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156"/>
  </p:notesMasterIdLst>
  <p:handoutMasterIdLst>
    <p:handoutMasterId r:id="rId157"/>
  </p:handoutMasterIdLst>
  <p:sldIdLst>
    <p:sldId id="260" r:id="rId3"/>
    <p:sldId id="587" r:id="rId4"/>
    <p:sldId id="588" r:id="rId5"/>
    <p:sldId id="574" r:id="rId6"/>
    <p:sldId id="575" r:id="rId7"/>
    <p:sldId id="577" r:id="rId8"/>
    <p:sldId id="691" r:id="rId9"/>
    <p:sldId id="584" r:id="rId10"/>
    <p:sldId id="585" r:id="rId11"/>
    <p:sldId id="701" r:id="rId12"/>
    <p:sldId id="702" r:id="rId13"/>
    <p:sldId id="706" r:id="rId14"/>
    <p:sldId id="707" r:id="rId15"/>
    <p:sldId id="708" r:id="rId16"/>
    <p:sldId id="613" r:id="rId17"/>
    <p:sldId id="615" r:id="rId18"/>
    <p:sldId id="616" r:id="rId19"/>
    <p:sldId id="617" r:id="rId20"/>
    <p:sldId id="618" r:id="rId21"/>
    <p:sldId id="619" r:id="rId22"/>
    <p:sldId id="620" r:id="rId23"/>
    <p:sldId id="621" r:id="rId24"/>
    <p:sldId id="622" r:id="rId25"/>
    <p:sldId id="623" r:id="rId26"/>
    <p:sldId id="626" r:id="rId27"/>
    <p:sldId id="640" r:id="rId28"/>
    <p:sldId id="641" r:id="rId29"/>
    <p:sldId id="647" r:id="rId30"/>
    <p:sldId id="649" r:id="rId31"/>
    <p:sldId id="650" r:id="rId32"/>
    <p:sldId id="651" r:id="rId33"/>
    <p:sldId id="652" r:id="rId34"/>
    <p:sldId id="653" r:id="rId35"/>
    <p:sldId id="654" r:id="rId36"/>
    <p:sldId id="657" r:id="rId37"/>
    <p:sldId id="677" r:id="rId38"/>
    <p:sldId id="678" r:id="rId39"/>
    <p:sldId id="679" r:id="rId40"/>
    <p:sldId id="680" r:id="rId41"/>
    <p:sldId id="681" r:id="rId42"/>
    <p:sldId id="682" r:id="rId43"/>
    <p:sldId id="683" r:id="rId44"/>
    <p:sldId id="684" r:id="rId45"/>
    <p:sldId id="685" r:id="rId46"/>
    <p:sldId id="686" r:id="rId47"/>
    <p:sldId id="687" r:id="rId48"/>
    <p:sldId id="688" r:id="rId49"/>
    <p:sldId id="689" r:id="rId50"/>
    <p:sldId id="690" r:id="rId51"/>
    <p:sldId id="693" r:id="rId52"/>
    <p:sldId id="694" r:id="rId53"/>
    <p:sldId id="805" r:id="rId54"/>
    <p:sldId id="695" r:id="rId55"/>
    <p:sldId id="696" r:id="rId56"/>
    <p:sldId id="697" r:id="rId57"/>
    <p:sldId id="404" r:id="rId58"/>
    <p:sldId id="405" r:id="rId59"/>
    <p:sldId id="406" r:id="rId60"/>
    <p:sldId id="407" r:id="rId61"/>
    <p:sldId id="408" r:id="rId62"/>
    <p:sldId id="465" r:id="rId63"/>
    <p:sldId id="466" r:id="rId64"/>
    <p:sldId id="467" r:id="rId65"/>
    <p:sldId id="840" r:id="rId66"/>
    <p:sldId id="468" r:id="rId67"/>
    <p:sldId id="469" r:id="rId68"/>
    <p:sldId id="290" r:id="rId69"/>
    <p:sldId id="530" r:id="rId70"/>
    <p:sldId id="529" r:id="rId71"/>
    <p:sldId id="533" r:id="rId72"/>
    <p:sldId id="535" r:id="rId73"/>
    <p:sldId id="537" r:id="rId74"/>
    <p:sldId id="539" r:id="rId75"/>
    <p:sldId id="541" r:id="rId76"/>
    <p:sldId id="542" r:id="rId77"/>
    <p:sldId id="544" r:id="rId78"/>
    <p:sldId id="546" r:id="rId79"/>
    <p:sldId id="591" r:id="rId80"/>
    <p:sldId id="592" r:id="rId81"/>
    <p:sldId id="548" r:id="rId82"/>
    <p:sldId id="561" r:id="rId83"/>
    <p:sldId id="296" r:id="rId84"/>
    <p:sldId id="297" r:id="rId85"/>
    <p:sldId id="301" r:id="rId86"/>
    <p:sldId id="303" r:id="rId87"/>
    <p:sldId id="305" r:id="rId88"/>
    <p:sldId id="306" r:id="rId89"/>
    <p:sldId id="307" r:id="rId90"/>
    <p:sldId id="308" r:id="rId91"/>
    <p:sldId id="309" r:id="rId92"/>
    <p:sldId id="310" r:id="rId93"/>
    <p:sldId id="311" r:id="rId94"/>
    <p:sldId id="312" r:id="rId95"/>
    <p:sldId id="313" r:id="rId96"/>
    <p:sldId id="314" r:id="rId97"/>
    <p:sldId id="315" r:id="rId98"/>
    <p:sldId id="316" r:id="rId99"/>
    <p:sldId id="700" r:id="rId100"/>
    <p:sldId id="319" r:id="rId101"/>
    <p:sldId id="318" r:id="rId102"/>
    <p:sldId id="773" r:id="rId103"/>
    <p:sldId id="774" r:id="rId104"/>
    <p:sldId id="775" r:id="rId105"/>
    <p:sldId id="776" r:id="rId106"/>
    <p:sldId id="777" r:id="rId107"/>
    <p:sldId id="778" r:id="rId108"/>
    <p:sldId id="779" r:id="rId109"/>
    <p:sldId id="780" r:id="rId110"/>
    <p:sldId id="781" r:id="rId111"/>
    <p:sldId id="782" r:id="rId112"/>
    <p:sldId id="783" r:id="rId113"/>
    <p:sldId id="784" r:id="rId114"/>
    <p:sldId id="785" r:id="rId115"/>
    <p:sldId id="786" r:id="rId116"/>
    <p:sldId id="563" r:id="rId117"/>
    <p:sldId id="261" r:id="rId118"/>
    <p:sldId id="262" r:id="rId119"/>
    <p:sldId id="263" r:id="rId120"/>
    <p:sldId id="264" r:id="rId121"/>
    <p:sldId id="265" r:id="rId122"/>
    <p:sldId id="800" r:id="rId123"/>
    <p:sldId id="722" r:id="rId124"/>
    <p:sldId id="714" r:id="rId125"/>
    <p:sldId id="787" r:id="rId126"/>
    <p:sldId id="808" r:id="rId127"/>
    <p:sldId id="813" r:id="rId128"/>
    <p:sldId id="812" r:id="rId129"/>
    <p:sldId id="809" r:id="rId130"/>
    <p:sldId id="819" r:id="rId131"/>
    <p:sldId id="814" r:id="rId132"/>
    <p:sldId id="820" r:id="rId133"/>
    <p:sldId id="821" r:id="rId134"/>
    <p:sldId id="822" r:id="rId135"/>
    <p:sldId id="823" r:id="rId136"/>
    <p:sldId id="818" r:id="rId137"/>
    <p:sldId id="824" r:id="rId138"/>
    <p:sldId id="831" r:id="rId139"/>
    <p:sldId id="832" r:id="rId140"/>
    <p:sldId id="833" r:id="rId141"/>
    <p:sldId id="834" r:id="rId142"/>
    <p:sldId id="825" r:id="rId143"/>
    <p:sldId id="826" r:id="rId144"/>
    <p:sldId id="827" r:id="rId145"/>
    <p:sldId id="828" r:id="rId146"/>
    <p:sldId id="837" r:id="rId147"/>
    <p:sldId id="838" r:id="rId148"/>
    <p:sldId id="839" r:id="rId149"/>
    <p:sldId id="829" r:id="rId150"/>
    <p:sldId id="830" r:id="rId151"/>
    <p:sldId id="816" r:id="rId152"/>
    <p:sldId id="815" r:id="rId153"/>
    <p:sldId id="569" r:id="rId154"/>
    <p:sldId id="699" r:id="rId1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12F411"/>
    <a:srgbClr val="E5EB16"/>
    <a:srgbClr val="17F5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869"/>
    <p:restoredTop sz="91521"/>
  </p:normalViewPr>
  <p:slideViewPr>
    <p:cSldViewPr snapToGrid="0" snapToObjects="1">
      <p:cViewPr varScale="1">
        <p:scale>
          <a:sx n="157" d="100"/>
          <a:sy n="157" d="100"/>
        </p:scale>
        <p:origin x="168" y="5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25664"/>
    </p:cViewPr>
  </p:sorterViewPr>
  <p:notesViewPr>
    <p:cSldViewPr snapToGrid="0" snapToObjects="1">
      <p:cViewPr varScale="1">
        <p:scale>
          <a:sx n="158" d="100"/>
          <a:sy n="158" d="100"/>
        </p:scale>
        <p:origin x="639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viewProps" Target="viewProps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theme" Target="theme/theme1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6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51" Type="http://schemas.openxmlformats.org/officeDocument/2006/relationships/slide" Target="slides/slide149.xml"/><Relationship Id="rId156" Type="http://schemas.openxmlformats.org/officeDocument/2006/relationships/notesMaster" Target="notesMasters/notesMaster1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handoutMaster" Target="handoutMasters/handoutMaster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EC99E2-50AA-FE46-ACBD-B3F2245B30C4}" type="datetime1">
              <a:rPr lang="en-GB" smtClean="0"/>
              <a:t>22/01/2020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Topic 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40F80C-57C8-4C4D-B348-EB6023432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6188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09AA06-B9ED-4549-A095-2B9A65AB7C63}" type="datetime1">
              <a:rPr lang="en-GB" smtClean="0"/>
              <a:t>22/01/2020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Topic 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7CD534-B2FD-6445-9DE9-9C2A53925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54520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AA40FC15-9726-1A47-AF7D-B59B2A65FBC5}" type="slidenum">
              <a:rPr lang="en-US" sz="1300" b="0">
                <a:latin typeface="Times New Roman" charset="0"/>
              </a:rPr>
              <a:pPr eaLnBrk="1" hangingPunct="1"/>
              <a:t>2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890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</p:spTree>
    <p:extLst>
      <p:ext uri="{BB962C8B-B14F-4D97-AF65-F5344CB8AC3E}">
        <p14:creationId xmlns:p14="http://schemas.microsoft.com/office/powerpoint/2010/main" val="21193786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AA40FC15-9726-1A47-AF7D-B59B2A65FBC5}" type="slidenum">
              <a:rPr lang="en-US" sz="1300" b="0">
                <a:latin typeface="Times New Roman" charset="0"/>
              </a:rPr>
              <a:pPr eaLnBrk="1" hangingPunct="1"/>
              <a:t>21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890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8282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21.8</a:t>
            </a:r>
            <a:r>
              <a:rPr lang="en-US" baseline="0" dirty="0"/>
              <a:t> in </a:t>
            </a:r>
            <a:r>
              <a:rPr lang="en-US" baseline="0" dirty="0" err="1"/>
              <a:t>Forouzan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179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many people know this algorithm?</a:t>
            </a:r>
          </a:p>
          <a:p>
            <a:r>
              <a:rPr lang="en-US" dirty="0"/>
              <a:t>Well,</a:t>
            </a:r>
            <a:r>
              <a:rPr lang="en-US" baseline="0" dirty="0"/>
              <a:t> last year….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EA0328-C956-B249-A6D4-A0E7BBC7B378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6527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9F385EB7-51AB-434E-8A99-D98E388F23DA}" type="slidenum">
              <a:rPr lang="en-US" sz="1300" b="0">
                <a:latin typeface="Times New Roman" charset="0"/>
              </a:rPr>
              <a:pPr eaLnBrk="1" hangingPunct="1"/>
              <a:t>26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624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Separate routing and forwarding tables - not always the case.  For efficiency, hardware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1898935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64FCDF84-12AA-904D-BF86-2556360CA587}" type="slidenum">
              <a:rPr lang="en-US" sz="1300" b="0">
                <a:latin typeface="Times New Roman" charset="0"/>
              </a:rPr>
              <a:pPr eaLnBrk="1" hangingPunct="1"/>
              <a:t>28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819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here. 12/</a:t>
            </a:r>
            <a:r>
              <a:rPr lang="en-US" dirty="0" err="1">
                <a:ea typeface="ＭＳ Ｐゴシック" charset="0"/>
                <a:cs typeface="ＭＳ Ｐゴシック" charset="0"/>
              </a:rPr>
              <a:t>jan</a:t>
            </a:r>
            <a:r>
              <a:rPr lang="en-US" dirty="0">
                <a:ea typeface="ＭＳ Ｐゴシック" charset="0"/>
                <a:cs typeface="ＭＳ Ｐゴシック" charset="0"/>
              </a:rPr>
              <a:t>/2014</a:t>
            </a:r>
          </a:p>
        </p:txBody>
      </p:sp>
    </p:spTree>
    <p:extLst>
      <p:ext uri="{BB962C8B-B14F-4D97-AF65-F5344CB8AC3E}">
        <p14:creationId xmlns:p14="http://schemas.microsoft.com/office/powerpoint/2010/main" val="6023055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AA40FC15-9726-1A47-AF7D-B59B2A65FBC5}" type="slidenum">
              <a:rPr lang="en-US" sz="1300" b="0">
                <a:latin typeface="Times New Roman" charset="0"/>
              </a:rPr>
              <a:pPr eaLnBrk="1" hangingPunct="1"/>
              <a:t>29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890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intra-routing</a:t>
            </a:r>
            <a:r>
              <a:rPr lang="en-US" baseline="0" dirty="0">
                <a:ea typeface="ＭＳ Ｐゴシック" charset="0"/>
                <a:cs typeface="ＭＳ Ｐゴシック" charset="0"/>
              </a:rPr>
              <a:t> is for LSR and inter is for Distance Vector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6143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AA40FC15-9726-1A47-AF7D-B59B2A65FBC5}" type="slidenum">
              <a:rPr lang="en-US" sz="1300" b="0">
                <a:latin typeface="Times New Roman" charset="0"/>
              </a:rPr>
              <a:pPr eaLnBrk="1" hangingPunct="1"/>
              <a:t>30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890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0747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AA40FC15-9726-1A47-AF7D-B59B2A65FBC5}" type="slidenum">
              <a:rPr lang="en-US" sz="1300" b="0">
                <a:latin typeface="Times New Roman" charset="0"/>
              </a:rPr>
              <a:pPr eaLnBrk="1" hangingPunct="1"/>
              <a:t>33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890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858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7FDE3EEC-A7D5-3546-AE13-CE4258A270DF}" type="slidenum">
              <a:rPr lang="en-US" sz="1300" b="0">
                <a:latin typeface="Times New Roman" charset="0"/>
              </a:rPr>
              <a:pPr eaLnBrk="1" hangingPunct="1"/>
              <a:t>35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942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Whole means as much as they know</a:t>
            </a:r>
            <a:r>
              <a:rPr lang="en-US" baseline="0" dirty="0">
                <a:ea typeface="ＭＳ Ｐゴシック" charset="0"/>
                <a:cs typeface="ＭＳ Ｐゴシック" charset="0"/>
              </a:rPr>
              <a:t>  21.7 in </a:t>
            </a:r>
            <a:r>
              <a:rPr lang="en-US" baseline="0" dirty="0" err="1">
                <a:ea typeface="ＭＳ Ｐゴシック" charset="0"/>
                <a:cs typeface="ＭＳ Ｐゴシック" charset="0"/>
              </a:rPr>
              <a:t>Forouzan</a:t>
            </a:r>
            <a:endParaRPr lang="en-US" baseline="0" dirty="0">
              <a:ea typeface="ＭＳ Ｐゴシック" charset="0"/>
              <a:cs typeface="ＭＳ Ｐゴシック" charset="0"/>
            </a:endParaRPr>
          </a:p>
          <a:p>
            <a:r>
              <a:rPr lang="en-US" baseline="0" dirty="0">
                <a:ea typeface="ＭＳ Ｐゴシック" charset="0"/>
                <a:cs typeface="ＭＳ Ｐゴシック" charset="0"/>
              </a:rPr>
              <a:t>A link has a single cost, the cost is based on hop count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3597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23-Jan-17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797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20-jan-17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302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Figure this out.  Break into groups….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EA0328-C956-B249-A6D4-A0E7BBC7B378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3241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082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E1FA0F-52C8-884D-8245-05AFB72AD525}" type="slidenum">
              <a:rPr lang="en-US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5672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E1FA0F-52C8-884D-8245-05AFB72AD525}" type="slidenum">
              <a:rPr lang="en-US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1116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84D941-95A8-3947-B617-FD0A0574D12A}" type="slidenum">
              <a:rPr lang="en-US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3588" cy="3430587"/>
          </a:xfrm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658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B6F274-1E60-D84E-A51C-6E7F63A29BD8}" type="slidenum">
              <a:rPr lang="en-US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8354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BDD931-B9B8-BC40-AE63-EF20C4B9E608}" type="slidenum">
              <a:rPr lang="en-US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878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2014-1-23</a:t>
            </a:r>
          </a:p>
          <a:p>
            <a:r>
              <a:rPr lang="en-US" dirty="0"/>
              <a:t>2019-2-6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7334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Check @transport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8228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@transport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65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19-jan-2015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243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@Transport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536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3889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@transport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0830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@transport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2029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2018-2-8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250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5F9E32AA-7538-D44B-BB17-65E8A8E1DE8A}" type="slidenum">
              <a:rPr lang="en-US" sz="1300" b="0">
                <a:latin typeface="Times New Roman" charset="0"/>
              </a:rPr>
              <a:pPr eaLnBrk="1" hangingPunct="1"/>
              <a:t>68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295" y="4343703"/>
            <a:ext cx="5027414" cy="4115405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2400" dirty="0">
                <a:ea typeface="ＭＳ Ｐゴシック" charset="0"/>
                <a:cs typeface="ＭＳ Ｐゴシック" charset="0"/>
              </a:rPr>
              <a:t>24.2</a:t>
            </a:r>
            <a:r>
              <a:rPr lang="en-US" sz="2400" baseline="0" dirty="0">
                <a:ea typeface="ＭＳ Ｐゴシック" charset="0"/>
                <a:cs typeface="ＭＳ Ｐゴシック" charset="0"/>
              </a:rPr>
              <a:t> in </a:t>
            </a:r>
            <a:r>
              <a:rPr lang="en-US" sz="2400" baseline="0" dirty="0" err="1">
                <a:ea typeface="ＭＳ Ｐゴシック" charset="0"/>
                <a:cs typeface="ＭＳ Ｐゴシック" charset="0"/>
              </a:rPr>
              <a:t>Forouzan</a:t>
            </a:r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</p:spTree>
    <p:extLst>
      <p:ext uri="{BB962C8B-B14F-4D97-AF65-F5344CB8AC3E}">
        <p14:creationId xmlns:p14="http://schemas.microsoft.com/office/powerpoint/2010/main" val="2704623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F9DC31C9-6D3B-3544-8EE9-1427378FF53B}" type="slidenum">
              <a:rPr lang="en-US" sz="1300" b="0">
                <a:latin typeface="Times New Roman" charset="0"/>
              </a:rPr>
              <a:pPr eaLnBrk="1" hangingPunct="1"/>
              <a:t>70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532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</p:spTree>
    <p:extLst>
      <p:ext uri="{BB962C8B-B14F-4D97-AF65-F5344CB8AC3E}">
        <p14:creationId xmlns:p14="http://schemas.microsoft.com/office/powerpoint/2010/main" val="158531939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FCFB8DC4-C973-3B4E-8B9B-213E31135BEF}" type="slidenum">
              <a:rPr lang="en-US" sz="1300" b="0">
                <a:latin typeface="Times New Roman" charset="0"/>
              </a:rPr>
              <a:pPr eaLnBrk="1" hangingPunct="1"/>
              <a:t>72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</p:spTree>
    <p:extLst>
      <p:ext uri="{BB962C8B-B14F-4D97-AF65-F5344CB8AC3E}">
        <p14:creationId xmlns:p14="http://schemas.microsoft.com/office/powerpoint/2010/main" val="6335138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F9DC31C9-6D3B-3544-8EE9-1427378FF53B}" type="slidenum">
              <a:rPr lang="en-US" sz="1300" b="0">
                <a:latin typeface="Times New Roman" charset="0"/>
              </a:rPr>
              <a:pPr eaLnBrk="1" hangingPunct="1"/>
              <a:t>73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532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26-jan-2015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</p:spTree>
    <p:extLst>
      <p:ext uri="{BB962C8B-B14F-4D97-AF65-F5344CB8AC3E}">
        <p14:creationId xmlns:p14="http://schemas.microsoft.com/office/powerpoint/2010/main" val="24347277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1BB7AE1D-933C-6F4B-A519-23E62013EB2E}" type="slidenum">
              <a:rPr lang="en-US" sz="1300" b="0">
                <a:latin typeface="Times New Roman" charset="0"/>
              </a:rPr>
              <a:pPr eaLnBrk="1" hangingPunct="1"/>
              <a:t>76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819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</p:spTree>
    <p:extLst>
      <p:ext uri="{BB962C8B-B14F-4D97-AF65-F5344CB8AC3E}">
        <p14:creationId xmlns:p14="http://schemas.microsoft.com/office/powerpoint/2010/main" val="353178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8/Feb/2012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082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2F151C3C-F8E8-0C49-AD22-28CFC2BDC263}" type="slidenum">
              <a:rPr lang="en-US" sz="1300" b="0">
                <a:latin typeface="Times New Roman" charset="0"/>
              </a:rPr>
              <a:pPr eaLnBrk="1" hangingPunct="1"/>
              <a:t>77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573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Is not frequently used, send big packets,</a:t>
            </a:r>
            <a:r>
              <a:rPr lang="en-US" baseline="0" dirty="0">
                <a:ea typeface="ＭＳ Ｐゴシック" charset="0"/>
                <a:cs typeface="ＭＳ Ｐゴシック" charset="0"/>
              </a:rPr>
              <a:t> subdivides, never repacks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</p:spTree>
    <p:extLst>
      <p:ext uri="{BB962C8B-B14F-4D97-AF65-F5344CB8AC3E}">
        <p14:creationId xmlns:p14="http://schemas.microsoft.com/office/powerpoint/2010/main" val="23147616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75C712B4-5F53-514A-866E-4225DEFD290D}" type="slidenum">
              <a:rPr lang="en-US" sz="1300" b="0">
                <a:latin typeface="Times New Roman" charset="0"/>
              </a:rPr>
              <a:pPr eaLnBrk="1" hangingPunct="1"/>
              <a:t>80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655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228600" indent="-228600">
              <a:buAutoNum type="alphaLcParenR"/>
            </a:pPr>
            <a:r>
              <a:rPr lang="en-US" dirty="0"/>
              <a:t>map into memory</a:t>
            </a:r>
          </a:p>
          <a:p>
            <a:pPr marL="228600" indent="-228600">
              <a:buAutoNum type="alphaLcParenR"/>
            </a:pPr>
            <a:r>
              <a:rPr lang="en-US" dirty="0"/>
              <a:t>further downstream </a:t>
            </a:r>
            <a:r>
              <a:rPr lang="en-US" baseline="0" dirty="0"/>
              <a:t>locations doing fragmentation would be v. hard with frag number (you would need reissue or reassemble or some craziness</a:t>
            </a:r>
            <a:endParaRPr lang="en-US" dirty="0"/>
          </a:p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</p:spTree>
    <p:extLst>
      <p:ext uri="{BB962C8B-B14F-4D97-AF65-F5344CB8AC3E}">
        <p14:creationId xmlns:p14="http://schemas.microsoft.com/office/powerpoint/2010/main" val="132708766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Very briefly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88342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further divide</a:t>
            </a:r>
            <a:r>
              <a:rPr lang="en-US" baseline="0" dirty="0"/>
              <a:t> a network into smaller networks </a:t>
            </a:r>
            <a:r>
              <a:rPr lang="en-US" baseline="0"/>
              <a:t>called subnet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3025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08604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2940D5-66FA-9B4E-B65F-4CC294E7AC2B}" type="slidenum">
              <a:rPr lang="en-US"/>
              <a:pPr/>
              <a:t>85</a:t>
            </a:fld>
            <a:endParaRPr lang="en-US"/>
          </a:p>
        </p:txBody>
      </p:sp>
      <p:sp>
        <p:nvSpPr>
          <p:cNvPr id="636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36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2019—2-11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</p:spTree>
    <p:extLst>
      <p:ext uri="{BB962C8B-B14F-4D97-AF65-F5344CB8AC3E}">
        <p14:creationId xmlns:p14="http://schemas.microsoft.com/office/powerpoint/2010/main" val="59724472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18 </a:t>
            </a:r>
            <a:r>
              <a:rPr lang="en-US" dirty="0" err="1"/>
              <a:t>feb</a:t>
            </a:r>
            <a:r>
              <a:rPr lang="en-US" dirty="0"/>
              <a:t> 2013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44831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28 Jan 2015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34212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2016-1-20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1523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2017-2-1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780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Bunch</a:t>
            </a:r>
            <a:r>
              <a:rPr lang="en-US" baseline="0" dirty="0"/>
              <a:t> of different kinds of routers: small for homes, routers that connect different ISPs or ISPs to enterprises (edge)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44D7B7-8497-9440-908B-E77F83F666B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79065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B404082-2098-D947-A2A4-BE424626DB3D}" type="slidenum">
              <a:rPr lang="en-US" sz="1200"/>
              <a:pPr/>
              <a:t>98</a:t>
            </a:fld>
            <a:endParaRPr lang="en-US" sz="120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Where</a:t>
            </a:r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 did the delay come from??</a:t>
            </a:r>
          </a:p>
          <a:p>
            <a:endParaRPr lang="en-US" baseline="0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14577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F34C3649-7B3A-F040-B159-EF9673C6A3A1}" type="slidenum">
              <a:rPr lang="en-US" sz="1100" i="0">
                <a:latin typeface="Times New Roman" charset="0"/>
              </a:rPr>
              <a:pPr/>
              <a:t>102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FINAL SLIDE IN PART 5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14851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7F5835FB-E78B-7F48-B8FC-E0C7D57AFE34}" type="slidenum">
              <a:rPr lang="en-US" sz="1100" i="0">
                <a:latin typeface="Times New Roman" charset="0"/>
              </a:rPr>
              <a:pPr/>
              <a:t>103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02391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5B978EB8-C674-0845-AFCC-D22A50F82F14}" type="slidenum">
              <a:rPr lang="en-US" sz="1100" i="0">
                <a:latin typeface="Times New Roman" charset="0"/>
              </a:rPr>
              <a:pPr/>
              <a:t>104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34841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24AA143-4958-F344-9D47-C49E6475F95B}" type="slidenum">
              <a:rPr lang="en-US" sz="1200" b="0">
                <a:latin typeface="Times New Roman" charset="0"/>
                <a:cs typeface="Calibri"/>
              </a:rPr>
              <a:pPr eaLnBrk="1" hangingPunct="1"/>
              <a:t>105</a:t>
            </a:fld>
            <a:endParaRPr lang="en-US" sz="1200" b="0" dirty="0">
              <a:latin typeface="Times New Roman" charset="0"/>
              <a:cs typeface="Calibri"/>
            </a:endParaRPr>
          </a:p>
        </p:txBody>
      </p:sp>
      <p:sp>
        <p:nvSpPr>
          <p:cNvPr id="645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Wed</a:t>
            </a:r>
            <a:r>
              <a:rPr lang="en-US" baseline="0" dirty="0">
                <a:ea typeface="ＭＳ Ｐゴシック" charset="0"/>
                <a:cs typeface="ＭＳ Ｐゴシック" charset="0"/>
              </a:rPr>
              <a:t> 7</a:t>
            </a:r>
            <a:r>
              <a:rPr lang="en-US" baseline="30000" dirty="0">
                <a:ea typeface="ＭＳ Ｐゴシック" charset="0"/>
                <a:cs typeface="ＭＳ Ｐゴシック" charset="0"/>
              </a:rPr>
              <a:t>th</a:t>
            </a:r>
            <a:r>
              <a:rPr lang="en-US" baseline="0" dirty="0">
                <a:ea typeface="ＭＳ Ｐゴシック" charset="0"/>
                <a:cs typeface="ＭＳ Ｐゴシック" charset="0"/>
              </a:rPr>
              <a:t> start here.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41193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1A3C9C0-F079-7B41-9FA0-731C25F84367}" type="slidenum">
              <a:rPr lang="en-US" sz="1200" b="0">
                <a:latin typeface="Times New Roman" charset="0"/>
                <a:cs typeface="Calibri"/>
              </a:rPr>
              <a:pPr eaLnBrk="1" hangingPunct="1"/>
              <a:t>106</a:t>
            </a:fld>
            <a:endParaRPr lang="en-US" sz="1200" b="0" dirty="0">
              <a:latin typeface="Times New Roman" charset="0"/>
              <a:cs typeface="Calibri"/>
            </a:endParaRPr>
          </a:p>
        </p:txBody>
      </p:sp>
      <p:sp>
        <p:nvSpPr>
          <p:cNvPr id="665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91680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1A3C9C0-F079-7B41-9FA0-731C25F84367}" type="slidenum">
              <a:rPr lang="en-US" sz="1200" b="0">
                <a:latin typeface="Times New Roman" charset="0"/>
                <a:cs typeface="Calibri"/>
              </a:rPr>
              <a:pPr eaLnBrk="1" hangingPunct="1"/>
              <a:t>107</a:t>
            </a:fld>
            <a:endParaRPr lang="en-US" sz="1200" b="0" dirty="0">
              <a:latin typeface="Times New Roman" charset="0"/>
              <a:cs typeface="Calibri"/>
            </a:endParaRPr>
          </a:p>
        </p:txBody>
      </p:sp>
      <p:sp>
        <p:nvSpPr>
          <p:cNvPr id="665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56213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9BE79A2-F0BC-5840-90FB-5D6C1DFE4744}" type="slidenum">
              <a:rPr lang="en-US" sz="1200" b="0">
                <a:latin typeface="Times New Roman" charset="0"/>
                <a:cs typeface="Calibri"/>
              </a:rPr>
              <a:pPr eaLnBrk="1" hangingPunct="1"/>
              <a:t>108</a:t>
            </a:fld>
            <a:endParaRPr lang="en-US" sz="1200" b="0" dirty="0">
              <a:latin typeface="Times New Roman" charset="0"/>
              <a:cs typeface="Calibri"/>
            </a:endParaRPr>
          </a:p>
        </p:txBody>
      </p:sp>
      <p:sp>
        <p:nvSpPr>
          <p:cNvPr id="686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8834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0B98F08-71B2-1C49-9757-9352A519D699}" type="slidenum">
              <a:rPr lang="en-US" sz="1200" b="0">
                <a:latin typeface="Times New Roman" charset="0"/>
                <a:cs typeface="Calibri"/>
              </a:rPr>
              <a:pPr eaLnBrk="1" hangingPunct="1"/>
              <a:t>109</a:t>
            </a:fld>
            <a:endParaRPr lang="en-US" sz="1200" b="0" dirty="0">
              <a:latin typeface="Times New Roman" charset="0"/>
              <a:cs typeface="Calibri"/>
            </a:endParaRPr>
          </a:p>
        </p:txBody>
      </p:sp>
      <p:sp>
        <p:nvSpPr>
          <p:cNvPr id="706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40943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62A3E35-0851-BD40-9477-0D2B5F6DAA9B}" type="slidenum">
              <a:rPr lang="en-US" sz="1200" b="0">
                <a:latin typeface="Times New Roman" charset="0"/>
                <a:cs typeface="Calibri"/>
              </a:rPr>
              <a:pPr eaLnBrk="1" hangingPunct="1"/>
              <a:t>110</a:t>
            </a:fld>
            <a:endParaRPr lang="en-US" sz="1200" b="0" dirty="0">
              <a:latin typeface="Times New Roman" charset="0"/>
              <a:cs typeface="Calibri"/>
            </a:endParaRPr>
          </a:p>
        </p:txBody>
      </p:sp>
      <p:sp>
        <p:nvSpPr>
          <p:cNvPr id="727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96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2019-2-4</a:t>
            </a:r>
          </a:p>
          <a:p>
            <a:endParaRPr lang="en-US" dirty="0"/>
          </a:p>
          <a:p>
            <a:r>
              <a:rPr lang="en-US" dirty="0"/>
              <a:t>Control plane: software</a:t>
            </a:r>
            <a:r>
              <a:rPr lang="en-US" baseline="0" dirty="0"/>
              <a:t>. Makes decisions over long time horizons.</a:t>
            </a:r>
          </a:p>
          <a:p>
            <a:endParaRPr lang="en-US" baseline="0" dirty="0"/>
          </a:p>
          <a:p>
            <a:r>
              <a:rPr lang="en-US" baseline="0" dirty="0"/>
              <a:t>Data plane: mostly hardware. A decision for each packet.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44D7B7-8497-9440-908B-E77F83F666B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35617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56447C0-A186-DD40-BC05-9D09DDC0A078}" type="slidenum">
              <a:rPr lang="en-US" sz="1200" b="0">
                <a:latin typeface="Times New Roman" charset="0"/>
                <a:cs typeface="Calibri"/>
              </a:rPr>
              <a:pPr eaLnBrk="1" hangingPunct="1"/>
              <a:t>111</a:t>
            </a:fld>
            <a:endParaRPr lang="en-US" sz="1200" b="0" dirty="0">
              <a:latin typeface="Times New Roman" charset="0"/>
              <a:cs typeface="Calibri"/>
            </a:endParaRPr>
          </a:p>
        </p:txBody>
      </p:sp>
      <p:sp>
        <p:nvSpPr>
          <p:cNvPr id="747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31430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0CEDFBA-E20A-C34D-827B-2EAA4AC0DDA3}" type="slidenum">
              <a:rPr lang="en-US" sz="1200" b="0">
                <a:latin typeface="Times New Roman" charset="0"/>
                <a:cs typeface="Calibri"/>
              </a:rPr>
              <a:pPr eaLnBrk="1" hangingPunct="1"/>
              <a:t>112</a:t>
            </a:fld>
            <a:endParaRPr lang="en-US" sz="1200" b="0" dirty="0">
              <a:latin typeface="Times New Roman" charset="0"/>
              <a:cs typeface="Calibri"/>
            </a:endParaRPr>
          </a:p>
        </p:txBody>
      </p:sp>
      <p:sp>
        <p:nvSpPr>
          <p:cNvPr id="768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1/Fab/2013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46162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A3C8062-490D-8343-A3E5-312490AFF82B}" type="slidenum">
              <a:rPr lang="en-US" sz="1200" b="0">
                <a:latin typeface="Times New Roman" charset="0"/>
                <a:cs typeface="Calibri"/>
              </a:rPr>
              <a:pPr eaLnBrk="1" hangingPunct="1"/>
              <a:t>113</a:t>
            </a:fld>
            <a:endParaRPr lang="en-US" sz="1200" b="0" dirty="0">
              <a:latin typeface="Times New Roman" charset="0"/>
              <a:cs typeface="Calibri"/>
            </a:endParaRPr>
          </a:p>
        </p:txBody>
      </p:sp>
      <p:sp>
        <p:nvSpPr>
          <p:cNvPr id="419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48224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key points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0E609E-E8D3-7341-9173-2B1EA0EA0FF7}" type="slidenum">
              <a:rPr lang="en-US" smtClean="0"/>
              <a:pPr>
                <a:defRPr/>
              </a:pPr>
              <a:t>114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91363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Here 2019-02-15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80347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30-jan-2015 / 25-jan-2016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157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2015-12-2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204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 through</a:t>
            </a:r>
            <a:r>
              <a:rPr lang="en-US" baseline="0" dirty="0"/>
              <a:t> this one fast or remove all together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9350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AA40FC15-9726-1A47-AF7D-B59B2A65FBC5}" type="slidenum">
              <a:rPr lang="en-US" sz="1300" b="0">
                <a:latin typeface="Times New Roman" charset="0"/>
              </a:rPr>
              <a:pPr eaLnBrk="1" hangingPunct="1"/>
              <a:t>20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890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427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9F181-706B-E545-AC5D-5E2704FF2891}" type="datetime1">
              <a:rPr lang="en-GB" smtClean="0"/>
              <a:t>22/01/2020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14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F3BC5-89BD-EE47-846F-A6F23D19F7F7}" type="datetime1">
              <a:rPr lang="en-GB" smtClean="0"/>
              <a:t>22/01/2020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351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734C-8DE2-6A46-A471-CA6C3C28DF7F}" type="datetime1">
              <a:rPr lang="en-GB" smtClean="0"/>
              <a:t>22/01/2020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82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7772400" cy="1143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600200"/>
            <a:ext cx="3810000" cy="46482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600200"/>
            <a:ext cx="3810000" cy="46482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2CC836F-533A-5041-B7FF-4A285E338178}" type="datetime1">
              <a:rPr lang="en-GB" smtClean="0"/>
              <a:t>22/01/2020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10200" y="6400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latin typeface="Times New Roman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62925" y="6400800"/>
            <a:ext cx="676275" cy="457200"/>
          </a:xfrm>
        </p:spPr>
        <p:txBody>
          <a:bodyPr/>
          <a:lstStyle>
            <a:lvl1pPr>
              <a:defRPr/>
            </a:lvl1pPr>
          </a:lstStyle>
          <a:p>
            <a:fld id="{5EC6FEDE-AE8A-1B4E-91A2-133D70BCBEB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3359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Building an Internet Router (P33)Handout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974A1-97B2-F346-AA2B-204EC2F975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527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Building an Internet Router (P33)Handout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4405D-1220-D645-9E90-01DE1C7E4A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8456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Building an Internet Router (P33)Handout 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570E3-CCF8-784A-BFDB-F5C9D59951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6846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Building an Internet Router (P33)Handout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C08DB-C24D-1449-B224-5F839EF47A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784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FAF7-3D54-B641-A10F-95D22CD91354}" type="datetime1">
              <a:rPr lang="en-GB" smtClean="0"/>
              <a:t>22/01/2020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750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064AD-4024-3745-8886-52A3280EBC24}" type="datetime1">
              <a:rPr lang="en-GB" smtClean="0"/>
              <a:t>22/01/2020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823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E25F1-58E1-ED45-95AD-6A4D219FD578}" type="datetime1">
              <a:rPr lang="en-GB" smtClean="0"/>
              <a:t>22/01/2020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998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1828B-21EE-DA49-83AF-FF88A5DACFAB}" type="datetime1">
              <a:rPr lang="en-GB" smtClean="0"/>
              <a:t>22/01/2020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454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D8C1F-ED26-3B4F-B581-C0E30AA8BD98}" type="datetime1">
              <a:rPr lang="en-GB" smtClean="0"/>
              <a:t>22/01/2020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009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9DD23-E5AD-D544-B873-E74864253450}" type="datetime1">
              <a:rPr lang="en-GB" smtClean="0"/>
              <a:t>22/01/2020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325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3CD71-F27A-CB4E-A12B-A68776BF1631}" type="datetime1">
              <a:rPr lang="en-GB" smtClean="0"/>
              <a:t>22/01/2020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413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9118D-4F09-1040-B97A-55D96D630A47}" type="datetime1">
              <a:rPr lang="en-GB" smtClean="0"/>
              <a:t>22/01/2020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48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F4800-4235-EC40-AE2B-A6A4C7BE7C9D}" type="datetime1">
              <a:rPr lang="en-GB" smtClean="0"/>
              <a:t>22/01/2020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EA6FD-CDA5-FB4D-8E0E-A2218FA08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10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Building an Internet Router (P33)Handout 1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B1BE14-B330-764E-8689-58363A72AD24}" type="slidenum">
              <a:rPr lang="en-US" smtClean="0">
                <a:solidFill>
                  <a:srgbClr val="000000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533400" y="6096000"/>
            <a:ext cx="807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328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99"/>
          </a:solidFill>
          <a:latin typeface="Arial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99"/>
          </a:solidFill>
          <a:latin typeface="Comic Sans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99"/>
          </a:solidFill>
          <a:latin typeface="Comic Sans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99"/>
          </a:solidFill>
          <a:latin typeface="Comic Sans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99"/>
          </a:solidFill>
          <a:latin typeface="Comic Sans M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99"/>
          </a:solidFill>
          <a:latin typeface="Comic Sans M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99"/>
          </a:solidFill>
          <a:latin typeface="Comic Sans M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99"/>
          </a:solidFill>
          <a:latin typeface="Comic Sans M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99"/>
          </a:solidFill>
          <a:latin typeface="Comic Sans M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charset="2"/>
        <a:buChar char="v"/>
        <a:defRPr sz="2800">
          <a:solidFill>
            <a:schemeClr val="tx1"/>
          </a:solidFill>
          <a:latin typeface="Arial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Ø"/>
        <a:defRPr sz="2000">
          <a:solidFill>
            <a:srgbClr val="000099"/>
          </a:solidFill>
          <a:latin typeface="Arial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Arial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Arial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7.bin"/><Relationship Id="rId3" Type="http://schemas.openxmlformats.org/officeDocument/2006/relationships/notesSlide" Target="../notesSlides/notesSlide53.xml"/><Relationship Id="rId7" Type="http://schemas.openxmlformats.org/officeDocument/2006/relationships/oleObject" Target="../embeddings/oleObject4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45.bin"/><Relationship Id="rId5" Type="http://schemas.openxmlformats.org/officeDocument/2006/relationships/image" Target="../media/image26.wmf"/><Relationship Id="rId4" Type="http://schemas.openxmlformats.org/officeDocument/2006/relationships/oleObject" Target="../embeddings/oleObject44.bin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wmf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hyperlink" Target="http://dl.acm.org/citation.cfm?id=2535416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ipe.net/lir-services/new-lir/ipv6_reference_card.pdf" TargetMode="Externa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hyperlink" Target="http://tools.ietf.org/html/rfc4861" TargetMode="Externa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hyperlink" Target="https://tools.ietf.org/html/rfc2373" TargetMode="Externa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tools.ietf.org/html/rfc2373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hyperlink" Target="https://tools.ietf.org/html/rfc4941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hyperlink" Target="https://tools.ietf.org/html/rfc6146" TargetMode="Externa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7.emf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12.png"/><Relationship Id="rId12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11" Type="http://schemas.openxmlformats.org/officeDocument/2006/relationships/image" Target="../media/image6.emf"/><Relationship Id="rId5" Type="http://schemas.openxmlformats.org/officeDocument/2006/relationships/image" Target="../media/image10.png"/><Relationship Id="rId15" Type="http://schemas.openxmlformats.org/officeDocument/2006/relationships/image" Target="../media/image8.emf"/><Relationship Id="rId10" Type="http://schemas.openxmlformats.org/officeDocument/2006/relationships/oleObject" Target="../embeddings/oleObject1.bin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oleObject" Target="../embeddings/oleObject3.bin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3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5" Type="http://schemas.openxmlformats.org/officeDocument/2006/relationships/oleObject" Target="../embeddings/oleObject5.bin"/><Relationship Id="rId10" Type="http://schemas.openxmlformats.org/officeDocument/2006/relationships/oleObject" Target="../embeddings/oleObject10.bin"/><Relationship Id="rId4" Type="http://schemas.openxmlformats.org/officeDocument/2006/relationships/image" Target="../media/image26.wmf"/><Relationship Id="rId9" Type="http://schemas.openxmlformats.org/officeDocument/2006/relationships/oleObject" Target="../embeddings/oleObject9.bin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notesSlide" Target="../notesSlides/notesSlide43.xml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2.bin"/><Relationship Id="rId11" Type="http://schemas.openxmlformats.org/officeDocument/2006/relationships/oleObject" Target="../embeddings/oleObject17.bin"/><Relationship Id="rId5" Type="http://schemas.openxmlformats.org/officeDocument/2006/relationships/image" Target="../media/image26.wmf"/><Relationship Id="rId10" Type="http://schemas.openxmlformats.org/officeDocument/2006/relationships/oleObject" Target="../embeddings/oleObject16.bin"/><Relationship Id="rId4" Type="http://schemas.openxmlformats.org/officeDocument/2006/relationships/oleObject" Target="../embeddings/oleObject11.bin"/><Relationship Id="rId9" Type="http://schemas.openxmlformats.org/officeDocument/2006/relationships/oleObject" Target="../embeddings/oleObject15.bin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13" Type="http://schemas.openxmlformats.org/officeDocument/2006/relationships/image" Target="../media/image27.wmf"/><Relationship Id="rId18" Type="http://schemas.openxmlformats.org/officeDocument/2006/relationships/oleObject" Target="../embeddings/oleObject28.bin"/><Relationship Id="rId3" Type="http://schemas.openxmlformats.org/officeDocument/2006/relationships/notesSlide" Target="../notesSlides/notesSlide45.xml"/><Relationship Id="rId7" Type="http://schemas.openxmlformats.org/officeDocument/2006/relationships/oleObject" Target="../embeddings/oleObject20.bin"/><Relationship Id="rId12" Type="http://schemas.openxmlformats.org/officeDocument/2006/relationships/oleObject" Target="../embeddings/oleObject25.bin"/><Relationship Id="rId17" Type="http://schemas.openxmlformats.org/officeDocument/2006/relationships/image" Target="../media/image29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7.bin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9.bin"/><Relationship Id="rId11" Type="http://schemas.openxmlformats.org/officeDocument/2006/relationships/oleObject" Target="../embeddings/oleObject24.bin"/><Relationship Id="rId5" Type="http://schemas.openxmlformats.org/officeDocument/2006/relationships/image" Target="../media/image26.wmf"/><Relationship Id="rId15" Type="http://schemas.openxmlformats.org/officeDocument/2006/relationships/image" Target="../media/image28.wmf"/><Relationship Id="rId10" Type="http://schemas.openxmlformats.org/officeDocument/2006/relationships/oleObject" Target="../embeddings/oleObject23.bin"/><Relationship Id="rId19" Type="http://schemas.openxmlformats.org/officeDocument/2006/relationships/image" Target="../media/image30.emf"/><Relationship Id="rId4" Type="http://schemas.openxmlformats.org/officeDocument/2006/relationships/oleObject" Target="../embeddings/oleObject18.bin"/><Relationship Id="rId9" Type="http://schemas.openxmlformats.org/officeDocument/2006/relationships/oleObject" Target="../embeddings/oleObject22.bin"/><Relationship Id="rId14" Type="http://schemas.openxmlformats.org/officeDocument/2006/relationships/oleObject" Target="../embeddings/oleObject26.bin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7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30.bin"/><Relationship Id="rId5" Type="http://schemas.openxmlformats.org/officeDocument/2006/relationships/image" Target="../media/image26.wmf"/><Relationship Id="rId4" Type="http://schemas.openxmlformats.org/officeDocument/2006/relationships/oleObject" Target="../embeddings/oleObject29.bin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7" Type="http://schemas.openxmlformats.org/officeDocument/2006/relationships/oleObject" Target="../embeddings/oleObject3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33.bin"/><Relationship Id="rId5" Type="http://schemas.openxmlformats.org/officeDocument/2006/relationships/image" Target="../media/image26.wmf"/><Relationship Id="rId4" Type="http://schemas.openxmlformats.org/officeDocument/2006/relationships/oleObject" Target="../embeddings/oleObject32.bin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37.bin"/><Relationship Id="rId5" Type="http://schemas.openxmlformats.org/officeDocument/2006/relationships/oleObject" Target="../embeddings/oleObject36.bin"/><Relationship Id="rId4" Type="http://schemas.openxmlformats.org/officeDocument/2006/relationships/image" Target="../media/image26.wm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39.bin"/><Relationship Id="rId5" Type="http://schemas.openxmlformats.org/officeDocument/2006/relationships/image" Target="../media/image26.wmf"/><Relationship Id="rId4" Type="http://schemas.openxmlformats.org/officeDocument/2006/relationships/oleObject" Target="../embeddings/oleObject38.bin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oleObject" Target="../embeddings/oleObject40.bin"/><Relationship Id="rId7" Type="http://schemas.openxmlformats.org/officeDocument/2006/relationships/oleObject" Target="../embeddings/oleObject4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42.bin"/><Relationship Id="rId5" Type="http://schemas.openxmlformats.org/officeDocument/2006/relationships/oleObject" Target="../embeddings/oleObject41.bin"/><Relationship Id="rId4" Type="http://schemas.openxmlformats.org/officeDocument/2006/relationships/image" Target="../media/image26.wmf"/><Relationship Id="rId9" Type="http://schemas.openxmlformats.org/officeDocument/2006/relationships/image" Target="../media/image32.jpe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05EBB-C536-E44B-A239-9A2987AEE65E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67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 4: Network Layer</a:t>
            </a:r>
          </a:p>
        </p:txBody>
      </p:sp>
      <p:sp>
        <p:nvSpPr>
          <p:cNvPr id="567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3515" y="1220804"/>
            <a:ext cx="8064500" cy="46482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buFont typeface="ZapfDingbats" charset="0"/>
              <a:buNone/>
            </a:pPr>
            <a:r>
              <a:rPr lang="en-US" sz="3200" u="sng" dirty="0">
                <a:solidFill>
                  <a:srgbClr val="FF0000"/>
                </a:solidFill>
              </a:rPr>
              <a:t>Our goals:</a:t>
            </a:r>
            <a:r>
              <a:rPr lang="en-US" sz="3200" dirty="0"/>
              <a:t> </a:t>
            </a:r>
          </a:p>
          <a:p>
            <a:pPr>
              <a:lnSpc>
                <a:spcPct val="90000"/>
              </a:lnSpc>
            </a:pPr>
            <a:r>
              <a:rPr lang="en-US" dirty="0"/>
              <a:t>understand principles behind network layer services: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network layer service models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forwarding versus routing (versus switching)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how a router works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routing (path selection)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IPv6 – With slides gratuitously </a:t>
            </a:r>
            <a:r>
              <a:rPr lang="en-US" i="1" dirty="0"/>
              <a:t>borrowed</a:t>
            </a:r>
            <a:r>
              <a:rPr lang="en-US" dirty="0"/>
              <a:t> from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dirty="0"/>
              <a:t>	Stephen </a:t>
            </a:r>
            <a:r>
              <a:rPr lang="en-US" dirty="0" err="1"/>
              <a:t>Strowes</a:t>
            </a:r>
            <a:r>
              <a:rPr lang="en-US" dirty="0"/>
              <a:t> RIPE (formerly Yahoo!)</a:t>
            </a:r>
          </a:p>
          <a:p>
            <a:pPr>
              <a:lnSpc>
                <a:spcPct val="90000"/>
              </a:lnSpc>
            </a:pPr>
            <a:r>
              <a:rPr lang="en-US" dirty="0"/>
              <a:t>For the most part, the Internet is our example – again.</a:t>
            </a:r>
          </a:p>
        </p:txBody>
      </p:sp>
    </p:spTree>
    <p:extLst>
      <p:ext uri="{BB962C8B-B14F-4D97-AF65-F5344CB8AC3E}">
        <p14:creationId xmlns:p14="http://schemas.microsoft.com/office/powerpoint/2010/main" val="28365941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Router definitions</a:t>
            </a:r>
          </a:p>
        </p:txBody>
      </p:sp>
      <p:grpSp>
        <p:nvGrpSpPr>
          <p:cNvPr id="3" name="Group 39"/>
          <p:cNvGrpSpPr/>
          <p:nvPr/>
        </p:nvGrpSpPr>
        <p:grpSpPr>
          <a:xfrm>
            <a:off x="3276600" y="2362200"/>
            <a:ext cx="2590800" cy="1956370"/>
            <a:chOff x="3276600" y="2461331"/>
            <a:chExt cx="2590800" cy="1806660"/>
          </a:xfrm>
        </p:grpSpPr>
        <p:grpSp>
          <p:nvGrpSpPr>
            <p:cNvPr id="5" name="Group 13"/>
            <p:cNvGrpSpPr/>
            <p:nvPr/>
          </p:nvGrpSpPr>
          <p:grpSpPr>
            <a:xfrm>
              <a:off x="3276600" y="2743179"/>
              <a:ext cx="2590800" cy="1447784"/>
              <a:chOff x="3276600" y="2593432"/>
              <a:chExt cx="2590800" cy="1697417"/>
            </a:xfrm>
          </p:grpSpPr>
          <p:cxnSp>
            <p:nvCxnSpPr>
              <p:cNvPr id="44" name="Straight Connector 43"/>
              <p:cNvCxnSpPr/>
              <p:nvPr/>
            </p:nvCxnSpPr>
            <p:spPr>
              <a:xfrm flipV="1">
                <a:off x="3276600" y="3352803"/>
                <a:ext cx="838199" cy="44667"/>
              </a:xfrm>
              <a:prstGeom prst="line">
                <a:avLst/>
              </a:prstGeom>
              <a:ln w="50800" cmpd="dbl">
                <a:headEnd type="triangle" w="med" len="med"/>
                <a:tailEnd type="triangle" w="med" len="med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flipV="1">
                <a:off x="3505200" y="3543300"/>
                <a:ext cx="761999" cy="658211"/>
              </a:xfrm>
              <a:prstGeom prst="line">
                <a:avLst/>
              </a:prstGeom>
              <a:ln w="50800" cmpd="dbl">
                <a:headEnd type="triangle" w="med" len="med"/>
                <a:tailEnd type="triangle" w="med" len="med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rot="10800000">
                <a:off x="4800602" y="3581404"/>
                <a:ext cx="761998" cy="709445"/>
              </a:xfrm>
              <a:prstGeom prst="line">
                <a:avLst/>
              </a:prstGeom>
              <a:ln w="50800" cmpd="dbl">
                <a:headEnd type="triangle" w="med" len="med"/>
                <a:tailEnd type="triangle" w="med" len="med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rot="10800000" flipV="1">
                <a:off x="4953000" y="2682768"/>
                <a:ext cx="762000" cy="441430"/>
              </a:xfrm>
              <a:prstGeom prst="line">
                <a:avLst/>
              </a:prstGeom>
              <a:ln w="50800" cmpd="dbl">
                <a:headEnd type="triangle" w="med" len="med"/>
                <a:tailEnd type="triangle" w="med" len="med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rot="10800000">
                <a:off x="3352800" y="2593432"/>
                <a:ext cx="838200" cy="536026"/>
              </a:xfrm>
              <a:prstGeom prst="line">
                <a:avLst/>
              </a:prstGeom>
              <a:ln w="50800" cmpd="dbl">
                <a:headEnd type="triangle" w="med" len="med"/>
                <a:tailEnd type="triangle" w="med" len="med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5029200" y="3390900"/>
                <a:ext cx="838200" cy="6570"/>
              </a:xfrm>
              <a:prstGeom prst="line">
                <a:avLst/>
              </a:prstGeom>
              <a:ln w="50800" cmpd="dbl">
                <a:headEnd type="triangle" w="med" len="med"/>
                <a:tailEnd type="triangle" w="med" len="med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2" name="Straight Connector 41"/>
            <p:cNvCxnSpPr/>
            <p:nvPr/>
          </p:nvCxnSpPr>
          <p:spPr>
            <a:xfrm rot="5400000">
              <a:off x="4267202" y="2766129"/>
              <a:ext cx="610390" cy="793"/>
            </a:xfrm>
            <a:prstGeom prst="line">
              <a:avLst/>
            </a:prstGeom>
            <a:ln w="50800" cmpd="dbl">
              <a:headEnd type="triangle" w="med" len="med"/>
              <a:tailEnd type="triangle" w="med" len="med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4267202" y="3962399"/>
              <a:ext cx="610390" cy="793"/>
            </a:xfrm>
            <a:prstGeom prst="line">
              <a:avLst/>
            </a:prstGeom>
            <a:ln w="50800" cmpd="dbl">
              <a:headEnd type="triangle" w="med" len="med"/>
              <a:tailEnd type="triangle" w="med" len="med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7"/>
          <p:cNvGrpSpPr/>
          <p:nvPr/>
        </p:nvGrpSpPr>
        <p:grpSpPr>
          <a:xfrm>
            <a:off x="2743200" y="2057400"/>
            <a:ext cx="3441824" cy="2697778"/>
            <a:chOff x="2743200" y="2057400"/>
            <a:chExt cx="3441824" cy="2697778"/>
          </a:xfrm>
        </p:grpSpPr>
        <p:sp>
          <p:nvSpPr>
            <p:cNvPr id="50" name="TextBox 49"/>
            <p:cNvSpPr txBox="1"/>
            <p:nvPr/>
          </p:nvSpPr>
          <p:spPr>
            <a:xfrm>
              <a:off x="4419600" y="2057400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1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715000" y="2602468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2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870514" y="3212068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3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486400" y="4202668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4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419600" y="4355068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5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276600" y="4202668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743200" y="3212068"/>
              <a:ext cx="5581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N-1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971800" y="2450068"/>
              <a:ext cx="3497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N</a:t>
              </a: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1219200" y="5181600"/>
            <a:ext cx="7772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 = number of external router “ports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l">
              <a:buFont typeface="Arial" pitchFamily="34" charset="0"/>
              <a:buChar char="•"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R = speed (“line rate”) of a port</a:t>
            </a:r>
          </a:p>
          <a:p>
            <a:pPr algn="l">
              <a:buFont typeface="Arial" pitchFamily="34" charset="0"/>
              <a:buChar char="•"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Router capacity = N x R</a:t>
            </a:r>
          </a:p>
        </p:txBody>
      </p:sp>
      <p:pic>
        <p:nvPicPr>
          <p:cNvPr id="4" name="Picture 55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3048000"/>
            <a:ext cx="990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" name="TextBox 74"/>
          <p:cNvSpPr txBox="1"/>
          <p:nvPr/>
        </p:nvSpPr>
        <p:spPr>
          <a:xfrm>
            <a:off x="6477000" y="3134380"/>
            <a:ext cx="1529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8F3D8B"/>
                </a:solidFill>
                <a:latin typeface="+mn-lt"/>
              </a:rPr>
              <a:t>R</a:t>
            </a:r>
            <a:r>
              <a:rPr lang="en-US" sz="2800" b="1" dirty="0">
                <a:solidFill>
                  <a:srgbClr val="8F3D8B"/>
                </a:solidFill>
                <a:latin typeface="+mn-lt"/>
              </a:rPr>
              <a:t> </a:t>
            </a:r>
            <a:r>
              <a:rPr lang="en-US" sz="2000" b="1" i="1" dirty="0">
                <a:solidFill>
                  <a:srgbClr val="8F3D8B"/>
                </a:solidFill>
                <a:latin typeface="+mn-lt"/>
              </a:rPr>
              <a:t>bits/sec</a:t>
            </a:r>
          </a:p>
        </p:txBody>
      </p:sp>
    </p:spTree>
    <p:extLst>
      <p:ext uri="{BB962C8B-B14F-4D97-AF65-F5344CB8AC3E}">
        <p14:creationId xmlns:p14="http://schemas.microsoft.com/office/powerpoint/2010/main" val="301978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D1A2-157E-CA4E-BF6A-BC68585CC5E5}" type="slidenum">
              <a:rPr lang="en-US" smtClean="0"/>
              <a:pPr/>
              <a:t>100</a:t>
            </a:fld>
            <a:endParaRPr lang="en-US" dirty="0"/>
          </a:p>
        </p:txBody>
      </p:sp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124825" cy="1143000"/>
          </a:xfrm>
        </p:spPr>
        <p:txBody>
          <a:bodyPr/>
          <a:lstStyle/>
          <a:p>
            <a:r>
              <a:rPr lang="en-US" sz="3200"/>
              <a:t>ICMP: Internet Control Message Protocol</a:t>
            </a:r>
            <a:endParaRPr lang="en-US"/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1800" dirty="0"/>
              <a:t>used by hosts &amp; routers to communicate network-level information</a:t>
            </a:r>
          </a:p>
          <a:p>
            <a:pPr lvl="1"/>
            <a:r>
              <a:rPr lang="en-US" sz="1800" dirty="0"/>
              <a:t>error reporting: unreachable host, network, port, protocol</a:t>
            </a:r>
          </a:p>
          <a:p>
            <a:pPr lvl="1"/>
            <a:r>
              <a:rPr lang="en-US" sz="1800" dirty="0"/>
              <a:t>echo request/reply (used by ping)</a:t>
            </a:r>
          </a:p>
          <a:p>
            <a:r>
              <a:rPr lang="en-US" sz="1800" dirty="0"/>
              <a:t>network-layer </a:t>
            </a:r>
            <a:r>
              <a:rPr lang="ja-JP" altLang="en-US" sz="1800" dirty="0">
                <a:latin typeface="Calibri"/>
              </a:rPr>
              <a:t>“</a:t>
            </a:r>
            <a:r>
              <a:rPr lang="en-US" sz="1800" dirty="0"/>
              <a:t>above</a:t>
            </a:r>
            <a:r>
              <a:rPr lang="ja-JP" altLang="en-US" sz="1800" dirty="0">
                <a:latin typeface="Calibri"/>
              </a:rPr>
              <a:t>”</a:t>
            </a:r>
            <a:r>
              <a:rPr lang="en-US" sz="1800" dirty="0"/>
              <a:t> IP:</a:t>
            </a:r>
          </a:p>
          <a:p>
            <a:pPr lvl="1"/>
            <a:r>
              <a:rPr lang="en-US" sz="1800" dirty="0"/>
              <a:t>ICMP </a:t>
            </a:r>
            <a:r>
              <a:rPr lang="en-US" sz="1800" dirty="0" err="1"/>
              <a:t>msgs</a:t>
            </a:r>
            <a:r>
              <a:rPr lang="en-US" sz="1800" dirty="0"/>
              <a:t> carried in IP datagrams</a:t>
            </a:r>
          </a:p>
          <a:p>
            <a:r>
              <a:rPr lang="en-US" sz="1800" dirty="0">
                <a:solidFill>
                  <a:schemeClr val="accent2"/>
                </a:solidFill>
              </a:rPr>
              <a:t>ICMP message:</a:t>
            </a:r>
            <a:r>
              <a:rPr lang="en-US" sz="1800" dirty="0"/>
              <a:t> type, code plus first 8 bytes of IP datagram causing error</a:t>
            </a:r>
          </a:p>
        </p:txBody>
      </p:sp>
      <p:sp>
        <p:nvSpPr>
          <p:cNvPr id="183300" name="Text Box 4"/>
          <p:cNvSpPr txBox="1">
            <a:spLocks noChangeArrowheads="1"/>
          </p:cNvSpPr>
          <p:nvPr/>
        </p:nvSpPr>
        <p:spPr bwMode="auto">
          <a:xfrm>
            <a:off x="4584700" y="1760538"/>
            <a:ext cx="3829970" cy="4524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u="sng" dirty="0">
                <a:latin typeface="Calibri"/>
              </a:rPr>
              <a:t>Type</a:t>
            </a:r>
            <a:r>
              <a:rPr lang="en-US" dirty="0">
                <a:latin typeface="Calibri"/>
              </a:rPr>
              <a:t>  </a:t>
            </a:r>
            <a:r>
              <a:rPr lang="en-US" u="sng" dirty="0">
                <a:latin typeface="Calibri"/>
              </a:rPr>
              <a:t>Code</a:t>
            </a:r>
            <a:r>
              <a:rPr lang="en-US" dirty="0">
                <a:latin typeface="Calibri"/>
              </a:rPr>
              <a:t>  </a:t>
            </a:r>
            <a:r>
              <a:rPr lang="en-US" u="sng" dirty="0">
                <a:latin typeface="Calibri"/>
              </a:rPr>
              <a:t>description</a:t>
            </a:r>
            <a:endParaRPr lang="en-US" dirty="0">
              <a:latin typeface="Calibri"/>
            </a:endParaRPr>
          </a:p>
          <a:p>
            <a:r>
              <a:rPr lang="en-US" dirty="0">
                <a:latin typeface="Calibri"/>
              </a:rPr>
              <a:t>0        0         echo reply (ping)</a:t>
            </a:r>
          </a:p>
          <a:p>
            <a:r>
              <a:rPr lang="en-US" dirty="0">
                <a:latin typeface="Calibri"/>
              </a:rPr>
              <a:t>3        0         </a:t>
            </a:r>
            <a:r>
              <a:rPr lang="en-US" dirty="0" err="1">
                <a:latin typeface="Calibri"/>
              </a:rPr>
              <a:t>dest</a:t>
            </a:r>
            <a:r>
              <a:rPr lang="en-US" dirty="0">
                <a:latin typeface="Calibri"/>
              </a:rPr>
              <a:t>. network unreachable</a:t>
            </a:r>
          </a:p>
          <a:p>
            <a:r>
              <a:rPr lang="en-US" dirty="0">
                <a:latin typeface="Calibri"/>
              </a:rPr>
              <a:t>3        1         </a:t>
            </a:r>
            <a:r>
              <a:rPr lang="en-US" dirty="0" err="1">
                <a:latin typeface="Calibri"/>
              </a:rPr>
              <a:t>dest</a:t>
            </a:r>
            <a:r>
              <a:rPr lang="en-US" dirty="0">
                <a:latin typeface="Calibri"/>
              </a:rPr>
              <a:t> host unreachable</a:t>
            </a:r>
          </a:p>
          <a:p>
            <a:r>
              <a:rPr lang="en-US" dirty="0">
                <a:latin typeface="Calibri"/>
              </a:rPr>
              <a:t>3        2         </a:t>
            </a:r>
            <a:r>
              <a:rPr lang="en-US" dirty="0" err="1">
                <a:latin typeface="Calibri"/>
              </a:rPr>
              <a:t>dest</a:t>
            </a:r>
            <a:r>
              <a:rPr lang="en-US" dirty="0">
                <a:latin typeface="Calibri"/>
              </a:rPr>
              <a:t> protocol unreachable</a:t>
            </a:r>
          </a:p>
          <a:p>
            <a:r>
              <a:rPr lang="en-US" dirty="0">
                <a:latin typeface="Calibri"/>
              </a:rPr>
              <a:t>3        3         </a:t>
            </a:r>
            <a:r>
              <a:rPr lang="en-US" dirty="0" err="1">
                <a:latin typeface="Calibri"/>
              </a:rPr>
              <a:t>dest</a:t>
            </a:r>
            <a:r>
              <a:rPr lang="en-US" dirty="0">
                <a:latin typeface="Calibri"/>
              </a:rPr>
              <a:t> port unreachable</a:t>
            </a:r>
          </a:p>
          <a:p>
            <a:r>
              <a:rPr lang="en-US" dirty="0">
                <a:latin typeface="Calibri"/>
              </a:rPr>
              <a:t>3        6         </a:t>
            </a:r>
            <a:r>
              <a:rPr lang="en-US" dirty="0" err="1">
                <a:latin typeface="Calibri"/>
              </a:rPr>
              <a:t>dest</a:t>
            </a:r>
            <a:r>
              <a:rPr lang="en-US" dirty="0">
                <a:latin typeface="Calibri"/>
              </a:rPr>
              <a:t> network unknown</a:t>
            </a:r>
          </a:p>
          <a:p>
            <a:r>
              <a:rPr lang="en-US" dirty="0">
                <a:latin typeface="Calibri"/>
              </a:rPr>
              <a:t>3        7         </a:t>
            </a:r>
            <a:r>
              <a:rPr lang="en-US" dirty="0" err="1">
                <a:latin typeface="Calibri"/>
              </a:rPr>
              <a:t>dest</a:t>
            </a:r>
            <a:r>
              <a:rPr lang="en-US" dirty="0">
                <a:latin typeface="Calibri"/>
              </a:rPr>
              <a:t> host unknown</a:t>
            </a:r>
          </a:p>
          <a:p>
            <a:r>
              <a:rPr lang="en-US" dirty="0">
                <a:latin typeface="Calibri"/>
              </a:rPr>
              <a:t>4        0         source quench (congestion</a:t>
            </a:r>
          </a:p>
          <a:p>
            <a:r>
              <a:rPr lang="en-US" dirty="0">
                <a:latin typeface="Calibri"/>
              </a:rPr>
              <a:t>                     control - not used)</a:t>
            </a:r>
          </a:p>
          <a:p>
            <a:r>
              <a:rPr lang="en-US" dirty="0">
                <a:latin typeface="Calibri"/>
              </a:rPr>
              <a:t>8        0         echo request (ping)</a:t>
            </a:r>
          </a:p>
          <a:p>
            <a:r>
              <a:rPr lang="en-US" dirty="0">
                <a:latin typeface="Calibri"/>
              </a:rPr>
              <a:t>9        0         route advertisement</a:t>
            </a:r>
          </a:p>
          <a:p>
            <a:r>
              <a:rPr lang="en-US" dirty="0">
                <a:latin typeface="Calibri"/>
              </a:rPr>
              <a:t>10      0         router discovery</a:t>
            </a:r>
          </a:p>
          <a:p>
            <a:r>
              <a:rPr lang="en-US" dirty="0">
                <a:latin typeface="Calibri"/>
              </a:rPr>
              <a:t>11      0         TTL expired</a:t>
            </a:r>
          </a:p>
          <a:p>
            <a:r>
              <a:rPr lang="en-US" dirty="0">
                <a:latin typeface="Calibri"/>
              </a:rPr>
              <a:t>12      0         bad IP header</a:t>
            </a:r>
          </a:p>
          <a:p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929875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101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2172" y="2530435"/>
            <a:ext cx="838812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Gluing it together:</a:t>
            </a:r>
          </a:p>
          <a:p>
            <a:r>
              <a:rPr lang="en-US" sz="2400" b="1" dirty="0"/>
              <a:t>		How does my Network (address) interact</a:t>
            </a:r>
          </a:p>
          <a:p>
            <a:r>
              <a:rPr lang="en-US" sz="2400" b="1" dirty="0"/>
              <a:t>			with my Data-Link (address) ?</a:t>
            </a:r>
          </a:p>
        </p:txBody>
      </p:sp>
    </p:spTree>
    <p:extLst>
      <p:ext uri="{BB962C8B-B14F-4D97-AF65-F5344CB8AC3E}">
        <p14:creationId xmlns:p14="http://schemas.microsoft.com/office/powerpoint/2010/main" val="66906827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F42F3B61-5B23-3C41-B29B-02C15FD63E85}" type="slidenum">
              <a:rPr lang="en-US" sz="1200" i="0" smtClean="0">
                <a:latin typeface="Calibri"/>
                <a:cs typeface="Calibri"/>
              </a:rPr>
              <a:pPr/>
              <a:t>102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148484" name="Rectangle 2"/>
          <p:cNvSpPr>
            <a:spLocks noGrp="1" noChangeArrowheads="1"/>
          </p:cNvSpPr>
          <p:nvPr>
            <p:ph type="title"/>
          </p:nvPr>
        </p:nvSpPr>
        <p:spPr>
          <a:xfrm>
            <a:off x="542925" y="155575"/>
            <a:ext cx="7772400" cy="1143000"/>
          </a:xfrm>
        </p:spPr>
        <p:txBody>
          <a:bodyPr/>
          <a:lstStyle/>
          <a:p>
            <a:r>
              <a:rPr lang="en-US" sz="3600" dirty="0">
                <a:ea typeface="ＭＳ Ｐゴシック" charset="0"/>
                <a:cs typeface="ＭＳ Ｐゴシック" charset="0"/>
              </a:rPr>
              <a:t>Switches vs. Routers Summary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484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2925" y="1233488"/>
            <a:ext cx="7981950" cy="2287587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both store-and-forward devices</a:t>
            </a:r>
          </a:p>
          <a:p>
            <a:pPr lvl="1"/>
            <a:r>
              <a:rPr lang="en-US" sz="2000" dirty="0">
                <a:ea typeface="ＭＳ Ｐゴシック" charset="0"/>
              </a:rPr>
              <a:t>routers: network layer devices (examine network layer headers)</a:t>
            </a:r>
          </a:p>
          <a:p>
            <a:pPr lvl="1"/>
            <a:r>
              <a:rPr lang="en-US" sz="2000" dirty="0">
                <a:ea typeface="ＭＳ Ｐゴシック" charset="0"/>
              </a:rPr>
              <a:t>switches are link layer devices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routers maintain routing tables, implement routing algorithms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switches maintain switch tables, implement filtering, learning algorithms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</a:p>
        </p:txBody>
      </p:sp>
      <p:pic>
        <p:nvPicPr>
          <p:cNvPr id="148486" name="Picture 4" descr="566 Bridge and router stack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4418013"/>
            <a:ext cx="5456237" cy="215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603819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1B8484A-DE33-CD47-AC95-83C074BA5D20}" type="slidenum">
              <a:rPr lang="en-US" sz="1200" i="0" smtClean="0">
                <a:latin typeface="Calibri"/>
                <a:cs typeface="Calibri"/>
              </a:rPr>
              <a:pPr/>
              <a:t>103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8909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MAC Addresses (and IPv4 ARP)</a:t>
            </a:r>
            <a:br>
              <a:rPr lang="en-US" dirty="0">
                <a:ea typeface="ＭＳ Ｐゴシック" charset="0"/>
                <a:cs typeface="ＭＳ Ｐゴシック" charset="0"/>
              </a:rPr>
            </a:br>
            <a:r>
              <a:rPr lang="en-US" sz="3600" dirty="0">
                <a:ea typeface="ＭＳ Ｐゴシック" charset="0"/>
                <a:cs typeface="ＭＳ Ｐゴシック" charset="0"/>
              </a:rPr>
              <a:t>or How do I glue my network to my data-link?</a:t>
            </a:r>
          </a:p>
        </p:txBody>
      </p:sp>
      <p:sp>
        <p:nvSpPr>
          <p:cNvPr id="890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00200"/>
            <a:ext cx="8247063" cy="4648200"/>
          </a:xfrm>
        </p:spPr>
        <p:txBody>
          <a:bodyPr>
            <a:normAutofit/>
          </a:bodyPr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32-bit IP address: </a:t>
            </a:r>
          </a:p>
          <a:p>
            <a:pPr lvl="1"/>
            <a:r>
              <a:rPr lang="en-US" i="1" dirty="0">
                <a:ea typeface="ＭＳ Ｐゴシック" charset="0"/>
              </a:rPr>
              <a:t>network-layer</a:t>
            </a:r>
            <a:r>
              <a:rPr lang="en-US" dirty="0">
                <a:ea typeface="ＭＳ Ｐゴシック" charset="0"/>
              </a:rPr>
              <a:t> address</a:t>
            </a:r>
          </a:p>
          <a:p>
            <a:pPr lvl="1"/>
            <a:r>
              <a:rPr lang="en-US" dirty="0">
                <a:ea typeface="ＭＳ Ｐゴシック" charset="0"/>
              </a:rPr>
              <a:t>used to get datagram to destination IP subnet </a:t>
            </a:r>
          </a:p>
          <a:p>
            <a:r>
              <a:rPr lang="en-US" sz="3200" dirty="0">
                <a:ea typeface="ＭＳ Ｐゴシック" charset="0"/>
                <a:cs typeface="ＭＳ Ｐゴシック" charset="0"/>
              </a:rPr>
              <a:t>MAC (or LAN or physical or Ethernet) address:</a:t>
            </a:r>
            <a:r>
              <a:rPr lang="en-US" sz="32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dirty="0">
                <a:ea typeface="ＭＳ Ｐゴシック" charset="0"/>
              </a:rPr>
              <a:t>function:</a:t>
            </a:r>
            <a:r>
              <a:rPr lang="en-US" dirty="0">
                <a:solidFill>
                  <a:schemeClr val="accent2"/>
                </a:solidFill>
                <a:ea typeface="ＭＳ Ｐゴシック" charset="0"/>
              </a:rPr>
              <a:t> </a:t>
            </a:r>
            <a:r>
              <a:rPr lang="en-US" i="1" dirty="0">
                <a:solidFill>
                  <a:srgbClr val="FF0000"/>
                </a:solidFill>
                <a:ea typeface="ＭＳ Ｐゴシック" charset="0"/>
              </a:rPr>
              <a:t>get frame from one interface to another physically-connected interface (same network)</a:t>
            </a:r>
          </a:p>
          <a:p>
            <a:pPr lvl="1"/>
            <a:r>
              <a:rPr lang="en-US" dirty="0">
                <a:ea typeface="ＭＳ Ｐゴシック" charset="0"/>
              </a:rPr>
              <a:t>48 bit MAC address (for most LANs)</a:t>
            </a:r>
          </a:p>
          <a:p>
            <a:pPr lvl="2"/>
            <a:r>
              <a:rPr lang="en-US" dirty="0">
                <a:ea typeface="ＭＳ Ｐゴシック" charset="0"/>
              </a:rPr>
              <a:t> burned in NIC ROM, also (commonly) software settable</a:t>
            </a:r>
          </a:p>
        </p:txBody>
      </p:sp>
    </p:spTree>
    <p:extLst>
      <p:ext uri="{BB962C8B-B14F-4D97-AF65-F5344CB8AC3E}">
        <p14:creationId xmlns:p14="http://schemas.microsoft.com/office/powerpoint/2010/main" val="155439909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CAD155F3-DEBC-0546-A795-93DB337E7C59}" type="slidenum">
              <a:rPr lang="en-US" sz="1200" i="0" smtClean="0">
                <a:latin typeface="Calibri"/>
                <a:cs typeface="Calibri"/>
              </a:rPr>
              <a:pPr/>
              <a:t>104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911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LAN Addresses and ARP</a:t>
            </a:r>
          </a:p>
        </p:txBody>
      </p:sp>
      <p:sp>
        <p:nvSpPr>
          <p:cNvPr id="91145" name="Text Box 4"/>
          <p:cNvSpPr txBox="1">
            <a:spLocks noChangeArrowheads="1"/>
          </p:cNvSpPr>
          <p:nvPr/>
        </p:nvSpPr>
        <p:spPr bwMode="auto">
          <a:xfrm>
            <a:off x="766763" y="1314450"/>
            <a:ext cx="49070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 i="0" dirty="0">
                <a:solidFill>
                  <a:srgbClr val="FF0000"/>
                </a:solidFill>
                <a:latin typeface="Calibri"/>
              </a:rPr>
              <a:t>Each adapter on LAN has unique LAN address</a:t>
            </a:r>
          </a:p>
        </p:txBody>
      </p:sp>
      <p:sp>
        <p:nvSpPr>
          <p:cNvPr id="91146" name="Text Box 5"/>
          <p:cNvSpPr txBox="1">
            <a:spLocks noChangeArrowheads="1"/>
          </p:cNvSpPr>
          <p:nvPr/>
        </p:nvSpPr>
        <p:spPr bwMode="auto">
          <a:xfrm>
            <a:off x="6230938" y="2490788"/>
            <a:ext cx="206840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Ethernet</a:t>
            </a:r>
          </a:p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Broadcast address =</a:t>
            </a:r>
          </a:p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FF-FF-FF-FF-FF-FF</a:t>
            </a:r>
          </a:p>
        </p:txBody>
      </p:sp>
      <p:sp>
        <p:nvSpPr>
          <p:cNvPr id="91147" name="Rectangle 17"/>
          <p:cNvSpPr>
            <a:spLocks noChangeArrowheads="1"/>
          </p:cNvSpPr>
          <p:nvPr/>
        </p:nvSpPr>
        <p:spPr bwMode="auto">
          <a:xfrm>
            <a:off x="6642100" y="3989388"/>
            <a:ext cx="269875" cy="2047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91148" name="Text Box 18"/>
          <p:cNvSpPr txBox="1">
            <a:spLocks noChangeArrowheads="1"/>
          </p:cNvSpPr>
          <p:nvPr/>
        </p:nvSpPr>
        <p:spPr bwMode="auto">
          <a:xfrm>
            <a:off x="6862763" y="3895725"/>
            <a:ext cx="10881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= adapter</a:t>
            </a:r>
          </a:p>
        </p:txBody>
      </p:sp>
      <p:graphicFrame>
        <p:nvGraphicFramePr>
          <p:cNvPr id="91138" name="Object 2"/>
          <p:cNvGraphicFramePr>
            <a:graphicFrameLocks noChangeAspect="1"/>
          </p:cNvGraphicFramePr>
          <p:nvPr/>
        </p:nvGraphicFramePr>
        <p:xfrm>
          <a:off x="2967038" y="2052638"/>
          <a:ext cx="611187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668" name="Clip" r:id="rId4" imgW="1305000" imgH="1085760" progId="MS_ClipArt_Gallery.2">
                  <p:embed/>
                </p:oleObj>
              </mc:Choice>
              <mc:Fallback>
                <p:oleObj name="Clip" r:id="rId4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7038" y="2052638"/>
                        <a:ext cx="611187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149" name="Freeform 8"/>
          <p:cNvSpPr>
            <a:spLocks/>
          </p:cNvSpPr>
          <p:nvPr/>
        </p:nvSpPr>
        <p:spPr bwMode="auto">
          <a:xfrm>
            <a:off x="2152650" y="3262313"/>
            <a:ext cx="2046288" cy="2049462"/>
          </a:xfrm>
          <a:custGeom>
            <a:avLst/>
            <a:gdLst>
              <a:gd name="T0" fmla="*/ 2147483647 w 1292"/>
              <a:gd name="T1" fmla="*/ 2147483647 h 1255"/>
              <a:gd name="T2" fmla="*/ 2147483647 w 1292"/>
              <a:gd name="T3" fmla="*/ 2147483647 h 1255"/>
              <a:gd name="T4" fmla="*/ 2147483647 w 1292"/>
              <a:gd name="T5" fmla="*/ 2147483647 h 1255"/>
              <a:gd name="T6" fmla="*/ 2147483647 w 1292"/>
              <a:gd name="T7" fmla="*/ 2147483647 h 1255"/>
              <a:gd name="T8" fmla="*/ 2147483647 w 1292"/>
              <a:gd name="T9" fmla="*/ 2147483647 h 1255"/>
              <a:gd name="T10" fmla="*/ 2147483647 w 1292"/>
              <a:gd name="T11" fmla="*/ 2147483647 h 1255"/>
              <a:gd name="T12" fmla="*/ 2147483647 w 1292"/>
              <a:gd name="T13" fmla="*/ 2147483647 h 1255"/>
              <a:gd name="T14" fmla="*/ 2147483647 w 1292"/>
              <a:gd name="T15" fmla="*/ 2147483647 h 1255"/>
              <a:gd name="T16" fmla="*/ 2147483647 w 1292"/>
              <a:gd name="T17" fmla="*/ 2147483647 h 1255"/>
              <a:gd name="T18" fmla="*/ 2147483647 w 1292"/>
              <a:gd name="T19" fmla="*/ 2147483647 h 1255"/>
              <a:gd name="T20" fmla="*/ 2147483647 w 1292"/>
              <a:gd name="T21" fmla="*/ 2147483647 h 1255"/>
              <a:gd name="T22" fmla="*/ 2147483647 w 1292"/>
              <a:gd name="T23" fmla="*/ 2147483647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292"/>
              <a:gd name="T37" fmla="*/ 0 h 1255"/>
              <a:gd name="T38" fmla="*/ 1292 w 1292"/>
              <a:gd name="T39" fmla="*/ 1255 h 125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aphicFrame>
        <p:nvGraphicFramePr>
          <p:cNvPr id="91139" name="Object 3"/>
          <p:cNvGraphicFramePr>
            <a:graphicFrameLocks noChangeAspect="1"/>
          </p:cNvGraphicFramePr>
          <p:nvPr/>
        </p:nvGraphicFramePr>
        <p:xfrm>
          <a:off x="5167313" y="3868738"/>
          <a:ext cx="611187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669" name="Clip" r:id="rId6" imgW="1305000" imgH="1085760" progId="MS_ClipArt_Gallery.2">
                  <p:embed/>
                </p:oleObj>
              </mc:Choice>
              <mc:Fallback>
                <p:oleObj name="Clip" r:id="rId6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67313" y="3868738"/>
                        <a:ext cx="611187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0" name="Object 4"/>
          <p:cNvGraphicFramePr>
            <a:graphicFrameLocks noChangeAspect="1"/>
          </p:cNvGraphicFramePr>
          <p:nvPr/>
        </p:nvGraphicFramePr>
        <p:xfrm>
          <a:off x="2952750" y="5811838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670" name="Clip" r:id="rId7" imgW="1305000" imgH="1085760" progId="MS_ClipArt_Gallery.2">
                  <p:embed/>
                </p:oleObj>
              </mc:Choice>
              <mc:Fallback>
                <p:oleObj name="Clip" r:id="rId7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2750" y="5811838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1" name="Object 5"/>
          <p:cNvGraphicFramePr>
            <a:graphicFrameLocks noChangeAspect="1"/>
          </p:cNvGraphicFramePr>
          <p:nvPr/>
        </p:nvGraphicFramePr>
        <p:xfrm>
          <a:off x="492125" y="3711575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671" name="Clip" r:id="rId8" imgW="1305000" imgH="1085760" progId="MS_ClipArt_Gallery.2">
                  <p:embed/>
                </p:oleObj>
              </mc:Choice>
              <mc:Fallback>
                <p:oleObj name="Clip" r:id="rId8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125" y="3711575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150" name="Rectangle 12"/>
          <p:cNvSpPr>
            <a:spLocks noChangeArrowheads="1"/>
          </p:cNvSpPr>
          <p:nvPr/>
        </p:nvSpPr>
        <p:spPr bwMode="auto">
          <a:xfrm>
            <a:off x="4968875" y="4017963"/>
            <a:ext cx="269875" cy="2047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91151" name="Rectangle 13"/>
          <p:cNvSpPr>
            <a:spLocks noChangeArrowheads="1"/>
          </p:cNvSpPr>
          <p:nvPr/>
        </p:nvSpPr>
        <p:spPr bwMode="auto">
          <a:xfrm>
            <a:off x="1038225" y="3835400"/>
            <a:ext cx="269875" cy="2047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91152" name="Rectangle 14"/>
          <p:cNvSpPr>
            <a:spLocks noChangeArrowheads="1"/>
          </p:cNvSpPr>
          <p:nvPr/>
        </p:nvSpPr>
        <p:spPr bwMode="auto">
          <a:xfrm>
            <a:off x="3238500" y="2546350"/>
            <a:ext cx="192088" cy="2555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91153" name="Rectangle 16"/>
          <p:cNvSpPr>
            <a:spLocks noChangeArrowheads="1"/>
          </p:cNvSpPr>
          <p:nvPr/>
        </p:nvSpPr>
        <p:spPr bwMode="auto">
          <a:xfrm>
            <a:off x="3171825" y="5557838"/>
            <a:ext cx="192088" cy="2555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91154" name="Line 19"/>
          <p:cNvSpPr>
            <a:spLocks noChangeShapeType="1"/>
          </p:cNvSpPr>
          <p:nvPr/>
        </p:nvSpPr>
        <p:spPr bwMode="auto">
          <a:xfrm>
            <a:off x="1300163" y="3940175"/>
            <a:ext cx="901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91155" name="Line 20"/>
          <p:cNvSpPr>
            <a:spLocks noChangeShapeType="1"/>
          </p:cNvSpPr>
          <p:nvPr/>
        </p:nvSpPr>
        <p:spPr bwMode="auto">
          <a:xfrm>
            <a:off x="3309938" y="2808288"/>
            <a:ext cx="0" cy="6556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91156" name="Line 21"/>
          <p:cNvSpPr>
            <a:spLocks noChangeShapeType="1"/>
          </p:cNvSpPr>
          <p:nvPr/>
        </p:nvSpPr>
        <p:spPr bwMode="auto">
          <a:xfrm flipH="1">
            <a:off x="4173538" y="4108450"/>
            <a:ext cx="796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91157" name="Line 22"/>
          <p:cNvSpPr>
            <a:spLocks noChangeShapeType="1"/>
          </p:cNvSpPr>
          <p:nvPr/>
        </p:nvSpPr>
        <p:spPr bwMode="auto">
          <a:xfrm flipV="1">
            <a:off x="3271838" y="5113338"/>
            <a:ext cx="0" cy="438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91158" name="Text Box 24"/>
          <p:cNvSpPr txBox="1">
            <a:spLocks noChangeArrowheads="1"/>
          </p:cNvSpPr>
          <p:nvPr/>
        </p:nvSpPr>
        <p:spPr bwMode="auto">
          <a:xfrm>
            <a:off x="3630613" y="2516188"/>
            <a:ext cx="145553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400" i="0" dirty="0">
                <a:latin typeface="Calibri"/>
              </a:rPr>
              <a:t>1A-2F-BB-709-AD</a:t>
            </a:r>
          </a:p>
        </p:txBody>
      </p:sp>
      <p:sp>
        <p:nvSpPr>
          <p:cNvPr id="91159" name="Line 25"/>
          <p:cNvSpPr>
            <a:spLocks noChangeShapeType="1"/>
          </p:cNvSpPr>
          <p:nvPr/>
        </p:nvSpPr>
        <p:spPr bwMode="auto">
          <a:xfrm flipH="1" flipV="1">
            <a:off x="3438525" y="2652713"/>
            <a:ext cx="257175" cy="12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91160" name="Line 26"/>
          <p:cNvSpPr>
            <a:spLocks noChangeShapeType="1"/>
          </p:cNvSpPr>
          <p:nvPr/>
        </p:nvSpPr>
        <p:spPr bwMode="auto">
          <a:xfrm flipV="1">
            <a:off x="5087938" y="4211638"/>
            <a:ext cx="0" cy="373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91161" name="Text Box 27"/>
          <p:cNvSpPr txBox="1">
            <a:spLocks noChangeArrowheads="1"/>
          </p:cNvSpPr>
          <p:nvPr/>
        </p:nvSpPr>
        <p:spPr bwMode="auto">
          <a:xfrm>
            <a:off x="4479925" y="4602163"/>
            <a:ext cx="15824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400" i="0" dirty="0">
                <a:latin typeface="Calibri"/>
              </a:rPr>
              <a:t>58-23-D7-FA-20-B0</a:t>
            </a:r>
          </a:p>
        </p:txBody>
      </p:sp>
      <p:sp>
        <p:nvSpPr>
          <p:cNvPr id="91162" name="Line 28"/>
          <p:cNvSpPr>
            <a:spLocks noChangeShapeType="1"/>
          </p:cNvSpPr>
          <p:nvPr/>
        </p:nvSpPr>
        <p:spPr bwMode="auto">
          <a:xfrm flipH="1">
            <a:off x="3375025" y="5667375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91163" name="Text Box 29"/>
          <p:cNvSpPr txBox="1">
            <a:spLocks noChangeArrowheads="1"/>
          </p:cNvSpPr>
          <p:nvPr/>
        </p:nvSpPr>
        <p:spPr bwMode="auto">
          <a:xfrm>
            <a:off x="3797300" y="5554663"/>
            <a:ext cx="15490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400" i="0" dirty="0">
                <a:latin typeface="Calibri"/>
              </a:rPr>
              <a:t>0C-C4-11-6F-E3-98</a:t>
            </a:r>
          </a:p>
        </p:txBody>
      </p:sp>
      <p:sp>
        <p:nvSpPr>
          <p:cNvPr id="91164" name="Line 30"/>
          <p:cNvSpPr>
            <a:spLocks noChangeShapeType="1"/>
          </p:cNvSpPr>
          <p:nvPr/>
        </p:nvSpPr>
        <p:spPr bwMode="auto">
          <a:xfrm flipV="1">
            <a:off x="1169988" y="4040188"/>
            <a:ext cx="0" cy="373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91165" name="Text Box 31"/>
          <p:cNvSpPr txBox="1">
            <a:spLocks noChangeArrowheads="1"/>
          </p:cNvSpPr>
          <p:nvPr/>
        </p:nvSpPr>
        <p:spPr bwMode="auto">
          <a:xfrm>
            <a:off x="319088" y="4473575"/>
            <a:ext cx="14036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400" i="0" dirty="0">
                <a:latin typeface="Calibri"/>
              </a:rPr>
              <a:t>71-6F7-2B-08-53</a:t>
            </a:r>
          </a:p>
        </p:txBody>
      </p:sp>
      <p:sp>
        <p:nvSpPr>
          <p:cNvPr id="91166" name="Text Box 32"/>
          <p:cNvSpPr txBox="1">
            <a:spLocks noChangeArrowheads="1"/>
          </p:cNvSpPr>
          <p:nvPr/>
        </p:nvSpPr>
        <p:spPr bwMode="auto">
          <a:xfrm>
            <a:off x="2636838" y="3625850"/>
            <a:ext cx="104387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   LAN</a:t>
            </a:r>
          </a:p>
          <a:p>
            <a:r>
              <a:rPr lang="en-US" sz="1800" i="0" dirty="0">
                <a:latin typeface="Calibri"/>
              </a:rPr>
              <a:t>(wired or</a:t>
            </a:r>
          </a:p>
          <a:p>
            <a:r>
              <a:rPr lang="en-US" sz="1800" i="0" dirty="0">
                <a:latin typeface="Calibri"/>
              </a:rPr>
              <a:t>wireless)</a:t>
            </a:r>
          </a:p>
        </p:txBody>
      </p:sp>
    </p:spTree>
    <p:extLst>
      <p:ext uri="{BB962C8B-B14F-4D97-AF65-F5344CB8AC3E}">
        <p14:creationId xmlns:p14="http://schemas.microsoft.com/office/powerpoint/2010/main" val="182115060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2AF2BDD-3690-9340-9AFB-DEC04E0CDDAF}" type="slidenum">
              <a:rPr lang="en-US" sz="1400" b="0">
                <a:latin typeface="Times New Roman" charset="0"/>
                <a:cs typeface="Calibri"/>
              </a:rPr>
              <a:pPr eaLnBrk="1" hangingPunct="1"/>
              <a:t>105</a:t>
            </a:fld>
            <a:endParaRPr lang="en-US" sz="1400" b="0" dirty="0">
              <a:latin typeface="Times New Roman" charset="0"/>
              <a:cs typeface="Calibri"/>
            </a:endParaRPr>
          </a:p>
        </p:txBody>
      </p:sp>
      <p:sp>
        <p:nvSpPr>
          <p:cNvPr id="634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Address Resolution Protocol</a:t>
            </a:r>
          </a:p>
        </p:txBody>
      </p:sp>
      <p:sp>
        <p:nvSpPr>
          <p:cNvPr id="951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686800" cy="5486400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US" dirty="0">
                <a:cs typeface="Calibri"/>
              </a:rPr>
              <a:t>Every node maintains an </a:t>
            </a:r>
            <a:r>
              <a:rPr lang="en-US" dirty="0">
                <a:solidFill>
                  <a:srgbClr val="0000FF"/>
                </a:solidFill>
                <a:cs typeface="Calibri"/>
              </a:rPr>
              <a:t>ARP</a:t>
            </a:r>
            <a:r>
              <a:rPr lang="en-US" dirty="0">
                <a:cs typeface="Calibri"/>
              </a:rPr>
              <a:t> table</a:t>
            </a:r>
          </a:p>
          <a:p>
            <a:pPr lvl="1">
              <a:lnSpc>
                <a:spcPct val="90000"/>
              </a:lnSpc>
            </a:pPr>
            <a:r>
              <a:rPr lang="en-US" dirty="0">
                <a:ea typeface="Calibri"/>
                <a:cs typeface="Calibri"/>
              </a:rPr>
              <a:t>&lt;IP address, MAC address&gt; pair</a:t>
            </a:r>
          </a:p>
          <a:p>
            <a:pPr lvl="1">
              <a:lnSpc>
                <a:spcPct val="90000"/>
              </a:lnSpc>
            </a:pPr>
            <a:endParaRPr lang="en-US" dirty="0">
              <a:ea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dirty="0">
                <a:cs typeface="Calibri"/>
              </a:rPr>
              <a:t>Consult the table when sending a packet</a:t>
            </a:r>
          </a:p>
          <a:p>
            <a:pPr lvl="1">
              <a:lnSpc>
                <a:spcPct val="90000"/>
              </a:lnSpc>
            </a:pPr>
            <a:r>
              <a:rPr lang="en-US" dirty="0">
                <a:ea typeface="Calibri"/>
                <a:cs typeface="Calibri"/>
              </a:rPr>
              <a:t>Map destination IP address to destination MAC address</a:t>
            </a:r>
          </a:p>
          <a:p>
            <a:pPr lvl="1">
              <a:lnSpc>
                <a:spcPct val="90000"/>
              </a:lnSpc>
            </a:pPr>
            <a:r>
              <a:rPr lang="en-US" dirty="0">
                <a:ea typeface="Calibri"/>
                <a:cs typeface="Calibri"/>
              </a:rPr>
              <a:t>Encapsulate and transmit the data packet</a:t>
            </a:r>
          </a:p>
          <a:p>
            <a:pPr lvl="1">
              <a:lnSpc>
                <a:spcPct val="90000"/>
              </a:lnSpc>
            </a:pPr>
            <a:endParaRPr lang="en-US" dirty="0">
              <a:ea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dirty="0">
                <a:cs typeface="Calibri"/>
              </a:rPr>
              <a:t>But: what if IP address </a:t>
            </a:r>
            <a:r>
              <a:rPr lang="en-US" dirty="0">
                <a:solidFill>
                  <a:srgbClr val="FF3300"/>
                </a:solidFill>
                <a:cs typeface="Calibri"/>
              </a:rPr>
              <a:t>not</a:t>
            </a:r>
            <a:r>
              <a:rPr lang="en-US" dirty="0">
                <a:cs typeface="Calibri"/>
              </a:rPr>
              <a:t> in the table?</a:t>
            </a:r>
          </a:p>
          <a:p>
            <a:pPr lvl="1">
              <a:lnSpc>
                <a:spcPct val="90000"/>
              </a:lnSpc>
            </a:pPr>
            <a:r>
              <a:rPr lang="en-US" dirty="0">
                <a:ea typeface="Calibri"/>
                <a:cs typeface="Calibri"/>
              </a:rPr>
              <a:t>Sender </a:t>
            </a:r>
            <a:r>
              <a:rPr lang="en-US" dirty="0">
                <a:solidFill>
                  <a:srgbClr val="0000FF"/>
                </a:solidFill>
                <a:ea typeface="Calibri"/>
                <a:cs typeface="Calibri"/>
              </a:rPr>
              <a:t>broadcasts</a:t>
            </a:r>
            <a:r>
              <a:rPr lang="en-US" dirty="0">
                <a:ea typeface="Calibri"/>
                <a:cs typeface="Calibri"/>
              </a:rPr>
              <a:t>: </a:t>
            </a:r>
            <a:r>
              <a:rPr lang="ja-JP" altLang="en-US" dirty="0">
                <a:ea typeface="Calibri"/>
                <a:cs typeface="Calibri"/>
              </a:rPr>
              <a:t>“</a:t>
            </a:r>
            <a:r>
              <a:rPr lang="en-US" b="1" dirty="0">
                <a:ea typeface="Calibri"/>
                <a:cs typeface="Calibri"/>
              </a:rPr>
              <a:t>Who has IP address 1.2.3.156</a:t>
            </a:r>
            <a:r>
              <a:rPr lang="en-US" dirty="0">
                <a:ea typeface="Calibri"/>
                <a:cs typeface="Calibri"/>
              </a:rPr>
              <a:t>?</a:t>
            </a:r>
            <a:r>
              <a:rPr lang="ja-JP" altLang="en-US" dirty="0">
                <a:ea typeface="Calibri"/>
                <a:cs typeface="Calibri"/>
              </a:rPr>
              <a:t>”</a:t>
            </a:r>
            <a:endParaRPr lang="en-US" dirty="0">
              <a:ea typeface="Calibri"/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dirty="0">
                <a:ea typeface="Calibri"/>
                <a:cs typeface="Calibri"/>
              </a:rPr>
              <a:t>Receiver responds: </a:t>
            </a:r>
            <a:r>
              <a:rPr lang="ja-JP" altLang="en-US" dirty="0">
                <a:ea typeface="Calibri"/>
                <a:cs typeface="Calibri"/>
              </a:rPr>
              <a:t>“</a:t>
            </a:r>
            <a:r>
              <a:rPr lang="en-US" b="1" dirty="0">
                <a:ea typeface="Calibri"/>
                <a:cs typeface="Calibri"/>
              </a:rPr>
              <a:t>MAC address 58-23-D7-FA-20-B0</a:t>
            </a:r>
            <a:r>
              <a:rPr lang="ja-JP" altLang="en-US" dirty="0">
                <a:ea typeface="Calibri"/>
                <a:cs typeface="Calibri"/>
              </a:rPr>
              <a:t>”</a:t>
            </a:r>
            <a:endParaRPr lang="en-US" dirty="0">
              <a:ea typeface="Calibri"/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dirty="0">
                <a:ea typeface="Calibri"/>
                <a:cs typeface="Calibri"/>
              </a:rPr>
              <a:t>Sender </a:t>
            </a:r>
            <a:r>
              <a:rPr lang="en-US" dirty="0">
                <a:solidFill>
                  <a:srgbClr val="0000FF"/>
                </a:solidFill>
                <a:ea typeface="Calibri"/>
                <a:cs typeface="Calibri"/>
              </a:rPr>
              <a:t>caches</a:t>
            </a:r>
            <a:r>
              <a:rPr lang="en-US" dirty="0">
                <a:ea typeface="Calibri"/>
                <a:cs typeface="Calibri"/>
              </a:rPr>
              <a:t> result in its ARP table</a:t>
            </a:r>
          </a:p>
        </p:txBody>
      </p:sp>
    </p:spTree>
    <p:extLst>
      <p:ext uri="{BB962C8B-B14F-4D97-AF65-F5344CB8AC3E}">
        <p14:creationId xmlns:p14="http://schemas.microsoft.com/office/powerpoint/2010/main" val="211192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2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2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2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1299" grpId="0" build="p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51C4A64-1FB0-A643-9BEC-48AE304290FD}" type="slidenum">
              <a:rPr lang="en-US" sz="1400" b="0">
                <a:latin typeface="Times New Roman" charset="0"/>
                <a:cs typeface="Calibri"/>
              </a:rPr>
              <a:pPr eaLnBrk="1" hangingPunct="1"/>
              <a:t>106</a:t>
            </a:fld>
            <a:endParaRPr lang="en-US" sz="1400" b="0" dirty="0">
              <a:latin typeface="Times New Roman" charset="0"/>
              <a:cs typeface="Calibri"/>
            </a:endParaRPr>
          </a:p>
        </p:txBody>
      </p:sp>
      <p:pic>
        <p:nvPicPr>
          <p:cNvPr id="65539" name="Picture 2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2155825"/>
            <a:ext cx="8208962" cy="319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Example: A Sending a Packet to B</a:t>
            </a:r>
          </a:p>
        </p:txBody>
      </p:sp>
      <p:sp>
        <p:nvSpPr>
          <p:cNvPr id="65541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461963" y="1239838"/>
            <a:ext cx="6529387" cy="500062"/>
          </a:xfrm>
        </p:spPr>
        <p:txBody>
          <a:bodyPr/>
          <a:lstStyle/>
          <a:p>
            <a:pPr>
              <a:buFontTx/>
              <a:buNone/>
            </a:pPr>
            <a:r>
              <a:rPr lang="en-US" sz="2400" dirty="0">
                <a:cs typeface="Calibri"/>
              </a:rPr>
              <a:t>How does host </a:t>
            </a:r>
            <a:r>
              <a:rPr lang="en-US" sz="2400" dirty="0">
                <a:solidFill>
                  <a:srgbClr val="FF3300"/>
                </a:solidFill>
                <a:cs typeface="Calibri"/>
              </a:rPr>
              <a:t>A</a:t>
            </a:r>
            <a:r>
              <a:rPr lang="en-US" sz="2400" dirty="0">
                <a:cs typeface="Calibri"/>
              </a:rPr>
              <a:t> send an IP packet to host </a:t>
            </a:r>
            <a:r>
              <a:rPr lang="en-US" sz="2400" dirty="0">
                <a:solidFill>
                  <a:srgbClr val="FF3300"/>
                </a:solidFill>
                <a:cs typeface="Calibri"/>
              </a:rPr>
              <a:t>B</a:t>
            </a:r>
            <a:r>
              <a:rPr lang="en-US" sz="2400" dirty="0">
                <a:cs typeface="Calibri"/>
              </a:rPr>
              <a:t>?</a:t>
            </a:r>
            <a:endParaRPr lang="en-US" dirty="0">
              <a:cs typeface="Calibri"/>
            </a:endParaRPr>
          </a:p>
        </p:txBody>
      </p:sp>
      <p:sp>
        <p:nvSpPr>
          <p:cNvPr id="65542" name="Text Box 5"/>
          <p:cNvSpPr txBox="1">
            <a:spLocks noChangeArrowheads="1"/>
          </p:cNvSpPr>
          <p:nvPr/>
        </p:nvSpPr>
        <p:spPr bwMode="auto">
          <a:xfrm>
            <a:off x="896938" y="3308350"/>
            <a:ext cx="3642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0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endParaRPr lang="en-US" sz="1800" b="0" dirty="0">
              <a:latin typeface="Calibri"/>
              <a:cs typeface="Calibri"/>
            </a:endParaRPr>
          </a:p>
        </p:txBody>
      </p:sp>
      <p:sp>
        <p:nvSpPr>
          <p:cNvPr id="65543" name="Text Box 6"/>
          <p:cNvSpPr txBox="1">
            <a:spLocks noChangeArrowheads="1"/>
          </p:cNvSpPr>
          <p:nvPr/>
        </p:nvSpPr>
        <p:spPr bwMode="auto">
          <a:xfrm>
            <a:off x="4084638" y="4602163"/>
            <a:ext cx="3517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0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endParaRPr lang="en-US" sz="1800" b="0" dirty="0">
              <a:latin typeface="Calibri"/>
              <a:cs typeface="Calibri"/>
            </a:endParaRPr>
          </a:p>
        </p:txBody>
      </p:sp>
      <p:sp>
        <p:nvSpPr>
          <p:cNvPr id="65544" name="Text Box 7"/>
          <p:cNvSpPr txBox="1">
            <a:spLocks noChangeArrowheads="1"/>
          </p:cNvSpPr>
          <p:nvPr/>
        </p:nvSpPr>
        <p:spPr bwMode="auto">
          <a:xfrm>
            <a:off x="7942263" y="4891088"/>
            <a:ext cx="3520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0" dirty="0">
                <a:solidFill>
                  <a:srgbClr val="FF0000"/>
                </a:solidFill>
                <a:latin typeface="Calibri"/>
                <a:cs typeface="Calibri"/>
              </a:rPr>
              <a:t>B</a:t>
            </a:r>
            <a:endParaRPr lang="en-US" sz="1800" b="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01107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51C4A64-1FB0-A643-9BEC-48AE304290FD}" type="slidenum">
              <a:rPr lang="en-US" sz="1400" b="0">
                <a:latin typeface="Times New Roman" charset="0"/>
                <a:cs typeface="Calibri"/>
              </a:rPr>
              <a:pPr eaLnBrk="1" hangingPunct="1"/>
              <a:t>107</a:t>
            </a:fld>
            <a:endParaRPr lang="en-US" sz="1400" b="0" dirty="0">
              <a:latin typeface="Times New Roman" charset="0"/>
              <a:cs typeface="Calibri"/>
            </a:endParaRPr>
          </a:p>
        </p:txBody>
      </p:sp>
      <p:pic>
        <p:nvPicPr>
          <p:cNvPr id="65539" name="Picture 2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2155825"/>
            <a:ext cx="8208962" cy="319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Example: A Sending a Packet to B</a:t>
            </a:r>
          </a:p>
        </p:txBody>
      </p:sp>
      <p:sp>
        <p:nvSpPr>
          <p:cNvPr id="65541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461963" y="1239838"/>
            <a:ext cx="6529387" cy="500062"/>
          </a:xfrm>
        </p:spPr>
        <p:txBody>
          <a:bodyPr/>
          <a:lstStyle/>
          <a:p>
            <a:pPr>
              <a:buFontTx/>
              <a:buNone/>
            </a:pPr>
            <a:r>
              <a:rPr lang="en-US" sz="2400" dirty="0">
                <a:cs typeface="Calibri"/>
              </a:rPr>
              <a:t>How does host </a:t>
            </a:r>
            <a:r>
              <a:rPr lang="en-US" sz="2400" dirty="0">
                <a:solidFill>
                  <a:srgbClr val="FF3300"/>
                </a:solidFill>
                <a:cs typeface="Calibri"/>
              </a:rPr>
              <a:t>A</a:t>
            </a:r>
            <a:r>
              <a:rPr lang="en-US" sz="2400" dirty="0">
                <a:cs typeface="Calibri"/>
              </a:rPr>
              <a:t> send an IP packet to host </a:t>
            </a:r>
            <a:r>
              <a:rPr lang="en-US" sz="2400" dirty="0">
                <a:solidFill>
                  <a:srgbClr val="FF3300"/>
                </a:solidFill>
                <a:cs typeface="Calibri"/>
              </a:rPr>
              <a:t>B</a:t>
            </a:r>
            <a:r>
              <a:rPr lang="en-US" sz="2400" dirty="0">
                <a:cs typeface="Calibri"/>
              </a:rPr>
              <a:t>?</a:t>
            </a:r>
            <a:endParaRPr lang="en-US" dirty="0">
              <a:cs typeface="Calibri"/>
            </a:endParaRPr>
          </a:p>
        </p:txBody>
      </p:sp>
      <p:sp>
        <p:nvSpPr>
          <p:cNvPr id="65542" name="Text Box 5"/>
          <p:cNvSpPr txBox="1">
            <a:spLocks noChangeArrowheads="1"/>
          </p:cNvSpPr>
          <p:nvPr/>
        </p:nvSpPr>
        <p:spPr bwMode="auto">
          <a:xfrm>
            <a:off x="896938" y="3308350"/>
            <a:ext cx="3642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0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endParaRPr lang="en-US" sz="1800" b="0" dirty="0">
              <a:latin typeface="Calibri"/>
              <a:cs typeface="Calibri"/>
            </a:endParaRPr>
          </a:p>
        </p:txBody>
      </p:sp>
      <p:sp>
        <p:nvSpPr>
          <p:cNvPr id="65543" name="Text Box 6"/>
          <p:cNvSpPr txBox="1">
            <a:spLocks noChangeArrowheads="1"/>
          </p:cNvSpPr>
          <p:nvPr/>
        </p:nvSpPr>
        <p:spPr bwMode="auto">
          <a:xfrm>
            <a:off x="4084638" y="4602163"/>
            <a:ext cx="3517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0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endParaRPr lang="en-US" sz="1800" b="0" dirty="0">
              <a:latin typeface="Calibri"/>
              <a:cs typeface="Calibri"/>
            </a:endParaRPr>
          </a:p>
        </p:txBody>
      </p:sp>
      <p:sp>
        <p:nvSpPr>
          <p:cNvPr id="65544" name="Text Box 7"/>
          <p:cNvSpPr txBox="1">
            <a:spLocks noChangeArrowheads="1"/>
          </p:cNvSpPr>
          <p:nvPr/>
        </p:nvSpPr>
        <p:spPr bwMode="auto">
          <a:xfrm>
            <a:off x="7942263" y="4891088"/>
            <a:ext cx="3520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0" dirty="0">
                <a:solidFill>
                  <a:srgbClr val="FF0000"/>
                </a:solidFill>
                <a:latin typeface="Calibri"/>
                <a:cs typeface="Calibri"/>
              </a:rPr>
              <a:t>B</a:t>
            </a:r>
            <a:endParaRPr lang="en-US" sz="1800" b="0" dirty="0">
              <a:latin typeface="Calibri"/>
              <a:cs typeface="Calibri"/>
            </a:endParaRPr>
          </a:p>
        </p:txBody>
      </p:sp>
      <p:sp>
        <p:nvSpPr>
          <p:cNvPr id="65545" name="Text Box 8"/>
          <p:cNvSpPr txBox="1">
            <a:spLocks noChangeArrowheads="1"/>
          </p:cNvSpPr>
          <p:nvPr/>
        </p:nvSpPr>
        <p:spPr bwMode="auto">
          <a:xfrm>
            <a:off x="2825750" y="5940426"/>
            <a:ext cx="34925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dirty="0">
                <a:latin typeface="Helvetica" charset="0"/>
                <a:cs typeface="Calibri"/>
              </a:rPr>
              <a:t>1. </a:t>
            </a:r>
            <a:r>
              <a:rPr lang="en-US" dirty="0">
                <a:solidFill>
                  <a:srgbClr val="FF3300"/>
                </a:solidFill>
                <a:latin typeface="Helvetica" charset="0"/>
                <a:cs typeface="Calibri"/>
              </a:rPr>
              <a:t>A</a:t>
            </a:r>
            <a:r>
              <a:rPr lang="en-US" dirty="0">
                <a:latin typeface="Helvetica" charset="0"/>
                <a:cs typeface="Calibri"/>
              </a:rPr>
              <a:t> sends packet to </a:t>
            </a:r>
            <a:r>
              <a:rPr lang="en-US" dirty="0">
                <a:solidFill>
                  <a:srgbClr val="FF3300"/>
                </a:solidFill>
                <a:latin typeface="Helvetica" charset="0"/>
                <a:cs typeface="Calibri"/>
              </a:rPr>
              <a:t>R</a:t>
            </a:r>
            <a:r>
              <a:rPr lang="en-US" dirty="0">
                <a:latin typeface="Helvetica" charset="0"/>
                <a:cs typeface="Calibri"/>
              </a:rPr>
              <a:t>.</a:t>
            </a:r>
            <a:br>
              <a:rPr lang="en-US" dirty="0">
                <a:latin typeface="Helvetica" charset="0"/>
                <a:cs typeface="Calibri"/>
              </a:rPr>
            </a:br>
            <a:r>
              <a:rPr lang="en-US" dirty="0">
                <a:latin typeface="Helvetica" charset="0"/>
                <a:cs typeface="Calibri"/>
              </a:rPr>
              <a:t>2. </a:t>
            </a:r>
            <a:r>
              <a:rPr lang="en-US" dirty="0">
                <a:solidFill>
                  <a:srgbClr val="FF3300"/>
                </a:solidFill>
                <a:latin typeface="Helvetica" charset="0"/>
                <a:cs typeface="Calibri"/>
              </a:rPr>
              <a:t>R </a:t>
            </a:r>
            <a:r>
              <a:rPr lang="en-US" dirty="0">
                <a:latin typeface="Helvetica" charset="0"/>
                <a:cs typeface="Calibri"/>
              </a:rPr>
              <a:t>sends packet to </a:t>
            </a:r>
            <a:r>
              <a:rPr lang="en-US" dirty="0">
                <a:solidFill>
                  <a:srgbClr val="FF3300"/>
                </a:solidFill>
                <a:latin typeface="Helvetica" charset="0"/>
                <a:cs typeface="Calibri"/>
              </a:rPr>
              <a:t>B</a:t>
            </a:r>
            <a:r>
              <a:rPr lang="en-US" dirty="0">
                <a:latin typeface="Helvetica" charset="0"/>
                <a:cs typeface="Calibri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A978307-1CA2-8C45-BC32-232C3649B34B}"/>
              </a:ext>
            </a:extLst>
          </p:cNvPr>
          <p:cNvSpPr/>
          <p:nvPr/>
        </p:nvSpPr>
        <p:spPr>
          <a:xfrm>
            <a:off x="669073" y="5348288"/>
            <a:ext cx="3902927" cy="41592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6E51C55-3F6F-1346-B0F4-5F53E2EA5E02}"/>
              </a:ext>
            </a:extLst>
          </p:cNvPr>
          <p:cNvSpPr/>
          <p:nvPr/>
        </p:nvSpPr>
        <p:spPr>
          <a:xfrm>
            <a:off x="2575613" y="5348288"/>
            <a:ext cx="500274" cy="415925"/>
          </a:xfrm>
          <a:prstGeom prst="rect">
            <a:avLst/>
          </a:prstGeom>
          <a:solidFill>
            <a:srgbClr val="E5EB16"/>
          </a:solidFill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5BF0C5-D898-404C-A757-918314A596D0}"/>
              </a:ext>
            </a:extLst>
          </p:cNvPr>
          <p:cNvSpPr/>
          <p:nvPr/>
        </p:nvSpPr>
        <p:spPr>
          <a:xfrm>
            <a:off x="3068132" y="5351496"/>
            <a:ext cx="500274" cy="409508"/>
          </a:xfrm>
          <a:prstGeom prst="rect">
            <a:avLst/>
          </a:prstGeom>
          <a:solidFill>
            <a:srgbClr val="E5EB16"/>
          </a:solidFill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91F173-D863-0F47-8AF2-DE35A077EF22}"/>
              </a:ext>
            </a:extLst>
          </p:cNvPr>
          <p:cNvSpPr/>
          <p:nvPr/>
        </p:nvSpPr>
        <p:spPr>
          <a:xfrm>
            <a:off x="3576161" y="5348288"/>
            <a:ext cx="500274" cy="415925"/>
          </a:xfrm>
          <a:prstGeom prst="rect">
            <a:avLst/>
          </a:prstGeom>
          <a:solidFill>
            <a:srgbClr val="12F411"/>
          </a:solidFill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133AB3-C527-3E46-AEAA-CA634F8726FA}"/>
              </a:ext>
            </a:extLst>
          </p:cNvPr>
          <p:cNvSpPr/>
          <p:nvPr/>
        </p:nvSpPr>
        <p:spPr>
          <a:xfrm>
            <a:off x="4071726" y="5348288"/>
            <a:ext cx="500274" cy="415925"/>
          </a:xfrm>
          <a:prstGeom prst="rect">
            <a:avLst/>
          </a:prstGeom>
          <a:solidFill>
            <a:srgbClr val="12F411"/>
          </a:solidFill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2B1FB65-9408-F34B-B95F-BAF369A73304}"/>
              </a:ext>
            </a:extLst>
          </p:cNvPr>
          <p:cNvSpPr/>
          <p:nvPr/>
        </p:nvSpPr>
        <p:spPr>
          <a:xfrm>
            <a:off x="4687035" y="5348288"/>
            <a:ext cx="3902927" cy="41592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66197D5-8AE2-FC4C-830C-1CB58F6BF0A3}"/>
              </a:ext>
            </a:extLst>
          </p:cNvPr>
          <p:cNvSpPr/>
          <p:nvPr/>
        </p:nvSpPr>
        <p:spPr>
          <a:xfrm>
            <a:off x="6593575" y="5348288"/>
            <a:ext cx="500274" cy="415925"/>
          </a:xfrm>
          <a:prstGeom prst="rect">
            <a:avLst/>
          </a:prstGeom>
          <a:solidFill>
            <a:srgbClr val="E5EB16"/>
          </a:solidFill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8D303A9-404A-2042-8B87-C764DFA2AE76}"/>
              </a:ext>
            </a:extLst>
          </p:cNvPr>
          <p:cNvSpPr/>
          <p:nvPr/>
        </p:nvSpPr>
        <p:spPr>
          <a:xfrm>
            <a:off x="7086094" y="5351496"/>
            <a:ext cx="500274" cy="409508"/>
          </a:xfrm>
          <a:prstGeom prst="rect">
            <a:avLst/>
          </a:prstGeom>
          <a:solidFill>
            <a:srgbClr val="E5EB16"/>
          </a:solidFill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60ADC8F-FB79-7441-BAA9-5052A6AE5D7A}"/>
              </a:ext>
            </a:extLst>
          </p:cNvPr>
          <p:cNvSpPr/>
          <p:nvPr/>
        </p:nvSpPr>
        <p:spPr>
          <a:xfrm>
            <a:off x="7594123" y="5348288"/>
            <a:ext cx="500274" cy="415925"/>
          </a:xfrm>
          <a:prstGeom prst="rect">
            <a:avLst/>
          </a:prstGeom>
          <a:solidFill>
            <a:srgbClr val="12F411"/>
          </a:solidFill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A9035E1-6C39-624A-866F-8DCE9C58CE20}"/>
              </a:ext>
            </a:extLst>
          </p:cNvPr>
          <p:cNvSpPr/>
          <p:nvPr/>
        </p:nvSpPr>
        <p:spPr>
          <a:xfrm>
            <a:off x="8089688" y="5348288"/>
            <a:ext cx="500274" cy="415925"/>
          </a:xfrm>
          <a:prstGeom prst="rect">
            <a:avLst/>
          </a:prstGeom>
          <a:solidFill>
            <a:srgbClr val="12F411"/>
          </a:solidFill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13289686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1F24E69-05F6-E849-B9AE-BD0123211803}" type="slidenum">
              <a:rPr lang="en-US" sz="1400" b="0">
                <a:latin typeface="Times New Roman" charset="0"/>
                <a:cs typeface="Calibri"/>
              </a:rPr>
              <a:pPr eaLnBrk="1" hangingPunct="1"/>
              <a:t>108</a:t>
            </a:fld>
            <a:endParaRPr lang="en-US" sz="1400" b="0" dirty="0">
              <a:latin typeface="Times New Roman" charset="0"/>
              <a:cs typeface="Calibri"/>
            </a:endParaRPr>
          </a:p>
        </p:txBody>
      </p:sp>
      <p:sp>
        <p:nvSpPr>
          <p:cNvPr id="6758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Host A Decides to Send Through R</a:t>
            </a:r>
          </a:p>
        </p:txBody>
      </p:sp>
      <p:pic>
        <p:nvPicPr>
          <p:cNvPr id="67588" name="Picture 3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3505200"/>
            <a:ext cx="8208962" cy="319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Text Box 4"/>
          <p:cNvSpPr txBox="1">
            <a:spLocks noChangeArrowheads="1"/>
          </p:cNvSpPr>
          <p:nvPr/>
        </p:nvSpPr>
        <p:spPr bwMode="auto">
          <a:xfrm>
            <a:off x="896938" y="4657725"/>
            <a:ext cx="3642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0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endParaRPr lang="en-US" sz="1800" b="0" dirty="0">
              <a:latin typeface="Calibri"/>
              <a:cs typeface="Calibri"/>
            </a:endParaRPr>
          </a:p>
        </p:txBody>
      </p:sp>
      <p:sp>
        <p:nvSpPr>
          <p:cNvPr id="67590" name="Text Box 5"/>
          <p:cNvSpPr txBox="1">
            <a:spLocks noChangeArrowheads="1"/>
          </p:cNvSpPr>
          <p:nvPr/>
        </p:nvSpPr>
        <p:spPr bwMode="auto">
          <a:xfrm>
            <a:off x="4084638" y="5951538"/>
            <a:ext cx="3517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0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endParaRPr lang="en-US" sz="1800" b="0" dirty="0">
              <a:latin typeface="Calibri"/>
              <a:cs typeface="Calibri"/>
            </a:endParaRPr>
          </a:p>
        </p:txBody>
      </p:sp>
      <p:sp>
        <p:nvSpPr>
          <p:cNvPr id="67591" name="Text Box 6"/>
          <p:cNvSpPr txBox="1">
            <a:spLocks noChangeArrowheads="1"/>
          </p:cNvSpPr>
          <p:nvPr/>
        </p:nvSpPr>
        <p:spPr bwMode="auto">
          <a:xfrm>
            <a:off x="7942263" y="6240463"/>
            <a:ext cx="3520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0" dirty="0">
                <a:solidFill>
                  <a:srgbClr val="FF0000"/>
                </a:solidFill>
                <a:latin typeface="Calibri"/>
                <a:cs typeface="Calibri"/>
              </a:rPr>
              <a:t>B</a:t>
            </a:r>
            <a:endParaRPr lang="en-US" sz="1800" b="0" dirty="0">
              <a:latin typeface="Calibri"/>
              <a:cs typeface="Calibri"/>
            </a:endParaRPr>
          </a:p>
        </p:txBody>
      </p:sp>
      <p:sp>
        <p:nvSpPr>
          <p:cNvPr id="95539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458200" cy="2593975"/>
          </a:xfrm>
        </p:spPr>
        <p:txBody>
          <a:bodyPr>
            <a:normAutofit fontScale="92500"/>
          </a:bodyPr>
          <a:lstStyle/>
          <a:p>
            <a:r>
              <a:rPr lang="en-US" dirty="0">
                <a:cs typeface="Calibri"/>
              </a:rPr>
              <a:t>Host </a:t>
            </a:r>
            <a:r>
              <a:rPr lang="en-US" dirty="0">
                <a:solidFill>
                  <a:srgbClr val="FF3300"/>
                </a:solidFill>
                <a:cs typeface="Calibri"/>
              </a:rPr>
              <a:t>A</a:t>
            </a:r>
            <a:r>
              <a:rPr lang="en-US" dirty="0">
                <a:cs typeface="Calibri"/>
              </a:rPr>
              <a:t> constructs an IP packet to send to </a:t>
            </a:r>
            <a:r>
              <a:rPr lang="en-US" dirty="0">
                <a:solidFill>
                  <a:srgbClr val="FF3300"/>
                </a:solidFill>
                <a:cs typeface="Calibri"/>
              </a:rPr>
              <a:t>B</a:t>
            </a:r>
            <a:endParaRPr lang="en-US" dirty="0">
              <a:cs typeface="Calibri"/>
            </a:endParaRPr>
          </a:p>
          <a:p>
            <a:pPr lvl="1"/>
            <a:r>
              <a:rPr lang="en-US" dirty="0">
                <a:ea typeface="Calibri"/>
                <a:cs typeface="Calibri"/>
              </a:rPr>
              <a:t>Source 111.111.111.111, destination 222.222.222.222</a:t>
            </a:r>
          </a:p>
          <a:p>
            <a:pPr>
              <a:lnSpc>
                <a:spcPct val="70000"/>
              </a:lnSpc>
            </a:pPr>
            <a:r>
              <a:rPr lang="en-US" dirty="0">
                <a:cs typeface="Calibri"/>
              </a:rPr>
              <a:t>Host </a:t>
            </a:r>
            <a:r>
              <a:rPr lang="en-US" dirty="0">
                <a:solidFill>
                  <a:srgbClr val="FF3300"/>
                </a:solidFill>
                <a:cs typeface="Calibri"/>
              </a:rPr>
              <a:t>A</a:t>
            </a:r>
            <a:r>
              <a:rPr lang="en-US" dirty="0">
                <a:cs typeface="Calibri"/>
              </a:rPr>
              <a:t> has a gateway router </a:t>
            </a:r>
            <a:r>
              <a:rPr lang="en-US" dirty="0">
                <a:solidFill>
                  <a:srgbClr val="FF3300"/>
                </a:solidFill>
                <a:cs typeface="Calibri"/>
              </a:rPr>
              <a:t>R</a:t>
            </a:r>
          </a:p>
          <a:p>
            <a:pPr lvl="1"/>
            <a:r>
              <a:rPr lang="en-US" dirty="0">
                <a:ea typeface="Calibri"/>
                <a:cs typeface="Calibri"/>
              </a:rPr>
              <a:t>Used to reach destinations outside of 111.111.111.0/24</a:t>
            </a:r>
          </a:p>
          <a:p>
            <a:pPr lvl="1"/>
            <a:r>
              <a:rPr lang="en-US" dirty="0">
                <a:ea typeface="Calibri"/>
                <a:cs typeface="Calibri"/>
              </a:rPr>
              <a:t>Address 111.111.111.110 for R learned via </a:t>
            </a:r>
            <a:r>
              <a:rPr lang="en-US" dirty="0">
                <a:solidFill>
                  <a:srgbClr val="0000FF"/>
                </a:solidFill>
                <a:ea typeface="Calibri"/>
                <a:cs typeface="Calibri"/>
              </a:rPr>
              <a:t>DHCP/</a:t>
            </a:r>
            <a:r>
              <a:rPr lang="en-US" dirty="0" err="1">
                <a:solidFill>
                  <a:srgbClr val="0000FF"/>
                </a:solidFill>
                <a:ea typeface="Calibri"/>
                <a:cs typeface="Calibri"/>
              </a:rPr>
              <a:t>config</a:t>
            </a:r>
            <a:endParaRPr lang="en-US" dirty="0">
              <a:ea typeface="Calibri"/>
              <a:cs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004606D-EFC2-8545-ACC2-E176FC6BC0BE}"/>
              </a:ext>
            </a:extLst>
          </p:cNvPr>
          <p:cNvGrpSpPr/>
          <p:nvPr/>
        </p:nvGrpSpPr>
        <p:grpSpPr>
          <a:xfrm>
            <a:off x="-547385" y="4027487"/>
            <a:ext cx="2899333" cy="415925"/>
            <a:chOff x="669073" y="5348288"/>
            <a:chExt cx="2899333" cy="41592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6257648-9660-3B42-87CC-D26EF305C17F}"/>
                </a:ext>
              </a:extLst>
            </p:cNvPr>
            <p:cNvSpPr/>
            <p:nvPr/>
          </p:nvSpPr>
          <p:spPr>
            <a:xfrm>
              <a:off x="669073" y="5348288"/>
              <a:ext cx="2899333" cy="41592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1B336BF-A8E2-8A4C-A085-FB82B3421EB9}"/>
                </a:ext>
              </a:extLst>
            </p:cNvPr>
            <p:cNvSpPr/>
            <p:nvPr/>
          </p:nvSpPr>
          <p:spPr>
            <a:xfrm>
              <a:off x="2575613" y="5348288"/>
              <a:ext cx="500274" cy="415925"/>
            </a:xfrm>
            <a:prstGeom prst="rect">
              <a:avLst/>
            </a:prstGeom>
            <a:solidFill>
              <a:srgbClr val="E5EB16"/>
            </a:solidFill>
            <a:ln w="1905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002668B-4894-DD40-BDA4-B03D4C03FBCF}"/>
                </a:ext>
              </a:extLst>
            </p:cNvPr>
            <p:cNvSpPr/>
            <p:nvPr/>
          </p:nvSpPr>
          <p:spPr>
            <a:xfrm>
              <a:off x="3068132" y="5351496"/>
              <a:ext cx="500274" cy="409508"/>
            </a:xfrm>
            <a:prstGeom prst="rect">
              <a:avLst/>
            </a:prstGeom>
            <a:solidFill>
              <a:srgbClr val="E5EB16"/>
            </a:solidFill>
            <a:ln w="1905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831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3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3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3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7" name="Picture 4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3505200"/>
            <a:ext cx="8208962" cy="319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363C52E5-AAFD-7A4E-A2DF-C81B71CAD45D}"/>
              </a:ext>
            </a:extLst>
          </p:cNvPr>
          <p:cNvGrpSpPr/>
          <p:nvPr/>
        </p:nvGrpSpPr>
        <p:grpSpPr>
          <a:xfrm>
            <a:off x="-541018" y="4027219"/>
            <a:ext cx="2899333" cy="415925"/>
            <a:chOff x="669073" y="5348288"/>
            <a:chExt cx="2899333" cy="415925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789B0DF-3477-7445-BDF2-84B8FA70FA75}"/>
                </a:ext>
              </a:extLst>
            </p:cNvPr>
            <p:cNvSpPr/>
            <p:nvPr/>
          </p:nvSpPr>
          <p:spPr>
            <a:xfrm>
              <a:off x="669073" y="5348288"/>
              <a:ext cx="2899333" cy="41592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3DB44A4-A6FC-4B45-95B6-35A2B0B4A14C}"/>
                </a:ext>
              </a:extLst>
            </p:cNvPr>
            <p:cNvSpPr/>
            <p:nvPr/>
          </p:nvSpPr>
          <p:spPr>
            <a:xfrm>
              <a:off x="2575613" y="5348288"/>
              <a:ext cx="500274" cy="415925"/>
            </a:xfrm>
            <a:prstGeom prst="rect">
              <a:avLst/>
            </a:prstGeom>
            <a:solidFill>
              <a:srgbClr val="E5EB16"/>
            </a:solidFill>
            <a:ln w="1905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26D64B9-0304-674E-B517-D64C83BB4283}"/>
                </a:ext>
              </a:extLst>
            </p:cNvPr>
            <p:cNvSpPr/>
            <p:nvPr/>
          </p:nvSpPr>
          <p:spPr>
            <a:xfrm>
              <a:off x="3068132" y="5351496"/>
              <a:ext cx="500274" cy="409508"/>
            </a:xfrm>
            <a:prstGeom prst="rect">
              <a:avLst/>
            </a:prstGeom>
            <a:solidFill>
              <a:srgbClr val="E5EB16"/>
            </a:solidFill>
            <a:ln w="1905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A</a:t>
              </a:r>
            </a:p>
          </p:txBody>
        </p:sp>
      </p:grpSp>
      <p:sp>
        <p:nvSpPr>
          <p:cNvPr id="6963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5032EBA-5993-3645-9EFD-2CD3082C8AA4}" type="slidenum">
              <a:rPr lang="en-US" sz="1400" b="0">
                <a:latin typeface="Times New Roman" charset="0"/>
                <a:cs typeface="Calibri"/>
              </a:rPr>
              <a:pPr eaLnBrk="1" hangingPunct="1"/>
              <a:t>109</a:t>
            </a:fld>
            <a:endParaRPr lang="en-US" sz="1400" b="0" dirty="0">
              <a:latin typeface="Times New Roman" charset="0"/>
              <a:cs typeface="Calibri"/>
            </a:endParaRPr>
          </a:p>
        </p:txBody>
      </p:sp>
      <p:sp>
        <p:nvSpPr>
          <p:cNvPr id="696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Host A Sends Packet Through R</a:t>
            </a:r>
          </a:p>
        </p:txBody>
      </p:sp>
      <p:sp>
        <p:nvSpPr>
          <p:cNvPr id="957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458200" cy="2093913"/>
          </a:xfrm>
        </p:spPr>
        <p:txBody>
          <a:bodyPr>
            <a:normAutofit fontScale="92500"/>
          </a:bodyPr>
          <a:lstStyle/>
          <a:p>
            <a:r>
              <a:rPr lang="en-US" dirty="0">
                <a:cs typeface="Calibri"/>
              </a:rPr>
              <a:t>Host </a:t>
            </a:r>
            <a:r>
              <a:rPr lang="en-US" dirty="0">
                <a:solidFill>
                  <a:srgbClr val="FF3300"/>
                </a:solidFill>
                <a:cs typeface="Calibri"/>
              </a:rPr>
              <a:t>A</a:t>
            </a:r>
            <a:r>
              <a:rPr lang="en-US" dirty="0">
                <a:cs typeface="Calibri"/>
              </a:rPr>
              <a:t> learns the MAC address of </a:t>
            </a:r>
            <a:r>
              <a:rPr lang="en-US" dirty="0">
                <a:solidFill>
                  <a:srgbClr val="FF3300"/>
                </a:solidFill>
                <a:cs typeface="Calibri"/>
              </a:rPr>
              <a:t>R</a:t>
            </a:r>
            <a:r>
              <a:rPr lang="en-US" dirty="0">
                <a:cs typeface="Calibri"/>
              </a:rPr>
              <a:t>’s interface</a:t>
            </a:r>
          </a:p>
          <a:p>
            <a:pPr lvl="1">
              <a:buClr>
                <a:schemeClr val="tx2"/>
              </a:buClr>
            </a:pPr>
            <a:r>
              <a:rPr lang="en-US" dirty="0">
                <a:solidFill>
                  <a:srgbClr val="0000FF"/>
                </a:solidFill>
                <a:ea typeface="Calibri"/>
                <a:cs typeface="Calibri"/>
              </a:rPr>
              <a:t>ARP</a:t>
            </a:r>
            <a:r>
              <a:rPr lang="en-US" dirty="0">
                <a:ea typeface="Calibri"/>
                <a:cs typeface="Calibri"/>
              </a:rPr>
              <a:t> request: broadcast request for 111.111.111.110</a:t>
            </a:r>
          </a:p>
          <a:p>
            <a:pPr lvl="1">
              <a:buClr>
                <a:schemeClr val="tx2"/>
              </a:buClr>
            </a:pPr>
            <a:r>
              <a:rPr lang="en-US" dirty="0">
                <a:solidFill>
                  <a:srgbClr val="0000FF"/>
                </a:solidFill>
                <a:ea typeface="Calibri"/>
                <a:cs typeface="Calibri"/>
              </a:rPr>
              <a:t>ARP</a:t>
            </a:r>
            <a:r>
              <a:rPr lang="en-US" dirty="0">
                <a:ea typeface="Calibri"/>
                <a:cs typeface="Calibri"/>
              </a:rPr>
              <a:t> response: </a:t>
            </a:r>
            <a:r>
              <a:rPr lang="en-US" dirty="0">
                <a:solidFill>
                  <a:srgbClr val="FF3300"/>
                </a:solidFill>
                <a:ea typeface="Calibri"/>
                <a:cs typeface="Calibri"/>
              </a:rPr>
              <a:t>R</a:t>
            </a:r>
            <a:r>
              <a:rPr lang="en-US" dirty="0">
                <a:ea typeface="Calibri"/>
                <a:cs typeface="Calibri"/>
              </a:rPr>
              <a:t> responds with E6-E9-00-17-BB-4B</a:t>
            </a:r>
          </a:p>
          <a:p>
            <a:r>
              <a:rPr lang="en-US" dirty="0">
                <a:cs typeface="Calibri"/>
              </a:rPr>
              <a:t>Host </a:t>
            </a:r>
            <a:r>
              <a:rPr lang="en-US" dirty="0">
                <a:solidFill>
                  <a:srgbClr val="FF3300"/>
                </a:solidFill>
                <a:cs typeface="Calibri"/>
              </a:rPr>
              <a:t>A</a:t>
            </a:r>
            <a:r>
              <a:rPr lang="en-US" dirty="0">
                <a:cs typeface="Calibri"/>
              </a:rPr>
              <a:t> encapsulates the packet and sends to </a:t>
            </a:r>
            <a:r>
              <a:rPr lang="en-US" dirty="0">
                <a:solidFill>
                  <a:srgbClr val="FF3300"/>
                </a:solidFill>
                <a:cs typeface="Calibri"/>
              </a:rPr>
              <a:t>R</a:t>
            </a:r>
            <a:endParaRPr lang="en-US" dirty="0">
              <a:cs typeface="Calibri"/>
            </a:endParaRPr>
          </a:p>
        </p:txBody>
      </p:sp>
      <p:sp>
        <p:nvSpPr>
          <p:cNvPr id="69638" name="Text Box 5"/>
          <p:cNvSpPr txBox="1">
            <a:spLocks noChangeArrowheads="1"/>
          </p:cNvSpPr>
          <p:nvPr/>
        </p:nvSpPr>
        <p:spPr bwMode="auto">
          <a:xfrm>
            <a:off x="896938" y="4657725"/>
            <a:ext cx="3642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0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endParaRPr lang="en-US" sz="1800" b="0" dirty="0">
              <a:latin typeface="Calibri"/>
              <a:cs typeface="Calibri"/>
            </a:endParaRPr>
          </a:p>
        </p:txBody>
      </p:sp>
      <p:sp>
        <p:nvSpPr>
          <p:cNvPr id="69639" name="Text Box 6"/>
          <p:cNvSpPr txBox="1">
            <a:spLocks noChangeArrowheads="1"/>
          </p:cNvSpPr>
          <p:nvPr/>
        </p:nvSpPr>
        <p:spPr bwMode="auto">
          <a:xfrm>
            <a:off x="4084638" y="5951538"/>
            <a:ext cx="3517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0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endParaRPr lang="en-US" sz="1800" b="0" dirty="0">
              <a:latin typeface="Calibri"/>
              <a:cs typeface="Calibri"/>
            </a:endParaRPr>
          </a:p>
        </p:txBody>
      </p:sp>
      <p:sp>
        <p:nvSpPr>
          <p:cNvPr id="69640" name="Text Box 7"/>
          <p:cNvSpPr txBox="1">
            <a:spLocks noChangeArrowheads="1"/>
          </p:cNvSpPr>
          <p:nvPr/>
        </p:nvSpPr>
        <p:spPr bwMode="auto">
          <a:xfrm>
            <a:off x="7942263" y="6240463"/>
            <a:ext cx="3520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0" dirty="0">
                <a:solidFill>
                  <a:srgbClr val="FF0000"/>
                </a:solidFill>
                <a:latin typeface="Calibri"/>
                <a:cs typeface="Calibri"/>
              </a:rPr>
              <a:t>B</a:t>
            </a:r>
            <a:endParaRPr lang="en-US" sz="1800" b="0" dirty="0">
              <a:latin typeface="Calibri"/>
              <a:cs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427E94-4A22-3C44-8998-599D454FAB6F}"/>
              </a:ext>
            </a:extLst>
          </p:cNvPr>
          <p:cNvGrpSpPr/>
          <p:nvPr/>
        </p:nvGrpSpPr>
        <p:grpSpPr>
          <a:xfrm>
            <a:off x="-541018" y="4036198"/>
            <a:ext cx="3902927" cy="415925"/>
            <a:chOff x="669073" y="5348288"/>
            <a:chExt cx="3902927" cy="41592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8645A1D-AAD0-754D-8153-911E3688F1DA}"/>
                </a:ext>
              </a:extLst>
            </p:cNvPr>
            <p:cNvSpPr/>
            <p:nvPr/>
          </p:nvSpPr>
          <p:spPr>
            <a:xfrm>
              <a:off x="669073" y="5348288"/>
              <a:ext cx="3902927" cy="41592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FE10388-122E-8A42-946A-F2169611F14D}"/>
                </a:ext>
              </a:extLst>
            </p:cNvPr>
            <p:cNvSpPr/>
            <p:nvPr/>
          </p:nvSpPr>
          <p:spPr>
            <a:xfrm>
              <a:off x="2575613" y="5348288"/>
              <a:ext cx="500274" cy="415925"/>
            </a:xfrm>
            <a:prstGeom prst="rect">
              <a:avLst/>
            </a:prstGeom>
            <a:solidFill>
              <a:srgbClr val="E5EB16"/>
            </a:solidFill>
            <a:ln w="1905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D76A6FB-0B10-5841-AD6A-42D91286D41D}"/>
                </a:ext>
              </a:extLst>
            </p:cNvPr>
            <p:cNvSpPr/>
            <p:nvPr/>
          </p:nvSpPr>
          <p:spPr>
            <a:xfrm>
              <a:off x="3068132" y="5351496"/>
              <a:ext cx="500274" cy="409508"/>
            </a:xfrm>
            <a:prstGeom prst="rect">
              <a:avLst/>
            </a:prstGeom>
            <a:solidFill>
              <a:srgbClr val="E5EB16"/>
            </a:solidFill>
            <a:ln w="1905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32E1CEF-7C33-3B4D-9E4A-7E17C4A135E6}"/>
                </a:ext>
              </a:extLst>
            </p:cNvPr>
            <p:cNvSpPr/>
            <p:nvPr/>
          </p:nvSpPr>
          <p:spPr>
            <a:xfrm>
              <a:off x="3576161" y="5348288"/>
              <a:ext cx="500274" cy="415925"/>
            </a:xfrm>
            <a:prstGeom prst="rect">
              <a:avLst/>
            </a:prstGeom>
            <a:solidFill>
              <a:srgbClr val="12F411"/>
            </a:solidFill>
            <a:ln w="1905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DD8827F-669E-8942-A3EC-D8EED72B7348}"/>
                </a:ext>
              </a:extLst>
            </p:cNvPr>
            <p:cNvSpPr/>
            <p:nvPr/>
          </p:nvSpPr>
          <p:spPr>
            <a:xfrm>
              <a:off x="4071726" y="5348288"/>
              <a:ext cx="500274" cy="415925"/>
            </a:xfrm>
            <a:prstGeom prst="rect">
              <a:avLst/>
            </a:prstGeom>
            <a:solidFill>
              <a:srgbClr val="12F411"/>
            </a:solidFill>
            <a:ln w="1905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R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84EB1E7-0733-8E47-9A03-B3AEE16EE24D}"/>
              </a:ext>
            </a:extLst>
          </p:cNvPr>
          <p:cNvGrpSpPr/>
          <p:nvPr/>
        </p:nvGrpSpPr>
        <p:grpSpPr>
          <a:xfrm>
            <a:off x="1524000" y="5067688"/>
            <a:ext cx="3987383" cy="415925"/>
            <a:chOff x="669073" y="-720724"/>
            <a:chExt cx="3987383" cy="415925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9082E58-B157-B44D-9BBE-4C3969AEB919}"/>
                </a:ext>
              </a:extLst>
            </p:cNvPr>
            <p:cNvSpPr/>
            <p:nvPr/>
          </p:nvSpPr>
          <p:spPr>
            <a:xfrm>
              <a:off x="669073" y="-720724"/>
              <a:ext cx="3902927" cy="41592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4425CFC-CE09-2A45-8AF7-B74137BEAB0F}"/>
                </a:ext>
              </a:extLst>
            </p:cNvPr>
            <p:cNvSpPr txBox="1"/>
            <p:nvPr/>
          </p:nvSpPr>
          <p:spPr>
            <a:xfrm flipH="1">
              <a:off x="753529" y="-697428"/>
              <a:ext cx="39029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I’m 111.111.111.110 </a:t>
              </a:r>
              <a:r>
                <a:rPr lang="en-GB" sz="1400" i="1" dirty="0"/>
                <a:t>on </a:t>
              </a:r>
              <a:r>
                <a:rPr lang="en-GB" sz="1100" i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e</a:t>
              </a:r>
              <a:r>
                <a:rPr lang="en-GB" sz="11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6-e9-00-17-bb-4b</a:t>
              </a:r>
              <a:r>
                <a:rPr lang="en-GB" sz="1400" i="1" dirty="0"/>
                <a:t> </a:t>
              </a:r>
              <a:endParaRPr lang="en-GB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E400243-0B26-2B49-95C8-917FA7E6957D}"/>
              </a:ext>
            </a:extLst>
          </p:cNvPr>
          <p:cNvGrpSpPr/>
          <p:nvPr/>
        </p:nvGrpSpPr>
        <p:grpSpPr>
          <a:xfrm>
            <a:off x="81380" y="4264604"/>
            <a:ext cx="3987383" cy="415925"/>
            <a:chOff x="669073" y="-720724"/>
            <a:chExt cx="3987383" cy="41592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425C6BF-C7C8-9041-BB7E-A6218073F8FA}"/>
                </a:ext>
              </a:extLst>
            </p:cNvPr>
            <p:cNvSpPr/>
            <p:nvPr/>
          </p:nvSpPr>
          <p:spPr>
            <a:xfrm>
              <a:off x="669073" y="-720724"/>
              <a:ext cx="3902927" cy="41592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FDA88A4-E553-3647-8D4B-B7D09BC956F6}"/>
                </a:ext>
              </a:extLst>
            </p:cNvPr>
            <p:cNvSpPr txBox="1"/>
            <p:nvPr/>
          </p:nvSpPr>
          <p:spPr>
            <a:xfrm flipH="1">
              <a:off x="753529" y="-697428"/>
              <a:ext cx="39029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MAC address for 111.111.111.110 </a:t>
              </a:r>
              <a:r>
                <a:rPr lang="en-GB" sz="1400" i="1" dirty="0"/>
                <a:t>please</a:t>
              </a:r>
              <a:endParaRPr lang="en-GB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F4C3A53-0D51-6046-BDCF-ECF667DC5C8B}"/>
              </a:ext>
            </a:extLst>
          </p:cNvPr>
          <p:cNvGrpSpPr/>
          <p:nvPr/>
        </p:nvGrpSpPr>
        <p:grpSpPr>
          <a:xfrm>
            <a:off x="79139" y="4267430"/>
            <a:ext cx="3957403" cy="415925"/>
            <a:chOff x="669073" y="-720724"/>
            <a:chExt cx="3957403" cy="41592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02B4CB2-1175-9E4F-A999-A64C7ABF8EDC}"/>
                </a:ext>
              </a:extLst>
            </p:cNvPr>
            <p:cNvSpPr/>
            <p:nvPr/>
          </p:nvSpPr>
          <p:spPr>
            <a:xfrm>
              <a:off x="669073" y="-720724"/>
              <a:ext cx="3902927" cy="41592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B7376E7-9E78-4642-8756-6A6343145D4D}"/>
                </a:ext>
              </a:extLst>
            </p:cNvPr>
            <p:cNvSpPr txBox="1"/>
            <p:nvPr/>
          </p:nvSpPr>
          <p:spPr>
            <a:xfrm flipH="1">
              <a:off x="723549" y="-697428"/>
              <a:ext cx="39029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MAC address for 111.111.111.110 </a:t>
              </a:r>
              <a:r>
                <a:rPr lang="en-GB" sz="1400" i="1" dirty="0"/>
                <a:t>please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44012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5 3.7037E-6 L 0.16128 0.1363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680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.00209 L -0.00382 0.2074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1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0209 L -0.16597 -0.1363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85" y="-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052 -0.0338 L 0.33142 0.13171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45" y="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744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loud 57"/>
          <p:cNvSpPr>
            <a:spLocks noChangeArrowheads="1"/>
          </p:cNvSpPr>
          <p:nvPr/>
        </p:nvSpPr>
        <p:spPr bwMode="auto">
          <a:xfrm>
            <a:off x="7467600" y="5029200"/>
            <a:ext cx="1447800" cy="914400"/>
          </a:xfrm>
          <a:custGeom>
            <a:avLst/>
            <a:gdLst>
              <a:gd name="T0" fmla="*/ 2363404 w 43200"/>
              <a:gd name="T1" fmla="*/ 848519 h 43200"/>
              <a:gd name="T2" fmla="*/ 1182688 w 43200"/>
              <a:gd name="T3" fmla="*/ 1695230 h 43200"/>
              <a:gd name="T4" fmla="*/ 7337 w 43200"/>
              <a:gd name="T5" fmla="*/ 848519 h 43200"/>
              <a:gd name="T6" fmla="*/ 1182688 w 43200"/>
              <a:gd name="T7" fmla="*/ 97030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0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3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0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49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6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7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0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09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5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7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4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accent1">
              <a:lumMod val="20000"/>
              <a:lumOff val="80000"/>
              <a:alpha val="47842"/>
            </a:schemeClr>
          </a:solidFill>
          <a:ln w="12700" algn="ctr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1900" b="1" dirty="0">
                <a:cs typeface="+mn-cs"/>
              </a:rPr>
              <a:t> </a:t>
            </a:r>
          </a:p>
        </p:txBody>
      </p:sp>
      <p:sp>
        <p:nvSpPr>
          <p:cNvPr id="84" name="Cloud 57"/>
          <p:cNvSpPr>
            <a:spLocks noChangeArrowheads="1"/>
          </p:cNvSpPr>
          <p:nvPr/>
        </p:nvSpPr>
        <p:spPr bwMode="auto">
          <a:xfrm>
            <a:off x="7239000" y="2286000"/>
            <a:ext cx="1447800" cy="1143000"/>
          </a:xfrm>
          <a:custGeom>
            <a:avLst/>
            <a:gdLst>
              <a:gd name="T0" fmla="*/ 2363404 w 43200"/>
              <a:gd name="T1" fmla="*/ 848519 h 43200"/>
              <a:gd name="T2" fmla="*/ 1182688 w 43200"/>
              <a:gd name="T3" fmla="*/ 1695230 h 43200"/>
              <a:gd name="T4" fmla="*/ 7337 w 43200"/>
              <a:gd name="T5" fmla="*/ 848519 h 43200"/>
              <a:gd name="T6" fmla="*/ 1182688 w 43200"/>
              <a:gd name="T7" fmla="*/ 97030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0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3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0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49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6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7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0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09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5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7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4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accent1">
              <a:lumMod val="20000"/>
              <a:lumOff val="80000"/>
              <a:alpha val="47842"/>
            </a:schemeClr>
          </a:solidFill>
          <a:ln w="12700" algn="ctr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1900" b="1" dirty="0">
                <a:cs typeface="+mn-cs"/>
              </a:rPr>
              <a:t> </a:t>
            </a:r>
          </a:p>
        </p:txBody>
      </p:sp>
      <p:sp>
        <p:nvSpPr>
          <p:cNvPr id="83" name="Cloud 57"/>
          <p:cNvSpPr>
            <a:spLocks noChangeArrowheads="1"/>
          </p:cNvSpPr>
          <p:nvPr/>
        </p:nvSpPr>
        <p:spPr bwMode="auto">
          <a:xfrm>
            <a:off x="685800" y="1828800"/>
            <a:ext cx="1676400" cy="1295400"/>
          </a:xfrm>
          <a:custGeom>
            <a:avLst/>
            <a:gdLst>
              <a:gd name="T0" fmla="*/ 2363404 w 43200"/>
              <a:gd name="T1" fmla="*/ 848519 h 43200"/>
              <a:gd name="T2" fmla="*/ 1182688 w 43200"/>
              <a:gd name="T3" fmla="*/ 1695230 h 43200"/>
              <a:gd name="T4" fmla="*/ 7337 w 43200"/>
              <a:gd name="T5" fmla="*/ 848519 h 43200"/>
              <a:gd name="T6" fmla="*/ 1182688 w 43200"/>
              <a:gd name="T7" fmla="*/ 97030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0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3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0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49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6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7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0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09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5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7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4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accent1">
              <a:lumMod val="20000"/>
              <a:lumOff val="80000"/>
              <a:alpha val="47842"/>
            </a:schemeClr>
          </a:solidFill>
          <a:ln w="12700" algn="ctr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1900" b="1" dirty="0">
                <a:cs typeface="+mn-cs"/>
              </a:rPr>
              <a:t> </a:t>
            </a:r>
          </a:p>
        </p:txBody>
      </p:sp>
      <p:sp>
        <p:nvSpPr>
          <p:cNvPr id="81" name="Cloud 57"/>
          <p:cNvSpPr>
            <a:spLocks noChangeArrowheads="1"/>
          </p:cNvSpPr>
          <p:nvPr/>
        </p:nvSpPr>
        <p:spPr bwMode="auto">
          <a:xfrm>
            <a:off x="457200" y="4800600"/>
            <a:ext cx="2667000" cy="1600200"/>
          </a:xfrm>
          <a:custGeom>
            <a:avLst/>
            <a:gdLst>
              <a:gd name="T0" fmla="*/ 2363404 w 43200"/>
              <a:gd name="T1" fmla="*/ 848519 h 43200"/>
              <a:gd name="T2" fmla="*/ 1182688 w 43200"/>
              <a:gd name="T3" fmla="*/ 1695230 h 43200"/>
              <a:gd name="T4" fmla="*/ 7337 w 43200"/>
              <a:gd name="T5" fmla="*/ 848519 h 43200"/>
              <a:gd name="T6" fmla="*/ 1182688 w 43200"/>
              <a:gd name="T7" fmla="*/ 97030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0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3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0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49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6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7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0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09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5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7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4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accent1">
              <a:lumMod val="20000"/>
              <a:lumOff val="80000"/>
              <a:alpha val="47842"/>
            </a:schemeClr>
          </a:solidFill>
          <a:ln w="12700" algn="ctr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1900" b="1" dirty="0">
                <a:cs typeface="+mn-cs"/>
              </a:rPr>
              <a:t> </a:t>
            </a:r>
          </a:p>
        </p:txBody>
      </p:sp>
      <p:sp>
        <p:nvSpPr>
          <p:cNvPr id="85" name="Cloud 57"/>
          <p:cNvSpPr>
            <a:spLocks noChangeArrowheads="1"/>
          </p:cNvSpPr>
          <p:nvPr/>
        </p:nvSpPr>
        <p:spPr bwMode="auto">
          <a:xfrm>
            <a:off x="4038600" y="5029200"/>
            <a:ext cx="2895600" cy="1348740"/>
          </a:xfrm>
          <a:custGeom>
            <a:avLst/>
            <a:gdLst>
              <a:gd name="T0" fmla="*/ 2363404 w 43200"/>
              <a:gd name="T1" fmla="*/ 848519 h 43200"/>
              <a:gd name="T2" fmla="*/ 1182688 w 43200"/>
              <a:gd name="T3" fmla="*/ 1695230 h 43200"/>
              <a:gd name="T4" fmla="*/ 7337 w 43200"/>
              <a:gd name="T5" fmla="*/ 848519 h 43200"/>
              <a:gd name="T6" fmla="*/ 1182688 w 43200"/>
              <a:gd name="T7" fmla="*/ 97030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0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3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0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49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6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7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0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09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5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7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4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accent1">
              <a:lumMod val="20000"/>
              <a:lumOff val="80000"/>
              <a:alpha val="47842"/>
            </a:schemeClr>
          </a:solidFill>
          <a:ln w="12700" algn="ctr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1900" b="1" dirty="0">
                <a:cs typeface="+mn-cs"/>
              </a:rPr>
              <a:t> </a:t>
            </a:r>
          </a:p>
        </p:txBody>
      </p:sp>
      <p:sp>
        <p:nvSpPr>
          <p:cNvPr id="80" name="Cloud 57"/>
          <p:cNvSpPr>
            <a:spLocks noChangeArrowheads="1"/>
          </p:cNvSpPr>
          <p:nvPr/>
        </p:nvSpPr>
        <p:spPr bwMode="auto">
          <a:xfrm>
            <a:off x="2743200" y="1905000"/>
            <a:ext cx="3886200" cy="2667000"/>
          </a:xfrm>
          <a:custGeom>
            <a:avLst/>
            <a:gdLst>
              <a:gd name="T0" fmla="*/ 2363404 w 43200"/>
              <a:gd name="T1" fmla="*/ 848519 h 43200"/>
              <a:gd name="T2" fmla="*/ 1182688 w 43200"/>
              <a:gd name="T3" fmla="*/ 1695230 h 43200"/>
              <a:gd name="T4" fmla="*/ 7337 w 43200"/>
              <a:gd name="T5" fmla="*/ 848519 h 43200"/>
              <a:gd name="T6" fmla="*/ 1182688 w 43200"/>
              <a:gd name="T7" fmla="*/ 97030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0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3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0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49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6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7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0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09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5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7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4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accent1">
              <a:lumMod val="20000"/>
              <a:lumOff val="80000"/>
              <a:alpha val="47842"/>
            </a:schemeClr>
          </a:solidFill>
          <a:ln w="12700" algn="ctr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1900" b="1" dirty="0">
                <a:cs typeface="+mn-cs"/>
              </a:rPr>
              <a:t> </a:t>
            </a:r>
          </a:p>
        </p:txBody>
      </p:sp>
      <p:grpSp>
        <p:nvGrpSpPr>
          <p:cNvPr id="3" name="Group 124"/>
          <p:cNvGrpSpPr/>
          <p:nvPr/>
        </p:nvGrpSpPr>
        <p:grpSpPr>
          <a:xfrm>
            <a:off x="1295400" y="2819400"/>
            <a:ext cx="6172200" cy="2781300"/>
            <a:chOff x="1447800" y="2247900"/>
            <a:chExt cx="6172200" cy="2781300"/>
          </a:xfrm>
        </p:grpSpPr>
        <p:cxnSp>
          <p:nvCxnSpPr>
            <p:cNvPr id="95" name="Straight Connector 94"/>
            <p:cNvCxnSpPr/>
            <p:nvPr/>
          </p:nvCxnSpPr>
          <p:spPr>
            <a:xfrm flipV="1">
              <a:off x="1447800" y="2971800"/>
              <a:ext cx="1447800" cy="304800"/>
            </a:xfrm>
            <a:prstGeom prst="line">
              <a:avLst/>
            </a:prstGeom>
            <a:ln w="50800" cmpd="dbl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rot="10800000">
              <a:off x="2209801" y="2286001"/>
              <a:ext cx="685801" cy="533401"/>
            </a:xfrm>
            <a:prstGeom prst="line">
              <a:avLst/>
            </a:prstGeom>
            <a:ln w="50800" cmpd="dbl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V="1">
              <a:off x="2895600" y="3733800"/>
              <a:ext cx="838200" cy="533400"/>
            </a:xfrm>
            <a:prstGeom prst="line">
              <a:avLst/>
            </a:prstGeom>
            <a:ln w="50800" cmpd="dbl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3200400" y="4800600"/>
              <a:ext cx="1066800" cy="228600"/>
            </a:xfrm>
            <a:prstGeom prst="line">
              <a:avLst/>
            </a:prstGeom>
            <a:ln w="50800" cmpd="dbl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rot="5400000">
              <a:off x="4927124" y="4178776"/>
              <a:ext cx="776446" cy="38894"/>
            </a:xfrm>
            <a:prstGeom prst="line">
              <a:avLst/>
            </a:prstGeom>
            <a:ln w="50800" cmpd="dbl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flipV="1">
              <a:off x="7010400" y="4800600"/>
              <a:ext cx="609600" cy="76200"/>
            </a:xfrm>
            <a:prstGeom prst="line">
              <a:avLst/>
            </a:prstGeom>
            <a:ln w="50800" cmpd="dbl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 flipV="1">
              <a:off x="6629400" y="2247900"/>
              <a:ext cx="762000" cy="38100"/>
            </a:xfrm>
            <a:prstGeom prst="line">
              <a:avLst/>
            </a:prstGeom>
            <a:ln w="50800" cmpd="dbl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143000"/>
          </a:xfrm>
        </p:spPr>
        <p:txBody>
          <a:bodyPr/>
          <a:lstStyle/>
          <a:p>
            <a:r>
              <a:rPr lang="en-US" b="1" dirty="0"/>
              <a:t>Networks and routers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4648200" y="2743200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F3D8B"/>
                </a:solidFill>
              </a:rPr>
              <a:t>AT&amp;T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7543800" y="2590800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8F3D8B"/>
                </a:solidFill>
              </a:rPr>
              <a:t>INTEL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7696200" y="5253335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8F3D8B"/>
                </a:solidFill>
              </a:rPr>
              <a:t>MIT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1066800" y="2133600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8F3D8B"/>
                </a:solidFill>
              </a:rPr>
              <a:t>JANET</a:t>
            </a:r>
          </a:p>
        </p:txBody>
      </p:sp>
      <p:pic>
        <p:nvPicPr>
          <p:cNvPr id="93" name="Picture 2" descr="C:\Documents and Settings\spratnas\Local Settings\Temporary Internet Files\Content.IE5\CLEFC5EZ\MCj0441738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581400"/>
            <a:ext cx="762000" cy="762000"/>
          </a:xfrm>
          <a:prstGeom prst="rect">
            <a:avLst/>
          </a:prstGeom>
          <a:noFill/>
        </p:spPr>
      </p:pic>
      <p:pic>
        <p:nvPicPr>
          <p:cNvPr id="336" name="Picture 5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3703320"/>
            <a:ext cx="533400" cy="335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35" name="Straight Connector 334"/>
          <p:cNvCxnSpPr/>
          <p:nvPr/>
        </p:nvCxnSpPr>
        <p:spPr>
          <a:xfrm flipV="1">
            <a:off x="2057400" y="4876800"/>
            <a:ext cx="609600" cy="381000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2" name="Straight Connector 331"/>
          <p:cNvCxnSpPr>
            <a:endCxn id="325" idx="0"/>
          </p:cNvCxnSpPr>
          <p:nvPr/>
        </p:nvCxnSpPr>
        <p:spPr>
          <a:xfrm rot="16200000" flipH="1">
            <a:off x="4168593" y="2918011"/>
            <a:ext cx="768717" cy="114298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3" name="Straight Connector 332"/>
          <p:cNvCxnSpPr/>
          <p:nvPr/>
        </p:nvCxnSpPr>
        <p:spPr>
          <a:xfrm flipV="1">
            <a:off x="3581402" y="3581401"/>
            <a:ext cx="990599" cy="838199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4" name="Straight Connector 333"/>
          <p:cNvCxnSpPr/>
          <p:nvPr/>
        </p:nvCxnSpPr>
        <p:spPr>
          <a:xfrm rot="16200000" flipH="1">
            <a:off x="4572000" y="3581400"/>
            <a:ext cx="685801" cy="533400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Straight Connector 299"/>
          <p:cNvCxnSpPr/>
          <p:nvPr/>
        </p:nvCxnSpPr>
        <p:spPr>
          <a:xfrm flipV="1">
            <a:off x="2362200" y="5486400"/>
            <a:ext cx="609600" cy="228600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Straight Connector 300"/>
          <p:cNvCxnSpPr/>
          <p:nvPr/>
        </p:nvCxnSpPr>
        <p:spPr>
          <a:xfrm rot="16200000" flipH="1">
            <a:off x="2667000" y="4953000"/>
            <a:ext cx="457200" cy="304800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Straight Connector 301"/>
          <p:cNvCxnSpPr/>
          <p:nvPr/>
        </p:nvCxnSpPr>
        <p:spPr>
          <a:xfrm rot="16200000" flipV="1">
            <a:off x="1828800" y="5257800"/>
            <a:ext cx="457200" cy="304800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3" name="Straight Connector 302"/>
          <p:cNvCxnSpPr>
            <a:endCxn id="330" idx="1"/>
          </p:cNvCxnSpPr>
          <p:nvPr/>
        </p:nvCxnSpPr>
        <p:spPr>
          <a:xfrm>
            <a:off x="4191000" y="5562600"/>
            <a:ext cx="838200" cy="15240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4" name="Straight Connector 303"/>
          <p:cNvCxnSpPr/>
          <p:nvPr/>
        </p:nvCxnSpPr>
        <p:spPr>
          <a:xfrm rot="16200000" flipH="1">
            <a:off x="5143501" y="5829300"/>
            <a:ext cx="457199" cy="76200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Connector 304"/>
          <p:cNvCxnSpPr/>
          <p:nvPr/>
        </p:nvCxnSpPr>
        <p:spPr>
          <a:xfrm rot="16200000" flipH="1">
            <a:off x="5124450" y="5276850"/>
            <a:ext cx="304800" cy="114300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Connector 305"/>
          <p:cNvCxnSpPr>
            <a:endCxn id="326" idx="1"/>
          </p:cNvCxnSpPr>
          <p:nvPr/>
        </p:nvCxnSpPr>
        <p:spPr>
          <a:xfrm flipV="1">
            <a:off x="5486400" y="5471160"/>
            <a:ext cx="914400" cy="91441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" name="Straight Connector 306"/>
          <p:cNvCxnSpPr>
            <a:stCxn id="325" idx="1"/>
          </p:cNvCxnSpPr>
          <p:nvPr/>
        </p:nvCxnSpPr>
        <p:spPr>
          <a:xfrm rot="10800000" flipV="1">
            <a:off x="3200404" y="3546661"/>
            <a:ext cx="1142997" cy="34739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" name="Straight Connector 307"/>
          <p:cNvCxnSpPr/>
          <p:nvPr/>
        </p:nvCxnSpPr>
        <p:spPr>
          <a:xfrm flipV="1">
            <a:off x="4800600" y="2971800"/>
            <a:ext cx="1676400" cy="533402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" name="Straight Connector 308"/>
          <p:cNvCxnSpPr>
            <a:endCxn id="324" idx="1"/>
          </p:cNvCxnSpPr>
          <p:nvPr/>
        </p:nvCxnSpPr>
        <p:spPr>
          <a:xfrm flipV="1">
            <a:off x="3733800" y="4263019"/>
            <a:ext cx="1219200" cy="80381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Connector 309"/>
          <p:cNvCxnSpPr>
            <a:stCxn id="323" idx="1"/>
          </p:cNvCxnSpPr>
          <p:nvPr/>
        </p:nvCxnSpPr>
        <p:spPr>
          <a:xfrm rot="10800000">
            <a:off x="4495800" y="2590803"/>
            <a:ext cx="1676400" cy="300613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1" name="Straight Connector 310"/>
          <p:cNvCxnSpPr/>
          <p:nvPr/>
        </p:nvCxnSpPr>
        <p:spPr>
          <a:xfrm rot="10800000" flipV="1">
            <a:off x="2971800" y="2590800"/>
            <a:ext cx="1371600" cy="838200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" name="Straight Connector 311"/>
          <p:cNvCxnSpPr/>
          <p:nvPr/>
        </p:nvCxnSpPr>
        <p:spPr>
          <a:xfrm rot="5400000" flipH="1" flipV="1">
            <a:off x="5295903" y="3086101"/>
            <a:ext cx="1066797" cy="990602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3" name="Picture 5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0" y="4716780"/>
            <a:ext cx="533400" cy="335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4" name="Picture 5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5303520"/>
            <a:ext cx="533400" cy="335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5" name="Picture 5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0" y="5219700"/>
            <a:ext cx="533400" cy="335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6" name="Picture 5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2712720"/>
            <a:ext cx="533400" cy="335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" name="Picture 5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5052060"/>
            <a:ext cx="533400" cy="335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8" name="Picture 5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5638800"/>
            <a:ext cx="533400" cy="335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9" name="Picture 5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800" y="2590800"/>
            <a:ext cx="533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0" name="Picture 5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4233041"/>
            <a:ext cx="533400" cy="378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1" name="Picture 5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2362200"/>
            <a:ext cx="533400" cy="378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2" name="Picture 5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3352800"/>
            <a:ext cx="533400" cy="401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3" name="Picture 5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2667000"/>
            <a:ext cx="533400" cy="448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4" name="Picture 5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4038604"/>
            <a:ext cx="533400" cy="448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5" name="Picture 5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3359519"/>
            <a:ext cx="533400" cy="374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6" name="Picture 5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5303520"/>
            <a:ext cx="533400" cy="335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" name="Picture 5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4968240"/>
            <a:ext cx="533400" cy="335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8" name="Picture 5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5471160"/>
            <a:ext cx="533400" cy="335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9" name="Picture 5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5989320"/>
            <a:ext cx="533400" cy="335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0" name="Picture 5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5410200"/>
            <a:ext cx="533400" cy="335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31" name="Straight Connector 330"/>
          <p:cNvCxnSpPr/>
          <p:nvPr/>
        </p:nvCxnSpPr>
        <p:spPr>
          <a:xfrm rot="16200000" flipV="1">
            <a:off x="2933702" y="3771902"/>
            <a:ext cx="609599" cy="380998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ounded Rectangle 63"/>
          <p:cNvSpPr/>
          <p:nvPr/>
        </p:nvSpPr>
        <p:spPr>
          <a:xfrm>
            <a:off x="4876800" y="3429000"/>
            <a:ext cx="762000" cy="304800"/>
          </a:xfrm>
          <a:prstGeom prst="roundRect">
            <a:avLst/>
          </a:prstGeom>
          <a:solidFill>
            <a:srgbClr val="8F3D8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core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486400" y="5486400"/>
            <a:ext cx="762000" cy="304800"/>
          </a:xfrm>
          <a:prstGeom prst="roundRect">
            <a:avLst/>
          </a:prstGeom>
          <a:solidFill>
            <a:srgbClr val="8F3D8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core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5410200" y="4191000"/>
            <a:ext cx="1295400" cy="381000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edge (ISP)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6858000" y="2133600"/>
            <a:ext cx="2057400" cy="381000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edge (enterprise)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76200" y="3048000"/>
            <a:ext cx="1828800" cy="609600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home,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 small business</a:t>
            </a:r>
          </a:p>
        </p:txBody>
      </p:sp>
    </p:spTree>
    <p:extLst>
      <p:ext uri="{BB962C8B-B14F-4D97-AF65-F5344CB8AC3E}">
        <p14:creationId xmlns:p14="http://schemas.microsoft.com/office/powerpoint/2010/main" val="3086342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9" grpId="0" animBg="1"/>
      <p:bldP spid="71" grpId="0" animBg="1"/>
      <p:bldP spid="72" grpId="0" animBg="1"/>
      <p:bldP spid="73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D1AB618-2739-4445-A705-B4EE727C7ED1}" type="slidenum">
              <a:rPr lang="en-US" sz="1400" b="0">
                <a:latin typeface="Times New Roman" charset="0"/>
                <a:cs typeface="Calibri"/>
              </a:rPr>
              <a:pPr eaLnBrk="1" hangingPunct="1"/>
              <a:t>110</a:t>
            </a:fld>
            <a:endParaRPr lang="en-US" sz="1400" b="0" dirty="0">
              <a:latin typeface="Times New Roman" charset="0"/>
              <a:cs typeface="Calibri"/>
            </a:endParaRPr>
          </a:p>
        </p:txBody>
      </p:sp>
      <p:sp>
        <p:nvSpPr>
          <p:cNvPr id="7168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R Decides how to Forward Packet</a:t>
            </a:r>
          </a:p>
        </p:txBody>
      </p:sp>
      <p:sp>
        <p:nvSpPr>
          <p:cNvPr id="959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458200" cy="2743200"/>
          </a:xfrm>
        </p:spPr>
        <p:txBody>
          <a:bodyPr>
            <a:normAutofit/>
          </a:bodyPr>
          <a:lstStyle/>
          <a:p>
            <a:r>
              <a:rPr lang="en-US" sz="2800" dirty="0">
                <a:cs typeface="Calibri"/>
              </a:rPr>
              <a:t>Router </a:t>
            </a:r>
            <a:r>
              <a:rPr lang="en-US" sz="2800" dirty="0">
                <a:solidFill>
                  <a:srgbClr val="FF3300"/>
                </a:solidFill>
                <a:cs typeface="Calibri"/>
              </a:rPr>
              <a:t>R</a:t>
            </a:r>
            <a:r>
              <a:rPr lang="en-US" sz="2800" dirty="0">
                <a:cs typeface="Calibri"/>
              </a:rPr>
              <a:t>’s adaptor receives the packet</a:t>
            </a:r>
          </a:p>
          <a:p>
            <a:pPr lvl="1">
              <a:buClr>
                <a:schemeClr val="tx2"/>
              </a:buClr>
            </a:pPr>
            <a:r>
              <a:rPr lang="en-US" sz="2400" dirty="0">
                <a:solidFill>
                  <a:srgbClr val="FF3300"/>
                </a:solidFill>
                <a:ea typeface="Calibri"/>
                <a:cs typeface="Calibri"/>
              </a:rPr>
              <a:t>R</a:t>
            </a:r>
            <a:r>
              <a:rPr lang="en-US" sz="2400" dirty="0">
                <a:ea typeface="Calibri"/>
                <a:cs typeface="Calibri"/>
              </a:rPr>
              <a:t> extracts the IP packet from the Ethernet frame</a:t>
            </a:r>
          </a:p>
          <a:p>
            <a:pPr lvl="1">
              <a:buClr>
                <a:schemeClr val="tx2"/>
              </a:buClr>
            </a:pPr>
            <a:r>
              <a:rPr lang="en-US" sz="2400" dirty="0">
                <a:solidFill>
                  <a:srgbClr val="FF3300"/>
                </a:solidFill>
                <a:ea typeface="Calibri"/>
                <a:cs typeface="Calibri"/>
              </a:rPr>
              <a:t>R</a:t>
            </a:r>
            <a:r>
              <a:rPr lang="en-US" sz="2400" dirty="0">
                <a:ea typeface="Calibri"/>
                <a:cs typeface="Calibri"/>
              </a:rPr>
              <a:t> sees the IP packet is destined to 222.222.222.222</a:t>
            </a:r>
          </a:p>
          <a:p>
            <a:pPr>
              <a:lnSpc>
                <a:spcPct val="80000"/>
              </a:lnSpc>
            </a:pPr>
            <a:r>
              <a:rPr lang="en-US" sz="2800" dirty="0">
                <a:cs typeface="Calibri"/>
              </a:rPr>
              <a:t>Router </a:t>
            </a:r>
            <a:r>
              <a:rPr lang="en-US" sz="2800" dirty="0">
                <a:solidFill>
                  <a:srgbClr val="FF3300"/>
                </a:solidFill>
                <a:cs typeface="Calibri"/>
              </a:rPr>
              <a:t>R</a:t>
            </a:r>
            <a:r>
              <a:rPr lang="en-US" sz="2800" dirty="0">
                <a:cs typeface="Calibri"/>
              </a:rPr>
              <a:t> consults its forwarding table</a:t>
            </a:r>
          </a:p>
          <a:p>
            <a:pPr lvl="1"/>
            <a:r>
              <a:rPr lang="en-US" sz="2400" dirty="0">
                <a:ea typeface="Calibri"/>
                <a:cs typeface="Calibri"/>
              </a:rPr>
              <a:t>Packet matches 222.222.222.0/24 via other adaptor</a:t>
            </a:r>
          </a:p>
        </p:txBody>
      </p:sp>
      <p:pic>
        <p:nvPicPr>
          <p:cNvPr id="71685" name="Picture 4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3505200"/>
            <a:ext cx="8208962" cy="319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6" name="Text Box 5"/>
          <p:cNvSpPr txBox="1">
            <a:spLocks noChangeArrowheads="1"/>
          </p:cNvSpPr>
          <p:nvPr/>
        </p:nvSpPr>
        <p:spPr bwMode="auto">
          <a:xfrm>
            <a:off x="896938" y="4657725"/>
            <a:ext cx="3642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0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endParaRPr lang="en-US" sz="1800" b="0" dirty="0">
              <a:latin typeface="Calibri"/>
              <a:cs typeface="Calibri"/>
            </a:endParaRPr>
          </a:p>
        </p:txBody>
      </p:sp>
      <p:sp>
        <p:nvSpPr>
          <p:cNvPr id="71687" name="Text Box 6"/>
          <p:cNvSpPr txBox="1">
            <a:spLocks noChangeArrowheads="1"/>
          </p:cNvSpPr>
          <p:nvPr/>
        </p:nvSpPr>
        <p:spPr bwMode="auto">
          <a:xfrm>
            <a:off x="4084638" y="5951538"/>
            <a:ext cx="3517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0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endParaRPr lang="en-US" sz="1800" b="0" dirty="0">
              <a:latin typeface="Calibri"/>
              <a:cs typeface="Calibri"/>
            </a:endParaRPr>
          </a:p>
        </p:txBody>
      </p:sp>
      <p:sp>
        <p:nvSpPr>
          <p:cNvPr id="71688" name="Text Box 7"/>
          <p:cNvSpPr txBox="1">
            <a:spLocks noChangeArrowheads="1"/>
          </p:cNvSpPr>
          <p:nvPr/>
        </p:nvSpPr>
        <p:spPr bwMode="auto">
          <a:xfrm>
            <a:off x="7942263" y="6240463"/>
            <a:ext cx="3520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0" dirty="0">
                <a:solidFill>
                  <a:srgbClr val="FF0000"/>
                </a:solidFill>
                <a:latin typeface="Calibri"/>
                <a:cs typeface="Calibri"/>
              </a:rPr>
              <a:t>B</a:t>
            </a:r>
            <a:endParaRPr lang="en-US" sz="1800" b="0" dirty="0">
              <a:latin typeface="Calibri"/>
              <a:cs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407C4D8-60F0-8344-BE7E-9D7C354BFB16}"/>
              </a:ext>
            </a:extLst>
          </p:cNvPr>
          <p:cNvGrpSpPr/>
          <p:nvPr/>
        </p:nvGrpSpPr>
        <p:grpSpPr>
          <a:xfrm>
            <a:off x="2311135" y="5083969"/>
            <a:ext cx="2899333" cy="415925"/>
            <a:chOff x="669073" y="5348288"/>
            <a:chExt cx="2899333" cy="41592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A17C566-619F-2A4D-B016-4BE45FF582BA}"/>
                </a:ext>
              </a:extLst>
            </p:cNvPr>
            <p:cNvSpPr/>
            <p:nvPr/>
          </p:nvSpPr>
          <p:spPr>
            <a:xfrm>
              <a:off x="669073" y="5348288"/>
              <a:ext cx="2899333" cy="41592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F052E4D-C90E-134C-926D-7E256AAA545B}"/>
                </a:ext>
              </a:extLst>
            </p:cNvPr>
            <p:cNvSpPr/>
            <p:nvPr/>
          </p:nvSpPr>
          <p:spPr>
            <a:xfrm>
              <a:off x="2575613" y="5348288"/>
              <a:ext cx="500274" cy="415925"/>
            </a:xfrm>
            <a:prstGeom prst="rect">
              <a:avLst/>
            </a:prstGeom>
            <a:solidFill>
              <a:srgbClr val="E5EB16"/>
            </a:solidFill>
            <a:ln w="1905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0B05E16-3822-0742-9ED3-A8443D432B4E}"/>
                </a:ext>
              </a:extLst>
            </p:cNvPr>
            <p:cNvSpPr/>
            <p:nvPr/>
          </p:nvSpPr>
          <p:spPr>
            <a:xfrm>
              <a:off x="3068132" y="5351496"/>
              <a:ext cx="500274" cy="409508"/>
            </a:xfrm>
            <a:prstGeom prst="rect">
              <a:avLst/>
            </a:prstGeom>
            <a:solidFill>
              <a:srgbClr val="E5EB16"/>
            </a:solidFill>
            <a:ln w="1905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A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84D8D6-F830-0C40-A5E5-24A13C52A372}"/>
              </a:ext>
            </a:extLst>
          </p:cNvPr>
          <p:cNvSpPr/>
          <p:nvPr/>
        </p:nvSpPr>
        <p:spPr>
          <a:xfrm>
            <a:off x="5218223" y="5083969"/>
            <a:ext cx="500274" cy="415925"/>
          </a:xfrm>
          <a:prstGeom prst="rect">
            <a:avLst/>
          </a:prstGeom>
          <a:solidFill>
            <a:srgbClr val="12F411"/>
          </a:solidFill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089177D-DCA2-6848-A346-DB4D40E6CD2C}"/>
              </a:ext>
            </a:extLst>
          </p:cNvPr>
          <p:cNvSpPr/>
          <p:nvPr/>
        </p:nvSpPr>
        <p:spPr>
          <a:xfrm>
            <a:off x="5713788" y="5083969"/>
            <a:ext cx="500274" cy="415925"/>
          </a:xfrm>
          <a:prstGeom prst="rect">
            <a:avLst/>
          </a:prstGeom>
          <a:solidFill>
            <a:srgbClr val="12F411"/>
          </a:solidFill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67887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9491" grpId="0" uiExpand="1" build="p"/>
      <p:bldP spid="15" grpId="0" animBg="1"/>
      <p:bldP spid="16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22DECC4-F05B-ED43-AAF9-C700E61BD399}" type="slidenum">
              <a:rPr lang="en-US" sz="1400" b="0">
                <a:latin typeface="Times New Roman" charset="0"/>
                <a:cs typeface="Calibri"/>
              </a:rPr>
              <a:pPr eaLnBrk="1" hangingPunct="1"/>
              <a:t>111</a:t>
            </a:fld>
            <a:endParaRPr lang="en-US" sz="1400" b="0" dirty="0">
              <a:latin typeface="Times New Roman" charset="0"/>
              <a:cs typeface="Calibri"/>
            </a:endParaRPr>
          </a:p>
        </p:txBody>
      </p:sp>
      <p:sp>
        <p:nvSpPr>
          <p:cNvPr id="737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R Sends Packet to B</a:t>
            </a:r>
          </a:p>
        </p:txBody>
      </p:sp>
      <p:sp>
        <p:nvSpPr>
          <p:cNvPr id="961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458200" cy="2286000"/>
          </a:xfrm>
        </p:spPr>
        <p:txBody>
          <a:bodyPr>
            <a:normAutofit fontScale="92500"/>
          </a:bodyPr>
          <a:lstStyle/>
          <a:p>
            <a:r>
              <a:rPr lang="en-US" dirty="0">
                <a:cs typeface="Calibri"/>
              </a:rPr>
              <a:t>Router </a:t>
            </a:r>
            <a:r>
              <a:rPr lang="en-US" dirty="0">
                <a:solidFill>
                  <a:srgbClr val="FF3300"/>
                </a:solidFill>
                <a:cs typeface="Calibri"/>
              </a:rPr>
              <a:t>R</a:t>
            </a:r>
            <a:r>
              <a:rPr lang="ja-JP" altLang="en-US" dirty="0">
                <a:cs typeface="Calibri"/>
              </a:rPr>
              <a:t>’</a:t>
            </a:r>
            <a:r>
              <a:rPr lang="en-US" dirty="0">
                <a:cs typeface="Calibri"/>
              </a:rPr>
              <a:t>s learns the MAC address of host </a:t>
            </a:r>
            <a:r>
              <a:rPr lang="en-US" dirty="0">
                <a:solidFill>
                  <a:srgbClr val="FF3300"/>
                </a:solidFill>
                <a:cs typeface="Calibri"/>
              </a:rPr>
              <a:t>B</a:t>
            </a:r>
            <a:endParaRPr lang="en-US" dirty="0">
              <a:cs typeface="Calibri"/>
            </a:endParaRPr>
          </a:p>
          <a:p>
            <a:pPr lvl="1">
              <a:buClr>
                <a:schemeClr val="tx2"/>
              </a:buClr>
            </a:pPr>
            <a:r>
              <a:rPr lang="en-US" dirty="0">
                <a:solidFill>
                  <a:srgbClr val="0000FF"/>
                </a:solidFill>
                <a:ea typeface="Calibri"/>
                <a:cs typeface="Calibri"/>
              </a:rPr>
              <a:t>ARP</a:t>
            </a:r>
            <a:r>
              <a:rPr lang="en-US" dirty="0">
                <a:ea typeface="Calibri"/>
                <a:cs typeface="Calibri"/>
              </a:rPr>
              <a:t> request: broadcast request for 222.222.222.222</a:t>
            </a:r>
          </a:p>
          <a:p>
            <a:pPr lvl="1">
              <a:buClr>
                <a:schemeClr val="tx2"/>
              </a:buClr>
            </a:pPr>
            <a:r>
              <a:rPr lang="en-US" dirty="0">
                <a:solidFill>
                  <a:srgbClr val="0000FF"/>
                </a:solidFill>
                <a:ea typeface="Calibri"/>
                <a:cs typeface="Calibri"/>
              </a:rPr>
              <a:t>ARP</a:t>
            </a:r>
            <a:r>
              <a:rPr lang="en-US" dirty="0">
                <a:ea typeface="Calibri"/>
                <a:cs typeface="Calibri"/>
              </a:rPr>
              <a:t> response: </a:t>
            </a:r>
            <a:r>
              <a:rPr lang="en-US" dirty="0">
                <a:solidFill>
                  <a:srgbClr val="FF3300"/>
                </a:solidFill>
                <a:ea typeface="Calibri"/>
                <a:cs typeface="Calibri"/>
              </a:rPr>
              <a:t>B</a:t>
            </a:r>
            <a:r>
              <a:rPr lang="en-US" dirty="0">
                <a:ea typeface="Calibri"/>
                <a:cs typeface="Calibri"/>
              </a:rPr>
              <a:t> responds with 49-BD-D2-C7-52A</a:t>
            </a:r>
          </a:p>
          <a:p>
            <a:r>
              <a:rPr lang="en-US" dirty="0">
                <a:cs typeface="Calibri"/>
              </a:rPr>
              <a:t>Router </a:t>
            </a:r>
            <a:r>
              <a:rPr lang="en-US" dirty="0">
                <a:solidFill>
                  <a:srgbClr val="FF3300"/>
                </a:solidFill>
                <a:cs typeface="Calibri"/>
              </a:rPr>
              <a:t>R</a:t>
            </a:r>
            <a:r>
              <a:rPr lang="en-US" dirty="0">
                <a:cs typeface="Calibri"/>
              </a:rPr>
              <a:t> encapsulates the packet and sends to </a:t>
            </a:r>
            <a:r>
              <a:rPr lang="en-US" dirty="0">
                <a:solidFill>
                  <a:srgbClr val="FF3300"/>
                </a:solidFill>
                <a:cs typeface="Calibri"/>
              </a:rPr>
              <a:t>B</a:t>
            </a:r>
            <a:endParaRPr lang="en-US" dirty="0">
              <a:cs typeface="Calibri"/>
            </a:endParaRPr>
          </a:p>
        </p:txBody>
      </p:sp>
      <p:pic>
        <p:nvPicPr>
          <p:cNvPr id="73733" name="Picture 4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3505200"/>
            <a:ext cx="8208962" cy="319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4" name="Text Box 5"/>
          <p:cNvSpPr txBox="1">
            <a:spLocks noChangeArrowheads="1"/>
          </p:cNvSpPr>
          <p:nvPr/>
        </p:nvSpPr>
        <p:spPr bwMode="auto">
          <a:xfrm>
            <a:off x="2850998" y="4671616"/>
            <a:ext cx="3642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0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endParaRPr lang="en-US" sz="1800" b="0" dirty="0">
              <a:latin typeface="Calibri"/>
              <a:cs typeface="Calibri"/>
            </a:endParaRPr>
          </a:p>
        </p:txBody>
      </p:sp>
      <p:sp>
        <p:nvSpPr>
          <p:cNvPr id="73735" name="Text Box 6"/>
          <p:cNvSpPr txBox="1">
            <a:spLocks noChangeArrowheads="1"/>
          </p:cNvSpPr>
          <p:nvPr/>
        </p:nvSpPr>
        <p:spPr bwMode="auto">
          <a:xfrm>
            <a:off x="4084638" y="5951538"/>
            <a:ext cx="3517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0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endParaRPr lang="en-US" sz="1800" b="0" dirty="0">
              <a:latin typeface="Calibri"/>
              <a:cs typeface="Calibri"/>
            </a:endParaRPr>
          </a:p>
        </p:txBody>
      </p:sp>
      <p:sp>
        <p:nvSpPr>
          <p:cNvPr id="73736" name="Text Box 7"/>
          <p:cNvSpPr txBox="1">
            <a:spLocks noChangeArrowheads="1"/>
          </p:cNvSpPr>
          <p:nvPr/>
        </p:nvSpPr>
        <p:spPr bwMode="auto">
          <a:xfrm>
            <a:off x="7942263" y="6240463"/>
            <a:ext cx="3520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0" dirty="0">
                <a:solidFill>
                  <a:srgbClr val="FF0000"/>
                </a:solidFill>
                <a:latin typeface="Calibri"/>
                <a:cs typeface="Calibri"/>
              </a:rPr>
              <a:t>B</a:t>
            </a:r>
            <a:endParaRPr lang="en-US" sz="1800" b="0" dirty="0">
              <a:latin typeface="Calibri"/>
              <a:cs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83EE568-5079-5B44-9E02-DA7D3FA0A980}"/>
              </a:ext>
            </a:extLst>
          </p:cNvPr>
          <p:cNvGrpSpPr/>
          <p:nvPr/>
        </p:nvGrpSpPr>
        <p:grpSpPr>
          <a:xfrm>
            <a:off x="2135771" y="5115322"/>
            <a:ext cx="2899333" cy="415925"/>
            <a:chOff x="669073" y="5348288"/>
            <a:chExt cx="2899333" cy="41592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8DAB771-4F00-364B-AE0D-C967936AF442}"/>
                </a:ext>
              </a:extLst>
            </p:cNvPr>
            <p:cNvSpPr/>
            <p:nvPr/>
          </p:nvSpPr>
          <p:spPr>
            <a:xfrm>
              <a:off x="669073" y="5348288"/>
              <a:ext cx="2899333" cy="41592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19AAB46-A701-ED42-85CE-A8C3F62B4C11}"/>
                </a:ext>
              </a:extLst>
            </p:cNvPr>
            <p:cNvSpPr/>
            <p:nvPr/>
          </p:nvSpPr>
          <p:spPr>
            <a:xfrm>
              <a:off x="2575613" y="5348288"/>
              <a:ext cx="500274" cy="415925"/>
            </a:xfrm>
            <a:prstGeom prst="rect">
              <a:avLst/>
            </a:prstGeom>
            <a:solidFill>
              <a:srgbClr val="E5EB16"/>
            </a:solidFill>
            <a:ln w="1905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9AC2611-00AE-3F49-BD73-B6A683056CF7}"/>
                </a:ext>
              </a:extLst>
            </p:cNvPr>
            <p:cNvSpPr/>
            <p:nvPr/>
          </p:nvSpPr>
          <p:spPr>
            <a:xfrm>
              <a:off x="3068132" y="5351496"/>
              <a:ext cx="500274" cy="409508"/>
            </a:xfrm>
            <a:prstGeom prst="rect">
              <a:avLst/>
            </a:prstGeom>
            <a:solidFill>
              <a:srgbClr val="E5EB16"/>
            </a:solidFill>
            <a:ln w="1905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A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7AB07C0B-39BA-234B-8F85-F8297FFF46EC}"/>
              </a:ext>
            </a:extLst>
          </p:cNvPr>
          <p:cNvSpPr/>
          <p:nvPr/>
        </p:nvSpPr>
        <p:spPr>
          <a:xfrm>
            <a:off x="5042859" y="5115322"/>
            <a:ext cx="500274" cy="415925"/>
          </a:xfrm>
          <a:prstGeom prst="rect">
            <a:avLst/>
          </a:prstGeom>
          <a:solidFill>
            <a:srgbClr val="12F411"/>
          </a:solidFill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3014DF-5D99-B245-941C-6A5F5402785F}"/>
              </a:ext>
            </a:extLst>
          </p:cNvPr>
          <p:cNvSpPr/>
          <p:nvPr/>
        </p:nvSpPr>
        <p:spPr>
          <a:xfrm>
            <a:off x="5538424" y="5115322"/>
            <a:ext cx="500274" cy="415925"/>
          </a:xfrm>
          <a:prstGeom prst="rect">
            <a:avLst/>
          </a:prstGeom>
          <a:solidFill>
            <a:srgbClr val="12F411"/>
          </a:solidFill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D63D43-FF17-0348-A32B-0945183892EB}"/>
              </a:ext>
            </a:extLst>
          </p:cNvPr>
          <p:cNvSpPr txBox="1"/>
          <p:nvPr/>
        </p:nvSpPr>
        <p:spPr>
          <a:xfrm>
            <a:off x="5636712" y="4238159"/>
            <a:ext cx="2928992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R broadcasts: Who is 222.222.22.222.222?</a:t>
            </a:r>
          </a:p>
          <a:p>
            <a:endParaRPr lang="en-GB" dirty="0"/>
          </a:p>
          <a:p>
            <a:pPr algn="r"/>
            <a:r>
              <a:rPr lang="en-GB" dirty="0"/>
              <a:t>B replies to R </a:t>
            </a:r>
          </a:p>
          <a:p>
            <a:pPr algn="r"/>
            <a:r>
              <a:rPr lang="en-GB" dirty="0"/>
              <a:t>Me! I’m 222.22.222.222 on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49-BD-D2-C7-56-2A</a:t>
            </a:r>
          </a:p>
        </p:txBody>
      </p:sp>
    </p:spTree>
    <p:extLst>
      <p:ext uri="{BB962C8B-B14F-4D97-AF65-F5344CB8AC3E}">
        <p14:creationId xmlns:p14="http://schemas.microsoft.com/office/powerpoint/2010/main" val="30387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59259E-6 L 0.38855 2.59259E-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59259E-6 L 0.38854 2.59259E-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0.38854 2.59259E-6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1539" grpId="0" uiExpand="1" build="p"/>
      <p:bldP spid="13" grpId="0" animBg="1"/>
      <p:bldP spid="13" grpId="1" animBg="1"/>
      <p:bldP spid="14" grpId="0" animBg="1"/>
      <p:bldP spid="14" grpId="1" animBg="1"/>
      <p:bldP spid="2" grpId="0" animBg="1"/>
      <p:bldP spid="2" grpId="1" build="allAtOnce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D458E67-F584-3F43-A21D-3C00464A7DE3}" type="slidenum">
              <a:rPr lang="en-US" sz="1400" b="0">
                <a:latin typeface="Times New Roman" charset="0"/>
                <a:cs typeface="Calibri"/>
              </a:rPr>
              <a:pPr eaLnBrk="1" hangingPunct="1"/>
              <a:t>112</a:t>
            </a:fld>
            <a:endParaRPr lang="en-US" sz="1400" b="0" dirty="0">
              <a:latin typeface="Times New Roman" charset="0"/>
              <a:cs typeface="Calibri"/>
            </a:endParaRPr>
          </a:p>
        </p:txBody>
      </p:sp>
      <p:sp>
        <p:nvSpPr>
          <p:cNvPr id="757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Security Analysis of ARP</a:t>
            </a:r>
          </a:p>
        </p:txBody>
      </p:sp>
      <p:sp>
        <p:nvSpPr>
          <p:cNvPr id="963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458200" cy="5638800"/>
          </a:xfrm>
        </p:spPr>
        <p:txBody>
          <a:bodyPr/>
          <a:lstStyle/>
          <a:p>
            <a:pPr>
              <a:lnSpc>
                <a:spcPct val="90000"/>
              </a:lnSpc>
              <a:buClr>
                <a:schemeClr val="tx2"/>
              </a:buClr>
            </a:pPr>
            <a:r>
              <a:rPr lang="en-US" dirty="0">
                <a:solidFill>
                  <a:srgbClr val="0000FF"/>
                </a:solidFill>
                <a:cs typeface="Calibri"/>
              </a:rPr>
              <a:t>Impersonation</a:t>
            </a:r>
            <a:endParaRPr lang="en-US" dirty="0">
              <a:cs typeface="Calibri"/>
            </a:endParaRPr>
          </a:p>
          <a:p>
            <a:pPr lvl="1">
              <a:lnSpc>
                <a:spcPct val="90000"/>
              </a:lnSpc>
              <a:buClr>
                <a:schemeClr val="tx2"/>
              </a:buClr>
            </a:pPr>
            <a:r>
              <a:rPr lang="en-US" dirty="0">
                <a:solidFill>
                  <a:srgbClr val="FF3300"/>
                </a:solidFill>
                <a:ea typeface="Calibri"/>
                <a:cs typeface="Calibri"/>
              </a:rPr>
              <a:t>Any</a:t>
            </a:r>
            <a:r>
              <a:rPr lang="en-US" dirty="0">
                <a:ea typeface="Calibri"/>
                <a:cs typeface="Calibri"/>
              </a:rPr>
              <a:t> node that hears request can answer …</a:t>
            </a:r>
          </a:p>
          <a:p>
            <a:pPr lvl="1">
              <a:lnSpc>
                <a:spcPct val="90000"/>
              </a:lnSpc>
            </a:pPr>
            <a:r>
              <a:rPr lang="en-US" dirty="0">
                <a:ea typeface="Calibri"/>
                <a:cs typeface="Calibri"/>
              </a:rPr>
              <a:t>… and can say </a:t>
            </a:r>
            <a:r>
              <a:rPr lang="en-US" dirty="0">
                <a:solidFill>
                  <a:srgbClr val="FF3300"/>
                </a:solidFill>
                <a:ea typeface="Calibri"/>
                <a:cs typeface="Calibri"/>
              </a:rPr>
              <a:t>whatever</a:t>
            </a:r>
            <a:r>
              <a:rPr lang="en-US" dirty="0">
                <a:ea typeface="Calibri"/>
                <a:cs typeface="Calibri"/>
              </a:rPr>
              <a:t> they want</a:t>
            </a:r>
          </a:p>
          <a:p>
            <a:pPr>
              <a:lnSpc>
                <a:spcPct val="90000"/>
              </a:lnSpc>
            </a:pPr>
            <a:endParaRPr lang="en-US" dirty="0"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dirty="0">
                <a:cs typeface="Calibri"/>
              </a:rPr>
              <a:t>Actual legit receiver </a:t>
            </a:r>
            <a:r>
              <a:rPr lang="en-US" dirty="0">
                <a:solidFill>
                  <a:srgbClr val="FF3300"/>
                </a:solidFill>
                <a:cs typeface="Calibri"/>
              </a:rPr>
              <a:t>never sees a problem</a:t>
            </a:r>
            <a:endParaRPr lang="en-US" dirty="0"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dirty="0">
                <a:ea typeface="Calibri"/>
                <a:cs typeface="Calibri"/>
              </a:rPr>
              <a:t>Because even though later packets carry its IP address, its NIC </a:t>
            </a:r>
            <a:r>
              <a:rPr lang="en-US" dirty="0" err="1">
                <a:ea typeface="Calibri"/>
                <a:cs typeface="Calibri"/>
              </a:rPr>
              <a:t>doesn</a:t>
            </a:r>
            <a:r>
              <a:rPr lang="ja-JP" altLang="en-US" dirty="0">
                <a:ea typeface="Calibri"/>
                <a:cs typeface="Calibri"/>
              </a:rPr>
              <a:t>’</a:t>
            </a:r>
            <a:r>
              <a:rPr lang="en-US" dirty="0">
                <a:ea typeface="Calibri"/>
                <a:cs typeface="Calibri"/>
              </a:rPr>
              <a:t>t capture them since </a:t>
            </a:r>
            <a:r>
              <a:rPr lang="en-US" dirty="0">
                <a:solidFill>
                  <a:srgbClr val="FF3300"/>
                </a:solidFill>
                <a:ea typeface="Calibri"/>
                <a:cs typeface="Calibri"/>
              </a:rPr>
              <a:t>not its MAC address</a:t>
            </a:r>
            <a:endParaRPr lang="en-US" dirty="0">
              <a:ea typeface="Calibri"/>
              <a:cs typeface="Calibri"/>
            </a:endParaRPr>
          </a:p>
        </p:txBody>
      </p:sp>
      <p:pic>
        <p:nvPicPr>
          <p:cNvPr id="75781" name="Picture 4" descr="arppoisonbott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642" y="228600"/>
            <a:ext cx="902607" cy="1203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974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83415D7-6CE7-704F-919D-9007E1D143FB}" type="slidenum">
              <a:rPr lang="en-US" sz="1400" b="0">
                <a:latin typeface="Times New Roman" charset="0"/>
                <a:cs typeface="Calibri"/>
              </a:rPr>
              <a:pPr eaLnBrk="1" hangingPunct="1"/>
              <a:t>113</a:t>
            </a:fld>
            <a:endParaRPr lang="en-US" sz="1400" b="0" dirty="0">
              <a:latin typeface="Times New Roman" charset="0"/>
              <a:cs typeface="Calibri"/>
            </a:endParaRP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Key Ideas in Both ARP and DHCP</a:t>
            </a:r>
          </a:p>
        </p:txBody>
      </p:sp>
      <p:sp>
        <p:nvSpPr>
          <p:cNvPr id="926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Clr>
                <a:schemeClr val="tx2"/>
              </a:buClr>
            </a:pPr>
            <a:r>
              <a:rPr lang="en-US" dirty="0">
                <a:solidFill>
                  <a:srgbClr val="0000FF"/>
                </a:solidFill>
                <a:cs typeface="Calibri"/>
              </a:rPr>
              <a:t>Broadcasting</a:t>
            </a:r>
            <a:r>
              <a:rPr lang="en-US" dirty="0">
                <a:cs typeface="Calibri"/>
              </a:rPr>
              <a:t>: Can use broadcast to make contact</a:t>
            </a:r>
          </a:p>
          <a:p>
            <a:pPr lvl="1"/>
            <a:r>
              <a:rPr lang="en-US" dirty="0">
                <a:ea typeface="Calibri"/>
                <a:cs typeface="Calibri"/>
              </a:rPr>
              <a:t>Scalable because of limited size</a:t>
            </a:r>
          </a:p>
          <a:p>
            <a:pPr lvl="1"/>
            <a:endParaRPr lang="en-US" dirty="0">
              <a:ea typeface="Calibri"/>
              <a:cs typeface="Calibri"/>
            </a:endParaRPr>
          </a:p>
          <a:p>
            <a:pPr>
              <a:buClr>
                <a:schemeClr val="tx2"/>
              </a:buClr>
            </a:pPr>
            <a:r>
              <a:rPr lang="en-US" dirty="0">
                <a:solidFill>
                  <a:srgbClr val="0000FF"/>
                </a:solidFill>
                <a:cs typeface="Calibri"/>
              </a:rPr>
              <a:t>Caching</a:t>
            </a:r>
            <a:r>
              <a:rPr lang="en-US" dirty="0">
                <a:cs typeface="Calibri"/>
              </a:rPr>
              <a:t>: remember the past for a while</a:t>
            </a:r>
          </a:p>
          <a:p>
            <a:pPr lvl="1"/>
            <a:r>
              <a:rPr lang="en-US" dirty="0">
                <a:ea typeface="Calibri"/>
                <a:cs typeface="Calibri"/>
              </a:rPr>
              <a:t>Store the information you learn to reduce overhead</a:t>
            </a:r>
          </a:p>
          <a:p>
            <a:pPr lvl="1"/>
            <a:r>
              <a:rPr lang="en-US" dirty="0">
                <a:ea typeface="Calibri"/>
                <a:cs typeface="Calibri"/>
              </a:rPr>
              <a:t>Remember your own address &amp; other host</a:t>
            </a:r>
            <a:r>
              <a:rPr lang="ja-JP" altLang="en-US" dirty="0">
                <a:ea typeface="Calibri"/>
                <a:cs typeface="Calibri"/>
              </a:rPr>
              <a:t>’</a:t>
            </a:r>
            <a:r>
              <a:rPr lang="en-US" dirty="0">
                <a:ea typeface="Calibri"/>
                <a:cs typeface="Calibri"/>
              </a:rPr>
              <a:t>s addresses</a:t>
            </a:r>
          </a:p>
          <a:p>
            <a:pPr lvl="1"/>
            <a:endParaRPr lang="en-US" dirty="0">
              <a:ea typeface="Calibri"/>
              <a:cs typeface="Calibri"/>
            </a:endParaRPr>
          </a:p>
          <a:p>
            <a:pPr>
              <a:buClr>
                <a:schemeClr val="tx2"/>
              </a:buClr>
            </a:pPr>
            <a:r>
              <a:rPr lang="en-US" dirty="0">
                <a:solidFill>
                  <a:srgbClr val="0000FF"/>
                </a:solidFill>
                <a:cs typeface="Calibri"/>
              </a:rPr>
              <a:t>Soft state</a:t>
            </a:r>
            <a:r>
              <a:rPr lang="en-US" dirty="0">
                <a:cs typeface="Calibri"/>
              </a:rPr>
              <a:t>: eventually forget the past</a:t>
            </a:r>
          </a:p>
          <a:p>
            <a:pPr lvl="1"/>
            <a:r>
              <a:rPr lang="en-US" dirty="0">
                <a:ea typeface="Calibri"/>
                <a:cs typeface="Calibri"/>
              </a:rPr>
              <a:t>Associate a </a:t>
            </a:r>
            <a:r>
              <a:rPr lang="en-US" dirty="0">
                <a:solidFill>
                  <a:srgbClr val="FF3300"/>
                </a:solidFill>
                <a:ea typeface="Calibri"/>
                <a:cs typeface="Calibri"/>
              </a:rPr>
              <a:t>time-to-live</a:t>
            </a:r>
            <a:r>
              <a:rPr lang="en-US" dirty="0">
                <a:ea typeface="Calibri"/>
                <a:cs typeface="Calibri"/>
              </a:rPr>
              <a:t> field with the information</a:t>
            </a:r>
          </a:p>
          <a:p>
            <a:pPr lvl="1"/>
            <a:r>
              <a:rPr lang="en-US" dirty="0">
                <a:ea typeface="Calibri"/>
                <a:cs typeface="Calibri"/>
              </a:rPr>
              <a:t>… and either refresh or discard the information</a:t>
            </a:r>
          </a:p>
          <a:p>
            <a:pPr lvl="1"/>
            <a:r>
              <a:rPr lang="en-US" dirty="0">
                <a:ea typeface="Calibri"/>
                <a:cs typeface="Calibri"/>
              </a:rPr>
              <a:t>Key for </a:t>
            </a:r>
            <a:r>
              <a:rPr lang="en-US" dirty="0">
                <a:solidFill>
                  <a:srgbClr val="0000FF"/>
                </a:solidFill>
                <a:ea typeface="Calibri"/>
                <a:cs typeface="Calibri"/>
              </a:rPr>
              <a:t>robustness</a:t>
            </a:r>
            <a:r>
              <a:rPr lang="en-US" dirty="0">
                <a:ea typeface="Calibri"/>
                <a:cs typeface="Calibri"/>
              </a:rPr>
              <a:t> in the face of unpredictable change</a:t>
            </a:r>
          </a:p>
        </p:txBody>
      </p:sp>
    </p:spTree>
    <p:extLst>
      <p:ext uri="{BB962C8B-B14F-4D97-AF65-F5344CB8AC3E}">
        <p14:creationId xmlns:p14="http://schemas.microsoft.com/office/powerpoint/2010/main" val="1087972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7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7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7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7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6723" grpId="0" build="p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Not Use DNS-Like Tables?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When host arrives:</a:t>
            </a:r>
          </a:p>
          <a:p>
            <a:pPr lvl="1"/>
            <a:r>
              <a:rPr lang="en-US" dirty="0"/>
              <a:t>Assign it an IP address that will last as long it is present</a:t>
            </a:r>
          </a:p>
          <a:p>
            <a:pPr lvl="1"/>
            <a:r>
              <a:rPr lang="en-US" dirty="0"/>
              <a:t>Add an entry into a table in DNS-server that maps MAC to IP addresses</a:t>
            </a:r>
          </a:p>
          <a:p>
            <a:pPr marL="1828800" lvl="4" indent="0">
              <a:buNone/>
            </a:pPr>
            <a:endParaRPr lang="en-US" dirty="0"/>
          </a:p>
          <a:p>
            <a:r>
              <a:rPr lang="en-US" dirty="0"/>
              <a:t>Answer: </a:t>
            </a:r>
          </a:p>
          <a:p>
            <a:pPr lvl="1"/>
            <a:r>
              <a:rPr lang="en-US" dirty="0"/>
              <a:t>Names: explicit creation, and are plentiful</a:t>
            </a:r>
          </a:p>
          <a:p>
            <a:pPr lvl="1"/>
            <a:r>
              <a:rPr lang="en-US" dirty="0"/>
              <a:t>Hosts: come and go without informing network</a:t>
            </a:r>
          </a:p>
          <a:p>
            <a:pPr lvl="2"/>
            <a:r>
              <a:rPr lang="en-US" dirty="0"/>
              <a:t>Must do mapping on demand</a:t>
            </a:r>
          </a:p>
          <a:p>
            <a:pPr lvl="1"/>
            <a:r>
              <a:rPr lang="en-US" dirty="0"/>
              <a:t>Addresses: not plentiful, need to reuse and remap</a:t>
            </a:r>
          </a:p>
          <a:p>
            <a:pPr lvl="2"/>
            <a:r>
              <a:rPr lang="en-US" dirty="0"/>
              <a:t>Soft-state enables dynamic reuse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4A0A2D-594B-8E49-B425-D639F4F9ACCA}" type="slidenum">
              <a:rPr lang="en-US" smtClean="0">
                <a:solidFill>
                  <a:srgbClr val="000000"/>
                </a:solidFill>
              </a:rPr>
              <a:pPr/>
              <a:t>114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85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24960" cy="1143000"/>
          </a:xfrm>
        </p:spPr>
        <p:txBody>
          <a:bodyPr/>
          <a:lstStyle/>
          <a:p>
            <a:r>
              <a:rPr lang="en-US" dirty="0"/>
              <a:t>IPv6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861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Motivated by address exhaustion</a:t>
            </a:r>
          </a:p>
          <a:p>
            <a:pPr lvl="1"/>
            <a:r>
              <a:rPr lang="en-US" dirty="0"/>
              <a:t>addresses are larger</a:t>
            </a:r>
          </a:p>
          <a:p>
            <a:pPr lvl="1"/>
            <a:r>
              <a:rPr lang="en-US" dirty="0"/>
              <a:t>packet headers are laid out differently</a:t>
            </a:r>
          </a:p>
          <a:p>
            <a:pPr lvl="1"/>
            <a:r>
              <a:rPr lang="en-US" dirty="0"/>
              <a:t>address management and configuration are completely different</a:t>
            </a:r>
          </a:p>
          <a:p>
            <a:pPr lvl="1"/>
            <a:r>
              <a:rPr lang="en-US" dirty="0"/>
              <a:t>some DNS behavior changes</a:t>
            </a:r>
          </a:p>
          <a:p>
            <a:pPr lvl="1"/>
            <a:r>
              <a:rPr lang="en-US" dirty="0"/>
              <a:t>some sockets code changes</a:t>
            </a:r>
          </a:p>
          <a:p>
            <a:pPr lvl="1"/>
            <a:r>
              <a:rPr lang="en-US" i="1" dirty="0"/>
              <a:t>everybody now has a hard time parsing IP addresses</a:t>
            </a:r>
          </a:p>
          <a:p>
            <a:pPr lvl="1"/>
            <a:endParaRPr lang="en-US" dirty="0"/>
          </a:p>
          <a:p>
            <a:r>
              <a:rPr lang="en-US" dirty="0"/>
              <a:t>Steve </a:t>
            </a:r>
            <a:r>
              <a:rPr lang="en-US" dirty="0" err="1"/>
              <a:t>Deering</a:t>
            </a:r>
            <a:r>
              <a:rPr lang="en-US" dirty="0"/>
              <a:t> focused on simplifying IP</a:t>
            </a:r>
          </a:p>
          <a:p>
            <a:pPr lvl="1"/>
            <a:r>
              <a:rPr lang="en-US" dirty="0"/>
              <a:t>Got rid of all fields that were not absolutely necessary</a:t>
            </a:r>
          </a:p>
          <a:p>
            <a:pPr lvl="1"/>
            <a:r>
              <a:rPr lang="en-US" dirty="0"/>
              <a:t>“Spring Cleaning” for IP</a:t>
            </a:r>
          </a:p>
          <a:p>
            <a:pPr lvl="1"/>
            <a:endParaRPr lang="en-US" dirty="0"/>
          </a:p>
          <a:p>
            <a:r>
              <a:rPr lang="en-US" dirty="0"/>
              <a:t>Result is an elegant, if unambitious, protocol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648D89-58AB-BC45-AE0C-6A5235B6E242}" type="slidenum">
              <a:rPr lang="en-US" smtClean="0"/>
              <a:pPr>
                <a:defRPr/>
              </a:pPr>
              <a:t>115</a:t>
            </a:fld>
            <a:endParaRPr lang="en-US"/>
          </a:p>
        </p:txBody>
      </p:sp>
      <p:pic>
        <p:nvPicPr>
          <p:cNvPr id="5" name="Picture 4" descr="IPv4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467" y="26670"/>
            <a:ext cx="4369533" cy="13909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4BDC6D-FC97-2A41-99EA-E04A1D6CB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4513" y="5074920"/>
            <a:ext cx="2469487" cy="17830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2CA816-0C6C-7744-A347-19713AFB45FB}"/>
              </a:ext>
            </a:extLst>
          </p:cNvPr>
          <p:cNvSpPr txBox="1"/>
          <p:nvPr/>
        </p:nvSpPr>
        <p:spPr>
          <a:xfrm rot="21245497">
            <a:off x="1540204" y="1286078"/>
            <a:ext cx="16524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/>
              <a:t>prematurely</a:t>
            </a:r>
          </a:p>
        </p:txBody>
      </p:sp>
      <p:sp>
        <p:nvSpPr>
          <p:cNvPr id="8" name="Up Arrow 7">
            <a:extLst>
              <a:ext uri="{FF2B5EF4-FFF2-40B4-BE49-F238E27FC236}">
                <a16:creationId xmlns:a16="http://schemas.microsoft.com/office/drawing/2014/main" id="{0AFCB4A7-76E5-D14F-A1FD-C1601C02B781}"/>
              </a:ext>
            </a:extLst>
          </p:cNvPr>
          <p:cNvSpPr/>
          <p:nvPr/>
        </p:nvSpPr>
        <p:spPr>
          <a:xfrm>
            <a:off x="2148840" y="1861457"/>
            <a:ext cx="241663" cy="169818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787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948232" y="2254283"/>
            <a:ext cx="6504404" cy="2494792"/>
          </a:xfrm>
          <a:prstGeom prst="rect">
            <a:avLst/>
          </a:prstGeom>
        </p:spPr>
        <p:txBody>
          <a:bodyPr vert="horz" wrap="square" lIns="0" tIns="115766" rIns="0" bIns="0" rtlCol="0">
            <a:spAutoFit/>
          </a:bodyPr>
          <a:lstStyle/>
          <a:p>
            <a:pPr marL="25168">
              <a:spcBef>
                <a:spcPts val="910"/>
              </a:spcBef>
            </a:pPr>
            <a:r>
              <a:rPr sz="2378" spc="-268" baseline="6944" dirty="0">
                <a:solidFill>
                  <a:srgbClr val="53536E"/>
                </a:solidFill>
                <a:latin typeface="Lucida Sans Unicode"/>
                <a:cs typeface="Lucida Sans Unicode"/>
              </a:rPr>
              <a:t>► </a:t>
            </a:r>
            <a:r>
              <a:rPr sz="1883" dirty="0">
                <a:latin typeface="Arial"/>
                <a:cs typeface="Arial"/>
              </a:rPr>
              <a:t>We </a:t>
            </a:r>
            <a:r>
              <a:rPr sz="1883" spc="10" dirty="0">
                <a:latin typeface="Arial"/>
                <a:cs typeface="Arial"/>
              </a:rPr>
              <a:t>(as in, globally) </a:t>
            </a:r>
            <a:r>
              <a:rPr sz="1883" spc="20" dirty="0">
                <a:latin typeface="Arial"/>
                <a:cs typeface="Arial"/>
              </a:rPr>
              <a:t>are </a:t>
            </a:r>
            <a:r>
              <a:rPr sz="1883" i="1" dirty="0">
                <a:latin typeface="Arial"/>
                <a:cs typeface="Arial"/>
              </a:rPr>
              <a:t>effectively </a:t>
            </a:r>
            <a:r>
              <a:rPr sz="1883" spc="10" dirty="0">
                <a:latin typeface="Arial"/>
                <a:cs typeface="Arial"/>
              </a:rPr>
              <a:t>out of</a:t>
            </a:r>
            <a:r>
              <a:rPr sz="1883" spc="-268" dirty="0">
                <a:latin typeface="Arial"/>
                <a:cs typeface="Arial"/>
              </a:rPr>
              <a:t> </a:t>
            </a:r>
            <a:r>
              <a:rPr sz="1883" spc="20" dirty="0">
                <a:latin typeface="Arial"/>
                <a:cs typeface="Arial"/>
              </a:rPr>
              <a:t>IPv4</a:t>
            </a:r>
            <a:endParaRPr sz="1883" dirty="0">
              <a:latin typeface="Arial"/>
              <a:cs typeface="Arial"/>
            </a:endParaRPr>
          </a:p>
          <a:p>
            <a:pPr marL="612831">
              <a:spcBef>
                <a:spcPts val="604"/>
              </a:spcBef>
            </a:pPr>
            <a:r>
              <a:rPr sz="1784" spc="-206" baseline="13888" dirty="0">
                <a:solidFill>
                  <a:srgbClr val="53536E"/>
                </a:solidFill>
                <a:latin typeface="Lucida Sans Unicode"/>
                <a:cs typeface="Lucida Sans Unicode"/>
              </a:rPr>
              <a:t>► </a:t>
            </a:r>
            <a:r>
              <a:rPr sz="1784" spc="-10" dirty="0">
                <a:latin typeface="Arial"/>
                <a:cs typeface="Arial"/>
              </a:rPr>
              <a:t>APNIC </a:t>
            </a:r>
            <a:r>
              <a:rPr sz="1784" spc="-20" dirty="0">
                <a:latin typeface="Arial"/>
                <a:cs typeface="Arial"/>
              </a:rPr>
              <a:t>ran </a:t>
            </a:r>
            <a:r>
              <a:rPr sz="1784" spc="-10" dirty="0">
                <a:latin typeface="Arial"/>
                <a:cs typeface="Arial"/>
              </a:rPr>
              <a:t>out on the 15th of April,</a:t>
            </a:r>
            <a:r>
              <a:rPr sz="1784" spc="-99" dirty="0">
                <a:latin typeface="Arial"/>
                <a:cs typeface="Arial"/>
              </a:rPr>
              <a:t> </a:t>
            </a:r>
            <a:r>
              <a:rPr sz="1784" spc="-10" dirty="0">
                <a:latin typeface="Arial"/>
                <a:cs typeface="Arial"/>
              </a:rPr>
              <a:t>2011</a:t>
            </a:r>
            <a:endParaRPr sz="1784" dirty="0">
              <a:latin typeface="Arial"/>
              <a:cs typeface="Arial"/>
            </a:endParaRPr>
          </a:p>
          <a:p>
            <a:pPr marL="612831">
              <a:spcBef>
                <a:spcPts val="226"/>
              </a:spcBef>
            </a:pPr>
            <a:r>
              <a:rPr sz="1784" spc="-206" baseline="13888" dirty="0">
                <a:solidFill>
                  <a:srgbClr val="53536E"/>
                </a:solidFill>
                <a:latin typeface="Lucida Sans Unicode"/>
                <a:cs typeface="Lucida Sans Unicode"/>
              </a:rPr>
              <a:t>► </a:t>
            </a:r>
            <a:r>
              <a:rPr sz="1784" spc="-10" dirty="0">
                <a:latin typeface="Arial"/>
                <a:cs typeface="Arial"/>
              </a:rPr>
              <a:t>RIPE </a:t>
            </a:r>
            <a:r>
              <a:rPr sz="1784" spc="-20" dirty="0">
                <a:latin typeface="Arial"/>
                <a:cs typeface="Arial"/>
              </a:rPr>
              <a:t>ran </a:t>
            </a:r>
            <a:r>
              <a:rPr sz="1784" spc="-10" dirty="0">
                <a:latin typeface="Arial"/>
                <a:cs typeface="Arial"/>
              </a:rPr>
              <a:t>out on the 14th of </a:t>
            </a:r>
            <a:r>
              <a:rPr sz="1784" spc="-20" dirty="0">
                <a:latin typeface="Arial"/>
                <a:cs typeface="Arial"/>
              </a:rPr>
              <a:t>September,</a:t>
            </a:r>
            <a:r>
              <a:rPr sz="1784" spc="-99" dirty="0">
                <a:latin typeface="Arial"/>
                <a:cs typeface="Arial"/>
              </a:rPr>
              <a:t> </a:t>
            </a:r>
            <a:r>
              <a:rPr sz="1784" spc="-10" dirty="0">
                <a:latin typeface="Arial"/>
                <a:cs typeface="Arial"/>
              </a:rPr>
              <a:t>2012</a:t>
            </a:r>
            <a:endParaRPr sz="1784" dirty="0">
              <a:latin typeface="Arial"/>
              <a:cs typeface="Arial"/>
            </a:endParaRPr>
          </a:p>
          <a:p>
            <a:pPr marL="612831">
              <a:spcBef>
                <a:spcPts val="226"/>
              </a:spcBef>
            </a:pPr>
            <a:r>
              <a:rPr sz="1784" spc="-206" baseline="13888" dirty="0">
                <a:solidFill>
                  <a:srgbClr val="53536E"/>
                </a:solidFill>
                <a:latin typeface="Lucida Sans Unicode"/>
                <a:cs typeface="Lucida Sans Unicode"/>
              </a:rPr>
              <a:t>► </a:t>
            </a:r>
            <a:r>
              <a:rPr sz="1784" spc="-10" dirty="0">
                <a:latin typeface="Arial"/>
                <a:cs typeface="Arial"/>
              </a:rPr>
              <a:t>ARIN </a:t>
            </a:r>
            <a:r>
              <a:rPr sz="1784" spc="-20" dirty="0">
                <a:latin typeface="Arial"/>
                <a:cs typeface="Arial"/>
              </a:rPr>
              <a:t>ran </a:t>
            </a:r>
            <a:r>
              <a:rPr sz="1784" spc="-10" dirty="0">
                <a:latin typeface="Arial"/>
                <a:cs typeface="Arial"/>
              </a:rPr>
              <a:t>out on the 23rd of April,</a:t>
            </a:r>
            <a:r>
              <a:rPr sz="1784" spc="-99" dirty="0">
                <a:latin typeface="Arial"/>
                <a:cs typeface="Arial"/>
              </a:rPr>
              <a:t> </a:t>
            </a:r>
            <a:r>
              <a:rPr sz="1784" spc="-10" dirty="0">
                <a:latin typeface="Arial"/>
                <a:cs typeface="Arial"/>
              </a:rPr>
              <a:t>2014</a:t>
            </a:r>
            <a:endParaRPr sz="1784" dirty="0">
              <a:latin typeface="Arial"/>
              <a:cs typeface="Arial"/>
            </a:endParaRPr>
          </a:p>
          <a:p>
            <a:pPr marL="612831">
              <a:spcBef>
                <a:spcPts val="226"/>
              </a:spcBef>
            </a:pPr>
            <a:r>
              <a:rPr sz="1784" spc="-206" baseline="13888" dirty="0">
                <a:solidFill>
                  <a:srgbClr val="53536E"/>
                </a:solidFill>
                <a:latin typeface="Lucida Sans Unicode"/>
                <a:cs typeface="Lucida Sans Unicode"/>
              </a:rPr>
              <a:t>► </a:t>
            </a:r>
            <a:r>
              <a:rPr sz="1784" spc="-20" dirty="0">
                <a:latin typeface="Arial"/>
                <a:cs typeface="Arial"/>
              </a:rPr>
              <a:t>LACNIC ran </a:t>
            </a:r>
            <a:r>
              <a:rPr sz="1784" spc="-10" dirty="0">
                <a:latin typeface="Arial"/>
                <a:cs typeface="Arial"/>
              </a:rPr>
              <a:t>out on the 10th of </a:t>
            </a:r>
            <a:r>
              <a:rPr sz="1784" spc="-20" dirty="0">
                <a:latin typeface="Arial"/>
                <a:cs typeface="Arial"/>
              </a:rPr>
              <a:t>June,</a:t>
            </a:r>
            <a:r>
              <a:rPr sz="1784" spc="-99" dirty="0">
                <a:latin typeface="Arial"/>
                <a:cs typeface="Arial"/>
              </a:rPr>
              <a:t> </a:t>
            </a:r>
            <a:r>
              <a:rPr sz="1784" spc="-10" dirty="0">
                <a:latin typeface="Arial"/>
                <a:cs typeface="Arial"/>
              </a:rPr>
              <a:t>2014</a:t>
            </a:r>
            <a:endParaRPr sz="1784" dirty="0">
              <a:latin typeface="Arial"/>
              <a:cs typeface="Arial"/>
            </a:endParaRPr>
          </a:p>
          <a:p>
            <a:pPr marL="25168">
              <a:spcBef>
                <a:spcPts val="1040"/>
              </a:spcBef>
            </a:pPr>
            <a:r>
              <a:rPr sz="2378" spc="-268" baseline="6944" dirty="0">
                <a:solidFill>
                  <a:srgbClr val="53536E"/>
                </a:solidFill>
                <a:latin typeface="Lucida Sans Unicode"/>
                <a:cs typeface="Lucida Sans Unicode"/>
              </a:rPr>
              <a:t>► </a:t>
            </a:r>
            <a:r>
              <a:rPr sz="1883" spc="20" dirty="0">
                <a:latin typeface="Arial"/>
                <a:cs typeface="Arial"/>
              </a:rPr>
              <a:t>IPv6 </a:t>
            </a:r>
            <a:r>
              <a:rPr sz="1883" spc="10" dirty="0">
                <a:latin typeface="Arial"/>
                <a:cs typeface="Arial"/>
              </a:rPr>
              <a:t>was </a:t>
            </a:r>
            <a:r>
              <a:rPr sz="1883" spc="20" dirty="0">
                <a:latin typeface="Arial"/>
                <a:cs typeface="Arial"/>
              </a:rPr>
              <a:t>standardised </a:t>
            </a:r>
            <a:r>
              <a:rPr sz="1883" spc="10" dirty="0">
                <a:latin typeface="Arial"/>
                <a:cs typeface="Arial"/>
              </a:rPr>
              <a:t>in</a:t>
            </a:r>
            <a:r>
              <a:rPr sz="1883" spc="-277" dirty="0">
                <a:latin typeface="Arial"/>
                <a:cs typeface="Arial"/>
              </a:rPr>
              <a:t> </a:t>
            </a:r>
            <a:r>
              <a:rPr sz="1883" spc="20" dirty="0">
                <a:latin typeface="Arial"/>
                <a:cs typeface="Arial"/>
              </a:rPr>
              <a:t>1998</a:t>
            </a:r>
            <a:endParaRPr sz="1883" dirty="0">
              <a:latin typeface="Arial"/>
              <a:cs typeface="Arial"/>
            </a:endParaRPr>
          </a:p>
          <a:p>
            <a:pPr marL="25168">
              <a:spcBef>
                <a:spcPts val="1021"/>
              </a:spcBef>
            </a:pPr>
            <a:r>
              <a:rPr sz="2378" spc="-268" baseline="6944" dirty="0">
                <a:solidFill>
                  <a:srgbClr val="53536E"/>
                </a:solidFill>
                <a:latin typeface="Lucida Sans Unicode"/>
                <a:cs typeface="Lucida Sans Unicode"/>
              </a:rPr>
              <a:t>► </a:t>
            </a:r>
            <a:r>
              <a:rPr sz="1883" spc="20" dirty="0">
                <a:latin typeface="Arial"/>
                <a:cs typeface="Arial"/>
              </a:rPr>
              <a:t>IPv6 </a:t>
            </a:r>
            <a:r>
              <a:rPr sz="1883" spc="10" dirty="0">
                <a:latin typeface="Arial"/>
                <a:cs typeface="Arial"/>
              </a:rPr>
              <a:t>is </a:t>
            </a:r>
            <a:r>
              <a:rPr sz="1883" spc="-10" dirty="0">
                <a:latin typeface="Arial"/>
                <a:cs typeface="Arial"/>
              </a:rPr>
              <a:t>now</a:t>
            </a:r>
            <a:r>
              <a:rPr lang="en-GB" sz="1883" spc="-10" dirty="0">
                <a:latin typeface="Arial"/>
                <a:cs typeface="Arial"/>
              </a:rPr>
              <a:t> </a:t>
            </a:r>
            <a:r>
              <a:rPr sz="1883" spc="20" dirty="0">
                <a:latin typeface="Arial"/>
                <a:cs typeface="Arial"/>
              </a:rPr>
              <a:t>carrying </a:t>
            </a:r>
            <a:r>
              <a:rPr sz="1883" spc="10" dirty="0">
                <a:latin typeface="Arial"/>
                <a:cs typeface="Arial"/>
              </a:rPr>
              <a:t>significant volumes of</a:t>
            </a:r>
            <a:r>
              <a:rPr sz="1883" spc="-198" dirty="0">
                <a:latin typeface="Arial"/>
                <a:cs typeface="Arial"/>
              </a:rPr>
              <a:t> </a:t>
            </a:r>
            <a:r>
              <a:rPr sz="1883" dirty="0">
                <a:latin typeface="Arial"/>
                <a:cs typeface="Arial"/>
              </a:rPr>
              <a:t>traffic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BF03FA2-C217-E742-97C9-AD7D465A0900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pc="-20" dirty="0">
                <a:latin typeface="Arial"/>
                <a:cs typeface="Arial"/>
              </a:rPr>
              <a:t>Why </a:t>
            </a:r>
            <a:r>
              <a:rPr lang="en-GB" spc="-10" dirty="0">
                <a:latin typeface="Arial"/>
                <a:cs typeface="Arial"/>
              </a:rPr>
              <a:t>do we care about IPv6? Registries are out of</a:t>
            </a:r>
            <a:r>
              <a:rPr lang="en-GB" spc="119" dirty="0">
                <a:latin typeface="Arial"/>
                <a:cs typeface="Arial"/>
              </a:rPr>
              <a:t> </a:t>
            </a:r>
            <a:r>
              <a:rPr lang="en-GB" spc="-10" dirty="0">
                <a:latin typeface="Arial"/>
                <a:cs typeface="Arial"/>
              </a:rPr>
              <a:t>space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6C9344-55B3-1C4D-9D96-B963102A8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86" y="4865913"/>
            <a:ext cx="1796143" cy="17961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51F9B3-26A9-6D4D-A414-BEF269E27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886202" y="4698622"/>
            <a:ext cx="1421774" cy="21307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5E0848C-BF34-E14A-ACFB-32F05E76B760}"/>
              </a:ext>
            </a:extLst>
          </p:cNvPr>
          <p:cNvSpPr txBox="1"/>
          <p:nvPr/>
        </p:nvSpPr>
        <p:spPr>
          <a:xfrm>
            <a:off x="2031274" y="5061852"/>
            <a:ext cx="485492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Wolves are real….. (they just had further to come)</a:t>
            </a:r>
          </a:p>
          <a:p>
            <a:endParaRPr lang="en-GB" dirty="0"/>
          </a:p>
          <a:p>
            <a:r>
              <a:rPr lang="en-GB" dirty="0"/>
              <a:t>or if you prefer: </a:t>
            </a:r>
            <a:r>
              <a:rPr lang="en-GB" i="1" dirty="0"/>
              <a:t>Winter was coming after all</a:t>
            </a:r>
            <a:r>
              <a:rPr lang="en-GB" dirty="0"/>
              <a:t>…*</a:t>
            </a:r>
          </a:p>
          <a:p>
            <a:pPr algn="r"/>
            <a:endParaRPr lang="en-GB" dirty="0"/>
          </a:p>
          <a:p>
            <a:pPr algn="r"/>
            <a:endParaRPr lang="en-GB" sz="1100" dirty="0"/>
          </a:p>
          <a:p>
            <a:pPr algn="r"/>
            <a:r>
              <a:rPr lang="en-GB" sz="1100" dirty="0"/>
              <a:t>*Voted most likely to date reference in slides </a:t>
            </a:r>
          </a:p>
        </p:txBody>
      </p:sp>
    </p:spTree>
    <p:extLst>
      <p:ext uri="{BB962C8B-B14F-4D97-AF65-F5344CB8AC3E}">
        <p14:creationId xmlns:p14="http://schemas.microsoft.com/office/powerpoint/2010/main" val="1341465452"/>
      </p:ext>
    </p:extLst>
  </p:cSld>
  <p:clrMapOvr>
    <a:masterClrMapping/>
  </p:clrMapOvr>
  <p:transition>
    <p:cut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56100" y="1491198"/>
            <a:ext cx="7454509" cy="46422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567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63B2B6E-B5C1-1B4D-AEC7-C47F0BCE464F}"/>
              </a:ext>
            </a:extLst>
          </p:cNvPr>
          <p:cNvSpPr txBox="1">
            <a:spLocks/>
          </p:cNvSpPr>
          <p:nvPr/>
        </p:nvSpPr>
        <p:spPr>
          <a:xfrm>
            <a:off x="118872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pc="-20" dirty="0">
                <a:latin typeface="Arial"/>
                <a:cs typeface="Arial"/>
              </a:rPr>
              <a:t>Why </a:t>
            </a:r>
            <a:r>
              <a:rPr lang="en-GB" spc="-10" dirty="0">
                <a:latin typeface="Arial"/>
                <a:cs typeface="Arial"/>
              </a:rPr>
              <a:t>do we care about IPv6?</a:t>
            </a:r>
          </a:p>
          <a:p>
            <a:r>
              <a:rPr lang="en-GB" spc="-10" dirty="0">
                <a:latin typeface="Arial"/>
                <a:cs typeface="Arial"/>
              </a:rPr>
              <a:t>Most of IPv4 space is already routable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040819"/>
      </p:ext>
    </p:extLst>
  </p:cSld>
  <p:clrMapOvr>
    <a:masterClrMapping/>
  </p:clrMapOvr>
  <p:transition>
    <p:cut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56100" y="1491198"/>
            <a:ext cx="7454509" cy="46422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567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8F66036-767D-9748-BD34-E2E4E44B016E}"/>
              </a:ext>
            </a:extLst>
          </p:cNvPr>
          <p:cNvSpPr txBox="1">
            <a:spLocks/>
          </p:cNvSpPr>
          <p:nvPr/>
        </p:nvSpPr>
        <p:spPr>
          <a:xfrm>
            <a:off x="118872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pc="-20" dirty="0">
                <a:latin typeface="Arial"/>
                <a:cs typeface="Arial"/>
              </a:rPr>
              <a:t>Why </a:t>
            </a:r>
            <a:r>
              <a:rPr lang="en-GB" spc="-10" dirty="0">
                <a:latin typeface="Arial"/>
                <a:cs typeface="Arial"/>
              </a:rPr>
              <a:t>do we care about IPv6?</a:t>
            </a:r>
          </a:p>
          <a:p>
            <a:r>
              <a:rPr lang="en-GB" spc="-10" dirty="0">
                <a:latin typeface="Arial"/>
                <a:cs typeface="Arial"/>
              </a:rPr>
              <a:t>Most of IPv4 space is already routable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30834"/>
      </p:ext>
    </p:extLst>
  </p:cSld>
  <p:clrMapOvr>
    <a:masterClrMapping/>
  </p:clrMapOvr>
  <p:transition>
    <p:cut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948231" y="2409325"/>
            <a:ext cx="6875617" cy="2202057"/>
          </a:xfrm>
          <a:prstGeom prst="rect">
            <a:avLst/>
          </a:prstGeom>
        </p:spPr>
        <p:txBody>
          <a:bodyPr vert="horz" wrap="square" lIns="0" tIns="22650" rIns="0" bIns="0" rtlCol="0">
            <a:spAutoFit/>
          </a:bodyPr>
          <a:lstStyle/>
          <a:p>
            <a:pPr marL="318370" marR="10067" indent="-294461">
              <a:lnSpc>
                <a:spcPct val="118900"/>
              </a:lnSpc>
              <a:spcBef>
                <a:spcPts val="178"/>
              </a:spcBef>
            </a:pPr>
            <a:r>
              <a:rPr sz="2378" spc="-268" baseline="6944" dirty="0">
                <a:solidFill>
                  <a:srgbClr val="53536E"/>
                </a:solidFill>
                <a:latin typeface="Lucida Sans Unicode"/>
                <a:cs typeface="Lucida Sans Unicode"/>
              </a:rPr>
              <a:t>► </a:t>
            </a:r>
            <a:r>
              <a:rPr sz="1883" spc="10" dirty="0">
                <a:latin typeface="Arial"/>
                <a:cs typeface="Arial"/>
              </a:rPr>
              <a:t>“Microsoft </a:t>
            </a:r>
            <a:r>
              <a:rPr sz="1883" dirty="0">
                <a:latin typeface="Arial"/>
                <a:cs typeface="Arial"/>
              </a:rPr>
              <a:t>pays </a:t>
            </a:r>
            <a:r>
              <a:rPr sz="1883" spc="20" dirty="0">
                <a:latin typeface="Arial"/>
                <a:cs typeface="Arial"/>
              </a:rPr>
              <a:t>Nortel $7.5 </a:t>
            </a:r>
            <a:r>
              <a:rPr sz="1883" spc="10" dirty="0">
                <a:latin typeface="Arial"/>
                <a:cs typeface="Arial"/>
              </a:rPr>
              <a:t>million </a:t>
            </a:r>
            <a:r>
              <a:rPr sz="1883" dirty="0">
                <a:latin typeface="Arial"/>
                <a:cs typeface="Arial"/>
              </a:rPr>
              <a:t>for </a:t>
            </a:r>
            <a:r>
              <a:rPr sz="1883" spc="20" dirty="0">
                <a:latin typeface="Arial"/>
                <a:cs typeface="Arial"/>
              </a:rPr>
              <a:t>666k IPv4 addresses”  (2011)</a:t>
            </a:r>
            <a:endParaRPr sz="1883">
              <a:latin typeface="Arial"/>
              <a:cs typeface="Arial"/>
            </a:endParaRPr>
          </a:p>
          <a:p>
            <a:pPr marL="25168">
              <a:spcBef>
                <a:spcPts val="1021"/>
              </a:spcBef>
            </a:pPr>
            <a:r>
              <a:rPr sz="2378" spc="-268" baseline="6944" dirty="0">
                <a:solidFill>
                  <a:srgbClr val="53536E"/>
                </a:solidFill>
                <a:latin typeface="Lucida Sans Unicode"/>
                <a:cs typeface="Lucida Sans Unicode"/>
              </a:rPr>
              <a:t>► </a:t>
            </a:r>
            <a:r>
              <a:rPr sz="1883" spc="20" dirty="0">
                <a:latin typeface="Arial"/>
                <a:cs typeface="Arial"/>
              </a:rPr>
              <a:t>“A </a:t>
            </a:r>
            <a:r>
              <a:rPr sz="1883" spc="10" dirty="0">
                <a:latin typeface="Arial"/>
                <a:cs typeface="Arial"/>
              </a:rPr>
              <a:t>first look at </a:t>
            </a:r>
            <a:r>
              <a:rPr sz="1883" spc="20" dirty="0">
                <a:latin typeface="Arial"/>
                <a:cs typeface="Arial"/>
              </a:rPr>
              <a:t>IPv4 </a:t>
            </a:r>
            <a:r>
              <a:rPr sz="1883" dirty="0">
                <a:latin typeface="Arial"/>
                <a:cs typeface="Arial"/>
              </a:rPr>
              <a:t>transfer </a:t>
            </a:r>
            <a:r>
              <a:rPr sz="1883" spc="10" dirty="0">
                <a:latin typeface="Arial"/>
                <a:cs typeface="Arial"/>
              </a:rPr>
              <a:t>markets”, </a:t>
            </a:r>
            <a:r>
              <a:rPr sz="1883" spc="30" dirty="0">
                <a:latin typeface="Arial"/>
                <a:cs typeface="Arial"/>
              </a:rPr>
              <a:t>CoNEXT</a:t>
            </a:r>
            <a:r>
              <a:rPr sz="1883" spc="-287" dirty="0">
                <a:latin typeface="Arial"/>
                <a:cs typeface="Arial"/>
              </a:rPr>
              <a:t> </a:t>
            </a:r>
            <a:r>
              <a:rPr sz="1883" spc="20" dirty="0">
                <a:latin typeface="Arial"/>
                <a:cs typeface="Arial"/>
              </a:rPr>
              <a:t>2013</a:t>
            </a:r>
            <a:endParaRPr sz="1883">
              <a:latin typeface="Arial"/>
              <a:cs typeface="Arial"/>
            </a:endParaRPr>
          </a:p>
          <a:p>
            <a:pPr marL="318370">
              <a:spcBef>
                <a:spcPts val="624"/>
              </a:spcBef>
            </a:pPr>
            <a:r>
              <a:rPr sz="1684" b="1" spc="10" dirty="0">
                <a:latin typeface="Courier New"/>
                <a:cs typeface="Courier New"/>
                <a:hlinkClick r:id="rId2"/>
              </a:rPr>
              <a:t>http://dl.acm.org/citation.cfm?id=2535416</a:t>
            </a:r>
            <a:endParaRPr sz="1684">
              <a:latin typeface="Courier New"/>
              <a:cs typeface="Courier New"/>
            </a:endParaRPr>
          </a:p>
          <a:p>
            <a:pPr marL="318370" marR="16359" indent="-294461">
              <a:lnSpc>
                <a:spcPct val="118900"/>
              </a:lnSpc>
              <a:spcBef>
                <a:spcPts val="634"/>
              </a:spcBef>
            </a:pPr>
            <a:r>
              <a:rPr sz="2378" spc="-268" baseline="6944" dirty="0">
                <a:solidFill>
                  <a:srgbClr val="53536E"/>
                </a:solidFill>
                <a:latin typeface="Lucida Sans Unicode"/>
                <a:cs typeface="Lucida Sans Unicode"/>
              </a:rPr>
              <a:t>► </a:t>
            </a:r>
            <a:r>
              <a:rPr sz="1883" spc="10" dirty="0">
                <a:latin typeface="Arial"/>
                <a:cs typeface="Arial"/>
              </a:rPr>
              <a:t>“Microsoft </a:t>
            </a:r>
            <a:r>
              <a:rPr sz="1883" dirty="0">
                <a:latin typeface="Arial"/>
                <a:cs typeface="Arial"/>
              </a:rPr>
              <a:t>Azure’s </a:t>
            </a:r>
            <a:r>
              <a:rPr sz="1883" spc="20" dirty="0">
                <a:latin typeface="Arial"/>
                <a:cs typeface="Arial"/>
              </a:rPr>
              <a:t>use </a:t>
            </a:r>
            <a:r>
              <a:rPr sz="1883" spc="10" dirty="0">
                <a:latin typeface="Arial"/>
                <a:cs typeface="Arial"/>
              </a:rPr>
              <a:t>of </a:t>
            </a:r>
            <a:r>
              <a:rPr sz="1883" spc="20" dirty="0">
                <a:latin typeface="Arial"/>
                <a:cs typeface="Arial"/>
              </a:rPr>
              <a:t>non-US IPv4 address space </a:t>
            </a:r>
            <a:r>
              <a:rPr sz="1883" spc="10" dirty="0">
                <a:latin typeface="Arial"/>
                <a:cs typeface="Arial"/>
              </a:rPr>
              <a:t>in </a:t>
            </a:r>
            <a:r>
              <a:rPr sz="1883" spc="30" dirty="0">
                <a:latin typeface="Arial"/>
                <a:cs typeface="Arial"/>
              </a:rPr>
              <a:t>US  </a:t>
            </a:r>
            <a:r>
              <a:rPr sz="1883" spc="10" dirty="0">
                <a:latin typeface="Arial"/>
                <a:cs typeface="Arial"/>
              </a:rPr>
              <a:t>regions”</a:t>
            </a:r>
            <a:endParaRPr sz="1883">
              <a:latin typeface="Arial"/>
              <a:cs typeface="Arial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28A91DD-6BFC-7948-B9F9-E5EB7134C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Why do we care about IPv6?</a:t>
            </a:r>
            <a:br>
              <a:rPr lang="en-GB" dirty="0"/>
            </a:br>
            <a:r>
              <a:rPr lang="en-GB" dirty="0"/>
              <a:t>IPv4 starts to get expensive</a:t>
            </a:r>
          </a:p>
        </p:txBody>
      </p:sp>
    </p:spTree>
    <p:extLst>
      <p:ext uri="{BB962C8B-B14F-4D97-AF65-F5344CB8AC3E}">
        <p14:creationId xmlns:p14="http://schemas.microsoft.com/office/powerpoint/2010/main" val="3191347448"/>
      </p:ext>
    </p:extLst>
  </p:cSld>
  <p:clrMapOvr>
    <a:masterClrMapping/>
  </p:clrMapOvr>
  <p:transition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73162"/>
          </a:xfrm>
        </p:spPr>
        <p:txBody>
          <a:bodyPr/>
          <a:lstStyle/>
          <a:p>
            <a:r>
              <a:rPr lang="en-US" dirty="0"/>
              <a:t>What’s inside a router?</a:t>
            </a: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382460" y="1447800"/>
            <a:ext cx="6799338" cy="5105400"/>
          </a:xfrm>
          <a:prstGeom prst="rect">
            <a:avLst/>
          </a:prstGeom>
          <a:solidFill>
            <a:srgbClr val="E6E6E6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18900000" algn="ctr" rotWithShape="0">
              <a:schemeClr val="bg2">
                <a:alpha val="74998"/>
              </a:schemeClr>
            </a:outerShdw>
          </a:effectLst>
        </p:spPr>
        <p:txBody>
          <a:bodyPr wrap="none" lIns="90332" tIns="44374" rIns="90332" bIns="44374" anchor="ctr"/>
          <a:lstStyle/>
          <a:p>
            <a:pPr algn="ctr" defTabSz="912813"/>
            <a:endParaRPr lang="en-US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735065" y="3104994"/>
            <a:ext cx="1288721" cy="49369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18900000" algn="ctr" rotWithShape="0">
              <a:schemeClr val="bg2">
                <a:alpha val="74998"/>
              </a:schemeClr>
            </a:outerShdw>
          </a:effectLst>
        </p:spPr>
        <p:txBody>
          <a:bodyPr wrap="none" lIns="90488" tIns="44450" rIns="90488" bIns="4445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735065" y="3893882"/>
            <a:ext cx="1288721" cy="49114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18900000" algn="ctr" rotWithShape="0">
              <a:schemeClr val="bg2">
                <a:alpha val="74998"/>
              </a:schemeClr>
            </a:outerShdw>
          </a:effectLst>
        </p:spPr>
        <p:txBody>
          <a:bodyPr wrap="none" lIns="90488" tIns="44450" rIns="90488" bIns="4445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1735065" y="5766856"/>
            <a:ext cx="1288721" cy="49114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18900000" algn="ctr" rotWithShape="0">
              <a:schemeClr val="bg2">
                <a:alpha val="74998"/>
              </a:schemeClr>
            </a:outerShdw>
          </a:effectLst>
        </p:spPr>
        <p:txBody>
          <a:bodyPr wrap="none" lIns="90488" tIns="44450" rIns="90488" bIns="44450" anchor="ctr"/>
          <a:lstStyle/>
          <a:p>
            <a:pPr algn="ctr"/>
            <a:r>
              <a:rPr lang="en-US" dirty="0"/>
              <a:t>N</a:t>
            </a: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6421896" y="3204242"/>
            <a:ext cx="1288721" cy="493691"/>
          </a:xfrm>
          <a:prstGeom prst="rect">
            <a:avLst/>
          </a:prstGeom>
          <a:solidFill>
            <a:srgbClr val="CCFFFF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18900000" algn="ctr" rotWithShape="0">
              <a:schemeClr val="bg2">
                <a:alpha val="74998"/>
              </a:schemeClr>
            </a:outerShdw>
          </a:effectLst>
        </p:spPr>
        <p:txBody>
          <a:bodyPr wrap="none" lIns="90488" tIns="44450" rIns="90488" bIns="4445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6421896" y="3993130"/>
            <a:ext cx="1288721" cy="491146"/>
          </a:xfrm>
          <a:prstGeom prst="rect">
            <a:avLst/>
          </a:prstGeom>
          <a:solidFill>
            <a:srgbClr val="CCFFFF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18900000" algn="ctr" rotWithShape="0">
              <a:schemeClr val="bg2">
                <a:alpha val="74998"/>
              </a:schemeClr>
            </a:outerShdw>
          </a:effectLst>
        </p:spPr>
        <p:txBody>
          <a:bodyPr wrap="none" lIns="90488" tIns="44450" rIns="90488" bIns="4445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6421896" y="5863558"/>
            <a:ext cx="1288721" cy="493691"/>
          </a:xfrm>
          <a:prstGeom prst="rect">
            <a:avLst/>
          </a:prstGeom>
          <a:solidFill>
            <a:srgbClr val="CCFFFF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18900000" algn="ctr" rotWithShape="0">
              <a:schemeClr val="bg2">
                <a:alpha val="74998"/>
              </a:schemeClr>
            </a:outerShdw>
          </a:effectLst>
        </p:spPr>
        <p:txBody>
          <a:bodyPr wrap="none" lIns="90488" tIns="44450" rIns="90488" bIns="44450" anchor="ctr"/>
          <a:lstStyle/>
          <a:p>
            <a:pPr algn="ctr"/>
            <a:r>
              <a:rPr lang="en-US" dirty="0"/>
              <a:t>N</a:t>
            </a: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3591698" y="3300944"/>
            <a:ext cx="2131229" cy="2761108"/>
          </a:xfrm>
          <a:prstGeom prst="rect">
            <a:avLst/>
          </a:prstGeom>
          <a:solidFill>
            <a:srgbClr val="99FF66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18900000" algn="ctr" rotWithShape="0">
              <a:schemeClr val="bg2">
                <a:alpha val="74998"/>
              </a:schemeClr>
            </a:outerShdw>
          </a:effectLst>
        </p:spPr>
        <p:txBody>
          <a:bodyPr wrap="none" lIns="90478" tIns="44445" rIns="90478" bIns="44445" anchor="ctr"/>
          <a:lstStyle/>
          <a:p>
            <a:pPr algn="ctr"/>
            <a:endParaRPr lang="en-US">
              <a:latin typeface="Palatino Linotype" charset="0"/>
            </a:endParaRPr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>
            <a:off x="914401" y="3400191"/>
            <a:ext cx="820664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3" name="Line 16"/>
          <p:cNvSpPr>
            <a:spLocks noChangeShapeType="1"/>
          </p:cNvSpPr>
          <p:nvPr/>
        </p:nvSpPr>
        <p:spPr bwMode="auto">
          <a:xfrm>
            <a:off x="914401" y="4092377"/>
            <a:ext cx="820664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4" name="Line 17"/>
          <p:cNvSpPr>
            <a:spLocks noChangeShapeType="1"/>
          </p:cNvSpPr>
          <p:nvPr/>
        </p:nvSpPr>
        <p:spPr bwMode="auto">
          <a:xfrm>
            <a:off x="914401" y="6062053"/>
            <a:ext cx="820664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5" name="Line 18"/>
          <p:cNvSpPr>
            <a:spLocks noChangeShapeType="1"/>
          </p:cNvSpPr>
          <p:nvPr/>
        </p:nvSpPr>
        <p:spPr bwMode="auto">
          <a:xfrm>
            <a:off x="7710617" y="6161301"/>
            <a:ext cx="823784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6" name="Line 19"/>
          <p:cNvSpPr>
            <a:spLocks noChangeShapeType="1"/>
          </p:cNvSpPr>
          <p:nvPr/>
        </p:nvSpPr>
        <p:spPr bwMode="auto">
          <a:xfrm>
            <a:off x="7710617" y="4189079"/>
            <a:ext cx="823784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7" name="Line 20"/>
          <p:cNvSpPr>
            <a:spLocks noChangeShapeType="1"/>
          </p:cNvSpPr>
          <p:nvPr/>
        </p:nvSpPr>
        <p:spPr bwMode="auto">
          <a:xfrm>
            <a:off x="7710617" y="3400191"/>
            <a:ext cx="823784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9" name="Text Box 22"/>
          <p:cNvSpPr txBox="1">
            <a:spLocks noChangeArrowheads="1"/>
          </p:cNvSpPr>
          <p:nvPr/>
        </p:nvSpPr>
        <p:spPr bwMode="auto">
          <a:xfrm>
            <a:off x="1206407" y="2712164"/>
            <a:ext cx="2298793" cy="335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332" tIns="44374" rIns="90332" bIns="44374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12813"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370013"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825625"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2828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7400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1972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6544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1600" b="1" dirty="0" err="1">
                <a:latin typeface="Arial" charset="0"/>
              </a:rPr>
              <a:t>Linecard</a:t>
            </a:r>
            <a:r>
              <a:rPr lang="en-US" sz="1600" dirty="0" err="1">
                <a:latin typeface="Arial" charset="0"/>
              </a:rPr>
              <a:t>s</a:t>
            </a:r>
            <a:r>
              <a:rPr lang="en-US" sz="1600" dirty="0">
                <a:latin typeface="Arial" charset="0"/>
              </a:rPr>
              <a:t> (input)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20" name="Oval 23"/>
          <p:cNvSpPr>
            <a:spLocks noChangeArrowheads="1"/>
          </p:cNvSpPr>
          <p:nvPr/>
        </p:nvSpPr>
        <p:spPr bwMode="auto">
          <a:xfrm>
            <a:off x="2262411" y="4570799"/>
            <a:ext cx="118575" cy="96702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21" name="Oval 24"/>
          <p:cNvSpPr>
            <a:spLocks noChangeArrowheads="1"/>
          </p:cNvSpPr>
          <p:nvPr/>
        </p:nvSpPr>
        <p:spPr bwMode="auto">
          <a:xfrm>
            <a:off x="2206244" y="4977967"/>
            <a:ext cx="115456" cy="99248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22" name="Oval 25"/>
          <p:cNvSpPr>
            <a:spLocks noChangeArrowheads="1"/>
          </p:cNvSpPr>
          <p:nvPr/>
        </p:nvSpPr>
        <p:spPr bwMode="auto">
          <a:xfrm>
            <a:off x="2206244" y="5369867"/>
            <a:ext cx="115456" cy="99248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23" name="Oval 26"/>
          <p:cNvSpPr>
            <a:spLocks noChangeArrowheads="1"/>
          </p:cNvSpPr>
          <p:nvPr/>
        </p:nvSpPr>
        <p:spPr bwMode="auto">
          <a:xfrm>
            <a:off x="7008530" y="4705674"/>
            <a:ext cx="118575" cy="99246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24" name="Oval 27"/>
          <p:cNvSpPr>
            <a:spLocks noChangeArrowheads="1"/>
          </p:cNvSpPr>
          <p:nvPr/>
        </p:nvSpPr>
        <p:spPr bwMode="auto">
          <a:xfrm>
            <a:off x="7008530" y="5100118"/>
            <a:ext cx="118575" cy="99248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25" name="Oval 28"/>
          <p:cNvSpPr>
            <a:spLocks noChangeArrowheads="1"/>
          </p:cNvSpPr>
          <p:nvPr/>
        </p:nvSpPr>
        <p:spPr bwMode="auto">
          <a:xfrm>
            <a:off x="7008530" y="5492017"/>
            <a:ext cx="118575" cy="99248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cxnSp>
        <p:nvCxnSpPr>
          <p:cNvPr id="26" name="AutoShape 29"/>
          <p:cNvCxnSpPr>
            <a:cxnSpLocks noChangeShapeType="1"/>
          </p:cNvCxnSpPr>
          <p:nvPr/>
        </p:nvCxnSpPr>
        <p:spPr bwMode="auto">
          <a:xfrm>
            <a:off x="3073713" y="3369653"/>
            <a:ext cx="507687" cy="440347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7" name="AutoShape 30"/>
          <p:cNvCxnSpPr>
            <a:cxnSpLocks noChangeShapeType="1"/>
          </p:cNvCxnSpPr>
          <p:nvPr/>
        </p:nvCxnSpPr>
        <p:spPr bwMode="auto">
          <a:xfrm>
            <a:off x="3073713" y="4158541"/>
            <a:ext cx="583887" cy="337259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8" name="AutoShape 31"/>
          <p:cNvCxnSpPr>
            <a:cxnSpLocks noChangeShapeType="1"/>
          </p:cNvCxnSpPr>
          <p:nvPr/>
        </p:nvCxnSpPr>
        <p:spPr bwMode="auto">
          <a:xfrm flipV="1">
            <a:off x="3073713" y="5410200"/>
            <a:ext cx="507687" cy="62131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" name="AutoShape 32"/>
          <p:cNvCxnSpPr>
            <a:cxnSpLocks noChangeShapeType="1"/>
          </p:cNvCxnSpPr>
          <p:nvPr/>
        </p:nvCxnSpPr>
        <p:spPr bwMode="auto">
          <a:xfrm flipV="1">
            <a:off x="5791200" y="3397647"/>
            <a:ext cx="646297" cy="33615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0" name="AutoShape 33"/>
          <p:cNvCxnSpPr>
            <a:cxnSpLocks noChangeShapeType="1"/>
          </p:cNvCxnSpPr>
          <p:nvPr/>
        </p:nvCxnSpPr>
        <p:spPr bwMode="auto">
          <a:xfrm flipV="1">
            <a:off x="5715000" y="4186536"/>
            <a:ext cx="722497" cy="80664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1" name="AutoShape 34"/>
          <p:cNvCxnSpPr>
            <a:cxnSpLocks noChangeShapeType="1"/>
          </p:cNvCxnSpPr>
          <p:nvPr/>
        </p:nvCxnSpPr>
        <p:spPr bwMode="auto">
          <a:xfrm>
            <a:off x="5791200" y="5105400"/>
            <a:ext cx="646297" cy="95156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2" name="Text Box 35"/>
          <p:cNvSpPr txBox="1">
            <a:spLocks noChangeArrowheads="1"/>
          </p:cNvSpPr>
          <p:nvPr/>
        </p:nvSpPr>
        <p:spPr bwMode="auto">
          <a:xfrm>
            <a:off x="3828775" y="4234744"/>
            <a:ext cx="1567943" cy="920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78" tIns="44445" rIns="90478" bIns="44445">
            <a:spAutoFit/>
          </a:bodyPr>
          <a:lstStyle/>
          <a:p>
            <a:pPr algn="ctr"/>
            <a:r>
              <a:rPr lang="en-US" sz="1800" dirty="0">
                <a:latin typeface="+mn-lt"/>
              </a:rPr>
              <a:t>Interconnect</a:t>
            </a:r>
            <a:br>
              <a:rPr lang="en-US" sz="1800" dirty="0">
                <a:latin typeface="+mn-lt"/>
              </a:rPr>
            </a:br>
            <a:r>
              <a:rPr lang="en-US" sz="1800" dirty="0">
                <a:latin typeface="+mn-lt"/>
              </a:rPr>
              <a:t>(Switching)</a:t>
            </a:r>
          </a:p>
          <a:p>
            <a:pPr algn="ctr"/>
            <a:r>
              <a:rPr lang="en-US" sz="1800" dirty="0">
                <a:latin typeface="+mn-lt"/>
              </a:rPr>
              <a:t>Fabric</a:t>
            </a:r>
          </a:p>
        </p:txBody>
      </p:sp>
      <p:sp>
        <p:nvSpPr>
          <p:cNvPr id="40" name="Rectangle 11"/>
          <p:cNvSpPr>
            <a:spLocks noChangeArrowheads="1"/>
          </p:cNvSpPr>
          <p:nvPr/>
        </p:nvSpPr>
        <p:spPr bwMode="auto">
          <a:xfrm>
            <a:off x="3810000" y="1752600"/>
            <a:ext cx="1752600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18900000" algn="ctr" rotWithShape="0">
              <a:schemeClr val="bg2">
                <a:alpha val="74998"/>
              </a:schemeClr>
            </a:outerShdw>
          </a:effectLst>
        </p:spPr>
        <p:txBody>
          <a:bodyPr wrap="none" lIns="90488" tIns="44450" rIns="90488" bIns="44450" anchor="ctr"/>
          <a:lstStyle/>
          <a:p>
            <a:pPr algn="ctr"/>
            <a:r>
              <a:rPr lang="en-US" sz="1800" dirty="0">
                <a:latin typeface="+mn-lt"/>
              </a:rPr>
              <a:t>Route/Control </a:t>
            </a:r>
            <a:br>
              <a:rPr lang="en-US" sz="1800" dirty="0">
                <a:latin typeface="+mn-lt"/>
              </a:rPr>
            </a:br>
            <a:r>
              <a:rPr lang="en-US" sz="1800" dirty="0">
                <a:latin typeface="+mn-lt"/>
              </a:rPr>
              <a:t>Processor</a:t>
            </a:r>
          </a:p>
        </p:txBody>
      </p:sp>
      <p:sp>
        <p:nvSpPr>
          <p:cNvPr id="47" name="Text Box 22"/>
          <p:cNvSpPr txBox="1">
            <a:spLocks noChangeArrowheads="1"/>
          </p:cNvSpPr>
          <p:nvPr/>
        </p:nvSpPr>
        <p:spPr bwMode="auto">
          <a:xfrm>
            <a:off x="5930807" y="2712164"/>
            <a:ext cx="2298793" cy="335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332" tIns="44374" rIns="90332" bIns="44374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12813"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370013"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825625"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2828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7400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1972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6544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1600" b="1" dirty="0" err="1">
                <a:latin typeface="Arial" charset="0"/>
              </a:rPr>
              <a:t>Linecard</a:t>
            </a:r>
            <a:r>
              <a:rPr lang="en-US" sz="1600" dirty="0" err="1">
                <a:latin typeface="Arial" charset="0"/>
              </a:rPr>
              <a:t>s</a:t>
            </a:r>
            <a:r>
              <a:rPr lang="en-US" sz="1600" dirty="0">
                <a:latin typeface="Arial" charset="0"/>
              </a:rPr>
              <a:t> (output)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49" name="Oval Callout 48"/>
          <p:cNvSpPr/>
          <p:nvPr/>
        </p:nvSpPr>
        <p:spPr bwMode="auto">
          <a:xfrm>
            <a:off x="457200" y="1524000"/>
            <a:ext cx="2438400" cy="990600"/>
          </a:xfrm>
          <a:prstGeom prst="wedgeEllipseCallout">
            <a:avLst>
              <a:gd name="adj1" fmla="val 20725"/>
              <a:gd name="adj2" fmla="val 119013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Processes packets</a:t>
            </a:r>
            <a:br>
              <a:rPr kumimoji="0" lang="en-US" sz="18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</a:br>
            <a:r>
              <a:rPr kumimoji="0" lang="en-US" sz="18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on their way in</a:t>
            </a:r>
          </a:p>
        </p:txBody>
      </p:sp>
      <p:sp>
        <p:nvSpPr>
          <p:cNvPr id="50" name="Oval Callout 49"/>
          <p:cNvSpPr/>
          <p:nvPr/>
        </p:nvSpPr>
        <p:spPr bwMode="auto">
          <a:xfrm>
            <a:off x="6553200" y="2286000"/>
            <a:ext cx="2438400" cy="990600"/>
          </a:xfrm>
          <a:prstGeom prst="wedgeEllipseCallout">
            <a:avLst>
              <a:gd name="adj1" fmla="val -36350"/>
              <a:gd name="adj2" fmla="val 134015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Processes packets</a:t>
            </a:r>
            <a:br>
              <a:rPr kumimoji="0" lang="en-US" sz="18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</a:br>
            <a:r>
              <a:rPr kumimoji="0" lang="en-US" sz="18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before they leave</a:t>
            </a:r>
          </a:p>
        </p:txBody>
      </p:sp>
      <p:sp>
        <p:nvSpPr>
          <p:cNvPr id="51" name="Oval Callout 50"/>
          <p:cNvSpPr/>
          <p:nvPr/>
        </p:nvSpPr>
        <p:spPr bwMode="auto">
          <a:xfrm>
            <a:off x="5867400" y="5105400"/>
            <a:ext cx="2743200" cy="1143000"/>
          </a:xfrm>
          <a:prstGeom prst="wedgeEllipseCallout">
            <a:avLst>
              <a:gd name="adj1" fmla="val -76247"/>
              <a:gd name="adj2" fmla="val -92378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Transfers</a:t>
            </a:r>
            <a:r>
              <a:rPr kumimoji="0" lang="en-US" sz="1800" b="1" i="0" u="none" strike="noStrike" cap="none" normalizeH="0" dirty="0">
                <a:ln>
                  <a:noFill/>
                </a:ln>
                <a:effectLst/>
                <a:latin typeface="+mn-lt"/>
              </a:rPr>
              <a:t> packets </a:t>
            </a:r>
            <a:br>
              <a:rPr kumimoji="0" lang="en-US" sz="1800" b="1" i="0" u="none" strike="noStrike" cap="none" normalizeH="0" dirty="0">
                <a:ln>
                  <a:noFill/>
                </a:ln>
                <a:effectLst/>
                <a:latin typeface="+mn-lt"/>
              </a:rPr>
            </a:br>
            <a:r>
              <a:rPr kumimoji="0" lang="en-US" sz="1800" b="1" i="0" u="none" strike="noStrike" cap="none" normalizeH="0" dirty="0">
                <a:ln>
                  <a:noFill/>
                </a:ln>
                <a:effectLst/>
                <a:latin typeface="+mn-lt"/>
              </a:rPr>
              <a:t>from input to </a:t>
            </a:r>
            <a:br>
              <a:rPr kumimoji="0" lang="en-US" sz="1800" b="1" i="0" u="none" strike="noStrike" cap="none" normalizeH="0" dirty="0">
                <a:ln>
                  <a:noFill/>
                </a:ln>
                <a:effectLst/>
                <a:latin typeface="+mn-lt"/>
              </a:rPr>
            </a:br>
            <a:r>
              <a:rPr kumimoji="0" lang="en-US" sz="1800" b="1" i="0" u="none" strike="noStrike" cap="none" normalizeH="0" dirty="0">
                <a:ln>
                  <a:noFill/>
                </a:ln>
                <a:effectLst/>
                <a:latin typeface="+mn-lt"/>
              </a:rPr>
              <a:t>output ports</a:t>
            </a:r>
            <a:endParaRPr kumimoji="0" lang="en-US" sz="1800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</p:txBody>
      </p:sp>
      <p:sp>
        <p:nvSpPr>
          <p:cNvPr id="55" name="Oval Callout 54"/>
          <p:cNvSpPr/>
          <p:nvPr/>
        </p:nvSpPr>
        <p:spPr bwMode="auto">
          <a:xfrm>
            <a:off x="5867400" y="228600"/>
            <a:ext cx="2971800" cy="1600200"/>
          </a:xfrm>
          <a:prstGeom prst="wedgeEllipseCallout">
            <a:avLst>
              <a:gd name="adj1" fmla="val -12523"/>
              <a:gd name="adj2" fmla="val 49458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+mn-lt"/>
              </a:rPr>
              <a:t>Input and Output for</a:t>
            </a:r>
            <a:br>
              <a:rPr lang="en-US" sz="1800" dirty="0">
                <a:latin typeface="+mn-lt"/>
              </a:rPr>
            </a:br>
            <a:r>
              <a:rPr lang="en-US" sz="1800" dirty="0">
                <a:latin typeface="+mn-lt"/>
              </a:rPr>
              <a:t> the same port are on one </a:t>
            </a:r>
            <a:br>
              <a:rPr lang="en-US" sz="1800" dirty="0">
                <a:latin typeface="+mn-lt"/>
              </a:rPr>
            </a:br>
            <a:r>
              <a:rPr lang="en-US" sz="1800" dirty="0">
                <a:latin typeface="+mn-lt"/>
              </a:rPr>
              <a:t>physical </a:t>
            </a:r>
            <a:r>
              <a:rPr lang="en-US" sz="1800" dirty="0" err="1">
                <a:latin typeface="+mn-lt"/>
              </a:rPr>
              <a:t>linecard</a:t>
            </a:r>
            <a:r>
              <a:rPr lang="en-US" sz="1800" dirty="0">
                <a:latin typeface="+mn-lt"/>
              </a:rPr>
              <a:t> </a:t>
            </a:r>
            <a:endParaRPr kumimoji="0" lang="en-US" sz="1800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</p:txBody>
      </p:sp>
      <p:cxnSp>
        <p:nvCxnSpPr>
          <p:cNvPr id="57" name="Straight Arrow Connector 56"/>
          <p:cNvCxnSpPr/>
          <p:nvPr/>
        </p:nvCxnSpPr>
        <p:spPr bwMode="auto">
          <a:xfrm flipH="1">
            <a:off x="3048000" y="1600200"/>
            <a:ext cx="3276600" cy="152400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8" name="Straight Arrow Connector 57"/>
          <p:cNvCxnSpPr/>
          <p:nvPr/>
        </p:nvCxnSpPr>
        <p:spPr bwMode="auto">
          <a:xfrm flipH="1">
            <a:off x="6553200" y="1752600"/>
            <a:ext cx="76200" cy="144780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1740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5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17577" y="1260066"/>
            <a:ext cx="7704879" cy="51767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567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82EA5D1-D8D3-E64A-A951-AA36E024B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Why do we care about IPv6?</a:t>
            </a:r>
            <a:br>
              <a:rPr lang="en-GB" dirty="0"/>
            </a:br>
            <a:r>
              <a:rPr lang="en-GB" dirty="0"/>
              <a:t>IPv4 BGP growth</a:t>
            </a:r>
          </a:p>
        </p:txBody>
      </p:sp>
    </p:spTree>
    <p:extLst>
      <p:ext uri="{BB962C8B-B14F-4D97-AF65-F5344CB8AC3E}">
        <p14:creationId xmlns:p14="http://schemas.microsoft.com/office/powerpoint/2010/main" val="74541054"/>
      </p:ext>
    </p:extLst>
  </p:cSld>
  <p:clrMapOvr>
    <a:masterClrMapping/>
  </p:clrMapOvr>
  <p:transition>
    <p:cut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IPv6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Larger address space</a:t>
            </a:r>
          </a:p>
          <a:p>
            <a:endParaRPr lang="en-US" sz="2000" dirty="0"/>
          </a:p>
          <a:p>
            <a:r>
              <a:rPr lang="en-US" sz="2000" dirty="0"/>
              <a:t>Auto-configuration (not new but better than IPv4)</a:t>
            </a:r>
          </a:p>
          <a:p>
            <a:endParaRPr lang="en-US" sz="2000" dirty="0"/>
          </a:p>
          <a:p>
            <a:r>
              <a:rPr lang="en-US" sz="2000" dirty="0"/>
              <a:t>Cleanup</a:t>
            </a:r>
          </a:p>
          <a:p>
            <a:pPr marL="342900" lvl="1" indent="-342900">
              <a:buFont typeface="Arial"/>
              <a:buChar char="•"/>
            </a:pPr>
            <a:r>
              <a:rPr lang="en-US" sz="2000" dirty="0"/>
              <a:t>Eliminate fragmentation</a:t>
            </a:r>
          </a:p>
          <a:p>
            <a:pPr marL="342900" lvl="1" indent="-342900">
              <a:buFont typeface="Arial"/>
              <a:buChar char="•"/>
            </a:pPr>
            <a:r>
              <a:rPr lang="en-US" sz="2000" dirty="0"/>
              <a:t>Eliminate checksum</a:t>
            </a:r>
          </a:p>
          <a:p>
            <a:pPr marL="342900" lvl="2" indent="-342900"/>
            <a:r>
              <a:rPr lang="en-US" sz="2000" dirty="0"/>
              <a:t>Pseudo-header (w/o Hop Limit) covered by transport layer</a:t>
            </a:r>
          </a:p>
          <a:p>
            <a:pPr marL="342900" lvl="1" indent="-342900">
              <a:buFont typeface="Arial"/>
              <a:buChar char="•"/>
            </a:pPr>
            <a:r>
              <a:rPr lang="en-US" sz="2000" dirty="0"/>
              <a:t>Flow label</a:t>
            </a:r>
          </a:p>
          <a:p>
            <a:pPr marL="342900" lvl="1" indent="-342900">
              <a:buFont typeface="Arial"/>
              <a:buChar char="•"/>
            </a:pPr>
            <a:r>
              <a:rPr lang="en-US" sz="2000" dirty="0"/>
              <a:t>Increase minimum MTU from 576 to 1280</a:t>
            </a:r>
          </a:p>
          <a:p>
            <a:pPr marL="342900" lvl="1" indent="-342900">
              <a:buFont typeface="Arial"/>
              <a:buChar char="•"/>
            </a:pPr>
            <a:r>
              <a:rPr lang="en-US" sz="2000" dirty="0"/>
              <a:t>Replace broadcasts with multicast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20B50-5D96-834B-8295-1A235E69E720}" type="slidenum">
              <a:rPr lang="en-US" smtClean="0"/>
              <a:t>121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AB84CC-85F4-E34D-B38B-3C71CD6449B3}"/>
              </a:ext>
            </a:extLst>
          </p:cNvPr>
          <p:cNvSpPr txBox="1"/>
          <p:nvPr/>
        </p:nvSpPr>
        <p:spPr>
          <a:xfrm>
            <a:off x="637563" y="6056851"/>
            <a:ext cx="7306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2018/2019 IPv6 </a:t>
            </a:r>
            <a:r>
              <a:rPr lang="en-GB" dirty="0"/>
              <a:t>slides are hugely improved thanks to Stephen </a:t>
            </a:r>
            <a:r>
              <a:rPr lang="en-GB" dirty="0" err="1"/>
              <a:t>Strowes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346952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20B50-5D96-834B-8295-1A235E69E720}" type="slidenum">
              <a:rPr lang="en-US" smtClean="0"/>
              <a:t>122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440528"/>
              </p:ext>
            </p:extLst>
          </p:nvPr>
        </p:nvGraphicFramePr>
        <p:xfrm>
          <a:off x="0" y="100620"/>
          <a:ext cx="9144000" cy="667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9675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verdana"/>
                        </a:rPr>
                        <a:t>IPv4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verdana"/>
                        </a:rPr>
                        <a:t>IPv6 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9729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verdana"/>
                        </a:rPr>
                        <a:t>Addresses are 32 bits (4 bytes) in length.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verdana"/>
                        </a:rPr>
                        <a:t>Addresses are 128 bits (16 bytes) in length </a:t>
                      </a:r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9539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verdana"/>
                        </a:rPr>
                        <a:t>Address (A) resource records in DNS to map host names to IPv4 addresses.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verdana"/>
                        </a:rPr>
                        <a:t>Address (AAAA) resource records in DNS to map host names to IPv6 addresses. 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9349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verdana"/>
                        </a:rPr>
                        <a:t>Pointer (PTR) resource records in the IN-ADDR.ARPA DNS domain to map IPv4 addresses to host names.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verdana"/>
                        </a:rPr>
                        <a:t>Pointer (PTR) resource records in the IP6.ARPA DNS domain to map IPv6 addresses to host names. 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9539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verdana"/>
                        </a:rPr>
                        <a:t>IPSec is optional and should be supported externally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verdana"/>
                        </a:rPr>
                        <a:t>IPSec support is not optional 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9349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verdana"/>
                        </a:rPr>
                        <a:t>Header does not identify packet flow for </a:t>
                      </a:r>
                      <a:r>
                        <a:rPr lang="en-US" sz="1400" dirty="0" err="1">
                          <a:latin typeface="verdana"/>
                        </a:rPr>
                        <a:t>QoS</a:t>
                      </a:r>
                      <a:r>
                        <a:rPr lang="en-US" sz="1400" dirty="0">
                          <a:latin typeface="verdana"/>
                        </a:rPr>
                        <a:t> handling by routers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verdana"/>
                        </a:rPr>
                        <a:t>Header contains Flow Label field, which Identifies packet flow for </a:t>
                      </a:r>
                      <a:r>
                        <a:rPr lang="en-US" sz="1400" dirty="0" err="1">
                          <a:latin typeface="verdana"/>
                        </a:rPr>
                        <a:t>QoS</a:t>
                      </a:r>
                      <a:r>
                        <a:rPr lang="en-US" sz="1400" dirty="0">
                          <a:latin typeface="verdana"/>
                        </a:rPr>
                        <a:t> handling by router. 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9539">
                <a:tc>
                  <a:txBody>
                    <a:bodyPr/>
                    <a:lstStyle/>
                    <a:p>
                      <a:r>
                        <a:rPr lang="en-US" sz="1400">
                          <a:latin typeface="verdana"/>
                        </a:rPr>
                        <a:t>Both routers and the sending host fragment packets. 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verdana"/>
                        </a:rPr>
                        <a:t>Routers do not support packet fragmentation. Sending host fragments packets 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9729">
                <a:tc>
                  <a:txBody>
                    <a:bodyPr/>
                    <a:lstStyle/>
                    <a:p>
                      <a:r>
                        <a:rPr lang="en-US" sz="1400">
                          <a:latin typeface="verdana"/>
                        </a:rPr>
                        <a:t>Header includes a checksum. 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verdana"/>
                        </a:rPr>
                        <a:t>Header does not include a checksum. 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9729">
                <a:tc>
                  <a:txBody>
                    <a:bodyPr/>
                    <a:lstStyle/>
                    <a:p>
                      <a:r>
                        <a:rPr lang="en-US" sz="1400">
                          <a:latin typeface="verdana"/>
                        </a:rPr>
                        <a:t>Header includes options. 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verdana"/>
                        </a:rPr>
                        <a:t>Optional data is supported as extension headers. 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09539">
                <a:tc>
                  <a:txBody>
                    <a:bodyPr/>
                    <a:lstStyle/>
                    <a:p>
                      <a:r>
                        <a:rPr lang="en-US" sz="1400">
                          <a:latin typeface="verdana"/>
                        </a:rPr>
                        <a:t>ARP uses broadcast ARP request to resolve IP to MAC/Hardware address. 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verdana"/>
                        </a:rPr>
                        <a:t>Multicast Neighbor Solicitation messages resolve IP addresses to MAC addresses. 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09539">
                <a:tc>
                  <a:txBody>
                    <a:bodyPr/>
                    <a:lstStyle/>
                    <a:p>
                      <a:r>
                        <a:rPr lang="en-US" sz="1400">
                          <a:latin typeface="verdana"/>
                        </a:rPr>
                        <a:t>Internet Group Management Protocol (IGMP) manages membership in local subnet groups. 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verdana"/>
                        </a:rPr>
                        <a:t>Multicast Listener Discovery (MLD) messages manage membership in local subnet groups. </a:t>
                      </a:r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09539">
                <a:tc>
                  <a:txBody>
                    <a:bodyPr/>
                    <a:lstStyle/>
                    <a:p>
                      <a:r>
                        <a:rPr lang="en-US" sz="1400">
                          <a:latin typeface="verdana"/>
                        </a:rPr>
                        <a:t>Broadcast addresses are used to send traffic to all nodes on a subnet. 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verdana"/>
                        </a:rPr>
                        <a:t>IPv6 uses a link-local scope all-nodes multicast address. </a:t>
                      </a:r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9729">
                <a:tc>
                  <a:txBody>
                    <a:bodyPr/>
                    <a:lstStyle/>
                    <a:p>
                      <a:r>
                        <a:rPr lang="en-US" sz="1400">
                          <a:latin typeface="verdana"/>
                        </a:rPr>
                        <a:t>Configured either manually or through DHCP. 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verdana"/>
                        </a:rPr>
                        <a:t>Does not require manual configuration or DHCP. </a:t>
                      </a:r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09539">
                <a:tc>
                  <a:txBody>
                    <a:bodyPr/>
                    <a:lstStyle/>
                    <a:p>
                      <a:r>
                        <a:rPr lang="en-US" sz="1400">
                          <a:latin typeface="verdana"/>
                        </a:rPr>
                        <a:t>Must support a 576-byte packet size (possibly fragmented). 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verdana"/>
                        </a:rPr>
                        <a:t>Must support a 1280-byte packet size (without fragmentation). 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242996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Larger Address Space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IPv4 = 4,294,967,295 addresses</a:t>
            </a:r>
          </a:p>
          <a:p>
            <a:r>
              <a:rPr lang="en-US" sz="2000" dirty="0"/>
              <a:t>IPv6 = 340,282,366,920,938,463,374,607,432,768,211,456 addresses</a:t>
            </a:r>
          </a:p>
          <a:p>
            <a:r>
              <a:rPr lang="en-US" sz="2000" dirty="0"/>
              <a:t>4x in number of bits translates to </a:t>
            </a:r>
            <a:r>
              <a:rPr lang="en-US" sz="2000" b="1" u="sng" dirty="0"/>
              <a:t>huge</a:t>
            </a:r>
            <a:r>
              <a:rPr lang="en-US" sz="2000" dirty="0"/>
              <a:t> increase in address space!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20B50-5D96-834B-8295-1A235E69E720}" type="slidenum">
              <a:rPr lang="en-US" smtClean="0"/>
              <a:t>123</a:t>
            </a:fld>
            <a:endParaRPr lang="en-US"/>
          </a:p>
        </p:txBody>
      </p:sp>
      <p:pic>
        <p:nvPicPr>
          <p:cNvPr id="7" name="Picture 6" descr="014G_5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3468293"/>
            <a:ext cx="6700838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184148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Other Significant Protocol Changes - 1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3769"/>
            <a:ext cx="8229600" cy="4525963"/>
          </a:xfrm>
        </p:spPr>
        <p:txBody>
          <a:bodyPr>
            <a:normAutofit/>
          </a:bodyPr>
          <a:lstStyle/>
          <a:p>
            <a:r>
              <a:rPr lang="en-US" sz="2000" dirty="0"/>
              <a:t>Increased minimum MTU from 576 to 1280</a:t>
            </a:r>
          </a:p>
          <a:p>
            <a:r>
              <a:rPr lang="en-US" sz="2000" dirty="0"/>
              <a:t>No </a:t>
            </a:r>
            <a:r>
              <a:rPr lang="en-US" sz="2000" dirty="0" err="1"/>
              <a:t>enroute</a:t>
            </a:r>
            <a:r>
              <a:rPr lang="en-US" sz="2000" dirty="0"/>
              <a:t> fragmentation… fragmentation only at source</a:t>
            </a:r>
          </a:p>
          <a:p>
            <a:r>
              <a:rPr lang="en-US" sz="2000" dirty="0"/>
              <a:t>Header changes (20bytes to 40bytes)</a:t>
            </a:r>
          </a:p>
          <a:p>
            <a:r>
              <a:rPr lang="en-US" sz="2000" dirty="0"/>
              <a:t>Replace broadcast with multicast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20B50-5D96-834B-8295-1A235E69E720}" type="slidenum">
              <a:rPr lang="en-US" smtClean="0"/>
              <a:t>124</a:t>
            </a:fld>
            <a:endParaRPr lang="en-US"/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663514" y="2881675"/>
            <a:ext cx="3581400" cy="2020887"/>
            <a:chOff x="192" y="1127"/>
            <a:chExt cx="2632" cy="1560"/>
          </a:xfrm>
        </p:grpSpPr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2034" y="1444"/>
              <a:ext cx="790" cy="32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lIns="73025" tIns="36512" rIns="73025" bIns="36512" anchor="ctr">
              <a:prstTxWarp prst="textNoShape">
                <a:avLst/>
              </a:prstTxWarp>
            </a:bodyPr>
            <a:lstStyle/>
            <a:p>
              <a:pPr algn="ctr" defTabSz="814388">
                <a:spcBef>
                  <a:spcPct val="20000"/>
                </a:spcBef>
                <a:buClr>
                  <a:schemeClr val="bg2"/>
                </a:buClr>
                <a:buFont typeface="Wingdings" charset="2"/>
                <a:buNone/>
              </a:pPr>
              <a:r>
                <a:rPr lang="en-US" sz="1200">
                  <a:solidFill>
                    <a:schemeClr val="bg1"/>
                  </a:solidFill>
                </a:rPr>
                <a:t>Fragment </a:t>
              </a:r>
              <a:br>
                <a:rPr lang="en-US" sz="1200">
                  <a:solidFill>
                    <a:schemeClr val="bg1"/>
                  </a:solidFill>
                </a:rPr>
              </a:br>
              <a:r>
                <a:rPr lang="en-US" sz="1200">
                  <a:solidFill>
                    <a:schemeClr val="bg1"/>
                  </a:solidFill>
                </a:rPr>
                <a:t>Offset</a:t>
              </a: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1619" y="1444"/>
              <a:ext cx="415" cy="32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lIns="73025" tIns="36512" rIns="73025" bIns="36512" anchor="ctr">
              <a:prstTxWarp prst="textNoShape">
                <a:avLst/>
              </a:prstTxWarp>
            </a:bodyPr>
            <a:lstStyle/>
            <a:p>
              <a:pPr algn="ctr" defTabSz="814388">
                <a:spcBef>
                  <a:spcPct val="20000"/>
                </a:spcBef>
                <a:buClr>
                  <a:schemeClr val="bg2"/>
                </a:buClr>
                <a:buFont typeface="Wingdings" charset="2"/>
                <a:buNone/>
              </a:pPr>
              <a:r>
                <a:rPr lang="en-US" sz="1200">
                  <a:solidFill>
                    <a:schemeClr val="bg1"/>
                  </a:solidFill>
                </a:rPr>
                <a:t>Flags</a:t>
              </a: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1619" y="1127"/>
              <a:ext cx="1205" cy="317"/>
            </a:xfrm>
            <a:prstGeom prst="rect">
              <a:avLst/>
            </a:prstGeom>
            <a:solidFill>
              <a:srgbClr val="4B87C3"/>
            </a:solidFill>
            <a:ln w="9525">
              <a:noFill/>
              <a:miter lim="800000"/>
              <a:headEnd/>
              <a:tailEnd/>
            </a:ln>
          </p:spPr>
          <p:txBody>
            <a:bodyPr wrap="none" lIns="73025" tIns="36512" rIns="73025" bIns="36512" anchor="ctr">
              <a:prstTxWarp prst="textNoShape">
                <a:avLst/>
              </a:prstTxWarp>
            </a:bodyPr>
            <a:lstStyle/>
            <a:p>
              <a:pPr algn="ctr" defTabSz="814388">
                <a:spcBef>
                  <a:spcPct val="20000"/>
                </a:spcBef>
                <a:buClr>
                  <a:schemeClr val="bg2"/>
                </a:buClr>
                <a:buFont typeface="Wingdings" charset="2"/>
                <a:buNone/>
              </a:pPr>
              <a:r>
                <a:rPr lang="en-US" sz="1200">
                  <a:solidFill>
                    <a:schemeClr val="bg1"/>
                  </a:solidFill>
                </a:rPr>
                <a:t>Total Length</a:t>
              </a: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918" y="1127"/>
              <a:ext cx="701" cy="317"/>
            </a:xfrm>
            <a:prstGeom prst="rect">
              <a:avLst/>
            </a:prstGeom>
            <a:solidFill>
              <a:srgbClr val="4B87C3"/>
            </a:solidFill>
            <a:ln w="9525">
              <a:noFill/>
              <a:miter lim="800000"/>
              <a:headEnd/>
              <a:tailEnd/>
            </a:ln>
          </p:spPr>
          <p:txBody>
            <a:bodyPr wrap="none" lIns="73025" tIns="36512" rIns="73025" bIns="36512" anchor="ctr">
              <a:prstTxWarp prst="textNoShape">
                <a:avLst/>
              </a:prstTxWarp>
            </a:bodyPr>
            <a:lstStyle/>
            <a:p>
              <a:pPr algn="ctr" defTabSz="814388">
                <a:spcBef>
                  <a:spcPct val="20000"/>
                </a:spcBef>
                <a:buClr>
                  <a:schemeClr val="bg2"/>
                </a:buClr>
                <a:buFont typeface="Wingdings" charset="2"/>
                <a:buNone/>
              </a:pPr>
              <a:r>
                <a:rPr lang="en-US" sz="1200">
                  <a:solidFill>
                    <a:schemeClr val="bg1"/>
                  </a:solidFill>
                </a:rPr>
                <a:t>Type of </a:t>
              </a:r>
              <a:br>
                <a:rPr lang="en-US" sz="1200">
                  <a:solidFill>
                    <a:schemeClr val="bg1"/>
                  </a:solidFill>
                </a:rPr>
              </a:br>
              <a:r>
                <a:rPr lang="en-US" sz="1200">
                  <a:solidFill>
                    <a:schemeClr val="bg1"/>
                  </a:solidFill>
                </a:rPr>
                <a:t>Service</a:t>
              </a: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642" y="1127"/>
              <a:ext cx="276" cy="31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lIns="73025" tIns="36512" rIns="73025" bIns="36512" anchor="ctr">
              <a:prstTxWarp prst="textNoShape">
                <a:avLst/>
              </a:prstTxWarp>
            </a:bodyPr>
            <a:lstStyle/>
            <a:p>
              <a:pPr algn="ctr" defTabSz="814388">
                <a:spcBef>
                  <a:spcPct val="20000"/>
                </a:spcBef>
                <a:buClr>
                  <a:schemeClr val="bg2"/>
                </a:buClr>
                <a:buFont typeface="Wingdings" charset="2"/>
                <a:buNone/>
              </a:pPr>
              <a:r>
                <a:rPr lang="en-US" sz="1200">
                  <a:solidFill>
                    <a:schemeClr val="bg1"/>
                  </a:solidFill>
                </a:rPr>
                <a:t>IHL</a:t>
              </a: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2156" y="2502"/>
              <a:ext cx="668" cy="185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lIns="73025" tIns="36512" rIns="73025" bIns="36512" anchor="ctr">
              <a:prstTxWarp prst="textNoShape">
                <a:avLst/>
              </a:prstTxWarp>
            </a:bodyPr>
            <a:lstStyle/>
            <a:p>
              <a:pPr algn="ctr" defTabSz="814388">
                <a:spcBef>
                  <a:spcPct val="20000"/>
                </a:spcBef>
                <a:buClr>
                  <a:schemeClr val="bg2"/>
                </a:buClr>
                <a:buFont typeface="Wingdings" charset="2"/>
                <a:buNone/>
              </a:pPr>
              <a:r>
                <a:rPr lang="en-US" sz="1200">
                  <a:solidFill>
                    <a:schemeClr val="bg1"/>
                  </a:solidFill>
                </a:rPr>
                <a:t>Padding</a:t>
              </a: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192" y="2502"/>
              <a:ext cx="1964" cy="185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lIns="73025" tIns="36512" rIns="73025" bIns="36512" anchor="ctr">
              <a:prstTxWarp prst="textNoShape">
                <a:avLst/>
              </a:prstTxWarp>
            </a:bodyPr>
            <a:lstStyle/>
            <a:p>
              <a:pPr algn="ctr" defTabSz="814388">
                <a:spcBef>
                  <a:spcPct val="20000"/>
                </a:spcBef>
                <a:buClr>
                  <a:schemeClr val="bg2"/>
                </a:buClr>
                <a:buFont typeface="Wingdings" charset="2"/>
                <a:buNone/>
              </a:pPr>
              <a:r>
                <a:rPr lang="en-US" sz="1200">
                  <a:solidFill>
                    <a:schemeClr val="bg1"/>
                  </a:solidFill>
                </a:rPr>
                <a:t>Options</a:t>
              </a: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192" y="2299"/>
              <a:ext cx="2632" cy="203"/>
            </a:xfrm>
            <a:prstGeom prst="rect">
              <a:avLst/>
            </a:prstGeom>
            <a:solidFill>
              <a:srgbClr val="F3BF2D"/>
            </a:solidFill>
            <a:ln w="9525">
              <a:noFill/>
              <a:miter lim="800000"/>
              <a:headEnd/>
              <a:tailEnd/>
            </a:ln>
          </p:spPr>
          <p:txBody>
            <a:bodyPr wrap="none" lIns="73025" tIns="36512" rIns="73025" bIns="36512" anchor="ctr">
              <a:prstTxWarp prst="textNoShape">
                <a:avLst/>
              </a:prstTxWarp>
            </a:bodyPr>
            <a:lstStyle/>
            <a:p>
              <a:pPr algn="ctr" defTabSz="814388">
                <a:spcBef>
                  <a:spcPct val="20000"/>
                </a:spcBef>
                <a:buClr>
                  <a:schemeClr val="bg2"/>
                </a:buClr>
                <a:buFont typeface="Wingdings" charset="2"/>
                <a:buNone/>
              </a:pPr>
              <a:r>
                <a:rPr lang="en-US" sz="1200" dirty="0">
                  <a:solidFill>
                    <a:srgbClr val="000000"/>
                  </a:solidFill>
                </a:rPr>
                <a:t>Destination Address</a:t>
              </a:r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192" y="2097"/>
              <a:ext cx="2632" cy="202"/>
            </a:xfrm>
            <a:prstGeom prst="rect">
              <a:avLst/>
            </a:prstGeom>
            <a:solidFill>
              <a:srgbClr val="F3BF2D"/>
            </a:solidFill>
            <a:ln w="9525">
              <a:noFill/>
              <a:miter lim="800000"/>
              <a:headEnd/>
              <a:tailEnd/>
            </a:ln>
          </p:spPr>
          <p:txBody>
            <a:bodyPr wrap="none" lIns="73025" tIns="36512" rIns="73025" bIns="36512" anchor="ctr">
              <a:prstTxWarp prst="textNoShape">
                <a:avLst/>
              </a:prstTxWarp>
            </a:bodyPr>
            <a:lstStyle/>
            <a:p>
              <a:pPr algn="ctr" defTabSz="814388">
                <a:spcBef>
                  <a:spcPct val="20000"/>
                </a:spcBef>
                <a:buClr>
                  <a:schemeClr val="bg2"/>
                </a:buClr>
                <a:buFont typeface="Wingdings" charset="2"/>
                <a:buNone/>
              </a:pPr>
              <a:r>
                <a:rPr lang="en-US" sz="1200">
                  <a:solidFill>
                    <a:srgbClr val="000000"/>
                  </a:solidFill>
                </a:rPr>
                <a:t>Source Address</a:t>
              </a: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1619" y="1771"/>
              <a:ext cx="1205" cy="32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lIns="73025" tIns="36512" rIns="73025" bIns="36512" anchor="ctr">
              <a:prstTxWarp prst="textNoShape">
                <a:avLst/>
              </a:prstTxWarp>
            </a:bodyPr>
            <a:lstStyle/>
            <a:p>
              <a:pPr algn="ctr" defTabSz="814388">
                <a:spcBef>
                  <a:spcPct val="20000"/>
                </a:spcBef>
                <a:buClr>
                  <a:schemeClr val="bg2"/>
                </a:buClr>
                <a:buFont typeface="Wingdings" charset="2"/>
                <a:buNone/>
              </a:pPr>
              <a:r>
                <a:rPr lang="en-US" sz="1200" dirty="0">
                  <a:solidFill>
                    <a:schemeClr val="bg1"/>
                  </a:solidFill>
                </a:rPr>
                <a:t>Header Checksum</a:t>
              </a:r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918" y="1771"/>
              <a:ext cx="701" cy="326"/>
            </a:xfrm>
            <a:prstGeom prst="rect">
              <a:avLst/>
            </a:prstGeom>
            <a:solidFill>
              <a:srgbClr val="4B87C3"/>
            </a:solidFill>
            <a:ln w="9525">
              <a:noFill/>
              <a:miter lim="800000"/>
              <a:headEnd/>
              <a:tailEnd/>
            </a:ln>
          </p:spPr>
          <p:txBody>
            <a:bodyPr wrap="none" lIns="73025" tIns="36512" rIns="73025" bIns="36512" anchor="ctr">
              <a:prstTxWarp prst="textNoShape">
                <a:avLst/>
              </a:prstTxWarp>
            </a:bodyPr>
            <a:lstStyle/>
            <a:p>
              <a:pPr algn="ctr" defTabSz="814388">
                <a:spcBef>
                  <a:spcPct val="20000"/>
                </a:spcBef>
                <a:buClr>
                  <a:schemeClr val="bg2"/>
                </a:buClr>
                <a:buFont typeface="Wingdings" charset="2"/>
                <a:buNone/>
              </a:pPr>
              <a:r>
                <a:rPr lang="en-US" sz="1200">
                  <a:solidFill>
                    <a:schemeClr val="bg1"/>
                  </a:solidFill>
                </a:rPr>
                <a:t>Protocol</a:t>
              </a:r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192" y="1771"/>
              <a:ext cx="726" cy="326"/>
            </a:xfrm>
            <a:prstGeom prst="rect">
              <a:avLst/>
            </a:prstGeom>
            <a:solidFill>
              <a:srgbClr val="4B87C3"/>
            </a:solidFill>
            <a:ln w="9525">
              <a:noFill/>
              <a:miter lim="800000"/>
              <a:headEnd/>
              <a:tailEnd/>
            </a:ln>
          </p:spPr>
          <p:txBody>
            <a:bodyPr wrap="none" lIns="73025" tIns="36512" rIns="73025" bIns="36512" anchor="ctr">
              <a:prstTxWarp prst="textNoShape">
                <a:avLst/>
              </a:prstTxWarp>
            </a:bodyPr>
            <a:lstStyle/>
            <a:p>
              <a:pPr algn="ctr" defTabSz="814388">
                <a:spcBef>
                  <a:spcPct val="20000"/>
                </a:spcBef>
                <a:buClr>
                  <a:schemeClr val="bg2"/>
                </a:buClr>
                <a:buFont typeface="Wingdings" charset="2"/>
                <a:buNone/>
              </a:pPr>
              <a:r>
                <a:rPr lang="en-US" sz="1200">
                  <a:solidFill>
                    <a:schemeClr val="bg1"/>
                  </a:solidFill>
                </a:rPr>
                <a:t>Time to Live</a:t>
              </a:r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192" y="1444"/>
              <a:ext cx="1427" cy="32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lIns="73025" tIns="36512" rIns="73025" bIns="36512" anchor="ctr">
              <a:prstTxWarp prst="textNoShape">
                <a:avLst/>
              </a:prstTxWarp>
            </a:bodyPr>
            <a:lstStyle/>
            <a:p>
              <a:pPr algn="ctr" defTabSz="814388">
                <a:spcBef>
                  <a:spcPct val="20000"/>
                </a:spcBef>
                <a:buClr>
                  <a:schemeClr val="bg2"/>
                </a:buClr>
                <a:buFont typeface="Wingdings" charset="2"/>
                <a:buNone/>
              </a:pPr>
              <a:r>
                <a:rPr lang="en-US" sz="1200">
                  <a:solidFill>
                    <a:schemeClr val="bg1"/>
                  </a:solidFill>
                </a:rPr>
                <a:t>Identification</a:t>
              </a:r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192" y="1127"/>
              <a:ext cx="450" cy="317"/>
            </a:xfrm>
            <a:prstGeom prst="rect">
              <a:avLst/>
            </a:prstGeom>
            <a:solidFill>
              <a:srgbClr val="F3BF2D"/>
            </a:solidFill>
            <a:ln w="9525">
              <a:noFill/>
              <a:miter lim="800000"/>
              <a:headEnd/>
              <a:tailEnd/>
            </a:ln>
          </p:spPr>
          <p:txBody>
            <a:bodyPr wrap="none" lIns="73025" tIns="36512" rIns="73025" bIns="36512" anchor="ctr">
              <a:prstTxWarp prst="textNoShape">
                <a:avLst/>
              </a:prstTxWarp>
            </a:bodyPr>
            <a:lstStyle/>
            <a:p>
              <a:pPr algn="ctr" defTabSz="814388">
                <a:spcBef>
                  <a:spcPct val="20000"/>
                </a:spcBef>
                <a:buClr>
                  <a:schemeClr val="bg2"/>
                </a:buClr>
                <a:buFont typeface="Wingdings" charset="2"/>
                <a:buNone/>
              </a:pPr>
              <a:r>
                <a:rPr lang="en-US" sz="1200">
                  <a:solidFill>
                    <a:srgbClr val="000000"/>
                  </a:solidFill>
                </a:rPr>
                <a:t>Version</a:t>
              </a:r>
            </a:p>
          </p:txBody>
        </p:sp>
        <p:sp>
          <p:nvSpPr>
            <p:cNvPr id="22" name="Line 18"/>
            <p:cNvSpPr>
              <a:spLocks noChangeShapeType="1"/>
            </p:cNvSpPr>
            <p:nvPr/>
          </p:nvSpPr>
          <p:spPr bwMode="gray">
            <a:xfrm>
              <a:off x="192" y="1444"/>
              <a:ext cx="2632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lIns="73025" tIns="36512" rIns="73025" bIns="36512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Line 19"/>
            <p:cNvSpPr>
              <a:spLocks noChangeShapeType="1"/>
            </p:cNvSpPr>
            <p:nvPr/>
          </p:nvSpPr>
          <p:spPr bwMode="gray">
            <a:xfrm>
              <a:off x="192" y="1771"/>
              <a:ext cx="2632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lIns="73025" tIns="36512" rIns="73025" bIns="36512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Line 20"/>
            <p:cNvSpPr>
              <a:spLocks noChangeShapeType="1"/>
            </p:cNvSpPr>
            <p:nvPr/>
          </p:nvSpPr>
          <p:spPr bwMode="gray">
            <a:xfrm>
              <a:off x="192" y="2097"/>
              <a:ext cx="2632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lIns="73025" tIns="36512" rIns="73025" bIns="36512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Line 21"/>
            <p:cNvSpPr>
              <a:spLocks noChangeShapeType="1"/>
            </p:cNvSpPr>
            <p:nvPr/>
          </p:nvSpPr>
          <p:spPr bwMode="gray">
            <a:xfrm>
              <a:off x="192" y="2299"/>
              <a:ext cx="2632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lIns="73025" tIns="36512" rIns="73025" bIns="36512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22"/>
            <p:cNvSpPr>
              <a:spLocks noChangeShapeType="1"/>
            </p:cNvSpPr>
            <p:nvPr/>
          </p:nvSpPr>
          <p:spPr bwMode="gray">
            <a:xfrm>
              <a:off x="192" y="2502"/>
              <a:ext cx="2632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lIns="73025" tIns="36512" rIns="73025" bIns="36512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23"/>
            <p:cNvSpPr>
              <a:spLocks noChangeShapeType="1"/>
            </p:cNvSpPr>
            <p:nvPr/>
          </p:nvSpPr>
          <p:spPr bwMode="gray">
            <a:xfrm>
              <a:off x="918" y="1771"/>
              <a:ext cx="0" cy="326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lIns="73025" tIns="36512" rIns="73025" bIns="36512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Line 24"/>
            <p:cNvSpPr>
              <a:spLocks noChangeShapeType="1"/>
            </p:cNvSpPr>
            <p:nvPr/>
          </p:nvSpPr>
          <p:spPr bwMode="gray">
            <a:xfrm>
              <a:off x="642" y="1127"/>
              <a:ext cx="0" cy="317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lIns="73025" tIns="36512" rIns="73025" bIns="36512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Line 25"/>
            <p:cNvSpPr>
              <a:spLocks noChangeShapeType="1"/>
            </p:cNvSpPr>
            <p:nvPr/>
          </p:nvSpPr>
          <p:spPr bwMode="gray">
            <a:xfrm>
              <a:off x="918" y="1127"/>
              <a:ext cx="0" cy="317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lIns="73025" tIns="36512" rIns="73025" bIns="36512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26"/>
            <p:cNvSpPr>
              <a:spLocks noChangeShapeType="1"/>
            </p:cNvSpPr>
            <p:nvPr/>
          </p:nvSpPr>
          <p:spPr bwMode="gray">
            <a:xfrm>
              <a:off x="1619" y="1127"/>
              <a:ext cx="0" cy="97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lIns="73025" tIns="36512" rIns="73025" bIns="36512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Line 27"/>
            <p:cNvSpPr>
              <a:spLocks noChangeShapeType="1"/>
            </p:cNvSpPr>
            <p:nvPr/>
          </p:nvSpPr>
          <p:spPr bwMode="gray">
            <a:xfrm>
              <a:off x="2034" y="1444"/>
              <a:ext cx="0" cy="327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lIns="73025" tIns="36512" rIns="73025" bIns="36512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Line 28"/>
            <p:cNvSpPr>
              <a:spLocks noChangeShapeType="1"/>
            </p:cNvSpPr>
            <p:nvPr/>
          </p:nvSpPr>
          <p:spPr bwMode="gray">
            <a:xfrm>
              <a:off x="2156" y="2502"/>
              <a:ext cx="0" cy="185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lIns="73025" tIns="36512" rIns="73025" bIns="36512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5332970" y="2881675"/>
            <a:ext cx="3581401" cy="2173286"/>
            <a:chOff x="2928" y="1150"/>
            <a:chExt cx="2640" cy="2778"/>
          </a:xfrm>
        </p:grpSpPr>
        <p:sp>
          <p:nvSpPr>
            <p:cNvPr id="34" name="Rectangle 33"/>
            <p:cNvSpPr>
              <a:spLocks noChangeArrowheads="1"/>
            </p:cNvSpPr>
            <p:nvPr/>
          </p:nvSpPr>
          <p:spPr bwMode="auto">
            <a:xfrm>
              <a:off x="4229" y="1688"/>
              <a:ext cx="669" cy="487"/>
            </a:xfrm>
            <a:prstGeom prst="rect">
              <a:avLst/>
            </a:prstGeom>
            <a:solidFill>
              <a:srgbClr val="4B87C3"/>
            </a:solidFill>
            <a:ln w="9525">
              <a:noFill/>
              <a:miter lim="800000"/>
              <a:headEnd/>
              <a:tailEnd/>
            </a:ln>
          </p:spPr>
          <p:txBody>
            <a:bodyPr wrap="none" lIns="73025" tIns="36512" rIns="73025" bIns="36512" anchor="ctr">
              <a:prstTxWarp prst="textNoShape">
                <a:avLst/>
              </a:prstTxWarp>
            </a:bodyPr>
            <a:lstStyle/>
            <a:p>
              <a:pPr algn="ctr" defTabSz="814388">
                <a:spcBef>
                  <a:spcPct val="20000"/>
                </a:spcBef>
                <a:buClr>
                  <a:schemeClr val="bg2"/>
                </a:buClr>
                <a:buFont typeface="Wingdings" charset="2"/>
                <a:buNone/>
              </a:pPr>
              <a:r>
                <a:rPr lang="en-US" sz="1200">
                  <a:solidFill>
                    <a:schemeClr val="bg1"/>
                  </a:solidFill>
                </a:rPr>
                <a:t>Next </a:t>
              </a:r>
              <a:br>
                <a:rPr lang="en-US" sz="1200">
                  <a:solidFill>
                    <a:schemeClr val="bg1"/>
                  </a:solidFill>
                </a:rPr>
              </a:br>
              <a:r>
                <a:rPr lang="en-US" sz="1200">
                  <a:solidFill>
                    <a:schemeClr val="bg1"/>
                  </a:solidFill>
                </a:rPr>
                <a:t>Header</a:t>
              </a:r>
            </a:p>
          </p:txBody>
        </p:sp>
        <p:sp>
          <p:nvSpPr>
            <p:cNvPr id="35" name="Rectangle 34"/>
            <p:cNvSpPr>
              <a:spLocks noChangeArrowheads="1"/>
            </p:cNvSpPr>
            <p:nvPr/>
          </p:nvSpPr>
          <p:spPr bwMode="auto">
            <a:xfrm>
              <a:off x="4898" y="1688"/>
              <a:ext cx="670" cy="487"/>
            </a:xfrm>
            <a:prstGeom prst="rect">
              <a:avLst/>
            </a:prstGeom>
            <a:solidFill>
              <a:srgbClr val="4B87C3"/>
            </a:solidFill>
            <a:ln w="9525">
              <a:noFill/>
              <a:miter lim="800000"/>
              <a:headEnd/>
              <a:tailEnd/>
            </a:ln>
          </p:spPr>
          <p:txBody>
            <a:bodyPr wrap="none" lIns="73025" tIns="36512" rIns="73025" bIns="36512" anchor="ctr">
              <a:prstTxWarp prst="textNoShape">
                <a:avLst/>
              </a:prstTxWarp>
            </a:bodyPr>
            <a:lstStyle/>
            <a:p>
              <a:pPr defTabSz="814388">
                <a:spcBef>
                  <a:spcPct val="20000"/>
                </a:spcBef>
                <a:buClr>
                  <a:schemeClr val="bg2"/>
                </a:buClr>
                <a:buFont typeface="Wingdings" charset="2"/>
                <a:buNone/>
              </a:pPr>
              <a:r>
                <a:rPr lang="en-US" sz="1200">
                  <a:solidFill>
                    <a:schemeClr val="bg1"/>
                  </a:solidFill>
                </a:rPr>
                <a:t>Hop Limit</a:t>
              </a:r>
            </a:p>
          </p:txBody>
        </p:sp>
        <p:sp>
          <p:nvSpPr>
            <p:cNvPr id="36" name="Rectangle 35"/>
            <p:cNvSpPr>
              <a:spLocks noChangeArrowheads="1"/>
            </p:cNvSpPr>
            <p:nvPr/>
          </p:nvSpPr>
          <p:spPr bwMode="auto">
            <a:xfrm>
              <a:off x="4127" y="1150"/>
              <a:ext cx="1441" cy="538"/>
            </a:xfrm>
            <a:prstGeom prst="rect">
              <a:avLst/>
            </a:prstGeom>
            <a:solidFill>
              <a:srgbClr val="4798AB"/>
            </a:solidFill>
            <a:ln w="9525">
              <a:noFill/>
              <a:miter lim="800000"/>
              <a:headEnd/>
              <a:tailEnd/>
            </a:ln>
          </p:spPr>
          <p:txBody>
            <a:bodyPr wrap="none" lIns="73025" tIns="36512" rIns="73025" bIns="36512" anchor="ctr">
              <a:prstTxWarp prst="textNoShape">
                <a:avLst/>
              </a:prstTxWarp>
            </a:bodyPr>
            <a:lstStyle/>
            <a:p>
              <a:pPr algn="ctr" defTabSz="814388">
                <a:spcBef>
                  <a:spcPct val="20000"/>
                </a:spcBef>
                <a:buClr>
                  <a:schemeClr val="bg2"/>
                </a:buClr>
                <a:buFont typeface="Wingdings" charset="2"/>
                <a:buNone/>
              </a:pPr>
              <a:r>
                <a:rPr lang="en-US" sz="1200" dirty="0">
                  <a:solidFill>
                    <a:schemeClr val="bg1"/>
                  </a:solidFill>
                </a:rPr>
                <a:t>Flow Label</a:t>
              </a: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3379" y="1150"/>
              <a:ext cx="748" cy="538"/>
            </a:xfrm>
            <a:prstGeom prst="rect">
              <a:avLst/>
            </a:prstGeom>
            <a:solidFill>
              <a:srgbClr val="4B87C3"/>
            </a:solidFill>
            <a:ln w="9525">
              <a:noFill/>
              <a:miter lim="800000"/>
              <a:headEnd/>
              <a:tailEnd/>
            </a:ln>
          </p:spPr>
          <p:txBody>
            <a:bodyPr wrap="none" lIns="73025" tIns="36512" rIns="73025" bIns="36512" anchor="ctr">
              <a:prstTxWarp prst="textNoShape">
                <a:avLst/>
              </a:prstTxWarp>
            </a:bodyPr>
            <a:lstStyle/>
            <a:p>
              <a:pPr algn="ctr" defTabSz="814388">
                <a:spcBef>
                  <a:spcPct val="20000"/>
                </a:spcBef>
                <a:buClr>
                  <a:schemeClr val="bg2"/>
                </a:buClr>
                <a:buFont typeface="Wingdings" charset="2"/>
                <a:buNone/>
              </a:pPr>
              <a:r>
                <a:rPr lang="en-US" sz="1200">
                  <a:solidFill>
                    <a:schemeClr val="bg1"/>
                  </a:solidFill>
                </a:rPr>
                <a:t>Traffic </a:t>
              </a:r>
              <a:br>
                <a:rPr lang="en-US" sz="1200">
                  <a:solidFill>
                    <a:schemeClr val="bg1"/>
                  </a:solidFill>
                </a:rPr>
              </a:br>
              <a:r>
                <a:rPr lang="en-US" sz="1200">
                  <a:solidFill>
                    <a:schemeClr val="bg1"/>
                  </a:solidFill>
                </a:rPr>
                <a:t>Class</a:t>
              </a:r>
            </a:p>
          </p:txBody>
        </p:sp>
        <p:sp>
          <p:nvSpPr>
            <p:cNvPr id="38" name="Rectangle 37"/>
            <p:cNvSpPr>
              <a:spLocks noChangeArrowheads="1"/>
            </p:cNvSpPr>
            <p:nvPr/>
          </p:nvSpPr>
          <p:spPr bwMode="auto">
            <a:xfrm>
              <a:off x="2928" y="3042"/>
              <a:ext cx="2640" cy="886"/>
            </a:xfrm>
            <a:prstGeom prst="rect">
              <a:avLst/>
            </a:prstGeom>
            <a:solidFill>
              <a:srgbClr val="F3BF2D"/>
            </a:solidFill>
            <a:ln w="9525">
              <a:noFill/>
              <a:miter lim="800000"/>
              <a:headEnd/>
              <a:tailEnd/>
            </a:ln>
          </p:spPr>
          <p:txBody>
            <a:bodyPr wrap="none" lIns="73025" tIns="36512" rIns="73025" bIns="36512" anchor="ctr">
              <a:prstTxWarp prst="textNoShape">
                <a:avLst/>
              </a:prstTxWarp>
            </a:bodyPr>
            <a:lstStyle/>
            <a:p>
              <a:pPr algn="ctr" defTabSz="814388">
                <a:spcBef>
                  <a:spcPct val="20000"/>
                </a:spcBef>
                <a:buClr>
                  <a:schemeClr val="bg2"/>
                </a:buClr>
                <a:buFont typeface="Wingdings" charset="2"/>
                <a:buNone/>
              </a:pPr>
              <a:r>
                <a:rPr lang="en-US" sz="1600" dirty="0">
                  <a:solidFill>
                    <a:srgbClr val="000000"/>
                  </a:solidFill>
                </a:rPr>
                <a:t>Destination Address</a:t>
              </a:r>
            </a:p>
          </p:txBody>
        </p:sp>
        <p:sp>
          <p:nvSpPr>
            <p:cNvPr id="39" name="Rectangle 38"/>
            <p:cNvSpPr>
              <a:spLocks noChangeArrowheads="1"/>
            </p:cNvSpPr>
            <p:nvPr/>
          </p:nvSpPr>
          <p:spPr bwMode="auto">
            <a:xfrm>
              <a:off x="2928" y="2175"/>
              <a:ext cx="2640" cy="867"/>
            </a:xfrm>
            <a:prstGeom prst="rect">
              <a:avLst/>
            </a:prstGeom>
            <a:solidFill>
              <a:srgbClr val="F3BF2D"/>
            </a:solidFill>
            <a:ln w="9525">
              <a:noFill/>
              <a:miter lim="800000"/>
              <a:headEnd/>
              <a:tailEnd/>
            </a:ln>
          </p:spPr>
          <p:txBody>
            <a:bodyPr wrap="none" lIns="73025" tIns="36512" rIns="73025" bIns="36512" anchor="ctr">
              <a:prstTxWarp prst="textNoShape">
                <a:avLst/>
              </a:prstTxWarp>
            </a:bodyPr>
            <a:lstStyle/>
            <a:p>
              <a:pPr algn="ctr" defTabSz="814388">
                <a:spcBef>
                  <a:spcPct val="20000"/>
                </a:spcBef>
                <a:buClr>
                  <a:schemeClr val="bg2"/>
                </a:buClr>
                <a:buFont typeface="Wingdings" charset="2"/>
                <a:buNone/>
              </a:pPr>
              <a:r>
                <a:rPr lang="en-US" sz="1600">
                  <a:solidFill>
                    <a:srgbClr val="000000"/>
                  </a:solidFill>
                </a:rPr>
                <a:t>Source Address</a:t>
              </a:r>
            </a:p>
          </p:txBody>
        </p:sp>
        <p:sp>
          <p:nvSpPr>
            <p:cNvPr id="40" name="Rectangle 39"/>
            <p:cNvSpPr>
              <a:spLocks noChangeArrowheads="1"/>
            </p:cNvSpPr>
            <p:nvPr/>
          </p:nvSpPr>
          <p:spPr bwMode="auto">
            <a:xfrm>
              <a:off x="2928" y="1688"/>
              <a:ext cx="1301" cy="487"/>
            </a:xfrm>
            <a:prstGeom prst="rect">
              <a:avLst/>
            </a:prstGeom>
            <a:solidFill>
              <a:srgbClr val="4B87C3"/>
            </a:solidFill>
            <a:ln w="9525">
              <a:noFill/>
              <a:miter lim="800000"/>
              <a:headEnd/>
              <a:tailEnd/>
            </a:ln>
          </p:spPr>
          <p:txBody>
            <a:bodyPr wrap="none" lIns="73025" tIns="36512" rIns="73025" bIns="36512" anchor="ctr">
              <a:prstTxWarp prst="textNoShape">
                <a:avLst/>
              </a:prstTxWarp>
            </a:bodyPr>
            <a:lstStyle/>
            <a:p>
              <a:pPr algn="ctr" defTabSz="814388">
                <a:spcBef>
                  <a:spcPct val="20000"/>
                </a:spcBef>
                <a:buClr>
                  <a:schemeClr val="bg2"/>
                </a:buClr>
                <a:buFont typeface="Wingdings" charset="2"/>
                <a:buNone/>
              </a:pPr>
              <a:r>
                <a:rPr lang="en-US" sz="1200">
                  <a:solidFill>
                    <a:schemeClr val="bg1"/>
                  </a:solidFill>
                </a:rPr>
                <a:t>Payload Length</a:t>
              </a:r>
            </a:p>
          </p:txBody>
        </p:sp>
        <p:sp>
          <p:nvSpPr>
            <p:cNvPr id="41" name="Rectangle 40"/>
            <p:cNvSpPr>
              <a:spLocks noChangeArrowheads="1"/>
            </p:cNvSpPr>
            <p:nvPr/>
          </p:nvSpPr>
          <p:spPr bwMode="auto">
            <a:xfrm>
              <a:off x="2928" y="1150"/>
              <a:ext cx="451" cy="538"/>
            </a:xfrm>
            <a:prstGeom prst="rect">
              <a:avLst/>
            </a:prstGeom>
            <a:solidFill>
              <a:srgbClr val="F3BF2D"/>
            </a:solidFill>
            <a:ln w="9525">
              <a:noFill/>
              <a:miter lim="800000"/>
              <a:headEnd/>
              <a:tailEnd/>
            </a:ln>
          </p:spPr>
          <p:txBody>
            <a:bodyPr wrap="none" lIns="73025" tIns="36512" rIns="73025" bIns="36512" anchor="ctr">
              <a:prstTxWarp prst="textNoShape">
                <a:avLst/>
              </a:prstTxWarp>
            </a:bodyPr>
            <a:lstStyle/>
            <a:p>
              <a:pPr algn="ctr" defTabSz="814388">
                <a:spcBef>
                  <a:spcPct val="20000"/>
                </a:spcBef>
                <a:buClr>
                  <a:schemeClr val="bg2"/>
                </a:buClr>
                <a:buFont typeface="Wingdings" charset="2"/>
                <a:buNone/>
              </a:pPr>
              <a:r>
                <a:rPr lang="en-US" sz="1200">
                  <a:solidFill>
                    <a:srgbClr val="000000"/>
                  </a:solidFill>
                </a:rPr>
                <a:t>Version</a:t>
              </a:r>
            </a:p>
          </p:txBody>
        </p:sp>
        <p:sp>
          <p:nvSpPr>
            <p:cNvPr id="42" name="Line 39"/>
            <p:cNvSpPr>
              <a:spLocks noChangeShapeType="1"/>
            </p:cNvSpPr>
            <p:nvPr/>
          </p:nvSpPr>
          <p:spPr bwMode="gray">
            <a:xfrm>
              <a:off x="2928" y="1688"/>
              <a:ext cx="264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lIns="73025" tIns="36512" rIns="73025" bIns="36512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Line 40"/>
            <p:cNvSpPr>
              <a:spLocks noChangeShapeType="1"/>
            </p:cNvSpPr>
            <p:nvPr/>
          </p:nvSpPr>
          <p:spPr bwMode="gray">
            <a:xfrm>
              <a:off x="2928" y="2175"/>
              <a:ext cx="264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lIns="73025" tIns="36512" rIns="73025" bIns="36512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Line 41"/>
            <p:cNvSpPr>
              <a:spLocks noChangeShapeType="1"/>
            </p:cNvSpPr>
            <p:nvPr/>
          </p:nvSpPr>
          <p:spPr bwMode="gray">
            <a:xfrm>
              <a:off x="2928" y="3042"/>
              <a:ext cx="264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lIns="73025" tIns="36512" rIns="73025" bIns="36512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Line 42"/>
            <p:cNvSpPr>
              <a:spLocks noChangeShapeType="1"/>
            </p:cNvSpPr>
            <p:nvPr/>
          </p:nvSpPr>
          <p:spPr bwMode="gray">
            <a:xfrm>
              <a:off x="3379" y="1150"/>
              <a:ext cx="0" cy="538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lIns="73025" tIns="36512" rIns="73025" bIns="36512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Line 43"/>
            <p:cNvSpPr>
              <a:spLocks noChangeShapeType="1"/>
            </p:cNvSpPr>
            <p:nvPr/>
          </p:nvSpPr>
          <p:spPr bwMode="gray">
            <a:xfrm>
              <a:off x="4127" y="1150"/>
              <a:ext cx="0" cy="538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lIns="73025" tIns="36512" rIns="73025" bIns="36512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Line 44"/>
            <p:cNvSpPr>
              <a:spLocks noChangeShapeType="1"/>
            </p:cNvSpPr>
            <p:nvPr/>
          </p:nvSpPr>
          <p:spPr bwMode="gray">
            <a:xfrm>
              <a:off x="4898" y="1688"/>
              <a:ext cx="0" cy="487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lIns="73025" tIns="36512" rIns="73025" bIns="36512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Line 45"/>
            <p:cNvSpPr>
              <a:spLocks noChangeShapeType="1"/>
            </p:cNvSpPr>
            <p:nvPr/>
          </p:nvSpPr>
          <p:spPr bwMode="gray">
            <a:xfrm>
              <a:off x="4229" y="1688"/>
              <a:ext cx="0" cy="487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lIns="73025" tIns="36512" rIns="73025" bIns="36512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9" name="Text Box 47"/>
          <p:cNvSpPr txBox="1">
            <a:spLocks noChangeArrowheads="1"/>
          </p:cNvSpPr>
          <p:nvPr/>
        </p:nvSpPr>
        <p:spPr bwMode="auto">
          <a:xfrm>
            <a:off x="1492189" y="5101284"/>
            <a:ext cx="3429000" cy="122657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82124" tIns="41061" rIns="82124" bIns="41061" anchor="ctr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95000"/>
              </a:lnSpc>
              <a:spcBef>
                <a:spcPct val="50000"/>
              </a:spcBef>
              <a:buClr>
                <a:srgbClr val="35C5FF"/>
              </a:buClr>
              <a:buSzPct val="100000"/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</a:rPr>
              <a:t>Field</a:t>
            </a:r>
            <a:r>
              <a:rPr lang="en-GB" sz="1400" dirty="0">
                <a:solidFill>
                  <a:srgbClr val="000000"/>
                </a:solidFill>
              </a:rPr>
              <a:t>’</a:t>
            </a:r>
            <a:r>
              <a:rPr lang="en-US" sz="1400" dirty="0" err="1">
                <a:solidFill>
                  <a:srgbClr val="000000"/>
                </a:solidFill>
              </a:rPr>
              <a:t>s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GB" sz="1400" dirty="0">
                <a:solidFill>
                  <a:srgbClr val="000000"/>
                </a:solidFill>
              </a:rPr>
              <a:t>Name </a:t>
            </a:r>
            <a:r>
              <a:rPr lang="en-US" sz="1400" dirty="0">
                <a:solidFill>
                  <a:srgbClr val="000000"/>
                </a:solidFill>
              </a:rPr>
              <a:t>Kept from IPv4 to IPv6</a:t>
            </a:r>
          </a:p>
          <a:p>
            <a:pPr eaLnBrk="0" hangingPunct="0">
              <a:lnSpc>
                <a:spcPct val="95000"/>
              </a:lnSpc>
              <a:spcBef>
                <a:spcPct val="50000"/>
              </a:spcBef>
              <a:buClr>
                <a:srgbClr val="35C5FF"/>
              </a:buClr>
              <a:buSzPct val="100000"/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</a:rPr>
              <a:t>Fields Not Kept in IPv6</a:t>
            </a:r>
          </a:p>
          <a:p>
            <a:pPr eaLnBrk="0" hangingPunct="0">
              <a:lnSpc>
                <a:spcPct val="95000"/>
              </a:lnSpc>
              <a:spcBef>
                <a:spcPct val="50000"/>
              </a:spcBef>
              <a:buClr>
                <a:srgbClr val="35C5FF"/>
              </a:buClr>
              <a:buSzPct val="100000"/>
              <a:buFont typeface="Arial" charset="0"/>
              <a:buNone/>
            </a:pPr>
            <a:r>
              <a:rPr lang="en-GB" sz="1400" dirty="0">
                <a:solidFill>
                  <a:srgbClr val="000000"/>
                </a:solidFill>
              </a:rPr>
              <a:t>Name and Position Changed in IPv6</a:t>
            </a:r>
            <a:endParaRPr lang="en-US" sz="1400" dirty="0">
              <a:solidFill>
                <a:srgbClr val="000000"/>
              </a:solidFill>
            </a:endParaRPr>
          </a:p>
          <a:p>
            <a:pPr eaLnBrk="0" hangingPunct="0">
              <a:lnSpc>
                <a:spcPct val="95000"/>
              </a:lnSpc>
              <a:spcBef>
                <a:spcPct val="50000"/>
              </a:spcBef>
              <a:buClr>
                <a:srgbClr val="35C5FF"/>
              </a:buClr>
              <a:buSzPct val="100000"/>
              <a:buFont typeface="Arial" charset="0"/>
              <a:buNone/>
            </a:pPr>
            <a:r>
              <a:rPr lang="en-GB" sz="1400" dirty="0">
                <a:solidFill>
                  <a:srgbClr val="000000"/>
                </a:solidFill>
              </a:rPr>
              <a:t>New Field in IPv6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50" name="Text Box 48"/>
          <p:cNvSpPr txBox="1">
            <a:spLocks noChangeArrowheads="1"/>
          </p:cNvSpPr>
          <p:nvPr/>
        </p:nvSpPr>
        <p:spPr bwMode="auto">
          <a:xfrm rot="16200000">
            <a:off x="243621" y="5462003"/>
            <a:ext cx="1250950" cy="43686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82124" tIns="41061" rIns="82124" bIns="41061" anchorCtr="1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95000"/>
              </a:lnSpc>
              <a:spcBef>
                <a:spcPct val="50000"/>
              </a:spcBef>
              <a:buClr>
                <a:srgbClr val="35C5FF"/>
              </a:buClr>
              <a:buSzPct val="100000"/>
              <a:buFont typeface="Arial" charset="0"/>
              <a:buNone/>
            </a:pPr>
            <a:r>
              <a:rPr lang="en-US" sz="2400" dirty="0">
                <a:solidFill>
                  <a:srgbClr val="000000"/>
                </a:solidFill>
              </a:rPr>
              <a:t>Legend</a:t>
            </a:r>
          </a:p>
        </p:txBody>
      </p:sp>
      <p:sp>
        <p:nvSpPr>
          <p:cNvPr id="51" name="Rectangle 49"/>
          <p:cNvSpPr>
            <a:spLocks noChangeArrowheads="1"/>
          </p:cNvSpPr>
          <p:nvPr/>
        </p:nvSpPr>
        <p:spPr bwMode="auto">
          <a:xfrm>
            <a:off x="1171514" y="5127987"/>
            <a:ext cx="328613" cy="228600"/>
          </a:xfrm>
          <a:prstGeom prst="rect">
            <a:avLst/>
          </a:prstGeom>
          <a:solidFill>
            <a:srgbClr val="F3BF2D"/>
          </a:solidFill>
          <a:ln w="9525">
            <a:noFill/>
            <a:miter lim="800000"/>
            <a:headEnd/>
            <a:tailEnd/>
          </a:ln>
        </p:spPr>
        <p:txBody>
          <a:bodyPr wrap="none" lIns="73025" tIns="36512" rIns="73025" bIns="3651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Rectangle 50"/>
          <p:cNvSpPr>
            <a:spLocks noChangeArrowheads="1"/>
          </p:cNvSpPr>
          <p:nvPr/>
        </p:nvSpPr>
        <p:spPr bwMode="auto">
          <a:xfrm>
            <a:off x="1171514" y="5437550"/>
            <a:ext cx="328613" cy="2286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lIns="73025" tIns="36512" rIns="73025" bIns="3651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Rectangle 51"/>
          <p:cNvSpPr>
            <a:spLocks noChangeArrowheads="1"/>
          </p:cNvSpPr>
          <p:nvPr/>
        </p:nvSpPr>
        <p:spPr bwMode="auto">
          <a:xfrm>
            <a:off x="1171514" y="5747112"/>
            <a:ext cx="328613" cy="228600"/>
          </a:xfrm>
          <a:prstGeom prst="rect">
            <a:avLst/>
          </a:prstGeom>
          <a:solidFill>
            <a:srgbClr val="4B87C3"/>
          </a:solidFill>
          <a:ln w="9525">
            <a:noFill/>
            <a:miter lim="800000"/>
            <a:headEnd/>
            <a:tailEnd/>
          </a:ln>
        </p:spPr>
        <p:txBody>
          <a:bodyPr wrap="none" lIns="73025" tIns="36512" rIns="73025" bIns="3651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Text Box 8"/>
          <p:cNvSpPr txBox="1">
            <a:spLocks noChangeArrowheads="1"/>
          </p:cNvSpPr>
          <p:nvPr/>
        </p:nvSpPr>
        <p:spPr bwMode="auto">
          <a:xfrm>
            <a:off x="-26411" y="2881675"/>
            <a:ext cx="689926" cy="34624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IPv4</a:t>
            </a:r>
          </a:p>
        </p:txBody>
      </p:sp>
      <p:sp>
        <p:nvSpPr>
          <p:cNvPr id="56" name="Text Box 8"/>
          <p:cNvSpPr txBox="1">
            <a:spLocks noChangeArrowheads="1"/>
          </p:cNvSpPr>
          <p:nvPr/>
        </p:nvSpPr>
        <p:spPr bwMode="auto">
          <a:xfrm>
            <a:off x="4774188" y="2881675"/>
            <a:ext cx="689926" cy="34624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IPv6</a:t>
            </a:r>
          </a:p>
        </p:txBody>
      </p:sp>
      <p:sp>
        <p:nvSpPr>
          <p:cNvPr id="54" name="Rectangle 51">
            <a:extLst>
              <a:ext uri="{FF2B5EF4-FFF2-40B4-BE49-F238E27FC236}">
                <a16:creationId xmlns:a16="http://schemas.microsoft.com/office/drawing/2014/main" id="{E54C6430-53E1-0A4B-B179-C0DF412D4A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7265" y="6068454"/>
            <a:ext cx="328613" cy="22860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73025" tIns="36512" rIns="73025" bIns="36512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30333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Other Significant Protocol Changes - 2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3769"/>
            <a:ext cx="8229600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459"/>
              </a:spcBef>
              <a:buNone/>
            </a:pPr>
            <a:r>
              <a:rPr lang="en-GB" sz="2400" spc="5" dirty="0">
                <a:latin typeface="Arial"/>
                <a:cs typeface="Arial"/>
              </a:rPr>
              <a:t>operation is </a:t>
            </a:r>
            <a:r>
              <a:rPr lang="en-GB" sz="2400" spc="10" dirty="0">
                <a:latin typeface="Arial"/>
                <a:cs typeface="Arial"/>
              </a:rPr>
              <a:t>intended </a:t>
            </a:r>
            <a:r>
              <a:rPr lang="en-GB" sz="2400" spc="5" dirty="0">
                <a:latin typeface="Arial"/>
                <a:cs typeface="Arial"/>
              </a:rPr>
              <a:t>to </a:t>
            </a:r>
            <a:r>
              <a:rPr lang="en-GB" sz="2400" spc="10" dirty="0">
                <a:latin typeface="Arial"/>
                <a:cs typeface="Arial"/>
              </a:rPr>
              <a:t>be </a:t>
            </a:r>
            <a:r>
              <a:rPr lang="en-GB" sz="2400" spc="5" dirty="0">
                <a:latin typeface="Arial"/>
                <a:cs typeface="Arial"/>
              </a:rPr>
              <a:t>simpler within the</a:t>
            </a:r>
            <a:r>
              <a:rPr lang="en-GB" sz="2400" spc="-100" dirty="0">
                <a:latin typeface="Arial"/>
                <a:cs typeface="Arial"/>
              </a:rPr>
              <a:t> </a:t>
            </a:r>
            <a:r>
              <a:rPr lang="en-GB" sz="2400" spc="5" dirty="0">
                <a:latin typeface="Arial"/>
                <a:cs typeface="Arial"/>
              </a:rPr>
              <a:t>network:</a:t>
            </a:r>
            <a:endParaRPr lang="en-GB" sz="2400" dirty="0">
              <a:latin typeface="Arial"/>
              <a:cs typeface="Arial"/>
            </a:endParaRPr>
          </a:p>
          <a:p>
            <a:pPr>
              <a:lnSpc>
                <a:spcPct val="150000"/>
              </a:lnSpc>
              <a:spcBef>
                <a:spcPts val="305"/>
              </a:spcBef>
            </a:pPr>
            <a:r>
              <a:rPr lang="en-GB" sz="2000" spc="-5" dirty="0">
                <a:latin typeface="Arial"/>
                <a:cs typeface="Arial"/>
              </a:rPr>
              <a:t>no </a:t>
            </a:r>
            <a:r>
              <a:rPr lang="en-GB" sz="2000" i="1" spc="-5" dirty="0">
                <a:latin typeface="Arial"/>
                <a:cs typeface="Arial"/>
              </a:rPr>
              <a:t>in-network</a:t>
            </a:r>
            <a:r>
              <a:rPr lang="en-GB" sz="2000" i="1" spc="-65" dirty="0">
                <a:latin typeface="Arial"/>
                <a:cs typeface="Arial"/>
              </a:rPr>
              <a:t> </a:t>
            </a:r>
            <a:r>
              <a:rPr lang="en-GB" sz="2000" spc="-5" dirty="0">
                <a:latin typeface="Arial"/>
                <a:cs typeface="Arial"/>
              </a:rPr>
              <a:t>fragmentation</a:t>
            </a:r>
            <a:endParaRPr lang="en-GB" sz="2000" dirty="0">
              <a:latin typeface="Arial"/>
              <a:cs typeface="Arial"/>
            </a:endParaRPr>
          </a:p>
          <a:p>
            <a:pPr>
              <a:lnSpc>
                <a:spcPct val="150000"/>
              </a:lnSpc>
              <a:spcBef>
                <a:spcPts val="305"/>
              </a:spcBef>
            </a:pPr>
            <a:r>
              <a:rPr lang="en-GB" sz="2000" spc="-5" dirty="0">
                <a:latin typeface="Arial"/>
                <a:cs typeface="Arial"/>
              </a:rPr>
              <a:t>no</a:t>
            </a:r>
            <a:r>
              <a:rPr lang="en-GB" sz="2000" spc="-65" dirty="0">
                <a:latin typeface="Arial"/>
                <a:cs typeface="Arial"/>
              </a:rPr>
              <a:t> </a:t>
            </a:r>
            <a:r>
              <a:rPr lang="en-GB" sz="2000" spc="-5" dirty="0">
                <a:latin typeface="Arial"/>
                <a:cs typeface="Arial"/>
              </a:rPr>
              <a:t>checksums in UP header</a:t>
            </a:r>
          </a:p>
          <a:p>
            <a:pPr>
              <a:lnSpc>
                <a:spcPct val="150000"/>
              </a:lnSpc>
              <a:spcBef>
                <a:spcPts val="305"/>
              </a:spcBef>
            </a:pPr>
            <a:r>
              <a:rPr lang="en-US" sz="2000" dirty="0"/>
              <a:t>UDP checksum required (wasn’t in IPv4) rfc6936: </a:t>
            </a:r>
            <a:r>
              <a:rPr lang="en-US" sz="2000" b="1" dirty="0"/>
              <a:t>No more zero</a:t>
            </a:r>
            <a:endParaRPr lang="en-GB" sz="2000" dirty="0">
              <a:latin typeface="Arial"/>
              <a:cs typeface="Arial"/>
            </a:endParaRPr>
          </a:p>
          <a:p>
            <a:pPr>
              <a:lnSpc>
                <a:spcPct val="150000"/>
              </a:lnSpc>
              <a:spcBef>
                <a:spcPts val="305"/>
              </a:spcBef>
            </a:pPr>
            <a:r>
              <a:rPr lang="en-GB" sz="2000" spc="-5" dirty="0">
                <a:latin typeface="Arial"/>
                <a:cs typeface="Arial"/>
              </a:rPr>
              <a:t>optional state carried in </a:t>
            </a:r>
            <a:r>
              <a:rPr lang="en-GB" sz="2000" i="1" spc="-10" dirty="0">
                <a:latin typeface="Arial"/>
                <a:cs typeface="Arial"/>
              </a:rPr>
              <a:t>extension</a:t>
            </a:r>
            <a:r>
              <a:rPr lang="en-GB" sz="2000" i="1" spc="-45" dirty="0">
                <a:latin typeface="Arial"/>
                <a:cs typeface="Arial"/>
              </a:rPr>
              <a:t> </a:t>
            </a:r>
            <a:r>
              <a:rPr lang="en-GB" sz="2000" i="1" spc="-5" dirty="0">
                <a:latin typeface="Arial"/>
                <a:cs typeface="Arial"/>
              </a:rPr>
              <a:t>headers</a:t>
            </a:r>
          </a:p>
          <a:p>
            <a:pPr lvl="1">
              <a:lnSpc>
                <a:spcPct val="150000"/>
              </a:lnSpc>
              <a:spcBef>
                <a:spcPts val="305"/>
              </a:spcBef>
            </a:pPr>
            <a:r>
              <a:rPr lang="en-GB" sz="2000" spc="10" dirty="0">
                <a:latin typeface="Arial"/>
                <a:cs typeface="Arial"/>
              </a:rPr>
              <a:t>Extension headers </a:t>
            </a:r>
            <a:r>
              <a:rPr lang="en-GB" sz="2000" spc="5" dirty="0">
                <a:latin typeface="Arial"/>
                <a:cs typeface="Arial"/>
              </a:rPr>
              <a:t>notionally replace </a:t>
            </a:r>
            <a:r>
              <a:rPr lang="en-GB" sz="2000" spc="10" dirty="0">
                <a:latin typeface="Arial"/>
                <a:cs typeface="Arial"/>
              </a:rPr>
              <a:t>IP</a:t>
            </a:r>
            <a:r>
              <a:rPr lang="en-GB" sz="2000" spc="-135" dirty="0">
                <a:latin typeface="Arial"/>
                <a:cs typeface="Arial"/>
              </a:rPr>
              <a:t> </a:t>
            </a:r>
            <a:r>
              <a:rPr lang="en-GB" sz="2000" spc="5" dirty="0">
                <a:latin typeface="Arial"/>
                <a:cs typeface="Arial"/>
              </a:rPr>
              <a:t>options</a:t>
            </a:r>
            <a:endParaRPr lang="en-GB" sz="2000" dirty="0">
              <a:latin typeface="Arial"/>
              <a:cs typeface="Arial"/>
            </a:endParaRPr>
          </a:p>
          <a:p>
            <a:pPr lvl="1">
              <a:spcBef>
                <a:spcPts val="305"/>
              </a:spcBef>
            </a:pPr>
            <a:r>
              <a:rPr lang="en-GB" sz="2000" spc="10" dirty="0">
                <a:latin typeface="Arial"/>
                <a:cs typeface="Arial"/>
              </a:rPr>
              <a:t>Each </a:t>
            </a:r>
            <a:r>
              <a:rPr lang="en-GB" sz="2000" spc="5" dirty="0">
                <a:latin typeface="Arial"/>
                <a:cs typeface="Arial"/>
              </a:rPr>
              <a:t>extension </a:t>
            </a:r>
            <a:r>
              <a:rPr lang="en-GB" sz="2000" spc="10" dirty="0">
                <a:latin typeface="Arial"/>
                <a:cs typeface="Arial"/>
              </a:rPr>
              <a:t>header </a:t>
            </a:r>
            <a:r>
              <a:rPr lang="en-GB" sz="2000" spc="5" dirty="0">
                <a:latin typeface="Arial"/>
                <a:cs typeface="Arial"/>
              </a:rPr>
              <a:t>indicates the </a:t>
            </a:r>
            <a:r>
              <a:rPr lang="en-GB" sz="2000" spc="10" dirty="0">
                <a:latin typeface="Arial"/>
                <a:cs typeface="Arial"/>
              </a:rPr>
              <a:t>type </a:t>
            </a:r>
            <a:r>
              <a:rPr lang="en-GB" sz="2000" spc="5" dirty="0">
                <a:latin typeface="Arial"/>
                <a:cs typeface="Arial"/>
              </a:rPr>
              <a:t>of the </a:t>
            </a:r>
            <a:r>
              <a:rPr lang="en-GB" sz="2000" i="1" dirty="0">
                <a:latin typeface="Arial"/>
                <a:cs typeface="Arial"/>
              </a:rPr>
              <a:t>following </a:t>
            </a:r>
            <a:r>
              <a:rPr lang="en-GB" sz="2000" dirty="0">
                <a:latin typeface="Arial"/>
                <a:cs typeface="Arial"/>
              </a:rPr>
              <a:t>header,  </a:t>
            </a:r>
            <a:r>
              <a:rPr lang="en-GB" sz="2000" spc="10" dirty="0">
                <a:latin typeface="Arial"/>
                <a:cs typeface="Arial"/>
              </a:rPr>
              <a:t>so </a:t>
            </a:r>
            <a:r>
              <a:rPr lang="en-GB" sz="2000" spc="5" dirty="0">
                <a:latin typeface="Arial"/>
                <a:cs typeface="Arial"/>
              </a:rPr>
              <a:t>they </a:t>
            </a:r>
            <a:r>
              <a:rPr lang="en-GB" sz="2000" spc="10" dirty="0">
                <a:latin typeface="Arial"/>
                <a:cs typeface="Arial"/>
              </a:rPr>
              <a:t>can be</a:t>
            </a:r>
            <a:r>
              <a:rPr lang="en-GB" sz="2000" spc="-25" dirty="0">
                <a:latin typeface="Arial"/>
                <a:cs typeface="Arial"/>
              </a:rPr>
              <a:t> </a:t>
            </a:r>
            <a:r>
              <a:rPr lang="en-GB" sz="2000" spc="10" dirty="0">
                <a:latin typeface="Arial"/>
                <a:cs typeface="Arial"/>
              </a:rPr>
              <a:t>chained</a:t>
            </a:r>
            <a:endParaRPr lang="en-GB" sz="2000" dirty="0">
              <a:latin typeface="Arial"/>
              <a:cs typeface="Arial"/>
            </a:endParaRPr>
          </a:p>
          <a:p>
            <a:pPr lvl="1">
              <a:spcBef>
                <a:spcPts val="305"/>
              </a:spcBef>
            </a:pPr>
            <a:r>
              <a:rPr lang="en-GB" sz="2000" spc="10" dirty="0">
                <a:latin typeface="Arial"/>
                <a:cs typeface="Arial"/>
              </a:rPr>
              <a:t>The </a:t>
            </a:r>
            <a:r>
              <a:rPr lang="en-GB" sz="2000" spc="5" dirty="0">
                <a:latin typeface="Arial"/>
                <a:cs typeface="Arial"/>
              </a:rPr>
              <a:t>final </a:t>
            </a:r>
            <a:r>
              <a:rPr lang="en-GB" sz="2000" dirty="0">
                <a:latin typeface="Arial"/>
                <a:cs typeface="Arial"/>
              </a:rPr>
              <a:t>‘next </a:t>
            </a:r>
            <a:r>
              <a:rPr lang="en-GB" sz="2000" spc="5" dirty="0">
                <a:latin typeface="Arial"/>
                <a:cs typeface="Arial"/>
              </a:rPr>
              <a:t>header’ either indicates there is </a:t>
            </a:r>
            <a:r>
              <a:rPr lang="en-GB" sz="2000" spc="10" dirty="0">
                <a:latin typeface="Arial"/>
                <a:cs typeface="Arial"/>
              </a:rPr>
              <a:t>no </a:t>
            </a:r>
            <a:r>
              <a:rPr lang="en-GB" sz="2000" dirty="0">
                <a:latin typeface="Arial"/>
                <a:cs typeface="Arial"/>
              </a:rPr>
              <a:t>‘next’, </a:t>
            </a:r>
            <a:r>
              <a:rPr lang="en-GB" sz="2000" spc="5" dirty="0">
                <a:latin typeface="Arial"/>
                <a:cs typeface="Arial"/>
              </a:rPr>
              <a:t>or  </a:t>
            </a:r>
            <a:r>
              <a:rPr lang="en-GB" sz="2000" spc="10" dirty="0">
                <a:latin typeface="Arial"/>
                <a:cs typeface="Arial"/>
              </a:rPr>
              <a:t>escapes </a:t>
            </a:r>
            <a:r>
              <a:rPr lang="en-GB" sz="2000" spc="5" dirty="0">
                <a:latin typeface="Arial"/>
                <a:cs typeface="Arial"/>
              </a:rPr>
              <a:t>into </a:t>
            </a:r>
            <a:r>
              <a:rPr lang="en-GB" sz="2000" spc="10" dirty="0">
                <a:latin typeface="Arial"/>
                <a:cs typeface="Arial"/>
              </a:rPr>
              <a:t>an </a:t>
            </a:r>
            <a:r>
              <a:rPr lang="en-GB" sz="2000" dirty="0">
                <a:latin typeface="Arial"/>
                <a:cs typeface="Arial"/>
              </a:rPr>
              <a:t>upper-layer </a:t>
            </a:r>
            <a:r>
              <a:rPr lang="en-GB" sz="2000" spc="10" dirty="0">
                <a:latin typeface="Arial"/>
                <a:cs typeface="Arial"/>
              </a:rPr>
              <a:t>header </a:t>
            </a:r>
            <a:r>
              <a:rPr lang="en-GB" sz="2000" dirty="0">
                <a:latin typeface="Arial"/>
                <a:cs typeface="Arial"/>
              </a:rPr>
              <a:t>(e.g.,</a:t>
            </a:r>
            <a:r>
              <a:rPr lang="en-GB" sz="2000" spc="-25" dirty="0">
                <a:latin typeface="Arial"/>
                <a:cs typeface="Arial"/>
              </a:rPr>
              <a:t> </a:t>
            </a:r>
            <a:r>
              <a:rPr lang="en-GB" sz="2000" spc="10" dirty="0">
                <a:latin typeface="Arial"/>
                <a:cs typeface="Arial"/>
              </a:rPr>
              <a:t>TCP)</a:t>
            </a:r>
            <a:endParaRPr lang="en-GB" sz="2000" dirty="0">
              <a:latin typeface="Arial"/>
              <a:cs typeface="Arial"/>
            </a:endParaRPr>
          </a:p>
          <a:p>
            <a:pPr>
              <a:spcBef>
                <a:spcPts val="305"/>
              </a:spcBef>
            </a:pPr>
            <a:endParaRPr lang="en-GB" sz="2000" b="1" i="1" spc="-5" dirty="0">
              <a:latin typeface="Arial"/>
              <a:cs typeface="Arial"/>
            </a:endParaRPr>
          </a:p>
          <a:p>
            <a:pPr>
              <a:spcBef>
                <a:spcPts val="305"/>
              </a:spcBef>
            </a:pPr>
            <a:endParaRPr lang="en-GB" sz="2000" i="1" spc="-5" dirty="0">
              <a:latin typeface="Arial"/>
              <a:cs typeface="Arial"/>
            </a:endParaRPr>
          </a:p>
          <a:p>
            <a:pPr marL="0" indent="0">
              <a:spcBef>
                <a:spcPts val="305"/>
              </a:spcBef>
              <a:buNone/>
            </a:pPr>
            <a:endParaRPr lang="en-GB" sz="2000" dirty="0">
              <a:latin typeface="Arial"/>
              <a:cs typeface="Arial"/>
            </a:endParaRPr>
          </a:p>
          <a:p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20B50-5D96-834B-8295-1A235E69E720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6822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F0332-CDA2-E447-B42B-AEDEAE69E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IPv6 Basic Address 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C3CBC-278F-F245-8F17-1B5B2C0D4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126</a:t>
            </a:fld>
            <a:endParaRPr lang="en-US"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7519B049-5950-E148-80E4-F50F41D08087}"/>
              </a:ext>
            </a:extLst>
          </p:cNvPr>
          <p:cNvSpPr txBox="1"/>
          <p:nvPr/>
        </p:nvSpPr>
        <p:spPr>
          <a:xfrm>
            <a:off x="457200" y="1352042"/>
            <a:ext cx="8229600" cy="38600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lang="en-GB" sz="2400" spc="10" dirty="0">
                <a:latin typeface="Arial"/>
                <a:cs typeface="Arial"/>
              </a:rPr>
              <a:t>IPv6 addresses are </a:t>
            </a:r>
            <a:r>
              <a:rPr lang="en-GB" sz="2400" spc="5" dirty="0">
                <a:latin typeface="Arial"/>
                <a:cs typeface="Arial"/>
              </a:rPr>
              <a:t>split into two </a:t>
            </a:r>
            <a:r>
              <a:rPr lang="en-GB" sz="2400" spc="10" dirty="0">
                <a:latin typeface="Arial"/>
                <a:cs typeface="Arial"/>
              </a:rPr>
              <a:t>primary</a:t>
            </a:r>
            <a:r>
              <a:rPr lang="en-GB" sz="2400" spc="-40" dirty="0">
                <a:latin typeface="Arial"/>
                <a:cs typeface="Arial"/>
              </a:rPr>
              <a:t> </a:t>
            </a:r>
            <a:r>
              <a:rPr lang="en-GB" sz="2400" spc="10" dirty="0">
                <a:latin typeface="Arial"/>
                <a:cs typeface="Arial"/>
              </a:rPr>
              <a:t>parts:</a:t>
            </a:r>
            <a:endParaRPr lang="en-GB" sz="2400" dirty="0">
              <a:latin typeface="Arial"/>
              <a:cs typeface="Arial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2DBDB08C-8CEC-7B4B-82AB-C8E47C1F8ED8}"/>
              </a:ext>
            </a:extLst>
          </p:cNvPr>
          <p:cNvSpPr txBox="1"/>
          <p:nvPr/>
        </p:nvSpPr>
        <p:spPr>
          <a:xfrm>
            <a:off x="457200" y="2951914"/>
            <a:ext cx="8229600" cy="348268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60655" marR="5080" indent="-148590">
              <a:lnSpc>
                <a:spcPct val="118900"/>
              </a:lnSpc>
              <a:spcBef>
                <a:spcPts val="90"/>
              </a:spcBef>
            </a:pPr>
            <a:r>
              <a:rPr lang="en-GB" sz="3200" spc="-135" baseline="6944" dirty="0">
                <a:solidFill>
                  <a:srgbClr val="53536E"/>
                </a:solidFill>
                <a:latin typeface="Lucida Sans Unicode"/>
                <a:cs typeface="Lucida Sans Unicode"/>
              </a:rPr>
              <a:t>► </a:t>
            </a:r>
            <a:r>
              <a:rPr lang="en-GB" sz="2000" spc="10" dirty="0">
                <a:latin typeface="Arial"/>
                <a:cs typeface="Arial"/>
              </a:rPr>
              <a:t>64 </a:t>
            </a:r>
            <a:r>
              <a:rPr lang="en-GB" sz="2000" spc="5" dirty="0">
                <a:latin typeface="Arial"/>
                <a:cs typeface="Arial"/>
              </a:rPr>
              <a:t>bits is </a:t>
            </a:r>
            <a:r>
              <a:rPr lang="en-GB" sz="2000" spc="10" dirty="0">
                <a:latin typeface="Arial"/>
                <a:cs typeface="Arial"/>
              </a:rPr>
              <a:t>dedicated </a:t>
            </a:r>
            <a:r>
              <a:rPr lang="en-GB" sz="2000" spc="5" dirty="0">
                <a:latin typeface="Arial"/>
                <a:cs typeface="Arial"/>
              </a:rPr>
              <a:t>to </a:t>
            </a:r>
            <a:r>
              <a:rPr lang="en-GB" sz="2000" spc="10" dirty="0">
                <a:latin typeface="Arial"/>
                <a:cs typeface="Arial"/>
              </a:rPr>
              <a:t>an </a:t>
            </a:r>
            <a:r>
              <a:rPr lang="en-GB" sz="2000" spc="5" dirty="0">
                <a:latin typeface="Arial"/>
                <a:cs typeface="Arial"/>
              </a:rPr>
              <a:t>addressable interface (equivalent to the  	host, </a:t>
            </a:r>
            <a:r>
              <a:rPr lang="en-GB" sz="2000" dirty="0">
                <a:latin typeface="Arial"/>
                <a:cs typeface="Arial"/>
              </a:rPr>
              <a:t>if it </a:t>
            </a:r>
            <a:r>
              <a:rPr lang="en-GB" sz="2000" spc="5" dirty="0">
                <a:latin typeface="Arial"/>
                <a:cs typeface="Arial"/>
              </a:rPr>
              <a:t>only </a:t>
            </a:r>
            <a:r>
              <a:rPr lang="en-GB" sz="2000" spc="10" dirty="0">
                <a:latin typeface="Arial"/>
                <a:cs typeface="Arial"/>
              </a:rPr>
              <a:t>has one</a:t>
            </a:r>
            <a:r>
              <a:rPr lang="en-GB" sz="2000" spc="-20" dirty="0">
                <a:latin typeface="Arial"/>
                <a:cs typeface="Arial"/>
              </a:rPr>
              <a:t> </a:t>
            </a:r>
            <a:r>
              <a:rPr lang="en-GB" sz="2000" spc="5" dirty="0">
                <a:latin typeface="Arial"/>
                <a:cs typeface="Arial"/>
              </a:rPr>
              <a:t>interface)</a:t>
            </a:r>
            <a:endParaRPr lang="en-GB" sz="2000" dirty="0">
              <a:latin typeface="Arial"/>
              <a:cs typeface="Arial"/>
            </a:endParaRPr>
          </a:p>
          <a:p>
            <a:pPr marL="160655" marR="20955" indent="-148590">
              <a:lnSpc>
                <a:spcPct val="118900"/>
              </a:lnSpc>
              <a:spcBef>
                <a:spcPts val="300"/>
              </a:spcBef>
            </a:pPr>
            <a:r>
              <a:rPr lang="en-GB" sz="3200" spc="-135" baseline="6944" dirty="0">
                <a:solidFill>
                  <a:srgbClr val="53536E"/>
                </a:solidFill>
                <a:latin typeface="Lucida Sans Unicode"/>
                <a:cs typeface="Lucida Sans Unicode"/>
              </a:rPr>
              <a:t>► </a:t>
            </a:r>
            <a:r>
              <a:rPr lang="en-GB" sz="2000" spc="10" dirty="0">
                <a:latin typeface="Arial"/>
                <a:cs typeface="Arial"/>
              </a:rPr>
              <a:t>The network </a:t>
            </a:r>
            <a:r>
              <a:rPr lang="en-GB" sz="2000" spc="5" dirty="0">
                <a:latin typeface="Arial"/>
                <a:cs typeface="Arial"/>
              </a:rPr>
              <a:t>prefix allocated to </a:t>
            </a:r>
            <a:r>
              <a:rPr lang="en-GB" sz="2000" spc="10" dirty="0">
                <a:latin typeface="Arial"/>
                <a:cs typeface="Arial"/>
              </a:rPr>
              <a:t>a network </a:t>
            </a:r>
            <a:r>
              <a:rPr lang="en-GB" sz="2000" dirty="0">
                <a:latin typeface="Arial"/>
                <a:cs typeface="Arial"/>
              </a:rPr>
              <a:t>by </a:t>
            </a:r>
            <a:r>
              <a:rPr lang="en-GB" sz="2000" spc="10" dirty="0">
                <a:latin typeface="Arial"/>
                <a:cs typeface="Arial"/>
              </a:rPr>
              <a:t>a registry can be up </a:t>
            </a:r>
            <a:r>
              <a:rPr lang="en-GB" sz="2000" spc="5" dirty="0">
                <a:latin typeface="Arial"/>
                <a:cs typeface="Arial"/>
              </a:rPr>
              <a:t>to 	64-bits</a:t>
            </a:r>
            <a:r>
              <a:rPr lang="en-GB" sz="2000" spc="-5" dirty="0">
                <a:latin typeface="Arial"/>
                <a:cs typeface="Arial"/>
              </a:rPr>
              <a:t> </a:t>
            </a:r>
            <a:r>
              <a:rPr lang="en-GB" sz="2000" spc="5" dirty="0">
                <a:latin typeface="Arial"/>
                <a:cs typeface="Arial"/>
              </a:rPr>
              <a:t>long</a:t>
            </a:r>
            <a:endParaRPr lang="en-GB"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lang="en-GB" sz="3200" spc="-135" baseline="6944" dirty="0">
                <a:solidFill>
                  <a:srgbClr val="53536E"/>
                </a:solidFill>
                <a:latin typeface="Lucida Sans Unicode"/>
                <a:cs typeface="Lucida Sans Unicode"/>
              </a:rPr>
              <a:t>► </a:t>
            </a:r>
            <a:r>
              <a:rPr lang="en-GB" sz="2000" spc="10" dirty="0">
                <a:latin typeface="Arial"/>
                <a:cs typeface="Arial"/>
              </a:rPr>
              <a:t>An </a:t>
            </a:r>
            <a:r>
              <a:rPr lang="en-GB" sz="2000" spc="5" dirty="0">
                <a:latin typeface="Arial"/>
                <a:cs typeface="Arial"/>
              </a:rPr>
              <a:t>allocation of </a:t>
            </a:r>
            <a:r>
              <a:rPr lang="en-GB" sz="2000" spc="10" dirty="0">
                <a:latin typeface="Arial"/>
                <a:cs typeface="Arial"/>
              </a:rPr>
              <a:t>a </a:t>
            </a:r>
            <a:r>
              <a:rPr lang="en-GB" sz="2000" spc="5" dirty="0">
                <a:latin typeface="Arial"/>
                <a:cs typeface="Arial"/>
              </a:rPr>
              <a:t>/64 </a:t>
            </a:r>
            <a:r>
              <a:rPr lang="en-GB" sz="2000" dirty="0">
                <a:latin typeface="Arial"/>
                <a:cs typeface="Arial"/>
              </a:rPr>
              <a:t>(i.e. </a:t>
            </a:r>
            <a:r>
              <a:rPr lang="en-GB" sz="2000" spc="10" dirty="0">
                <a:latin typeface="Arial"/>
                <a:cs typeface="Arial"/>
              </a:rPr>
              <a:t>a </a:t>
            </a:r>
            <a:r>
              <a:rPr lang="en-GB" sz="2000" spc="5" dirty="0">
                <a:latin typeface="Arial"/>
                <a:cs typeface="Arial"/>
              </a:rPr>
              <a:t>64-bit </a:t>
            </a:r>
            <a:r>
              <a:rPr lang="en-GB" sz="2000" spc="10" dirty="0">
                <a:latin typeface="Arial"/>
                <a:cs typeface="Arial"/>
              </a:rPr>
              <a:t>network </a:t>
            </a:r>
            <a:r>
              <a:rPr lang="en-GB" sz="2000" spc="5" dirty="0">
                <a:latin typeface="Arial"/>
                <a:cs typeface="Arial"/>
              </a:rPr>
              <a:t>prefix) allows</a:t>
            </a:r>
            <a:r>
              <a:rPr lang="en-GB" sz="2000" spc="-80" dirty="0">
                <a:latin typeface="Arial"/>
                <a:cs typeface="Arial"/>
              </a:rPr>
              <a:t> </a:t>
            </a:r>
            <a:r>
              <a:rPr lang="en-GB" sz="2000" i="1" spc="10" dirty="0">
                <a:latin typeface="Arial"/>
                <a:cs typeface="Arial"/>
              </a:rPr>
              <a:t>one</a:t>
            </a:r>
            <a:endParaRPr lang="en-GB" sz="2000" dirty="0">
              <a:latin typeface="Arial"/>
              <a:cs typeface="Arial"/>
            </a:endParaRPr>
          </a:p>
          <a:p>
            <a:pPr marL="160655">
              <a:lnSpc>
                <a:spcPct val="100000"/>
              </a:lnSpc>
              <a:spcBef>
                <a:spcPts val="215"/>
              </a:spcBef>
            </a:pPr>
            <a:r>
              <a:rPr lang="en-GB" sz="2000" spc="10" dirty="0">
                <a:latin typeface="Arial"/>
                <a:cs typeface="Arial"/>
              </a:rPr>
              <a:t>	subnet </a:t>
            </a:r>
            <a:r>
              <a:rPr lang="en-GB" sz="2000" dirty="0">
                <a:latin typeface="Arial"/>
                <a:cs typeface="Arial"/>
              </a:rPr>
              <a:t>(it </a:t>
            </a:r>
            <a:r>
              <a:rPr lang="en-GB" sz="2000" spc="10" dirty="0">
                <a:latin typeface="Arial"/>
                <a:cs typeface="Arial"/>
              </a:rPr>
              <a:t>cannot be</a:t>
            </a:r>
            <a:r>
              <a:rPr lang="en-GB" sz="2000" spc="-20" dirty="0">
                <a:latin typeface="Arial"/>
                <a:cs typeface="Arial"/>
              </a:rPr>
              <a:t> </a:t>
            </a:r>
            <a:r>
              <a:rPr lang="en-GB" sz="2000" spc="5" dirty="0">
                <a:latin typeface="Arial"/>
                <a:cs typeface="Arial"/>
              </a:rPr>
              <a:t>subdivided)</a:t>
            </a:r>
            <a:endParaRPr lang="en-GB" sz="2000" dirty="0">
              <a:latin typeface="Arial"/>
              <a:cs typeface="Arial"/>
            </a:endParaRPr>
          </a:p>
          <a:p>
            <a:pPr marL="160655" marR="18415" indent="-148590">
              <a:lnSpc>
                <a:spcPct val="118900"/>
              </a:lnSpc>
              <a:spcBef>
                <a:spcPts val="295"/>
              </a:spcBef>
            </a:pPr>
            <a:r>
              <a:rPr lang="en-GB" sz="3200" spc="-135" baseline="6944" dirty="0">
                <a:solidFill>
                  <a:srgbClr val="53536E"/>
                </a:solidFill>
                <a:latin typeface="Lucida Sans Unicode"/>
                <a:cs typeface="Lucida Sans Unicode"/>
              </a:rPr>
              <a:t>► </a:t>
            </a:r>
            <a:r>
              <a:rPr lang="en-GB" sz="2000" spc="15" dirty="0">
                <a:latin typeface="Arial"/>
                <a:cs typeface="Arial"/>
              </a:rPr>
              <a:t>A </a:t>
            </a:r>
            <a:r>
              <a:rPr lang="en-GB" sz="2000" spc="5" dirty="0">
                <a:latin typeface="Arial"/>
                <a:cs typeface="Arial"/>
              </a:rPr>
              <a:t>/63 allows two </a:t>
            </a:r>
            <a:r>
              <a:rPr lang="en-GB" sz="2000" spc="10" dirty="0">
                <a:latin typeface="Arial"/>
                <a:cs typeface="Arial"/>
              </a:rPr>
              <a:t>subnets; a </a:t>
            </a:r>
            <a:r>
              <a:rPr lang="en-GB" sz="2000" spc="5" dirty="0">
                <a:latin typeface="Arial"/>
                <a:cs typeface="Arial"/>
              </a:rPr>
              <a:t>/62 </a:t>
            </a:r>
            <a:r>
              <a:rPr lang="en-GB" sz="2000" dirty="0">
                <a:latin typeface="Arial"/>
                <a:cs typeface="Arial"/>
              </a:rPr>
              <a:t>offers </a:t>
            </a:r>
            <a:r>
              <a:rPr lang="en-GB" sz="2000" spc="-5" dirty="0">
                <a:latin typeface="Arial"/>
                <a:cs typeface="Arial"/>
              </a:rPr>
              <a:t>four, </a:t>
            </a:r>
            <a:r>
              <a:rPr lang="en-GB" sz="2000" spc="5" dirty="0">
                <a:latin typeface="Arial"/>
                <a:cs typeface="Arial"/>
              </a:rPr>
              <a:t>etc. </a:t>
            </a:r>
            <a:r>
              <a:rPr lang="en-GB" sz="2000" spc="10" dirty="0">
                <a:latin typeface="Arial"/>
                <a:cs typeface="Arial"/>
              </a:rPr>
              <a:t>/48s are </a:t>
            </a:r>
            <a:r>
              <a:rPr lang="en-GB" sz="2000" spc="15" dirty="0">
                <a:latin typeface="Arial"/>
                <a:cs typeface="Arial"/>
              </a:rPr>
              <a:t>common </a:t>
            </a:r>
            <a:r>
              <a:rPr lang="en-GB" sz="2000" dirty="0">
                <a:latin typeface="Arial"/>
                <a:cs typeface="Arial"/>
              </a:rPr>
              <a:t>for 	</a:t>
            </a:r>
            <a:r>
              <a:rPr lang="en-GB" sz="2000" spc="5" dirty="0">
                <a:latin typeface="Arial"/>
                <a:cs typeface="Arial"/>
              </a:rPr>
              <a:t>older allocations </a:t>
            </a:r>
            <a:r>
              <a:rPr lang="en-GB" sz="2000" spc="10" dirty="0">
                <a:latin typeface="Arial"/>
                <a:cs typeface="Arial"/>
              </a:rPr>
              <a:t>(RFC 3177,</a:t>
            </a:r>
            <a:r>
              <a:rPr lang="en-GB" sz="2000" spc="-10" dirty="0">
                <a:latin typeface="Arial"/>
                <a:cs typeface="Arial"/>
              </a:rPr>
              <a:t> </a:t>
            </a:r>
            <a:r>
              <a:rPr lang="en-GB" sz="2000" spc="5" dirty="0">
                <a:latin typeface="Arial"/>
                <a:cs typeface="Arial"/>
              </a:rPr>
              <a:t>obsoleted by RFC 6177).</a:t>
            </a:r>
            <a:endParaRPr lang="en-GB"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lang="en-GB" sz="3200" spc="-135" baseline="6944" dirty="0">
                <a:solidFill>
                  <a:srgbClr val="53536E"/>
                </a:solidFill>
                <a:latin typeface="Lucida Sans Unicode"/>
                <a:cs typeface="Lucida Sans Unicode"/>
              </a:rPr>
              <a:t>► </a:t>
            </a:r>
            <a:r>
              <a:rPr lang="en-GB" sz="2000" spc="5" dirty="0">
                <a:latin typeface="Arial"/>
                <a:cs typeface="Arial"/>
              </a:rPr>
              <a:t>Longest-prefix </a:t>
            </a:r>
            <a:r>
              <a:rPr lang="en-GB" sz="2000" spc="10" dirty="0">
                <a:latin typeface="Arial"/>
                <a:cs typeface="Arial"/>
              </a:rPr>
              <a:t>matching </a:t>
            </a:r>
            <a:r>
              <a:rPr lang="en-GB" sz="2000" spc="5" dirty="0">
                <a:latin typeface="Arial"/>
                <a:cs typeface="Arial"/>
              </a:rPr>
              <a:t>operates </a:t>
            </a:r>
            <a:r>
              <a:rPr lang="en-GB" sz="2000" spc="10" dirty="0">
                <a:latin typeface="Arial"/>
                <a:cs typeface="Arial"/>
              </a:rPr>
              <a:t>as </a:t>
            </a:r>
            <a:r>
              <a:rPr lang="en-GB" sz="2000" spc="5" dirty="0">
                <a:latin typeface="Arial"/>
                <a:cs typeface="Arial"/>
              </a:rPr>
              <a:t>in</a:t>
            </a:r>
            <a:r>
              <a:rPr lang="en-GB" sz="2000" spc="-135" dirty="0">
                <a:latin typeface="Arial"/>
                <a:cs typeface="Arial"/>
              </a:rPr>
              <a:t> </a:t>
            </a:r>
            <a:r>
              <a:rPr lang="en-GB" sz="2000" spc="5" dirty="0">
                <a:latin typeface="Arial"/>
                <a:cs typeface="Arial"/>
              </a:rPr>
              <a:t>IPv4.</a:t>
            </a:r>
            <a:endParaRPr lang="en-GB" sz="2000" dirty="0">
              <a:latin typeface="Arial"/>
              <a:cs typeface="Arial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645F4B0-11C2-A245-BB20-69040B4F4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38045"/>
            <a:ext cx="9144000" cy="94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95988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F0332-CDA2-E447-B42B-AEDEAE69E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IPv6 Address Representation (quick)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C3CBC-278F-F245-8F17-1B5B2C0D4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127</a:t>
            </a:fld>
            <a:endParaRPr lang="en-US"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7519B049-5950-E148-80E4-F50F41D08087}"/>
              </a:ext>
            </a:extLst>
          </p:cNvPr>
          <p:cNvSpPr txBox="1"/>
          <p:nvPr/>
        </p:nvSpPr>
        <p:spPr>
          <a:xfrm>
            <a:off x="457199" y="1672450"/>
            <a:ext cx="8467859" cy="432143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332105">
              <a:lnSpc>
                <a:spcPct val="118900"/>
              </a:lnSpc>
              <a:spcBef>
                <a:spcPts val="90"/>
              </a:spcBef>
            </a:pPr>
            <a:r>
              <a:rPr lang="en-GB" sz="2400" spc="10" dirty="0">
                <a:latin typeface="Arial"/>
                <a:cs typeface="Arial"/>
              </a:rPr>
              <a:t>IPv6 addresses represented as </a:t>
            </a:r>
            <a:r>
              <a:rPr lang="en-GB" sz="2400" spc="5" dirty="0">
                <a:latin typeface="Arial"/>
                <a:cs typeface="Arial"/>
              </a:rPr>
              <a:t>eight 16-bit </a:t>
            </a:r>
            <a:r>
              <a:rPr lang="en-GB" sz="2400" dirty="0">
                <a:latin typeface="Arial"/>
                <a:cs typeface="Arial"/>
              </a:rPr>
              <a:t>blocks </a:t>
            </a:r>
            <a:r>
              <a:rPr lang="en-GB" sz="2400" spc="5" dirty="0">
                <a:latin typeface="Arial"/>
                <a:cs typeface="Arial"/>
              </a:rPr>
              <a:t>(4 </a:t>
            </a:r>
            <a:r>
              <a:rPr lang="en-GB" sz="2400" dirty="0">
                <a:latin typeface="Arial"/>
                <a:cs typeface="Arial"/>
              </a:rPr>
              <a:t>hex </a:t>
            </a:r>
            <a:r>
              <a:rPr lang="en-GB" sz="2400" spc="5" dirty="0">
                <a:latin typeface="Arial"/>
                <a:cs typeface="Arial"/>
              </a:rPr>
              <a:t>chars)  separated </a:t>
            </a:r>
            <a:r>
              <a:rPr lang="en-GB" sz="2400" dirty="0">
                <a:latin typeface="Arial"/>
                <a:cs typeface="Arial"/>
              </a:rPr>
              <a:t>by</a:t>
            </a:r>
            <a:r>
              <a:rPr lang="en-GB" sz="2400" spc="-5" dirty="0">
                <a:latin typeface="Arial"/>
                <a:cs typeface="Arial"/>
              </a:rPr>
              <a:t> </a:t>
            </a:r>
            <a:r>
              <a:rPr lang="en-GB" sz="2400" spc="5" dirty="0">
                <a:latin typeface="Arial"/>
                <a:cs typeface="Arial"/>
              </a:rPr>
              <a:t>colons:</a:t>
            </a:r>
            <a:endParaRPr lang="en-GB" sz="2400" dirty="0">
              <a:latin typeface="Arial"/>
              <a:cs typeface="Arial"/>
            </a:endParaRPr>
          </a:p>
          <a:p>
            <a:pPr marL="713105" indent="-571500">
              <a:lnSpc>
                <a:spcPct val="100000"/>
              </a:lnSpc>
              <a:spcBef>
                <a:spcPts val="615"/>
              </a:spcBef>
              <a:buFont typeface="Arial" panose="020B0604020202020204" pitchFamily="34" charset="0"/>
              <a:buChar char="•"/>
            </a:pPr>
            <a:r>
              <a:rPr lang="en-GB" sz="3600" spc="-60" baseline="6944" dirty="0">
                <a:solidFill>
                  <a:srgbClr val="53536E"/>
                </a:solidFill>
                <a:latin typeface="Lucida Sans Unicode"/>
                <a:cs typeface="Lucida Sans Unicode"/>
              </a:rPr>
              <a:t> </a:t>
            </a:r>
            <a:r>
              <a:rPr lang="en-GB" sz="2000" b="1" spc="5" dirty="0">
                <a:latin typeface="Courier New"/>
                <a:cs typeface="Courier New"/>
              </a:rPr>
              <a:t>2001:4998:000c:0a06:0000:0000:0002:4011</a:t>
            </a:r>
            <a:endParaRPr lang="en-GB" sz="2000" dirty="0">
              <a:latin typeface="Courier New"/>
              <a:cs typeface="Courier New"/>
            </a:endParaRPr>
          </a:p>
          <a:p>
            <a:pPr marL="12700" marR="5080">
              <a:lnSpc>
                <a:spcPct val="118900"/>
              </a:lnSpc>
              <a:spcBef>
                <a:spcPts val="320"/>
              </a:spcBef>
            </a:pPr>
            <a:r>
              <a:rPr lang="en-GB" sz="2400" spc="10" dirty="0">
                <a:latin typeface="Arial"/>
                <a:cs typeface="Arial"/>
              </a:rPr>
              <a:t>But we can condense </a:t>
            </a:r>
            <a:r>
              <a:rPr lang="en-GB" sz="2400" spc="5" dirty="0">
                <a:latin typeface="Arial"/>
                <a:cs typeface="Arial"/>
              </a:rPr>
              <a:t>the representation </a:t>
            </a:r>
            <a:r>
              <a:rPr lang="en-GB" sz="2400" dirty="0">
                <a:latin typeface="Arial"/>
                <a:cs typeface="Arial"/>
              </a:rPr>
              <a:t>by </a:t>
            </a:r>
            <a:r>
              <a:rPr lang="en-GB" sz="2400" spc="5" dirty="0">
                <a:latin typeface="Arial"/>
                <a:cs typeface="Arial"/>
              </a:rPr>
              <a:t>removing leading zeros in  </a:t>
            </a:r>
            <a:r>
              <a:rPr lang="en-GB" sz="2400" spc="10" dirty="0">
                <a:latin typeface="Arial"/>
                <a:cs typeface="Arial"/>
              </a:rPr>
              <a:t>each</a:t>
            </a:r>
            <a:r>
              <a:rPr lang="en-GB" sz="2400" dirty="0">
                <a:latin typeface="Arial"/>
                <a:cs typeface="Arial"/>
              </a:rPr>
              <a:t> block:</a:t>
            </a:r>
          </a:p>
          <a:p>
            <a:pPr marL="713105" indent="-571500">
              <a:lnSpc>
                <a:spcPct val="100000"/>
              </a:lnSpc>
              <a:spcBef>
                <a:spcPts val="615"/>
              </a:spcBef>
              <a:buFont typeface="Arial" panose="020B0604020202020204" pitchFamily="34" charset="0"/>
              <a:buChar char="•"/>
            </a:pPr>
            <a:r>
              <a:rPr lang="en-GB" sz="3600" spc="-60" baseline="6944" dirty="0">
                <a:solidFill>
                  <a:srgbClr val="53536E"/>
                </a:solidFill>
                <a:latin typeface="Lucida Sans Unicode"/>
                <a:cs typeface="Lucida Sans Unicode"/>
              </a:rPr>
              <a:t> </a:t>
            </a:r>
            <a:r>
              <a:rPr lang="en-GB" sz="2000" b="1" spc="5" dirty="0">
                <a:latin typeface="Courier New"/>
                <a:cs typeface="Courier New"/>
              </a:rPr>
              <a:t>2001:4998:c:a06:0:0:2:4011</a:t>
            </a:r>
            <a:endParaRPr lang="en-GB" sz="2000" dirty="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lang="en-GB" sz="2400" spc="10" dirty="0">
                <a:latin typeface="Arial"/>
                <a:cs typeface="Arial"/>
              </a:rPr>
              <a:t>And </a:t>
            </a:r>
            <a:r>
              <a:rPr lang="en-GB" sz="2400" dirty="0">
                <a:latin typeface="Arial"/>
                <a:cs typeface="Arial"/>
              </a:rPr>
              <a:t>by </a:t>
            </a:r>
            <a:r>
              <a:rPr lang="en-GB" sz="2400" spc="10" dirty="0">
                <a:latin typeface="Arial"/>
                <a:cs typeface="Arial"/>
              </a:rPr>
              <a:t>reducing the </a:t>
            </a:r>
            <a:r>
              <a:rPr lang="en-GB" sz="2400" b="1" i="1" spc="10" dirty="0">
                <a:latin typeface="Arial"/>
                <a:cs typeface="Arial"/>
              </a:rPr>
              <a:t>&lt;SOME THING&gt;</a:t>
            </a:r>
            <a:r>
              <a:rPr lang="en-GB" sz="2400" spc="10" dirty="0">
                <a:latin typeface="Arial"/>
                <a:cs typeface="Arial"/>
              </a:rPr>
              <a:t> </a:t>
            </a:r>
            <a:r>
              <a:rPr lang="en-GB" sz="2400" spc="5" dirty="0">
                <a:latin typeface="Arial"/>
                <a:cs typeface="Arial"/>
              </a:rPr>
              <a:t>consecutive </a:t>
            </a:r>
            <a:r>
              <a:rPr lang="en-GB" sz="2400" dirty="0">
                <a:latin typeface="Arial"/>
                <a:cs typeface="Arial"/>
              </a:rPr>
              <a:t>block </a:t>
            </a:r>
            <a:r>
              <a:rPr lang="en-GB" sz="2400" spc="5" dirty="0">
                <a:latin typeface="Arial"/>
                <a:cs typeface="Arial"/>
              </a:rPr>
              <a:t>of zeros to </a:t>
            </a:r>
            <a:r>
              <a:rPr lang="en-GB" sz="2400" spc="10" dirty="0">
                <a:latin typeface="Arial"/>
                <a:cs typeface="Arial"/>
              </a:rPr>
              <a:t>a</a:t>
            </a:r>
            <a:r>
              <a:rPr lang="en-GB" sz="2400" spc="-40" dirty="0">
                <a:latin typeface="Arial"/>
                <a:cs typeface="Arial"/>
              </a:rPr>
              <a:t> </a:t>
            </a:r>
            <a:r>
              <a:rPr lang="en-GB" sz="2400" spc="5" dirty="0">
                <a:latin typeface="Arial"/>
                <a:cs typeface="Arial"/>
              </a:rPr>
              <a:t>“</a:t>
            </a:r>
            <a:r>
              <a:rPr lang="en-GB" sz="2000" b="1" spc="5" dirty="0">
                <a:latin typeface="Courier New"/>
                <a:cs typeface="Courier New"/>
              </a:rPr>
              <a:t>::</a:t>
            </a:r>
            <a:r>
              <a:rPr lang="en-GB" sz="2400" spc="5" dirty="0">
                <a:latin typeface="Arial"/>
                <a:cs typeface="Arial"/>
              </a:rPr>
              <a:t>”:</a:t>
            </a:r>
            <a:endParaRPr lang="en-GB" sz="2400" dirty="0">
              <a:latin typeface="Arial"/>
              <a:cs typeface="Arial"/>
            </a:endParaRPr>
          </a:p>
          <a:p>
            <a:pPr marL="713105" indent="-571500">
              <a:lnSpc>
                <a:spcPct val="100000"/>
              </a:lnSpc>
              <a:spcBef>
                <a:spcPts val="615"/>
              </a:spcBef>
              <a:buFont typeface="Arial" panose="020B0604020202020204" pitchFamily="34" charset="0"/>
              <a:buChar char="•"/>
            </a:pPr>
            <a:r>
              <a:rPr lang="en-GB" sz="3600" spc="-60" baseline="6944" dirty="0">
                <a:solidFill>
                  <a:srgbClr val="53536E"/>
                </a:solidFill>
                <a:latin typeface="Lucida Sans Unicode"/>
                <a:cs typeface="Lucida Sans Unicode"/>
              </a:rPr>
              <a:t> </a:t>
            </a:r>
            <a:r>
              <a:rPr lang="en-GB" sz="2000" b="1" spc="5" dirty="0">
                <a:latin typeface="Courier New"/>
                <a:cs typeface="Courier New"/>
              </a:rPr>
              <a:t>2001:4998:c:a06::2:4011</a:t>
            </a:r>
            <a:endParaRPr lang="en-GB" sz="2000" dirty="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endParaRPr sz="23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24846755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F0332-CDA2-E447-B42B-AEDEAE69E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IPv6 Address Families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C3CBC-278F-F245-8F17-1B5B2C0D4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128</a:t>
            </a:fld>
            <a:endParaRPr lang="en-US"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7519B049-5950-E148-80E4-F50F41D08087}"/>
              </a:ext>
            </a:extLst>
          </p:cNvPr>
          <p:cNvSpPr txBox="1"/>
          <p:nvPr/>
        </p:nvSpPr>
        <p:spPr>
          <a:xfrm>
            <a:off x="457200" y="1672450"/>
            <a:ext cx="8229600" cy="373422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300" spc="10" dirty="0">
                <a:latin typeface="Arial"/>
                <a:cs typeface="Arial"/>
              </a:rPr>
              <a:t>The address space </a:t>
            </a:r>
            <a:r>
              <a:rPr sz="2300" spc="5" dirty="0">
                <a:latin typeface="Arial"/>
                <a:cs typeface="Arial"/>
              </a:rPr>
              <a:t>is carved, </a:t>
            </a:r>
            <a:r>
              <a:rPr sz="2300" spc="0" dirty="0">
                <a:latin typeface="Arial"/>
                <a:cs typeface="Arial"/>
              </a:rPr>
              <a:t>like </a:t>
            </a:r>
            <a:r>
              <a:rPr sz="2300" spc="5" dirty="0">
                <a:latin typeface="Arial"/>
                <a:cs typeface="Arial"/>
              </a:rPr>
              <a:t>v4, into </a:t>
            </a:r>
            <a:r>
              <a:rPr sz="2300" spc="10" dirty="0">
                <a:latin typeface="Arial"/>
                <a:cs typeface="Arial"/>
              </a:rPr>
              <a:t>certain categories</a:t>
            </a:r>
            <a:r>
              <a:rPr sz="2300" spc="-40" dirty="0">
                <a:latin typeface="Arial"/>
                <a:cs typeface="Arial"/>
              </a:rPr>
              <a:t> </a:t>
            </a:r>
            <a:r>
              <a:rPr sz="2300" spc="37" baseline="31746" dirty="0">
                <a:latin typeface="Arial"/>
                <a:cs typeface="Arial"/>
              </a:rPr>
              <a:t>1</a:t>
            </a:r>
            <a:r>
              <a:rPr sz="2300" spc="25" dirty="0">
                <a:latin typeface="Arial"/>
                <a:cs typeface="Arial"/>
              </a:rPr>
              <a:t>:</a:t>
            </a:r>
            <a:endParaRPr sz="2300" dirty="0">
              <a:latin typeface="Arial"/>
              <a:cs typeface="Arial"/>
            </a:endParaRPr>
          </a:p>
          <a:p>
            <a:pPr marR="498475" algn="ctr">
              <a:lnSpc>
                <a:spcPct val="100000"/>
              </a:lnSpc>
              <a:spcBef>
                <a:spcPts val="815"/>
              </a:spcBef>
            </a:pPr>
            <a:r>
              <a:rPr sz="2300" spc="5" dirty="0">
                <a:solidFill>
                  <a:srgbClr val="53536E"/>
                </a:solidFill>
                <a:latin typeface="Arial"/>
                <a:cs typeface="Arial"/>
              </a:rPr>
              <a:t>host-local </a:t>
            </a:r>
            <a:r>
              <a:rPr sz="2300" spc="0" dirty="0">
                <a:latin typeface="Arial"/>
                <a:cs typeface="Arial"/>
              </a:rPr>
              <a:t>: </a:t>
            </a:r>
            <a:r>
              <a:rPr sz="2300" spc="5" dirty="0">
                <a:latin typeface="Arial"/>
                <a:cs typeface="Arial"/>
              </a:rPr>
              <a:t>localhost; </a:t>
            </a:r>
            <a:r>
              <a:rPr sz="2300" b="1" spc="5" dirty="0">
                <a:latin typeface="Courier New"/>
                <a:cs typeface="Courier New"/>
              </a:rPr>
              <a:t>::1 </a:t>
            </a:r>
            <a:r>
              <a:rPr sz="2300" spc="5" dirty="0">
                <a:latin typeface="Arial"/>
                <a:cs typeface="Arial"/>
              </a:rPr>
              <a:t>is equivalent to</a:t>
            </a:r>
            <a:r>
              <a:rPr sz="2300" spc="-180" dirty="0">
                <a:latin typeface="Arial"/>
                <a:cs typeface="Arial"/>
              </a:rPr>
              <a:t> </a:t>
            </a:r>
            <a:r>
              <a:rPr sz="2300" b="1" spc="5" dirty="0">
                <a:latin typeface="Courier New"/>
                <a:cs typeface="Courier New"/>
              </a:rPr>
              <a:t>127.0.0.1</a:t>
            </a:r>
            <a:endParaRPr sz="2300" dirty="0">
              <a:latin typeface="Courier New"/>
              <a:cs typeface="Courier New"/>
            </a:endParaRPr>
          </a:p>
          <a:p>
            <a:pPr marL="247650">
              <a:lnSpc>
                <a:spcPct val="100000"/>
              </a:lnSpc>
              <a:spcBef>
                <a:spcPts val="509"/>
              </a:spcBef>
            </a:pPr>
            <a:r>
              <a:rPr sz="2300" spc="5" dirty="0">
                <a:solidFill>
                  <a:srgbClr val="53536E"/>
                </a:solidFill>
                <a:latin typeface="Arial"/>
                <a:cs typeface="Arial"/>
              </a:rPr>
              <a:t>link-local </a:t>
            </a:r>
            <a:r>
              <a:rPr sz="2300" spc="0" dirty="0">
                <a:latin typeface="Arial"/>
                <a:cs typeface="Arial"/>
              </a:rPr>
              <a:t>: </a:t>
            </a:r>
            <a:r>
              <a:rPr sz="2300" spc="5" dirty="0">
                <a:latin typeface="Arial"/>
                <a:cs typeface="Arial"/>
              </a:rPr>
              <a:t>not routed: </a:t>
            </a:r>
            <a:r>
              <a:rPr sz="2300" b="1" spc="5" dirty="0">
                <a:latin typeface="Courier New"/>
                <a:cs typeface="Courier New"/>
              </a:rPr>
              <a:t>fe80::/10 </a:t>
            </a:r>
            <a:r>
              <a:rPr sz="2300" spc="5" dirty="0">
                <a:latin typeface="Arial"/>
                <a:cs typeface="Arial"/>
              </a:rPr>
              <a:t>is equivalent</a:t>
            </a:r>
            <a:r>
              <a:rPr sz="2300" spc="-130" dirty="0">
                <a:latin typeface="Arial"/>
                <a:cs typeface="Arial"/>
              </a:rPr>
              <a:t> </a:t>
            </a:r>
            <a:r>
              <a:rPr sz="2300" spc="5" dirty="0">
                <a:latin typeface="Arial"/>
                <a:cs typeface="Arial"/>
              </a:rPr>
              <a:t>to</a:t>
            </a:r>
            <a:endParaRPr sz="2300" dirty="0">
              <a:latin typeface="Arial"/>
              <a:cs typeface="Arial"/>
            </a:endParaRPr>
          </a:p>
          <a:p>
            <a:pPr marL="801370">
              <a:lnSpc>
                <a:spcPct val="100000"/>
              </a:lnSpc>
              <a:spcBef>
                <a:spcPts val="315"/>
              </a:spcBef>
            </a:pPr>
            <a:r>
              <a:rPr sz="2300" b="1" spc="5" dirty="0">
                <a:latin typeface="Courier New"/>
                <a:cs typeface="Courier New"/>
              </a:rPr>
              <a:t>169.254.0.0/16</a:t>
            </a:r>
            <a:endParaRPr sz="2300" dirty="0">
              <a:latin typeface="Courier New"/>
              <a:cs typeface="Courier New"/>
            </a:endParaRPr>
          </a:p>
          <a:p>
            <a:pPr marL="240665">
              <a:lnSpc>
                <a:spcPct val="100000"/>
              </a:lnSpc>
              <a:spcBef>
                <a:spcPts val="535"/>
              </a:spcBef>
            </a:pPr>
            <a:r>
              <a:rPr sz="2300" spc="5" dirty="0">
                <a:solidFill>
                  <a:srgbClr val="53536E"/>
                </a:solidFill>
                <a:latin typeface="Arial"/>
                <a:cs typeface="Arial"/>
              </a:rPr>
              <a:t>site-local </a:t>
            </a:r>
            <a:r>
              <a:rPr sz="2300" spc="0" dirty="0">
                <a:latin typeface="Arial"/>
                <a:cs typeface="Arial"/>
              </a:rPr>
              <a:t>: </a:t>
            </a:r>
            <a:r>
              <a:rPr sz="2300" spc="5" dirty="0">
                <a:latin typeface="Arial"/>
                <a:cs typeface="Arial"/>
              </a:rPr>
              <a:t>not routed </a:t>
            </a:r>
            <a:r>
              <a:rPr sz="2300" i="1" spc="5" dirty="0">
                <a:latin typeface="Arial"/>
                <a:cs typeface="Arial"/>
              </a:rPr>
              <a:t>globally</a:t>
            </a:r>
            <a:r>
              <a:rPr sz="2300" spc="5" dirty="0">
                <a:latin typeface="Arial"/>
                <a:cs typeface="Arial"/>
              </a:rPr>
              <a:t>: </a:t>
            </a:r>
            <a:r>
              <a:rPr sz="2300" b="1" spc="5" dirty="0">
                <a:latin typeface="Courier New"/>
                <a:cs typeface="Courier New"/>
              </a:rPr>
              <a:t>fc00::/7 </a:t>
            </a:r>
            <a:r>
              <a:rPr sz="2300" spc="5" dirty="0">
                <a:latin typeface="Arial"/>
                <a:cs typeface="Arial"/>
              </a:rPr>
              <a:t>is equivalent</a:t>
            </a:r>
            <a:r>
              <a:rPr sz="2300" spc="-125" dirty="0">
                <a:latin typeface="Arial"/>
                <a:cs typeface="Arial"/>
              </a:rPr>
              <a:t> </a:t>
            </a:r>
            <a:r>
              <a:rPr sz="2300" spc="5" dirty="0">
                <a:latin typeface="Arial"/>
                <a:cs typeface="Arial"/>
              </a:rPr>
              <a:t>to</a:t>
            </a:r>
            <a:endParaRPr sz="2300" dirty="0">
              <a:latin typeface="Arial"/>
              <a:cs typeface="Arial"/>
            </a:endParaRPr>
          </a:p>
          <a:p>
            <a:pPr marR="454025" algn="ctr">
              <a:lnSpc>
                <a:spcPct val="100000"/>
              </a:lnSpc>
              <a:spcBef>
                <a:spcPts val="215"/>
              </a:spcBef>
            </a:pPr>
            <a:r>
              <a:rPr sz="2300" b="1" spc="5" dirty="0">
                <a:latin typeface="Courier New"/>
                <a:cs typeface="Courier New"/>
              </a:rPr>
              <a:t>192.168.0.0/16</a:t>
            </a:r>
            <a:r>
              <a:rPr sz="2300" b="1" spc="-250" dirty="0">
                <a:latin typeface="Courier New"/>
                <a:cs typeface="Courier New"/>
              </a:rPr>
              <a:t> </a:t>
            </a:r>
            <a:r>
              <a:rPr sz="2300" spc="5" dirty="0">
                <a:latin typeface="Arial"/>
                <a:cs typeface="Arial"/>
              </a:rPr>
              <a:t>or </a:t>
            </a:r>
            <a:r>
              <a:rPr sz="2300" b="1" spc="5" dirty="0">
                <a:latin typeface="Courier New"/>
                <a:cs typeface="Courier New"/>
              </a:rPr>
              <a:t>10.0.0.0/8</a:t>
            </a:r>
            <a:endParaRPr sz="2300" dirty="0">
              <a:latin typeface="Courier New"/>
              <a:cs typeface="Courier New"/>
            </a:endParaRPr>
          </a:p>
          <a:p>
            <a:pPr marL="801370" marR="5080" indent="-789305">
              <a:lnSpc>
                <a:spcPct val="118900"/>
              </a:lnSpc>
              <a:spcBef>
                <a:spcPts val="300"/>
              </a:spcBef>
            </a:pPr>
            <a:r>
              <a:rPr sz="2300" spc="5" dirty="0">
                <a:solidFill>
                  <a:srgbClr val="53536E"/>
                </a:solidFill>
                <a:latin typeface="Arial"/>
                <a:cs typeface="Arial"/>
              </a:rPr>
              <a:t>global unicast </a:t>
            </a:r>
            <a:r>
              <a:rPr sz="2300" spc="0" dirty="0">
                <a:latin typeface="Arial"/>
                <a:cs typeface="Arial"/>
              </a:rPr>
              <a:t>: </a:t>
            </a:r>
            <a:r>
              <a:rPr sz="2300" b="1" spc="5" dirty="0">
                <a:latin typeface="Courier New"/>
                <a:cs typeface="Courier New"/>
              </a:rPr>
              <a:t>2000::/3 </a:t>
            </a:r>
            <a:r>
              <a:rPr sz="2300" spc="5" dirty="0">
                <a:latin typeface="Arial"/>
                <a:cs typeface="Arial"/>
              </a:rPr>
              <a:t>is basically any </a:t>
            </a:r>
            <a:r>
              <a:rPr sz="2300" spc="10" dirty="0">
                <a:latin typeface="Arial"/>
                <a:cs typeface="Arial"/>
              </a:rPr>
              <a:t>v4 address </a:t>
            </a:r>
            <a:r>
              <a:rPr sz="2300" spc="5" dirty="0">
                <a:latin typeface="Arial"/>
                <a:cs typeface="Arial"/>
              </a:rPr>
              <a:t>not </a:t>
            </a:r>
            <a:r>
              <a:rPr sz="2300" spc="10" dirty="0">
                <a:latin typeface="Arial"/>
                <a:cs typeface="Arial"/>
              </a:rPr>
              <a:t>reserved</a:t>
            </a:r>
            <a:r>
              <a:rPr sz="2300" spc="-175" dirty="0">
                <a:latin typeface="Arial"/>
                <a:cs typeface="Arial"/>
              </a:rPr>
              <a:t> </a:t>
            </a:r>
            <a:r>
              <a:rPr sz="2300" spc="5" dirty="0">
                <a:latin typeface="Arial"/>
                <a:cs typeface="Arial"/>
              </a:rPr>
              <a:t>in  </a:t>
            </a:r>
            <a:r>
              <a:rPr sz="2300" spc="10" dirty="0">
                <a:latin typeface="Arial"/>
                <a:cs typeface="Arial"/>
              </a:rPr>
              <a:t>some </a:t>
            </a:r>
            <a:r>
              <a:rPr sz="2300" spc="5" dirty="0">
                <a:latin typeface="Arial"/>
                <a:cs typeface="Arial"/>
              </a:rPr>
              <a:t>other</a:t>
            </a:r>
            <a:r>
              <a:rPr sz="2300" spc="-10" dirty="0">
                <a:latin typeface="Arial"/>
                <a:cs typeface="Arial"/>
              </a:rPr>
              <a:t> </a:t>
            </a:r>
            <a:r>
              <a:rPr sz="2300" dirty="0">
                <a:latin typeface="Arial"/>
                <a:cs typeface="Arial"/>
              </a:rPr>
              <a:t>way</a:t>
            </a:r>
          </a:p>
          <a:p>
            <a:pPr marL="241935">
              <a:lnSpc>
                <a:spcPct val="100000"/>
              </a:lnSpc>
              <a:spcBef>
                <a:spcPts val="515"/>
              </a:spcBef>
            </a:pPr>
            <a:r>
              <a:rPr sz="2300" spc="5" dirty="0">
                <a:solidFill>
                  <a:srgbClr val="53536E"/>
                </a:solidFill>
                <a:latin typeface="Arial"/>
                <a:cs typeface="Arial"/>
              </a:rPr>
              <a:t>multicast </a:t>
            </a:r>
            <a:r>
              <a:rPr sz="2300" spc="0" dirty="0">
                <a:latin typeface="Arial"/>
                <a:cs typeface="Arial"/>
              </a:rPr>
              <a:t>: </a:t>
            </a:r>
            <a:r>
              <a:rPr sz="2300" b="1" spc="5" dirty="0">
                <a:latin typeface="Courier New"/>
                <a:cs typeface="Courier New"/>
              </a:rPr>
              <a:t>ff00::/8</a:t>
            </a:r>
            <a:r>
              <a:rPr sz="2300" b="1" spc="-190" dirty="0">
                <a:latin typeface="Courier New"/>
                <a:cs typeface="Courier New"/>
              </a:rPr>
              <a:t> </a:t>
            </a:r>
            <a:r>
              <a:rPr sz="2300" spc="5" dirty="0">
                <a:latin typeface="Arial"/>
                <a:cs typeface="Arial"/>
              </a:rPr>
              <a:t>is equivalent to </a:t>
            </a:r>
            <a:r>
              <a:rPr sz="2300" b="1" spc="5" dirty="0">
                <a:latin typeface="Courier New"/>
                <a:cs typeface="Courier New"/>
              </a:rPr>
              <a:t>224.0.0.0/4</a:t>
            </a:r>
            <a:endParaRPr sz="2300" dirty="0">
              <a:latin typeface="Courier New"/>
              <a:cs typeface="Courier New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7B20BE7F-0E75-C343-9C00-98C37D79F66B}"/>
              </a:ext>
            </a:extLst>
          </p:cNvPr>
          <p:cNvSpPr txBox="1"/>
          <p:nvPr/>
        </p:nvSpPr>
        <p:spPr>
          <a:xfrm>
            <a:off x="457199" y="6356350"/>
            <a:ext cx="7695127" cy="19941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00" spc="7" baseline="32407" dirty="0">
                <a:latin typeface="Arial"/>
                <a:cs typeface="Arial"/>
              </a:rPr>
              <a:t>1</a:t>
            </a:r>
            <a:r>
              <a:rPr sz="1200" spc="5" dirty="0">
                <a:latin typeface="Courier New"/>
                <a:cs typeface="Courier New"/>
                <a:hlinkClick r:id="rId2"/>
              </a:rPr>
              <a:t>http://www.ripe.net/lir-services/new-lir/ipv6_reference_card.pdf</a:t>
            </a:r>
            <a:endParaRPr sz="12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96037127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with</a:t>
            </a:r>
            <a:r>
              <a:rPr lang="en-US" dirty="0">
                <a:latin typeface="+mn-lt"/>
              </a:rPr>
              <a:t> </a:t>
            </a:r>
            <a:r>
              <a:rPr lang="en-US" dirty="0">
                <a:latin typeface="+mn-lt"/>
                <a:cs typeface="Courier"/>
              </a:rPr>
              <a:t>/64 </a:t>
            </a:r>
            <a:r>
              <a:rPr lang="en-US" dirty="0"/>
              <a:t>Subnets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Scanning a subnet becomes a </a:t>
            </a:r>
            <a:r>
              <a:rPr lang="en-US" sz="2000" dirty="0" err="1"/>
              <a:t>DoS</a:t>
            </a:r>
            <a:r>
              <a:rPr lang="en-US" sz="2000" dirty="0"/>
              <a:t> attack!</a:t>
            </a:r>
          </a:p>
          <a:p>
            <a:pPr lvl="1"/>
            <a:r>
              <a:rPr lang="en-US" sz="1800" dirty="0"/>
              <a:t>Creates IPv6 version of 2</a:t>
            </a:r>
            <a:r>
              <a:rPr lang="en-US" sz="1800" baseline="30000" dirty="0"/>
              <a:t>64</a:t>
            </a:r>
            <a:r>
              <a:rPr lang="en-US" sz="1800" dirty="0"/>
              <a:t> ARP entries in routers</a:t>
            </a:r>
          </a:p>
          <a:p>
            <a:pPr lvl="1"/>
            <a:r>
              <a:rPr lang="en-US" sz="1800" dirty="0"/>
              <a:t>Exhaust address-translation table space</a:t>
            </a:r>
          </a:p>
          <a:p>
            <a:pPr marL="457200" lvl="1" indent="0">
              <a:buNone/>
            </a:pPr>
            <a:endParaRPr lang="en-US" sz="1600" dirty="0">
              <a:latin typeface="Courier"/>
              <a:cs typeface="Courier"/>
            </a:endParaRPr>
          </a:p>
          <a:p>
            <a:r>
              <a:rPr lang="en-US" sz="2100" dirty="0"/>
              <a:t>So now we have:</a:t>
            </a:r>
            <a:endParaRPr lang="en-US" sz="2400" b="1" dirty="0">
              <a:solidFill>
                <a:srgbClr val="0000FF"/>
              </a:solidFill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sz="2100" dirty="0">
                <a:latin typeface="Courier" pitchFamily="2" charset="0"/>
                <a:cs typeface="Courier"/>
              </a:rPr>
              <a:t>ping6 ff02::1 </a:t>
            </a:r>
            <a:r>
              <a:rPr lang="en-US" sz="2000" dirty="0">
                <a:cs typeface="Courier"/>
              </a:rPr>
              <a:t>All nodes in broadcast domain</a:t>
            </a:r>
          </a:p>
          <a:p>
            <a:pPr marL="0" indent="0">
              <a:buNone/>
            </a:pPr>
            <a:r>
              <a:rPr lang="en-US" sz="2100" dirty="0">
                <a:latin typeface="Courier"/>
                <a:cs typeface="Courier"/>
              </a:rPr>
              <a:t>ping6 ff02::2 </a:t>
            </a:r>
            <a:r>
              <a:rPr lang="en-US" sz="2000" dirty="0">
                <a:cs typeface="Courier"/>
              </a:rPr>
              <a:t>All routers in broadcast domain</a:t>
            </a:r>
            <a:endParaRPr lang="en-US" sz="1600" dirty="0"/>
          </a:p>
          <a:p>
            <a:endParaRPr lang="en-US" sz="2200" dirty="0"/>
          </a:p>
          <a:p>
            <a:r>
              <a:rPr lang="en-US" sz="2000" dirty="0"/>
              <a:t>Solutions</a:t>
            </a:r>
          </a:p>
          <a:p>
            <a:pPr lvl="1"/>
            <a:r>
              <a:rPr lang="en-US" sz="1800" dirty="0"/>
              <a:t>RFC 6164 recommends use of </a:t>
            </a:r>
            <a:r>
              <a:rPr lang="en-US" sz="1800" dirty="0">
                <a:cs typeface="Courier"/>
              </a:rPr>
              <a:t>/127 </a:t>
            </a:r>
            <a:r>
              <a:rPr lang="en-US" sz="1800" dirty="0"/>
              <a:t>to protect router-router links</a:t>
            </a:r>
          </a:p>
          <a:p>
            <a:pPr lvl="1"/>
            <a:r>
              <a:rPr lang="en-US" sz="1800" dirty="0"/>
              <a:t>RFC 3756 suggest “clever cache management” to address more generally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20B50-5D96-834B-8295-1A235E69E720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8580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73162"/>
          </a:xfrm>
        </p:spPr>
        <p:txBody>
          <a:bodyPr/>
          <a:lstStyle/>
          <a:p>
            <a:r>
              <a:rPr lang="en-US" dirty="0"/>
              <a:t>What’s inside a router?</a:t>
            </a: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382460" y="1447800"/>
            <a:ext cx="6799338" cy="5105400"/>
          </a:xfrm>
          <a:prstGeom prst="rect">
            <a:avLst/>
          </a:prstGeom>
          <a:solidFill>
            <a:srgbClr val="E6E6E6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18900000" algn="ctr" rotWithShape="0">
              <a:schemeClr val="bg2">
                <a:alpha val="74998"/>
              </a:schemeClr>
            </a:outerShdw>
          </a:effectLst>
        </p:spPr>
        <p:txBody>
          <a:bodyPr wrap="none" lIns="90332" tIns="44374" rIns="90332" bIns="44374" anchor="ctr"/>
          <a:lstStyle/>
          <a:p>
            <a:pPr algn="ctr" defTabSz="912813"/>
            <a:endParaRPr lang="en-US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735065" y="3104994"/>
            <a:ext cx="1288721" cy="49369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18900000" algn="ctr" rotWithShape="0">
              <a:schemeClr val="bg2">
                <a:alpha val="74998"/>
              </a:schemeClr>
            </a:outerShdw>
          </a:effectLst>
        </p:spPr>
        <p:txBody>
          <a:bodyPr wrap="none" lIns="90488" tIns="44450" rIns="90488" bIns="4445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735065" y="3893882"/>
            <a:ext cx="1288721" cy="49114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18900000" algn="ctr" rotWithShape="0">
              <a:schemeClr val="bg2">
                <a:alpha val="74998"/>
              </a:schemeClr>
            </a:outerShdw>
          </a:effectLst>
        </p:spPr>
        <p:txBody>
          <a:bodyPr wrap="none" lIns="90488" tIns="44450" rIns="90488" bIns="4445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1735065" y="5766856"/>
            <a:ext cx="1288721" cy="49114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18900000" algn="ctr" rotWithShape="0">
              <a:schemeClr val="bg2">
                <a:alpha val="74998"/>
              </a:schemeClr>
            </a:outerShdw>
          </a:effectLst>
        </p:spPr>
        <p:txBody>
          <a:bodyPr wrap="none" lIns="90488" tIns="44450" rIns="90488" bIns="44450" anchor="ctr"/>
          <a:lstStyle/>
          <a:p>
            <a:pPr algn="ctr"/>
            <a:r>
              <a:rPr lang="en-US" dirty="0"/>
              <a:t>N</a:t>
            </a: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6421896" y="3204242"/>
            <a:ext cx="1288721" cy="493691"/>
          </a:xfrm>
          <a:prstGeom prst="rect">
            <a:avLst/>
          </a:prstGeom>
          <a:solidFill>
            <a:srgbClr val="CCFFFF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18900000" algn="ctr" rotWithShape="0">
              <a:schemeClr val="bg2">
                <a:alpha val="74998"/>
              </a:schemeClr>
            </a:outerShdw>
          </a:effectLst>
        </p:spPr>
        <p:txBody>
          <a:bodyPr wrap="none" lIns="90488" tIns="44450" rIns="90488" bIns="4445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6421896" y="3993130"/>
            <a:ext cx="1288721" cy="491146"/>
          </a:xfrm>
          <a:prstGeom prst="rect">
            <a:avLst/>
          </a:prstGeom>
          <a:solidFill>
            <a:srgbClr val="CCFFFF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18900000" algn="ctr" rotWithShape="0">
              <a:schemeClr val="bg2">
                <a:alpha val="74998"/>
              </a:schemeClr>
            </a:outerShdw>
          </a:effectLst>
        </p:spPr>
        <p:txBody>
          <a:bodyPr wrap="none" lIns="90488" tIns="44450" rIns="90488" bIns="4445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6421896" y="5863558"/>
            <a:ext cx="1288721" cy="493691"/>
          </a:xfrm>
          <a:prstGeom prst="rect">
            <a:avLst/>
          </a:prstGeom>
          <a:solidFill>
            <a:srgbClr val="CCFFFF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18900000" algn="ctr" rotWithShape="0">
              <a:schemeClr val="bg2">
                <a:alpha val="74998"/>
              </a:schemeClr>
            </a:outerShdw>
          </a:effectLst>
        </p:spPr>
        <p:txBody>
          <a:bodyPr wrap="none" lIns="90488" tIns="44450" rIns="90488" bIns="44450" anchor="ctr"/>
          <a:lstStyle/>
          <a:p>
            <a:pPr algn="ctr"/>
            <a:r>
              <a:rPr lang="en-US" dirty="0"/>
              <a:t>N</a:t>
            </a: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3591698" y="3300944"/>
            <a:ext cx="2131229" cy="2761108"/>
          </a:xfrm>
          <a:prstGeom prst="rect">
            <a:avLst/>
          </a:prstGeom>
          <a:solidFill>
            <a:srgbClr val="99FF66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18900000" algn="ctr" rotWithShape="0">
              <a:schemeClr val="bg2">
                <a:alpha val="74998"/>
              </a:schemeClr>
            </a:outerShdw>
          </a:effectLst>
        </p:spPr>
        <p:txBody>
          <a:bodyPr wrap="none" lIns="90478" tIns="44445" rIns="90478" bIns="44445" anchor="ctr"/>
          <a:lstStyle/>
          <a:p>
            <a:pPr algn="ctr"/>
            <a:endParaRPr lang="en-US">
              <a:latin typeface="Palatino Linotype" charset="0"/>
            </a:endParaRPr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>
            <a:off x="914401" y="3400191"/>
            <a:ext cx="820664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3" name="Line 16"/>
          <p:cNvSpPr>
            <a:spLocks noChangeShapeType="1"/>
          </p:cNvSpPr>
          <p:nvPr/>
        </p:nvSpPr>
        <p:spPr bwMode="auto">
          <a:xfrm>
            <a:off x="914401" y="4092377"/>
            <a:ext cx="820664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4" name="Line 17"/>
          <p:cNvSpPr>
            <a:spLocks noChangeShapeType="1"/>
          </p:cNvSpPr>
          <p:nvPr/>
        </p:nvSpPr>
        <p:spPr bwMode="auto">
          <a:xfrm>
            <a:off x="914401" y="6062053"/>
            <a:ext cx="820664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5" name="Line 18"/>
          <p:cNvSpPr>
            <a:spLocks noChangeShapeType="1"/>
          </p:cNvSpPr>
          <p:nvPr/>
        </p:nvSpPr>
        <p:spPr bwMode="auto">
          <a:xfrm>
            <a:off x="7710617" y="6161301"/>
            <a:ext cx="823784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6" name="Line 19"/>
          <p:cNvSpPr>
            <a:spLocks noChangeShapeType="1"/>
          </p:cNvSpPr>
          <p:nvPr/>
        </p:nvSpPr>
        <p:spPr bwMode="auto">
          <a:xfrm>
            <a:off x="7710617" y="4189079"/>
            <a:ext cx="823784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7" name="Line 20"/>
          <p:cNvSpPr>
            <a:spLocks noChangeShapeType="1"/>
          </p:cNvSpPr>
          <p:nvPr/>
        </p:nvSpPr>
        <p:spPr bwMode="auto">
          <a:xfrm>
            <a:off x="7710617" y="3400191"/>
            <a:ext cx="823784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9" name="Text Box 22"/>
          <p:cNvSpPr txBox="1">
            <a:spLocks noChangeArrowheads="1"/>
          </p:cNvSpPr>
          <p:nvPr/>
        </p:nvSpPr>
        <p:spPr bwMode="auto">
          <a:xfrm>
            <a:off x="1206407" y="2712164"/>
            <a:ext cx="2298793" cy="335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332" tIns="44374" rIns="90332" bIns="44374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12813"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370013"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825625"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2828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7400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1972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6544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1600" b="1" dirty="0" err="1">
                <a:latin typeface="Arial" charset="0"/>
              </a:rPr>
              <a:t>Linecard</a:t>
            </a:r>
            <a:r>
              <a:rPr lang="en-US" sz="1600" dirty="0" err="1">
                <a:latin typeface="Arial" charset="0"/>
              </a:rPr>
              <a:t>s</a:t>
            </a:r>
            <a:r>
              <a:rPr lang="en-US" sz="1600" dirty="0">
                <a:latin typeface="Arial" charset="0"/>
              </a:rPr>
              <a:t> (input)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20" name="Oval 23"/>
          <p:cNvSpPr>
            <a:spLocks noChangeArrowheads="1"/>
          </p:cNvSpPr>
          <p:nvPr/>
        </p:nvSpPr>
        <p:spPr bwMode="auto">
          <a:xfrm>
            <a:off x="2262411" y="4570799"/>
            <a:ext cx="118575" cy="96702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21" name="Oval 24"/>
          <p:cNvSpPr>
            <a:spLocks noChangeArrowheads="1"/>
          </p:cNvSpPr>
          <p:nvPr/>
        </p:nvSpPr>
        <p:spPr bwMode="auto">
          <a:xfrm>
            <a:off x="2206244" y="4977967"/>
            <a:ext cx="115456" cy="99248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22" name="Oval 25"/>
          <p:cNvSpPr>
            <a:spLocks noChangeArrowheads="1"/>
          </p:cNvSpPr>
          <p:nvPr/>
        </p:nvSpPr>
        <p:spPr bwMode="auto">
          <a:xfrm>
            <a:off x="2206244" y="5369867"/>
            <a:ext cx="115456" cy="99248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23" name="Oval 26"/>
          <p:cNvSpPr>
            <a:spLocks noChangeArrowheads="1"/>
          </p:cNvSpPr>
          <p:nvPr/>
        </p:nvSpPr>
        <p:spPr bwMode="auto">
          <a:xfrm>
            <a:off x="7008530" y="4705674"/>
            <a:ext cx="118575" cy="99246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24" name="Oval 27"/>
          <p:cNvSpPr>
            <a:spLocks noChangeArrowheads="1"/>
          </p:cNvSpPr>
          <p:nvPr/>
        </p:nvSpPr>
        <p:spPr bwMode="auto">
          <a:xfrm>
            <a:off x="7008530" y="5100118"/>
            <a:ext cx="118575" cy="99248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25" name="Oval 28"/>
          <p:cNvSpPr>
            <a:spLocks noChangeArrowheads="1"/>
          </p:cNvSpPr>
          <p:nvPr/>
        </p:nvSpPr>
        <p:spPr bwMode="auto">
          <a:xfrm>
            <a:off x="7008530" y="5492017"/>
            <a:ext cx="118575" cy="99248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cxnSp>
        <p:nvCxnSpPr>
          <p:cNvPr id="26" name="AutoShape 29"/>
          <p:cNvCxnSpPr>
            <a:cxnSpLocks noChangeShapeType="1"/>
          </p:cNvCxnSpPr>
          <p:nvPr/>
        </p:nvCxnSpPr>
        <p:spPr bwMode="auto">
          <a:xfrm>
            <a:off x="3073713" y="3369653"/>
            <a:ext cx="507687" cy="440347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7" name="AutoShape 30"/>
          <p:cNvCxnSpPr>
            <a:cxnSpLocks noChangeShapeType="1"/>
          </p:cNvCxnSpPr>
          <p:nvPr/>
        </p:nvCxnSpPr>
        <p:spPr bwMode="auto">
          <a:xfrm>
            <a:off x="3073713" y="4158541"/>
            <a:ext cx="583887" cy="337259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8" name="AutoShape 31"/>
          <p:cNvCxnSpPr>
            <a:cxnSpLocks noChangeShapeType="1"/>
          </p:cNvCxnSpPr>
          <p:nvPr/>
        </p:nvCxnSpPr>
        <p:spPr bwMode="auto">
          <a:xfrm flipV="1">
            <a:off x="3073713" y="5410200"/>
            <a:ext cx="507687" cy="62131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" name="AutoShape 32"/>
          <p:cNvCxnSpPr>
            <a:cxnSpLocks noChangeShapeType="1"/>
          </p:cNvCxnSpPr>
          <p:nvPr/>
        </p:nvCxnSpPr>
        <p:spPr bwMode="auto">
          <a:xfrm flipV="1">
            <a:off x="5791200" y="3397647"/>
            <a:ext cx="646297" cy="33615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0" name="AutoShape 33"/>
          <p:cNvCxnSpPr>
            <a:cxnSpLocks noChangeShapeType="1"/>
          </p:cNvCxnSpPr>
          <p:nvPr/>
        </p:nvCxnSpPr>
        <p:spPr bwMode="auto">
          <a:xfrm flipV="1">
            <a:off x="5715000" y="4186536"/>
            <a:ext cx="722497" cy="80664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1" name="AutoShape 34"/>
          <p:cNvCxnSpPr>
            <a:cxnSpLocks noChangeShapeType="1"/>
          </p:cNvCxnSpPr>
          <p:nvPr/>
        </p:nvCxnSpPr>
        <p:spPr bwMode="auto">
          <a:xfrm>
            <a:off x="5791200" y="5105400"/>
            <a:ext cx="646297" cy="95156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2" name="Text Box 35"/>
          <p:cNvSpPr txBox="1">
            <a:spLocks noChangeArrowheads="1"/>
          </p:cNvSpPr>
          <p:nvPr/>
        </p:nvSpPr>
        <p:spPr bwMode="auto">
          <a:xfrm>
            <a:off x="3828775" y="4234744"/>
            <a:ext cx="1567943" cy="920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78" tIns="44445" rIns="90478" bIns="44445">
            <a:spAutoFit/>
          </a:bodyPr>
          <a:lstStyle/>
          <a:p>
            <a:pPr algn="ctr"/>
            <a:r>
              <a:rPr lang="en-US" sz="1800" dirty="0">
                <a:latin typeface="+mn-lt"/>
              </a:rPr>
              <a:t>Interconnect</a:t>
            </a:r>
            <a:br>
              <a:rPr lang="en-US" sz="1800" dirty="0">
                <a:latin typeface="+mn-lt"/>
              </a:rPr>
            </a:br>
            <a:r>
              <a:rPr lang="en-US" sz="1800" dirty="0">
                <a:latin typeface="+mn-lt"/>
              </a:rPr>
              <a:t>(Switching)</a:t>
            </a:r>
          </a:p>
          <a:p>
            <a:pPr algn="ctr"/>
            <a:r>
              <a:rPr lang="en-US" sz="1800" dirty="0">
                <a:latin typeface="+mn-lt"/>
              </a:rPr>
              <a:t>Fabric</a:t>
            </a:r>
          </a:p>
        </p:txBody>
      </p:sp>
      <p:sp>
        <p:nvSpPr>
          <p:cNvPr id="40" name="Rectangle 11"/>
          <p:cNvSpPr>
            <a:spLocks noChangeArrowheads="1"/>
          </p:cNvSpPr>
          <p:nvPr/>
        </p:nvSpPr>
        <p:spPr bwMode="auto">
          <a:xfrm>
            <a:off x="3810000" y="1752600"/>
            <a:ext cx="1752600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18900000" algn="ctr" rotWithShape="0">
              <a:schemeClr val="bg2">
                <a:alpha val="74998"/>
              </a:schemeClr>
            </a:outerShdw>
          </a:effectLst>
        </p:spPr>
        <p:txBody>
          <a:bodyPr wrap="none" lIns="90488" tIns="44450" rIns="90488" bIns="44450" anchor="ctr"/>
          <a:lstStyle/>
          <a:p>
            <a:pPr algn="ctr"/>
            <a:r>
              <a:rPr lang="en-US" sz="1800" dirty="0">
                <a:latin typeface="+mn-lt"/>
              </a:rPr>
              <a:t>Route/Control </a:t>
            </a:r>
            <a:br>
              <a:rPr lang="en-US" sz="1800" dirty="0">
                <a:latin typeface="+mn-lt"/>
              </a:rPr>
            </a:br>
            <a:r>
              <a:rPr lang="en-US" sz="1800" dirty="0">
                <a:latin typeface="+mn-lt"/>
              </a:rPr>
              <a:t>Processor</a:t>
            </a:r>
          </a:p>
        </p:txBody>
      </p:sp>
      <p:sp>
        <p:nvSpPr>
          <p:cNvPr id="47" name="Text Box 22"/>
          <p:cNvSpPr txBox="1">
            <a:spLocks noChangeArrowheads="1"/>
          </p:cNvSpPr>
          <p:nvPr/>
        </p:nvSpPr>
        <p:spPr bwMode="auto">
          <a:xfrm>
            <a:off x="5930807" y="2712164"/>
            <a:ext cx="2298793" cy="335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332" tIns="44374" rIns="90332" bIns="44374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12813"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370013"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825625"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2828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7400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1972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6544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1600" b="1" dirty="0" err="1">
                <a:latin typeface="Arial" charset="0"/>
              </a:rPr>
              <a:t>Linecard</a:t>
            </a:r>
            <a:r>
              <a:rPr lang="en-US" sz="1600" dirty="0" err="1">
                <a:latin typeface="Arial" charset="0"/>
              </a:rPr>
              <a:t>s</a:t>
            </a:r>
            <a:r>
              <a:rPr lang="en-US" sz="1600" dirty="0">
                <a:latin typeface="Arial" charset="0"/>
              </a:rPr>
              <a:t> (output)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49" name="Oval Callout 48"/>
          <p:cNvSpPr/>
          <p:nvPr/>
        </p:nvSpPr>
        <p:spPr bwMode="auto">
          <a:xfrm>
            <a:off x="6096000" y="685800"/>
            <a:ext cx="2895600" cy="1600200"/>
          </a:xfrm>
          <a:prstGeom prst="wedgeEllipseCallout">
            <a:avLst>
              <a:gd name="adj1" fmla="val -75808"/>
              <a:gd name="adj2" fmla="val 38158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7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(1)</a:t>
            </a:r>
            <a:r>
              <a:rPr kumimoji="0" lang="en-US" sz="1700" b="1" i="0" u="none" strike="noStrike" cap="none" normalizeH="0" dirty="0">
                <a:ln>
                  <a:noFill/>
                </a:ln>
                <a:effectLst/>
                <a:latin typeface="+mn-lt"/>
              </a:rPr>
              <a:t> Implement IGP</a:t>
            </a:r>
            <a:br>
              <a:rPr kumimoji="0" lang="en-US" sz="1700" b="1" i="0" u="none" strike="noStrike" cap="none" normalizeH="0" dirty="0">
                <a:ln>
                  <a:noFill/>
                </a:ln>
                <a:effectLst/>
                <a:latin typeface="+mn-lt"/>
              </a:rPr>
            </a:br>
            <a:r>
              <a:rPr kumimoji="0" lang="en-US" sz="1700" b="1" i="0" u="none" strike="noStrike" cap="none" normalizeH="0" dirty="0">
                <a:ln>
                  <a:noFill/>
                </a:ln>
                <a:effectLst/>
                <a:latin typeface="+mn-lt"/>
              </a:rPr>
              <a:t> and BGP protocols;</a:t>
            </a:r>
            <a:br>
              <a:rPr kumimoji="0" lang="en-US" sz="1700" b="1" i="0" u="none" strike="noStrike" cap="none" normalizeH="0" dirty="0">
                <a:ln>
                  <a:noFill/>
                </a:ln>
                <a:effectLst/>
                <a:latin typeface="+mn-lt"/>
              </a:rPr>
            </a:br>
            <a:r>
              <a:rPr kumimoji="0" lang="en-US" sz="1700" b="1" i="0" u="none" strike="noStrike" cap="none" normalizeH="0" dirty="0">
                <a:ln>
                  <a:noFill/>
                </a:ln>
                <a:effectLst/>
                <a:latin typeface="+mn-lt"/>
              </a:rPr>
              <a:t>compute routing tables</a:t>
            </a:r>
            <a:endParaRPr kumimoji="0" lang="en-US" sz="1700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</p:txBody>
      </p:sp>
      <p:sp>
        <p:nvSpPr>
          <p:cNvPr id="36" name="Oval Callout 35"/>
          <p:cNvSpPr/>
          <p:nvPr/>
        </p:nvSpPr>
        <p:spPr bwMode="auto">
          <a:xfrm>
            <a:off x="6172200" y="838200"/>
            <a:ext cx="2895600" cy="1600200"/>
          </a:xfrm>
          <a:prstGeom prst="wedgeEllipseCallout">
            <a:avLst>
              <a:gd name="adj1" fmla="val -75341"/>
              <a:gd name="adj2" fmla="val 36470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7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(2)</a:t>
            </a:r>
            <a:r>
              <a:rPr kumimoji="0" lang="en-US" sz="1700" b="1" i="0" u="none" strike="noStrike" cap="none" normalizeH="0" dirty="0">
                <a:ln>
                  <a:noFill/>
                </a:ln>
                <a:effectLst/>
                <a:latin typeface="+mn-lt"/>
              </a:rPr>
              <a:t> Push forwarding </a:t>
            </a:r>
            <a:br>
              <a:rPr kumimoji="0" lang="en-US" sz="1700" b="1" i="0" u="none" strike="noStrike" cap="none" normalizeH="0" dirty="0">
                <a:ln>
                  <a:noFill/>
                </a:ln>
                <a:effectLst/>
                <a:latin typeface="+mn-lt"/>
              </a:rPr>
            </a:br>
            <a:r>
              <a:rPr kumimoji="0" lang="en-US" sz="1700" b="1" i="0" u="none" strike="noStrike" cap="none" normalizeH="0" dirty="0">
                <a:ln>
                  <a:noFill/>
                </a:ln>
                <a:effectLst/>
                <a:latin typeface="+mn-lt"/>
              </a:rPr>
              <a:t>tables to the line cards</a:t>
            </a:r>
            <a:endParaRPr kumimoji="0" lang="en-US" sz="1700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2667000" y="2362200"/>
            <a:ext cx="1600200" cy="3810000"/>
            <a:chOff x="2667000" y="2362200"/>
            <a:chExt cx="1600200" cy="3810000"/>
          </a:xfrm>
        </p:grpSpPr>
        <p:cxnSp>
          <p:nvCxnSpPr>
            <p:cNvPr id="18" name="Straight Arrow Connector 17"/>
            <p:cNvCxnSpPr/>
            <p:nvPr/>
          </p:nvCxnSpPr>
          <p:spPr bwMode="auto">
            <a:xfrm flipH="1">
              <a:off x="3048000" y="2362200"/>
              <a:ext cx="1066800" cy="762000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9" name="Straight Arrow Connector 38"/>
            <p:cNvCxnSpPr>
              <a:endCxn id="6" idx="3"/>
            </p:cNvCxnSpPr>
            <p:nvPr/>
          </p:nvCxnSpPr>
          <p:spPr bwMode="auto">
            <a:xfrm flipH="1">
              <a:off x="3023786" y="2362200"/>
              <a:ext cx="1167214" cy="1777256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2" name="Straight Arrow Connector 41"/>
            <p:cNvCxnSpPr/>
            <p:nvPr/>
          </p:nvCxnSpPr>
          <p:spPr bwMode="auto">
            <a:xfrm flipH="1">
              <a:off x="3048000" y="2362200"/>
              <a:ext cx="1219200" cy="3505200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5" name="Rectangle 44"/>
            <p:cNvSpPr/>
            <p:nvPr/>
          </p:nvSpPr>
          <p:spPr bwMode="auto">
            <a:xfrm>
              <a:off x="2667000" y="3200400"/>
              <a:ext cx="152400" cy="30480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endParaRPr>
            </a:p>
          </p:txBody>
        </p:sp>
        <p:sp>
          <p:nvSpPr>
            <p:cNvPr id="46" name="Rectangle 45"/>
            <p:cNvSpPr/>
            <p:nvPr/>
          </p:nvSpPr>
          <p:spPr bwMode="auto">
            <a:xfrm>
              <a:off x="2667000" y="3962400"/>
              <a:ext cx="152400" cy="30480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endParaRPr>
            </a:p>
          </p:txBody>
        </p:sp>
        <p:sp>
          <p:nvSpPr>
            <p:cNvPr id="48" name="Rectangle 47"/>
            <p:cNvSpPr/>
            <p:nvPr/>
          </p:nvSpPr>
          <p:spPr bwMode="auto">
            <a:xfrm>
              <a:off x="2667000" y="5867400"/>
              <a:ext cx="152400" cy="30480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521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E9BD4-AC8B-3F4D-9430-04A357450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pc="10" dirty="0">
                <a:latin typeface="Arial"/>
                <a:cs typeface="Arial"/>
              </a:rPr>
              <a:t>Neighbour</a:t>
            </a:r>
            <a:r>
              <a:rPr lang="en-GB" spc="-65" dirty="0">
                <a:latin typeface="Arial"/>
                <a:cs typeface="Arial"/>
              </a:rPr>
              <a:t> </a:t>
            </a:r>
            <a:r>
              <a:rPr lang="en-GB" spc="5" dirty="0">
                <a:latin typeface="Arial"/>
                <a:cs typeface="Arial"/>
              </a:rPr>
              <a:t>Discovery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5DA59-7B85-B24F-A0FA-DE1138F63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 fontScale="62500" lnSpcReduction="20000"/>
          </a:bodyPr>
          <a:lstStyle/>
          <a:p>
            <a:pPr marL="469265" marR="39370" indent="-457200">
              <a:lnSpc>
                <a:spcPct val="104900"/>
              </a:lnSpc>
              <a:spcBef>
                <a:spcPts val="75"/>
              </a:spcBef>
            </a:pPr>
            <a:r>
              <a:rPr lang="en-GB" spc="10" dirty="0">
                <a:latin typeface="Arial"/>
                <a:cs typeface="Arial"/>
              </a:rPr>
              <a:t>The Neighbour </a:t>
            </a:r>
            <a:r>
              <a:rPr lang="en-GB" spc="5" dirty="0">
                <a:latin typeface="Arial"/>
                <a:cs typeface="Arial"/>
              </a:rPr>
              <a:t>Discovery Protocol</a:t>
            </a:r>
            <a:r>
              <a:rPr lang="en-GB" sz="3600" spc="7" baseline="31746" dirty="0">
                <a:latin typeface="Arial"/>
                <a:cs typeface="Arial"/>
              </a:rPr>
              <a:t>2 </a:t>
            </a:r>
            <a:r>
              <a:rPr lang="en-GB" spc="5" dirty="0">
                <a:latin typeface="Arial"/>
                <a:cs typeface="Arial"/>
              </a:rPr>
              <a:t>specifies </a:t>
            </a:r>
            <a:r>
              <a:rPr lang="en-GB" spc="10" dirty="0">
                <a:latin typeface="Arial"/>
                <a:cs typeface="Arial"/>
              </a:rPr>
              <a:t>a </a:t>
            </a:r>
            <a:r>
              <a:rPr lang="en-GB" spc="5" dirty="0">
                <a:latin typeface="Arial"/>
                <a:cs typeface="Arial"/>
              </a:rPr>
              <a:t>set of </a:t>
            </a:r>
            <a:r>
              <a:rPr lang="en-GB" spc="10" dirty="0">
                <a:latin typeface="Arial"/>
                <a:cs typeface="Arial"/>
              </a:rPr>
              <a:t>ICMPv6  message types </a:t>
            </a:r>
            <a:r>
              <a:rPr lang="en-GB" spc="5" dirty="0">
                <a:latin typeface="Arial"/>
                <a:cs typeface="Arial"/>
              </a:rPr>
              <a:t>that allow </a:t>
            </a:r>
            <a:r>
              <a:rPr lang="en-GB" spc="10" dirty="0">
                <a:latin typeface="Arial"/>
                <a:cs typeface="Arial"/>
              </a:rPr>
              <a:t>hosts </a:t>
            </a:r>
            <a:r>
              <a:rPr lang="en-GB" spc="5" dirty="0">
                <a:latin typeface="Arial"/>
                <a:cs typeface="Arial"/>
              </a:rPr>
              <a:t>to </a:t>
            </a:r>
            <a:r>
              <a:rPr lang="en-GB" dirty="0">
                <a:latin typeface="Arial"/>
                <a:cs typeface="Arial"/>
              </a:rPr>
              <a:t>discover </a:t>
            </a:r>
            <a:r>
              <a:rPr lang="en-GB" spc="5" dirty="0">
                <a:latin typeface="Arial"/>
                <a:cs typeface="Arial"/>
              </a:rPr>
              <a:t>other </a:t>
            </a:r>
            <a:r>
              <a:rPr lang="en-GB" spc="10" dirty="0">
                <a:latin typeface="Arial"/>
                <a:cs typeface="Arial"/>
              </a:rPr>
              <a:t>hosts </a:t>
            </a:r>
            <a:r>
              <a:rPr lang="en-GB" spc="5" dirty="0">
                <a:latin typeface="Arial"/>
                <a:cs typeface="Arial"/>
              </a:rPr>
              <a:t>or routing  hardware </a:t>
            </a:r>
            <a:r>
              <a:rPr lang="en-GB" spc="10" dirty="0">
                <a:latin typeface="Arial"/>
                <a:cs typeface="Arial"/>
              </a:rPr>
              <a:t>on </a:t>
            </a:r>
            <a:r>
              <a:rPr lang="en-GB" spc="5" dirty="0">
                <a:latin typeface="Arial"/>
                <a:cs typeface="Arial"/>
              </a:rPr>
              <a:t>the</a:t>
            </a:r>
            <a:r>
              <a:rPr lang="en-GB" spc="-15" dirty="0">
                <a:latin typeface="Arial"/>
                <a:cs typeface="Arial"/>
              </a:rPr>
              <a:t> </a:t>
            </a:r>
            <a:r>
              <a:rPr lang="en-GB" spc="10" dirty="0">
                <a:latin typeface="Arial"/>
                <a:cs typeface="Arial"/>
              </a:rPr>
              <a:t>network</a:t>
            </a:r>
            <a:endParaRPr lang="en-GB" dirty="0">
              <a:latin typeface="Arial"/>
              <a:cs typeface="Arial"/>
            </a:endParaRPr>
          </a:p>
          <a:p>
            <a:pPr lvl="1">
              <a:spcBef>
                <a:spcPts val="305"/>
              </a:spcBef>
            </a:pPr>
            <a:r>
              <a:rPr lang="en-GB" sz="2400" spc="-5" dirty="0">
                <a:latin typeface="Arial"/>
                <a:cs typeface="Arial"/>
              </a:rPr>
              <a:t>neighbour</a:t>
            </a:r>
            <a:r>
              <a:rPr lang="en-GB" sz="2400" spc="-85" dirty="0">
                <a:latin typeface="Arial"/>
                <a:cs typeface="Arial"/>
              </a:rPr>
              <a:t> </a:t>
            </a:r>
            <a:r>
              <a:rPr lang="en-GB" sz="2400" spc="-5" dirty="0">
                <a:latin typeface="Arial"/>
                <a:cs typeface="Arial"/>
              </a:rPr>
              <a:t>solicitation</a:t>
            </a:r>
          </a:p>
          <a:p>
            <a:pPr lvl="1">
              <a:spcBef>
                <a:spcPts val="305"/>
              </a:spcBef>
            </a:pPr>
            <a:r>
              <a:rPr lang="en-GB" sz="2800" spc="-5" dirty="0">
                <a:latin typeface="Arial"/>
                <a:cs typeface="Arial"/>
              </a:rPr>
              <a:t>neighbour</a:t>
            </a:r>
            <a:r>
              <a:rPr lang="en-GB" sz="2800" spc="-65" dirty="0">
                <a:latin typeface="Arial"/>
                <a:cs typeface="Arial"/>
              </a:rPr>
              <a:t> </a:t>
            </a:r>
            <a:r>
              <a:rPr lang="en-GB" sz="2800" spc="-5" dirty="0">
                <a:latin typeface="Arial"/>
                <a:cs typeface="Arial"/>
              </a:rPr>
              <a:t>advertisement</a:t>
            </a:r>
          </a:p>
          <a:p>
            <a:pPr lvl="1">
              <a:spcBef>
                <a:spcPts val="305"/>
              </a:spcBef>
            </a:pPr>
            <a:r>
              <a:rPr lang="en-GB" sz="2800" spc="-5" dirty="0">
                <a:latin typeface="Arial"/>
                <a:cs typeface="Arial"/>
              </a:rPr>
              <a:t>router</a:t>
            </a:r>
            <a:r>
              <a:rPr lang="en-GB" sz="2800" spc="-65" dirty="0">
                <a:latin typeface="Arial"/>
                <a:cs typeface="Arial"/>
              </a:rPr>
              <a:t> </a:t>
            </a:r>
            <a:r>
              <a:rPr lang="en-GB" sz="2800" spc="-5" dirty="0">
                <a:latin typeface="Arial"/>
                <a:cs typeface="Arial"/>
              </a:rPr>
              <a:t>solicitation</a:t>
            </a:r>
          </a:p>
          <a:p>
            <a:pPr lvl="1">
              <a:spcBef>
                <a:spcPts val="305"/>
              </a:spcBef>
            </a:pPr>
            <a:r>
              <a:rPr lang="en-GB" sz="2800" spc="-5" dirty="0">
                <a:latin typeface="Arial"/>
                <a:cs typeface="Arial"/>
              </a:rPr>
              <a:t>router</a:t>
            </a:r>
            <a:r>
              <a:rPr lang="en-GB" sz="2800" spc="-65" dirty="0">
                <a:latin typeface="Arial"/>
                <a:cs typeface="Arial"/>
              </a:rPr>
              <a:t> </a:t>
            </a:r>
            <a:r>
              <a:rPr lang="en-GB" sz="2800" spc="-5" dirty="0">
                <a:latin typeface="Arial"/>
                <a:cs typeface="Arial"/>
              </a:rPr>
              <a:t>advertisement</a:t>
            </a:r>
          </a:p>
          <a:p>
            <a:pPr lvl="1">
              <a:spcBef>
                <a:spcPts val="305"/>
              </a:spcBef>
            </a:pPr>
            <a:r>
              <a:rPr lang="en-GB" sz="2800" spc="-5" dirty="0">
                <a:latin typeface="Arial"/>
                <a:cs typeface="Arial"/>
              </a:rPr>
              <a:t>redirect</a:t>
            </a:r>
            <a:endParaRPr lang="en-GB" sz="2800" dirty="0">
              <a:latin typeface="Arial"/>
              <a:cs typeface="Arial"/>
            </a:endParaRPr>
          </a:p>
          <a:p>
            <a:pPr marL="469265" marR="5080" indent="-457200">
              <a:lnSpc>
                <a:spcPct val="118900"/>
              </a:lnSpc>
              <a:spcBef>
                <a:spcPts val="310"/>
              </a:spcBef>
            </a:pPr>
            <a:r>
              <a:rPr lang="en-GB" spc="5" dirty="0">
                <a:latin typeface="Arial"/>
                <a:cs typeface="Arial"/>
              </a:rPr>
              <a:t>In </a:t>
            </a:r>
            <a:r>
              <a:rPr lang="en-GB" spc="10" dirty="0">
                <a:latin typeface="Arial"/>
                <a:cs typeface="Arial"/>
              </a:rPr>
              <a:t>short, a host can </a:t>
            </a:r>
            <a:r>
              <a:rPr lang="en-GB" i="1" spc="5" dirty="0">
                <a:latin typeface="Arial"/>
                <a:cs typeface="Arial"/>
              </a:rPr>
              <a:t>solicit </a:t>
            </a:r>
            <a:r>
              <a:rPr lang="en-GB" spc="10" dirty="0">
                <a:latin typeface="Arial"/>
                <a:cs typeface="Arial"/>
              </a:rPr>
              <a:t>neighbour </a:t>
            </a:r>
            <a:r>
              <a:rPr lang="en-GB" spc="5" dirty="0">
                <a:latin typeface="Arial"/>
                <a:cs typeface="Arial"/>
              </a:rPr>
              <a:t>(host) state to </a:t>
            </a:r>
            <a:r>
              <a:rPr lang="en-GB" spc="10" dirty="0">
                <a:latin typeface="Arial"/>
                <a:cs typeface="Arial"/>
              </a:rPr>
              <a:t>determine </a:t>
            </a:r>
            <a:r>
              <a:rPr lang="en-GB" spc="5" dirty="0">
                <a:latin typeface="Arial"/>
                <a:cs typeface="Arial"/>
              </a:rPr>
              <a:t>the  </a:t>
            </a:r>
            <a:r>
              <a:rPr lang="en-GB" dirty="0">
                <a:latin typeface="Arial"/>
                <a:cs typeface="Arial"/>
              </a:rPr>
              <a:t>layer-2</a:t>
            </a:r>
            <a:r>
              <a:rPr lang="en-GB" spc="-10" dirty="0">
                <a:latin typeface="Arial"/>
                <a:cs typeface="Arial"/>
              </a:rPr>
              <a:t> </a:t>
            </a:r>
            <a:r>
              <a:rPr lang="en-GB" spc="10" dirty="0">
                <a:latin typeface="Arial"/>
                <a:cs typeface="Arial"/>
              </a:rPr>
              <a:t>address</a:t>
            </a:r>
            <a:r>
              <a:rPr lang="en-GB" spc="-10" dirty="0">
                <a:latin typeface="Arial"/>
                <a:cs typeface="Arial"/>
              </a:rPr>
              <a:t> </a:t>
            </a:r>
            <a:r>
              <a:rPr lang="en-GB" spc="5" dirty="0">
                <a:latin typeface="Arial"/>
                <a:cs typeface="Arial"/>
              </a:rPr>
              <a:t>of</a:t>
            </a:r>
            <a:r>
              <a:rPr lang="en-GB" spc="-10" dirty="0">
                <a:latin typeface="Arial"/>
                <a:cs typeface="Arial"/>
              </a:rPr>
              <a:t> </a:t>
            </a:r>
            <a:r>
              <a:rPr lang="en-GB" spc="10" dirty="0">
                <a:latin typeface="Arial"/>
                <a:cs typeface="Arial"/>
              </a:rPr>
              <a:t>a</a:t>
            </a:r>
            <a:r>
              <a:rPr lang="en-GB" spc="-10" dirty="0">
                <a:latin typeface="Arial"/>
                <a:cs typeface="Arial"/>
              </a:rPr>
              <a:t> </a:t>
            </a:r>
            <a:r>
              <a:rPr lang="en-GB" spc="10" dirty="0">
                <a:latin typeface="Arial"/>
                <a:cs typeface="Arial"/>
              </a:rPr>
              <a:t>host</a:t>
            </a:r>
            <a:r>
              <a:rPr lang="en-GB" spc="-10" dirty="0">
                <a:latin typeface="Arial"/>
                <a:cs typeface="Arial"/>
              </a:rPr>
              <a:t> </a:t>
            </a:r>
            <a:r>
              <a:rPr lang="en-GB" i="1" spc="5" dirty="0">
                <a:latin typeface="Arial"/>
                <a:cs typeface="Arial"/>
              </a:rPr>
              <a:t>or</a:t>
            </a:r>
            <a:r>
              <a:rPr lang="en-GB" i="1" spc="-10" dirty="0">
                <a:latin typeface="Arial"/>
                <a:cs typeface="Arial"/>
              </a:rPr>
              <a:t> </a:t>
            </a:r>
            <a:r>
              <a:rPr lang="en-GB" spc="5" dirty="0">
                <a:latin typeface="Arial"/>
                <a:cs typeface="Arial"/>
              </a:rPr>
              <a:t>to</a:t>
            </a:r>
            <a:r>
              <a:rPr lang="en-GB" spc="-10" dirty="0">
                <a:latin typeface="Arial"/>
                <a:cs typeface="Arial"/>
              </a:rPr>
              <a:t> </a:t>
            </a:r>
            <a:r>
              <a:rPr lang="en-GB" spc="5" dirty="0">
                <a:latin typeface="Arial"/>
                <a:cs typeface="Arial"/>
              </a:rPr>
              <a:t>check</a:t>
            </a:r>
            <a:r>
              <a:rPr lang="en-GB" spc="-10" dirty="0">
                <a:latin typeface="Arial"/>
                <a:cs typeface="Arial"/>
              </a:rPr>
              <a:t> </a:t>
            </a:r>
            <a:r>
              <a:rPr lang="en-GB" spc="10" dirty="0">
                <a:latin typeface="Arial"/>
                <a:cs typeface="Arial"/>
              </a:rPr>
              <a:t>whether</a:t>
            </a:r>
            <a:r>
              <a:rPr lang="en-GB" spc="-10" dirty="0">
                <a:latin typeface="Arial"/>
                <a:cs typeface="Arial"/>
              </a:rPr>
              <a:t> </a:t>
            </a:r>
            <a:r>
              <a:rPr lang="en-GB" spc="10" dirty="0">
                <a:latin typeface="Arial"/>
                <a:cs typeface="Arial"/>
              </a:rPr>
              <a:t>an</a:t>
            </a:r>
            <a:r>
              <a:rPr lang="en-GB" spc="-10" dirty="0">
                <a:latin typeface="Arial"/>
                <a:cs typeface="Arial"/>
              </a:rPr>
              <a:t> </a:t>
            </a:r>
            <a:r>
              <a:rPr lang="en-GB" spc="10" dirty="0">
                <a:latin typeface="Arial"/>
                <a:cs typeface="Arial"/>
              </a:rPr>
              <a:t>address</a:t>
            </a:r>
            <a:r>
              <a:rPr lang="en-GB" spc="-10" dirty="0">
                <a:latin typeface="Arial"/>
                <a:cs typeface="Arial"/>
              </a:rPr>
              <a:t> </a:t>
            </a:r>
            <a:r>
              <a:rPr lang="en-GB" spc="5" dirty="0">
                <a:latin typeface="Arial"/>
                <a:cs typeface="Arial"/>
              </a:rPr>
              <a:t>is</a:t>
            </a:r>
            <a:r>
              <a:rPr lang="en-GB" spc="-10" dirty="0">
                <a:latin typeface="Arial"/>
                <a:cs typeface="Arial"/>
              </a:rPr>
              <a:t> </a:t>
            </a:r>
            <a:r>
              <a:rPr lang="en-GB" spc="5" dirty="0">
                <a:latin typeface="Arial"/>
                <a:cs typeface="Arial"/>
              </a:rPr>
              <a:t>in</a:t>
            </a:r>
            <a:r>
              <a:rPr lang="en-GB" spc="-10" dirty="0">
                <a:latin typeface="Arial"/>
                <a:cs typeface="Arial"/>
              </a:rPr>
              <a:t> </a:t>
            </a:r>
            <a:r>
              <a:rPr lang="en-GB" spc="10" dirty="0">
                <a:latin typeface="Arial"/>
                <a:cs typeface="Arial"/>
              </a:rPr>
              <a:t>use</a:t>
            </a:r>
            <a:endParaRPr lang="en-GB" dirty="0">
              <a:latin typeface="Arial"/>
              <a:cs typeface="Arial"/>
            </a:endParaRPr>
          </a:p>
          <a:p>
            <a:pPr marL="469265" marR="361950" indent="-457200">
              <a:lnSpc>
                <a:spcPct val="118900"/>
              </a:lnSpc>
              <a:spcBef>
                <a:spcPts val="300"/>
              </a:spcBef>
            </a:pPr>
            <a:r>
              <a:rPr lang="en-GB" spc="5" dirty="0">
                <a:latin typeface="Arial"/>
                <a:cs typeface="Arial"/>
              </a:rPr>
              <a:t>or </a:t>
            </a:r>
            <a:r>
              <a:rPr lang="en-GB" dirty="0">
                <a:latin typeface="Arial"/>
                <a:cs typeface="Arial"/>
              </a:rPr>
              <a:t>it </a:t>
            </a:r>
            <a:r>
              <a:rPr lang="en-GB" spc="10" dirty="0">
                <a:latin typeface="Arial"/>
                <a:cs typeface="Arial"/>
              </a:rPr>
              <a:t>can </a:t>
            </a:r>
            <a:r>
              <a:rPr lang="en-GB" spc="5" dirty="0">
                <a:latin typeface="Arial"/>
                <a:cs typeface="Arial"/>
              </a:rPr>
              <a:t>solicit router state to </a:t>
            </a:r>
            <a:r>
              <a:rPr lang="en-GB" spc="10" dirty="0">
                <a:latin typeface="Arial"/>
                <a:cs typeface="Arial"/>
              </a:rPr>
              <a:t>learn more about </a:t>
            </a:r>
            <a:r>
              <a:rPr lang="en-GB" spc="5" dirty="0">
                <a:latin typeface="Arial"/>
                <a:cs typeface="Arial"/>
              </a:rPr>
              <a:t>the </a:t>
            </a:r>
            <a:r>
              <a:rPr lang="en-GB" spc="10" dirty="0">
                <a:latin typeface="Arial"/>
                <a:cs typeface="Arial"/>
              </a:rPr>
              <a:t>network  </a:t>
            </a:r>
            <a:r>
              <a:rPr lang="en-GB" spc="5" dirty="0">
                <a:latin typeface="Arial"/>
                <a:cs typeface="Arial"/>
              </a:rPr>
              <a:t>configuration</a:t>
            </a:r>
          </a:p>
          <a:p>
            <a:pPr marL="469265" marR="361950" indent="-457200">
              <a:lnSpc>
                <a:spcPct val="118900"/>
              </a:lnSpc>
              <a:spcBef>
                <a:spcPts val="300"/>
              </a:spcBef>
            </a:pPr>
            <a:r>
              <a:rPr lang="en-GB" spc="5" dirty="0">
                <a:latin typeface="Arial"/>
                <a:cs typeface="Arial"/>
              </a:rPr>
              <a:t>In </a:t>
            </a:r>
            <a:r>
              <a:rPr lang="en-GB" spc="10" dirty="0">
                <a:latin typeface="Arial"/>
                <a:cs typeface="Arial"/>
              </a:rPr>
              <a:t>both </a:t>
            </a:r>
            <a:r>
              <a:rPr lang="en-GB" spc="5" dirty="0">
                <a:latin typeface="Arial"/>
                <a:cs typeface="Arial"/>
              </a:rPr>
              <a:t>cases, the solicit </a:t>
            </a:r>
            <a:r>
              <a:rPr lang="en-GB" spc="10" dirty="0">
                <a:latin typeface="Arial"/>
                <a:cs typeface="Arial"/>
              </a:rPr>
              <a:t>message </a:t>
            </a:r>
            <a:r>
              <a:rPr lang="en-GB" spc="5" dirty="0">
                <a:latin typeface="Arial"/>
                <a:cs typeface="Arial"/>
              </a:rPr>
              <a:t>is </a:t>
            </a:r>
            <a:r>
              <a:rPr lang="en-GB" spc="10" dirty="0">
                <a:latin typeface="Arial"/>
                <a:cs typeface="Arial"/>
              </a:rPr>
              <a:t>sent </a:t>
            </a:r>
            <a:r>
              <a:rPr lang="en-GB" spc="5" dirty="0">
                <a:latin typeface="Arial"/>
                <a:cs typeface="Arial"/>
              </a:rPr>
              <a:t>to </a:t>
            </a:r>
            <a:r>
              <a:rPr lang="en-GB" spc="10" dirty="0">
                <a:latin typeface="Arial"/>
                <a:cs typeface="Arial"/>
              </a:rPr>
              <a:t>a </a:t>
            </a:r>
            <a:r>
              <a:rPr lang="en-GB" spc="5" dirty="0">
                <a:latin typeface="Arial"/>
                <a:cs typeface="Arial"/>
              </a:rPr>
              <a:t>well-known  multicast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spc="10" dirty="0">
                <a:latin typeface="Arial"/>
                <a:cs typeface="Arial"/>
              </a:rPr>
              <a:t>address</a:t>
            </a:r>
            <a:endParaRPr lang="en-GB" sz="6000" dirty="0">
              <a:latin typeface="Times New Roman"/>
              <a:cs typeface="Times New Roman"/>
            </a:endParaRPr>
          </a:p>
          <a:p>
            <a:pPr marL="0" indent="0">
              <a:lnSpc>
                <a:spcPct val="100000"/>
              </a:lnSpc>
              <a:spcBef>
                <a:spcPts val="5"/>
              </a:spcBef>
              <a:buNone/>
            </a:pPr>
            <a:endParaRPr lang="en-GB" sz="2800" spc="7" baseline="32407" dirty="0"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5"/>
              </a:spcBef>
              <a:buNone/>
            </a:pPr>
            <a:r>
              <a:rPr lang="en-GB" sz="2900" spc="7" baseline="32407" dirty="0">
                <a:latin typeface="Arial"/>
                <a:cs typeface="Arial"/>
              </a:rPr>
              <a:t>2</a:t>
            </a:r>
            <a:r>
              <a:rPr lang="en-GB" sz="1600" spc="5" dirty="0">
                <a:latin typeface="Courier New"/>
                <a:cs typeface="Courier New"/>
                <a:hlinkClick r:id="rId2"/>
              </a:rPr>
              <a:t>http://tools.ietf.org/html/rfc4861</a:t>
            </a:r>
            <a:endParaRPr lang="en-GB" sz="1600" dirty="0">
              <a:latin typeface="Courier New"/>
              <a:cs typeface="Courier New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48A3C0-68AA-AB48-9ED0-770F2AD56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72445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BE60A-7229-9C49-9978-10C845B32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IPv6 Dynamic Address Assignment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09D3C-5B1E-2A43-9B06-685B005D14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marR="5080" indent="0">
              <a:lnSpc>
                <a:spcPct val="118900"/>
              </a:lnSpc>
              <a:spcBef>
                <a:spcPts val="90"/>
              </a:spcBef>
              <a:buNone/>
            </a:pPr>
            <a:r>
              <a:rPr lang="en-GB" dirty="0">
                <a:latin typeface="Arial"/>
                <a:cs typeface="Arial"/>
              </a:rPr>
              <a:t>We have </a:t>
            </a:r>
            <a:r>
              <a:rPr lang="en-GB" spc="5" dirty="0">
                <a:latin typeface="Arial"/>
                <a:cs typeface="Arial"/>
              </a:rPr>
              <a:t>the two halves of the </a:t>
            </a:r>
            <a:r>
              <a:rPr lang="en-GB" spc="10" dirty="0">
                <a:latin typeface="Arial"/>
                <a:cs typeface="Arial"/>
              </a:rPr>
              <a:t>IPv6 address: </a:t>
            </a:r>
            <a:r>
              <a:rPr lang="en-GB" spc="5" dirty="0">
                <a:latin typeface="Arial"/>
                <a:cs typeface="Arial"/>
              </a:rPr>
              <a:t>the </a:t>
            </a:r>
            <a:r>
              <a:rPr lang="en-GB" spc="10" dirty="0">
                <a:latin typeface="Arial"/>
                <a:cs typeface="Arial"/>
              </a:rPr>
              <a:t>network component  and </a:t>
            </a:r>
            <a:r>
              <a:rPr lang="en-GB" spc="5" dirty="0">
                <a:latin typeface="Arial"/>
                <a:cs typeface="Arial"/>
              </a:rPr>
              <a:t>the </a:t>
            </a:r>
            <a:r>
              <a:rPr lang="en-GB" spc="10" dirty="0">
                <a:latin typeface="Arial"/>
                <a:cs typeface="Arial"/>
              </a:rPr>
              <a:t>host component. Those are </a:t>
            </a:r>
            <a:r>
              <a:rPr lang="en-GB" spc="5" dirty="0">
                <a:latin typeface="Arial"/>
                <a:cs typeface="Arial"/>
              </a:rPr>
              <a:t>derived in </a:t>
            </a:r>
            <a:r>
              <a:rPr lang="en-GB" dirty="0">
                <a:latin typeface="Arial"/>
                <a:cs typeface="Arial"/>
              </a:rPr>
              <a:t>different</a:t>
            </a:r>
            <a:r>
              <a:rPr lang="en-GB" spc="10" dirty="0">
                <a:latin typeface="Arial"/>
                <a:cs typeface="Arial"/>
              </a:rPr>
              <a:t> </a:t>
            </a:r>
            <a:r>
              <a:rPr lang="en-GB" dirty="0">
                <a:latin typeface="Arial"/>
                <a:cs typeface="Arial"/>
              </a:rPr>
              <a:t>ways.</a:t>
            </a: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lang="en-GB" sz="4800" dirty="0">
              <a:latin typeface="Times New Roman"/>
              <a:cs typeface="Times New Roman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pc="10" dirty="0">
                <a:latin typeface="Arial"/>
                <a:cs typeface="Arial"/>
              </a:rPr>
              <a:t>Network </a:t>
            </a:r>
            <a:r>
              <a:rPr lang="en-GB" spc="5" dirty="0">
                <a:latin typeface="Arial"/>
                <a:cs typeface="Arial"/>
              </a:rPr>
              <a:t>(top </a:t>
            </a:r>
            <a:r>
              <a:rPr lang="en-GB" spc="10" dirty="0">
                <a:latin typeface="Arial"/>
                <a:cs typeface="Arial"/>
              </a:rPr>
              <a:t>64</a:t>
            </a:r>
            <a:r>
              <a:rPr lang="en-GB" spc="-15" dirty="0">
                <a:latin typeface="Arial"/>
                <a:cs typeface="Arial"/>
              </a:rPr>
              <a:t> </a:t>
            </a:r>
            <a:r>
              <a:rPr lang="en-GB" spc="5" dirty="0">
                <a:latin typeface="Arial"/>
                <a:cs typeface="Arial"/>
              </a:rPr>
              <a:t>bits):</a:t>
            </a:r>
            <a:endParaRPr lang="en-GB" dirty="0">
              <a:latin typeface="Arial"/>
              <a:cs typeface="Arial"/>
            </a:endParaRPr>
          </a:p>
          <a:p>
            <a:pPr marL="869950" marR="1868170" lvl="1" indent="-457200">
              <a:lnSpc>
                <a:spcPct val="145100"/>
              </a:lnSpc>
            </a:pPr>
            <a:r>
              <a:rPr lang="en-GB" spc="10" dirty="0">
                <a:latin typeface="Arial"/>
                <a:cs typeface="Arial"/>
              </a:rPr>
              <a:t>Router Advertisements (RAs)  </a:t>
            </a:r>
            <a:r>
              <a:rPr lang="en-GB" spc="5" dirty="0">
                <a:latin typeface="Arial"/>
                <a:cs typeface="Arial"/>
              </a:rPr>
              <a:t>Interface</a:t>
            </a:r>
          </a:p>
          <a:p>
            <a:pPr marL="12700" marR="1868170" indent="0">
              <a:lnSpc>
                <a:spcPct val="145100"/>
              </a:lnSpc>
              <a:buNone/>
            </a:pPr>
            <a:r>
              <a:rPr lang="en-GB" spc="5" dirty="0">
                <a:latin typeface="Arial"/>
                <a:cs typeface="Arial"/>
              </a:rPr>
              <a:t>Identifier </a:t>
            </a:r>
            <a:r>
              <a:rPr lang="en-GB" spc="10" dirty="0">
                <a:latin typeface="Arial"/>
                <a:cs typeface="Arial"/>
              </a:rPr>
              <a:t>(bottom 64</a:t>
            </a:r>
            <a:r>
              <a:rPr lang="en-GB" spc="-75" dirty="0">
                <a:latin typeface="Arial"/>
                <a:cs typeface="Arial"/>
              </a:rPr>
              <a:t> </a:t>
            </a:r>
            <a:r>
              <a:rPr lang="en-GB" spc="5" dirty="0">
                <a:latin typeface="Arial"/>
                <a:cs typeface="Arial"/>
              </a:rPr>
              <a:t>bits):</a:t>
            </a:r>
            <a:endParaRPr lang="en-GB" dirty="0">
              <a:latin typeface="Arial"/>
              <a:cs typeface="Arial"/>
            </a:endParaRPr>
          </a:p>
          <a:p>
            <a:pPr lvl="1">
              <a:spcBef>
                <a:spcPts val="509"/>
              </a:spcBef>
            </a:pPr>
            <a:r>
              <a:rPr lang="en-GB" spc="5" dirty="0">
                <a:latin typeface="Arial"/>
                <a:cs typeface="Arial"/>
              </a:rPr>
              <a:t>Stateless, automatic: </a:t>
            </a:r>
            <a:r>
              <a:rPr lang="en-GB" spc="10" dirty="0">
                <a:latin typeface="Arial"/>
                <a:cs typeface="Arial"/>
              </a:rPr>
              <a:t>SLAAC</a:t>
            </a:r>
            <a:endParaRPr lang="en-GB" dirty="0">
              <a:latin typeface="Arial"/>
              <a:cs typeface="Arial"/>
            </a:endParaRPr>
          </a:p>
          <a:p>
            <a:pPr lvl="1">
              <a:spcBef>
                <a:spcPts val="509"/>
              </a:spcBef>
            </a:pPr>
            <a:r>
              <a:rPr lang="en-GB" spc="5" dirty="0">
                <a:latin typeface="Arial"/>
                <a:cs typeface="Arial"/>
              </a:rPr>
              <a:t>Stateful, automatic: </a:t>
            </a:r>
            <a:r>
              <a:rPr lang="en-GB" spc="15" dirty="0">
                <a:latin typeface="Arial"/>
                <a:cs typeface="Arial"/>
              </a:rPr>
              <a:t>DHCPv6</a:t>
            </a:r>
            <a:endParaRPr lang="en-GB" dirty="0">
              <a:latin typeface="Arial"/>
              <a:cs typeface="Arial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099DB6-3084-B44D-B282-9E1DCBB1C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19787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BE60A-7229-9C49-9978-10C845B32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SLAAC: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09D3C-5B1E-2A43-9B06-685B005D14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5"/>
              </a:spcBef>
              <a:buNone/>
            </a:pPr>
            <a:r>
              <a:rPr lang="en-GB" spc="5" dirty="0">
                <a:latin typeface="Arial"/>
                <a:cs typeface="Arial"/>
              </a:rPr>
              <a:t>SLAAC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spc="5" dirty="0">
                <a:latin typeface="Arial"/>
                <a:cs typeface="Arial"/>
              </a:rPr>
              <a:t>is:</a:t>
            </a:r>
          </a:p>
          <a:p>
            <a:pPr>
              <a:spcBef>
                <a:spcPts val="605"/>
              </a:spcBef>
            </a:pPr>
            <a:r>
              <a:rPr lang="en-GB" dirty="0">
                <a:latin typeface="Arial"/>
                <a:cs typeface="Arial"/>
              </a:rPr>
              <a:t>... </a:t>
            </a:r>
            <a:r>
              <a:rPr lang="en-GB" spc="10" dirty="0">
                <a:latin typeface="Arial"/>
                <a:cs typeface="Arial"/>
              </a:rPr>
              <a:t>intended </a:t>
            </a:r>
            <a:r>
              <a:rPr lang="en-GB" spc="5" dirty="0">
                <a:latin typeface="Arial"/>
                <a:cs typeface="Arial"/>
              </a:rPr>
              <a:t>to make </a:t>
            </a:r>
            <a:r>
              <a:rPr lang="en-GB" spc="10" dirty="0">
                <a:latin typeface="Arial"/>
                <a:cs typeface="Arial"/>
              </a:rPr>
              <a:t>network </a:t>
            </a:r>
            <a:r>
              <a:rPr lang="en-GB" spc="5" dirty="0">
                <a:latin typeface="Arial"/>
                <a:cs typeface="Arial"/>
              </a:rPr>
              <a:t>configuration </a:t>
            </a:r>
            <a:r>
              <a:rPr lang="en-GB" spc="10" dirty="0">
                <a:latin typeface="Arial"/>
                <a:cs typeface="Arial"/>
              </a:rPr>
              <a:t>easy </a:t>
            </a:r>
            <a:r>
              <a:rPr lang="en-GB" spc="5" dirty="0">
                <a:latin typeface="Arial"/>
                <a:cs typeface="Arial"/>
              </a:rPr>
              <a:t>without </a:t>
            </a:r>
            <a:r>
              <a:rPr lang="en-GB" spc="10" dirty="0">
                <a:latin typeface="Arial"/>
                <a:cs typeface="Arial"/>
              </a:rPr>
              <a:t>manual  </a:t>
            </a:r>
            <a:r>
              <a:rPr lang="en-GB" spc="5" dirty="0">
                <a:latin typeface="Arial"/>
                <a:cs typeface="Arial"/>
              </a:rPr>
              <a:t>configuration </a:t>
            </a:r>
            <a:r>
              <a:rPr lang="en-GB" i="1" spc="5" dirty="0">
                <a:latin typeface="Arial"/>
                <a:cs typeface="Arial"/>
              </a:rPr>
              <a:t>or </a:t>
            </a:r>
            <a:r>
              <a:rPr lang="en-GB" i="1" dirty="0">
                <a:latin typeface="Arial"/>
                <a:cs typeface="Arial"/>
              </a:rPr>
              <a:t>even </a:t>
            </a:r>
            <a:r>
              <a:rPr lang="en-GB" i="1" spc="10" dirty="0">
                <a:latin typeface="Arial"/>
                <a:cs typeface="Arial"/>
              </a:rPr>
              <a:t>a </a:t>
            </a:r>
            <a:r>
              <a:rPr lang="en-GB" i="1" spc="15" dirty="0">
                <a:latin typeface="Arial"/>
                <a:cs typeface="Arial"/>
              </a:rPr>
              <a:t>DHCP</a:t>
            </a:r>
            <a:r>
              <a:rPr lang="en-GB" i="1" spc="-10" dirty="0">
                <a:latin typeface="Arial"/>
                <a:cs typeface="Arial"/>
              </a:rPr>
              <a:t> </a:t>
            </a:r>
            <a:r>
              <a:rPr lang="en-GB" i="1" spc="5" dirty="0">
                <a:latin typeface="Arial"/>
                <a:cs typeface="Arial"/>
              </a:rPr>
              <a:t>server</a:t>
            </a:r>
          </a:p>
          <a:p>
            <a:pPr>
              <a:spcBef>
                <a:spcPts val="605"/>
              </a:spcBef>
            </a:pPr>
            <a:r>
              <a:rPr lang="en-GB" dirty="0">
                <a:latin typeface="Arial"/>
                <a:cs typeface="Arial"/>
              </a:rPr>
              <a:t>... </a:t>
            </a:r>
            <a:r>
              <a:rPr lang="en-GB" spc="10" dirty="0">
                <a:latin typeface="Arial"/>
                <a:cs typeface="Arial"/>
              </a:rPr>
              <a:t>an algorithm </a:t>
            </a:r>
            <a:r>
              <a:rPr lang="en-GB" dirty="0">
                <a:latin typeface="Arial"/>
                <a:cs typeface="Arial"/>
              </a:rPr>
              <a:t>for </a:t>
            </a:r>
            <a:r>
              <a:rPr lang="en-GB" spc="10" dirty="0">
                <a:latin typeface="Arial"/>
                <a:cs typeface="Arial"/>
              </a:rPr>
              <a:t>hosts </a:t>
            </a:r>
            <a:r>
              <a:rPr lang="en-GB" spc="5" dirty="0">
                <a:latin typeface="Arial"/>
                <a:cs typeface="Arial"/>
              </a:rPr>
              <a:t>to automatically configure their </a:t>
            </a:r>
            <a:r>
              <a:rPr lang="en-GB" spc="10" dirty="0">
                <a:latin typeface="Arial"/>
                <a:cs typeface="Arial"/>
              </a:rPr>
              <a:t>network  </a:t>
            </a:r>
            <a:r>
              <a:rPr lang="en-GB" spc="5" dirty="0">
                <a:latin typeface="Arial"/>
                <a:cs typeface="Arial"/>
              </a:rPr>
              <a:t>interfaces (set </a:t>
            </a:r>
            <a:r>
              <a:rPr lang="en-GB" spc="10" dirty="0">
                <a:latin typeface="Arial"/>
                <a:cs typeface="Arial"/>
              </a:rPr>
              <a:t>up </a:t>
            </a:r>
            <a:r>
              <a:rPr lang="en-GB" spc="5" dirty="0">
                <a:latin typeface="Arial"/>
                <a:cs typeface="Arial"/>
              </a:rPr>
              <a:t>addresses, </a:t>
            </a:r>
            <a:r>
              <a:rPr lang="en-GB" spc="10" dirty="0">
                <a:latin typeface="Arial"/>
                <a:cs typeface="Arial"/>
              </a:rPr>
              <a:t>learn </a:t>
            </a:r>
            <a:r>
              <a:rPr lang="en-GB" spc="5" dirty="0">
                <a:latin typeface="Arial"/>
                <a:cs typeface="Arial"/>
              </a:rPr>
              <a:t>routes) without</a:t>
            </a:r>
            <a:r>
              <a:rPr lang="en-GB" spc="15" dirty="0">
                <a:latin typeface="Arial"/>
                <a:cs typeface="Arial"/>
              </a:rPr>
              <a:t> </a:t>
            </a:r>
            <a:r>
              <a:rPr lang="en-GB" spc="5" dirty="0">
                <a:latin typeface="Arial"/>
                <a:cs typeface="Arial"/>
              </a:rPr>
              <a:t>intervention</a:t>
            </a:r>
            <a:endParaRPr lang="en-GB" dirty="0">
              <a:latin typeface="Arial"/>
              <a:cs typeface="Arial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099DB6-3084-B44D-B282-9E1DCBB1C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527102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BE60A-7229-9C49-9978-10C845B32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SLAAC: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09D3C-5B1E-2A43-9B06-685B005D14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25767"/>
          </a:xfrm>
        </p:spPr>
        <p:txBody>
          <a:bodyPr>
            <a:normAutofit fontScale="85000" lnSpcReduction="10000"/>
          </a:bodyPr>
          <a:lstStyle/>
          <a:p>
            <a:pPr marL="596265" marR="246379" indent="-457200">
              <a:lnSpc>
                <a:spcPct val="118900"/>
              </a:lnSpc>
              <a:spcBef>
                <a:spcPts val="90"/>
              </a:spcBef>
            </a:pPr>
            <a:r>
              <a:rPr lang="en-GB" spc="15" dirty="0"/>
              <a:t>When </a:t>
            </a:r>
            <a:r>
              <a:rPr lang="en-GB" spc="10" dirty="0"/>
              <a:t>a host goes </a:t>
            </a:r>
            <a:r>
              <a:rPr lang="en-GB" dirty="0"/>
              <a:t>live </a:t>
            </a:r>
            <a:r>
              <a:rPr lang="en-GB" spc="5" dirty="0"/>
              <a:t>or </a:t>
            </a:r>
            <a:r>
              <a:rPr lang="en-GB" spc="10" dirty="0"/>
              <a:t>an </a:t>
            </a:r>
            <a:r>
              <a:rPr lang="en-GB" spc="5" dirty="0"/>
              <a:t>interface </a:t>
            </a:r>
            <a:r>
              <a:rPr lang="en-GB" spc="10" dirty="0"/>
              <a:t>comes </a:t>
            </a:r>
            <a:r>
              <a:rPr lang="en-GB" dirty="0"/>
              <a:t>up, </a:t>
            </a:r>
            <a:r>
              <a:rPr lang="en-GB" spc="5" dirty="0"/>
              <a:t>the </a:t>
            </a:r>
            <a:r>
              <a:rPr lang="en-GB" spc="10" dirty="0"/>
              <a:t>system  </a:t>
            </a:r>
            <a:r>
              <a:rPr lang="en-GB" spc="5" dirty="0"/>
              <a:t>wants to know </a:t>
            </a:r>
            <a:r>
              <a:rPr lang="en-GB" spc="10" dirty="0"/>
              <a:t>more about </a:t>
            </a:r>
            <a:r>
              <a:rPr lang="en-GB" spc="5" dirty="0"/>
              <a:t>its</a:t>
            </a:r>
            <a:r>
              <a:rPr lang="en-GB" spc="-30" dirty="0"/>
              <a:t> </a:t>
            </a:r>
            <a:r>
              <a:rPr lang="en-GB" spc="5" dirty="0"/>
              <a:t>environment</a:t>
            </a:r>
            <a:endParaRPr lang="en-GB" dirty="0">
              <a:latin typeface="Lucida Sans Unicode"/>
              <a:cs typeface="Lucida Sans Unicode"/>
            </a:endParaRPr>
          </a:p>
          <a:p>
            <a:pPr marL="596265" marR="5715" indent="-457200">
              <a:lnSpc>
                <a:spcPct val="118900"/>
              </a:lnSpc>
              <a:spcBef>
                <a:spcPts val="300"/>
              </a:spcBef>
            </a:pPr>
            <a:endParaRPr lang="en-GB" dirty="0"/>
          </a:p>
          <a:p>
            <a:pPr marL="596265" marR="5715" indent="-457200">
              <a:lnSpc>
                <a:spcPct val="118900"/>
              </a:lnSpc>
              <a:spcBef>
                <a:spcPts val="300"/>
              </a:spcBef>
            </a:pPr>
            <a:r>
              <a:rPr lang="en-GB" dirty="0"/>
              <a:t>It </a:t>
            </a:r>
            <a:r>
              <a:rPr lang="en-GB" i="1" spc="10" dirty="0">
                <a:latin typeface="Arial"/>
                <a:cs typeface="Arial"/>
              </a:rPr>
              <a:t>can </a:t>
            </a:r>
            <a:r>
              <a:rPr lang="en-GB" spc="5" dirty="0"/>
              <a:t>configure link-local </a:t>
            </a:r>
            <a:r>
              <a:rPr lang="en-GB" spc="10" dirty="0"/>
              <a:t>addresses </a:t>
            </a:r>
            <a:r>
              <a:rPr lang="en-GB" dirty="0"/>
              <a:t>for </a:t>
            </a:r>
            <a:r>
              <a:rPr lang="en-GB" spc="5" dirty="0"/>
              <a:t>its interfaces: </a:t>
            </a:r>
            <a:r>
              <a:rPr lang="en-GB" dirty="0"/>
              <a:t>it </a:t>
            </a:r>
            <a:r>
              <a:rPr lang="en-GB" spc="10" dirty="0"/>
              <a:t>uses </a:t>
            </a:r>
            <a:r>
              <a:rPr lang="en-GB" spc="5" dirty="0"/>
              <a:t>the  interface </a:t>
            </a:r>
            <a:r>
              <a:rPr lang="en-GB" dirty="0"/>
              <a:t>identifier, </a:t>
            </a:r>
            <a:r>
              <a:rPr lang="en-GB" spc="5" dirty="0"/>
              <a:t>the</a:t>
            </a:r>
            <a:r>
              <a:rPr lang="en-GB" spc="-5" dirty="0"/>
              <a:t> </a:t>
            </a:r>
            <a:r>
              <a:rPr lang="en-GB" spc="10" dirty="0"/>
              <a:t>EUI-64</a:t>
            </a:r>
          </a:p>
          <a:p>
            <a:pPr marL="596265" marR="5715" indent="-457200">
              <a:lnSpc>
                <a:spcPct val="118900"/>
              </a:lnSpc>
              <a:spcBef>
                <a:spcPts val="300"/>
              </a:spcBef>
            </a:pPr>
            <a:endParaRPr lang="en-GB" dirty="0">
              <a:latin typeface="Arial"/>
              <a:cs typeface="Arial"/>
            </a:endParaRPr>
          </a:p>
          <a:p>
            <a:pPr marL="596265" marR="5080" indent="-457200">
              <a:lnSpc>
                <a:spcPct val="118900"/>
              </a:lnSpc>
              <a:spcBef>
                <a:spcPts val="300"/>
              </a:spcBef>
            </a:pPr>
            <a:r>
              <a:rPr lang="en-GB" dirty="0"/>
              <a:t>It </a:t>
            </a:r>
            <a:r>
              <a:rPr lang="en-GB" spc="10" dirty="0"/>
              <a:t>uses </a:t>
            </a:r>
            <a:r>
              <a:rPr lang="en-GB" spc="5" dirty="0"/>
              <a:t>this to </a:t>
            </a:r>
            <a:r>
              <a:rPr lang="en-GB" spc="10" dirty="0"/>
              <a:t>ask </a:t>
            </a:r>
            <a:r>
              <a:rPr lang="en-GB" spc="5" dirty="0"/>
              <a:t>(solicit) router </a:t>
            </a:r>
            <a:r>
              <a:rPr lang="en-GB" spc="10" dirty="0"/>
              <a:t>advertisements sooner than </a:t>
            </a:r>
            <a:r>
              <a:rPr lang="en-GB" spc="5" dirty="0"/>
              <a:t>the  </a:t>
            </a:r>
            <a:r>
              <a:rPr lang="en-GB" dirty="0"/>
              <a:t>next </a:t>
            </a:r>
            <a:r>
              <a:rPr lang="en-GB" spc="5" dirty="0"/>
              <a:t>periodic </a:t>
            </a:r>
            <a:r>
              <a:rPr lang="en-GB" spc="10" dirty="0"/>
              <a:t>announcements; ask </a:t>
            </a:r>
            <a:r>
              <a:rPr lang="en-GB" spc="5" dirty="0"/>
              <a:t>the </a:t>
            </a:r>
            <a:r>
              <a:rPr lang="en-GB" spc="10" dirty="0"/>
              <a:t>network </a:t>
            </a:r>
            <a:r>
              <a:rPr lang="en-GB" dirty="0"/>
              <a:t>for</a:t>
            </a:r>
            <a:r>
              <a:rPr lang="en-GB" spc="-10" dirty="0"/>
              <a:t> </a:t>
            </a:r>
            <a:r>
              <a:rPr lang="en-GB" spc="5" dirty="0"/>
              <a:t>information</a:t>
            </a:r>
            <a:endParaRPr lang="en-GB" dirty="0">
              <a:latin typeface="Lucida Sans Unicode"/>
              <a:cs typeface="Lucida Sans Unicode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099DB6-3084-B44D-B282-9E1DCBB1C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56507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BE60A-7229-9C49-9978-10C845B32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SLAAC: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09D3C-5B1E-2A43-9B06-685B005D14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130"/>
              </a:spcBef>
              <a:buNone/>
            </a:pPr>
            <a:r>
              <a:rPr lang="en-GB" spc="10" dirty="0">
                <a:latin typeface="Arial"/>
                <a:cs typeface="Arial"/>
              </a:rPr>
              <a:t>The algorithm (assuming one</a:t>
            </a:r>
            <a:r>
              <a:rPr lang="en-GB" spc="-35" dirty="0">
                <a:latin typeface="Arial"/>
                <a:cs typeface="Arial"/>
              </a:rPr>
              <a:t> </a:t>
            </a:r>
            <a:r>
              <a:rPr lang="en-GB" spc="5" dirty="0">
                <a:latin typeface="Arial"/>
                <a:cs typeface="Arial"/>
              </a:rPr>
              <a:t>interface):</a:t>
            </a:r>
          </a:p>
          <a:p>
            <a:pPr marL="0" indent="0">
              <a:lnSpc>
                <a:spcPct val="100000"/>
              </a:lnSpc>
              <a:spcBef>
                <a:spcPts val="130"/>
              </a:spcBef>
              <a:buNone/>
            </a:pPr>
            <a:endParaRPr lang="en-GB" dirty="0">
              <a:latin typeface="Arial"/>
              <a:cs typeface="Arial"/>
            </a:endParaRPr>
          </a:p>
          <a:p>
            <a:pPr marL="514350" indent="-514350">
              <a:lnSpc>
                <a:spcPct val="150000"/>
              </a:lnSpc>
              <a:spcBef>
                <a:spcPts val="130"/>
              </a:spcBef>
              <a:buFont typeface="+mj-lt"/>
              <a:buAutoNum type="arabicPeriod"/>
            </a:pPr>
            <a:r>
              <a:rPr lang="en-GB" spc="10" dirty="0">
                <a:latin typeface="Arial"/>
                <a:cs typeface="Arial"/>
              </a:rPr>
              <a:t>Generate </a:t>
            </a:r>
            <a:r>
              <a:rPr lang="en-GB" spc="5" dirty="0">
                <a:latin typeface="Arial"/>
                <a:cs typeface="Arial"/>
              </a:rPr>
              <a:t>potential link-local</a:t>
            </a:r>
            <a:r>
              <a:rPr lang="en-GB" spc="-15" dirty="0">
                <a:latin typeface="Arial"/>
                <a:cs typeface="Arial"/>
              </a:rPr>
              <a:t> </a:t>
            </a:r>
            <a:r>
              <a:rPr lang="en-GB" spc="10" dirty="0">
                <a:latin typeface="Arial"/>
                <a:cs typeface="Arial"/>
              </a:rPr>
              <a:t>address</a:t>
            </a:r>
            <a:endParaRPr lang="en-GB" dirty="0">
              <a:latin typeface="Arial"/>
              <a:cs typeface="Arial"/>
            </a:endParaRPr>
          </a:p>
          <a:p>
            <a:pPr marL="514350" indent="-514350">
              <a:lnSpc>
                <a:spcPct val="150000"/>
              </a:lnSpc>
              <a:spcBef>
                <a:spcPts val="130"/>
              </a:spcBef>
              <a:buFont typeface="+mj-lt"/>
              <a:buAutoNum type="arabicPeriod"/>
            </a:pPr>
            <a:r>
              <a:rPr lang="en-GB" spc="10" dirty="0">
                <a:latin typeface="Arial"/>
                <a:cs typeface="Arial"/>
              </a:rPr>
              <a:t>Ask </a:t>
            </a:r>
            <a:r>
              <a:rPr lang="en-GB" spc="5" dirty="0">
                <a:latin typeface="Arial"/>
                <a:cs typeface="Arial"/>
              </a:rPr>
              <a:t>the </a:t>
            </a:r>
            <a:r>
              <a:rPr lang="en-GB" spc="10" dirty="0">
                <a:latin typeface="Arial"/>
                <a:cs typeface="Arial"/>
              </a:rPr>
              <a:t>network (multicast</a:t>
            </a:r>
            <a:r>
              <a:rPr lang="en-GB" sz="3600" spc="15" baseline="31746" dirty="0">
                <a:latin typeface="Arial"/>
                <a:cs typeface="Arial"/>
              </a:rPr>
              <a:t>4</a:t>
            </a:r>
            <a:r>
              <a:rPr lang="en-GB" spc="10" dirty="0">
                <a:latin typeface="Arial"/>
                <a:cs typeface="Arial"/>
              </a:rPr>
              <a:t>) </a:t>
            </a:r>
            <a:r>
              <a:rPr lang="en-GB" dirty="0">
                <a:latin typeface="Arial"/>
                <a:cs typeface="Arial"/>
              </a:rPr>
              <a:t>if </a:t>
            </a:r>
            <a:r>
              <a:rPr lang="en-GB" spc="5" dirty="0">
                <a:latin typeface="Arial"/>
                <a:cs typeface="Arial"/>
              </a:rPr>
              <a:t>that </a:t>
            </a:r>
            <a:r>
              <a:rPr lang="en-GB" spc="10" dirty="0">
                <a:latin typeface="Arial"/>
                <a:cs typeface="Arial"/>
              </a:rPr>
              <a:t>address </a:t>
            </a:r>
            <a:r>
              <a:rPr lang="en-GB" spc="5" dirty="0">
                <a:latin typeface="Arial"/>
                <a:cs typeface="Arial"/>
              </a:rPr>
              <a:t>is in </a:t>
            </a:r>
            <a:r>
              <a:rPr lang="en-GB" spc="10" dirty="0">
                <a:latin typeface="Arial"/>
                <a:cs typeface="Arial"/>
              </a:rPr>
              <a:t>use: </a:t>
            </a:r>
            <a:r>
              <a:rPr lang="en-GB" i="1" spc="10" dirty="0">
                <a:latin typeface="Arial"/>
                <a:cs typeface="Arial"/>
              </a:rPr>
              <a:t>neighbour  </a:t>
            </a:r>
            <a:r>
              <a:rPr lang="en-GB" i="1" spc="5" dirty="0">
                <a:latin typeface="Arial"/>
                <a:cs typeface="Arial"/>
              </a:rPr>
              <a:t>solicitation</a:t>
            </a:r>
            <a:endParaRPr lang="en-GB" i="1" dirty="0">
              <a:latin typeface="Arial"/>
              <a:cs typeface="Arial"/>
            </a:endParaRPr>
          </a:p>
          <a:p>
            <a:pPr marL="514350" indent="-514350">
              <a:lnSpc>
                <a:spcPct val="150000"/>
              </a:lnSpc>
              <a:spcBef>
                <a:spcPts val="130"/>
              </a:spcBef>
              <a:buFont typeface="+mj-lt"/>
              <a:buAutoNum type="arabicPeriod"/>
            </a:pPr>
            <a:r>
              <a:rPr lang="en-GB" spc="10" dirty="0">
                <a:latin typeface="Arial"/>
                <a:cs typeface="Arial"/>
              </a:rPr>
              <a:t>Assuming no </a:t>
            </a:r>
            <a:r>
              <a:rPr lang="en-GB" spc="5" dirty="0">
                <a:latin typeface="Arial"/>
                <a:cs typeface="Arial"/>
              </a:rPr>
              <a:t>responses, </a:t>
            </a:r>
            <a:r>
              <a:rPr lang="en-GB" spc="10" dirty="0">
                <a:latin typeface="Arial"/>
                <a:cs typeface="Arial"/>
              </a:rPr>
              <a:t>assign </a:t>
            </a:r>
            <a:r>
              <a:rPr lang="en-GB" spc="5" dirty="0">
                <a:latin typeface="Arial"/>
                <a:cs typeface="Arial"/>
              </a:rPr>
              <a:t>to</a:t>
            </a:r>
            <a:r>
              <a:rPr lang="en-GB" spc="-35" dirty="0">
                <a:latin typeface="Arial"/>
                <a:cs typeface="Arial"/>
              </a:rPr>
              <a:t> </a:t>
            </a:r>
            <a:r>
              <a:rPr lang="en-GB" spc="5" dirty="0">
                <a:latin typeface="Arial"/>
                <a:cs typeface="Arial"/>
              </a:rPr>
              <a:t>interface</a:t>
            </a:r>
            <a:endParaRPr lang="en-GB" dirty="0">
              <a:latin typeface="Arial"/>
              <a:cs typeface="Arial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099DB6-3084-B44D-B282-9E1DCBB1C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134</a:t>
            </a:fld>
            <a:endParaRPr lang="en-US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A778C7B1-9FC6-B743-A277-CC0AB86502E5}"/>
              </a:ext>
            </a:extLst>
          </p:cNvPr>
          <p:cNvSpPr txBox="1"/>
          <p:nvPr/>
        </p:nvSpPr>
        <p:spPr>
          <a:xfrm>
            <a:off x="457200" y="6356350"/>
            <a:ext cx="3965039" cy="19941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00" spc="7" baseline="32407" dirty="0">
                <a:latin typeface="Arial"/>
                <a:cs typeface="Arial"/>
              </a:rPr>
              <a:t>4</a:t>
            </a:r>
            <a:r>
              <a:rPr sz="1200" spc="5" dirty="0">
                <a:latin typeface="Courier New"/>
                <a:cs typeface="Courier New"/>
                <a:hlinkClick r:id="rId2"/>
              </a:rPr>
              <a:t>https://tools.ietf.org/html/rfc2373</a:t>
            </a:r>
            <a:endParaRPr sz="12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88334165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E9BD4-AC8B-3F4D-9430-04A357450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pc="10" dirty="0">
                <a:latin typeface="Arial"/>
                <a:cs typeface="Arial"/>
              </a:rPr>
              <a:t>The EUI-64 </a:t>
            </a:r>
            <a:r>
              <a:rPr lang="en-GB" dirty="0">
                <a:latin typeface="Arial"/>
                <a:cs typeface="Arial"/>
              </a:rPr>
              <a:t>Interface</a:t>
            </a:r>
            <a:r>
              <a:rPr lang="en-GB" spc="-80" dirty="0">
                <a:latin typeface="Arial"/>
                <a:cs typeface="Arial"/>
              </a:rPr>
              <a:t> </a:t>
            </a:r>
            <a:r>
              <a:rPr lang="en-GB" spc="5" dirty="0">
                <a:latin typeface="Arial"/>
                <a:cs typeface="Arial"/>
              </a:rPr>
              <a:t>Identifier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5DA59-7B85-B24F-A0FA-DE1138F63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50576"/>
            <a:ext cx="8229600" cy="4525963"/>
          </a:xfrm>
        </p:spPr>
        <p:txBody>
          <a:bodyPr>
            <a:normAutofit/>
          </a:bodyPr>
          <a:lstStyle/>
          <a:p>
            <a:pPr>
              <a:spcBef>
                <a:spcPts val="535"/>
              </a:spcBef>
            </a:pPr>
            <a:r>
              <a:rPr lang="en-GB" sz="2400" spc="10" dirty="0">
                <a:latin typeface="Arial"/>
                <a:cs typeface="Arial"/>
              </a:rPr>
              <a:t>IEEE </a:t>
            </a:r>
            <a:r>
              <a:rPr lang="en-GB" sz="2400" spc="5" dirty="0">
                <a:latin typeface="Arial"/>
                <a:cs typeface="Arial"/>
              </a:rPr>
              <a:t>64-bit </a:t>
            </a:r>
            <a:r>
              <a:rPr lang="en-GB" sz="2400" spc="10" dirty="0">
                <a:latin typeface="Arial"/>
                <a:cs typeface="Arial"/>
              </a:rPr>
              <a:t>Extended Unique </a:t>
            </a:r>
            <a:r>
              <a:rPr lang="en-GB" sz="2400" spc="5" dirty="0">
                <a:latin typeface="Arial"/>
                <a:cs typeface="Arial"/>
              </a:rPr>
              <a:t>Identifier</a:t>
            </a:r>
            <a:r>
              <a:rPr lang="en-GB" sz="2400" spc="-140" dirty="0">
                <a:latin typeface="Arial"/>
                <a:cs typeface="Arial"/>
              </a:rPr>
              <a:t> </a:t>
            </a:r>
            <a:r>
              <a:rPr lang="en-GB" sz="2400" spc="5" dirty="0">
                <a:latin typeface="Arial"/>
                <a:cs typeface="Arial"/>
              </a:rPr>
              <a:t>(EUI-64)</a:t>
            </a:r>
            <a:r>
              <a:rPr lang="en-GB" sz="2800" spc="7" baseline="31746" dirty="0">
                <a:latin typeface="Arial"/>
                <a:cs typeface="Arial"/>
              </a:rPr>
              <a:t>3</a:t>
            </a:r>
            <a:endParaRPr lang="en-GB" sz="2800" baseline="31746" dirty="0">
              <a:latin typeface="Arial"/>
              <a:cs typeface="Arial"/>
            </a:endParaRPr>
          </a:p>
          <a:p>
            <a:pPr>
              <a:spcBef>
                <a:spcPts val="535"/>
              </a:spcBef>
            </a:pPr>
            <a:r>
              <a:rPr lang="en-GB" sz="2400" spc="10" dirty="0">
                <a:latin typeface="Arial"/>
                <a:cs typeface="Arial"/>
              </a:rPr>
              <a:t>There are </a:t>
            </a:r>
            <a:r>
              <a:rPr lang="en-GB" sz="2400" spc="5" dirty="0">
                <a:latin typeface="Arial"/>
                <a:cs typeface="Arial"/>
              </a:rPr>
              <a:t>various </a:t>
            </a:r>
            <a:r>
              <a:rPr lang="en-GB" sz="2400" spc="10" dirty="0">
                <a:latin typeface="Arial"/>
                <a:cs typeface="Arial"/>
              </a:rPr>
              <a:t>techniques </a:t>
            </a:r>
            <a:r>
              <a:rPr lang="en-GB" sz="2400" spc="5" dirty="0">
                <a:latin typeface="Arial"/>
                <a:cs typeface="Arial"/>
              </a:rPr>
              <a:t>to derive </a:t>
            </a:r>
            <a:r>
              <a:rPr lang="en-GB" sz="2400" spc="10" dirty="0">
                <a:latin typeface="Arial"/>
                <a:cs typeface="Arial"/>
              </a:rPr>
              <a:t>a </a:t>
            </a:r>
            <a:r>
              <a:rPr lang="en-GB" sz="2400" spc="5" dirty="0">
                <a:latin typeface="Arial"/>
                <a:cs typeface="Arial"/>
              </a:rPr>
              <a:t>64-bit </a:t>
            </a:r>
            <a:r>
              <a:rPr lang="en-GB" sz="2400" dirty="0">
                <a:latin typeface="Arial"/>
                <a:cs typeface="Arial"/>
              </a:rPr>
              <a:t>value, but  </a:t>
            </a:r>
            <a:r>
              <a:rPr lang="en-GB" sz="2400" spc="5" dirty="0">
                <a:latin typeface="Arial"/>
                <a:cs typeface="Arial"/>
              </a:rPr>
              <a:t>often times </a:t>
            </a:r>
            <a:r>
              <a:rPr lang="en-GB" sz="2400" spc="10" dirty="0">
                <a:latin typeface="Arial"/>
                <a:cs typeface="Arial"/>
              </a:rPr>
              <a:t>we </a:t>
            </a:r>
            <a:r>
              <a:rPr lang="en-GB" sz="2400" spc="5" dirty="0">
                <a:latin typeface="Arial"/>
                <a:cs typeface="Arial"/>
              </a:rPr>
              <a:t>derive </a:t>
            </a:r>
            <a:r>
              <a:rPr lang="en-GB" sz="2400" spc="10" dirty="0">
                <a:latin typeface="Arial"/>
                <a:cs typeface="Arial"/>
              </a:rPr>
              <a:t>from the </a:t>
            </a:r>
            <a:r>
              <a:rPr lang="en-GB" sz="2400" spc="5" dirty="0">
                <a:latin typeface="Arial"/>
                <a:cs typeface="Arial"/>
              </a:rPr>
              <a:t>48-bit MAC address</a:t>
            </a:r>
            <a:endParaRPr lang="en-GB" sz="2400" dirty="0">
              <a:latin typeface="Arial"/>
              <a:cs typeface="Arial"/>
            </a:endParaRPr>
          </a:p>
          <a:p>
            <a:endParaRPr lang="en-GB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48A3C0-68AA-AB48-9ED0-770F2AD56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135</a:t>
            </a:fld>
            <a:endParaRPr lang="en-US"/>
          </a:p>
        </p:txBody>
      </p:sp>
      <p:sp>
        <p:nvSpPr>
          <p:cNvPr id="5" name="object 41">
            <a:extLst>
              <a:ext uri="{FF2B5EF4-FFF2-40B4-BE49-F238E27FC236}">
                <a16:creationId xmlns:a16="http://schemas.microsoft.com/office/drawing/2014/main" id="{4979CFD7-B2C6-8948-8418-4E968F8565E8}"/>
              </a:ext>
            </a:extLst>
          </p:cNvPr>
          <p:cNvSpPr txBox="1"/>
          <p:nvPr/>
        </p:nvSpPr>
        <p:spPr>
          <a:xfrm>
            <a:off x="457200" y="6429729"/>
            <a:ext cx="6233439" cy="291746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400" spc="7" baseline="32407" dirty="0">
                <a:latin typeface="Arial"/>
                <a:cs typeface="Arial"/>
              </a:rPr>
              <a:t>3</a:t>
            </a:r>
            <a:r>
              <a:rPr spc="5" dirty="0">
                <a:latin typeface="Courier New"/>
                <a:cs typeface="Courier New"/>
                <a:hlinkClick r:id="rId2"/>
              </a:rPr>
              <a:t>http://tools.ietf.org/html/rfc2373</a:t>
            </a:r>
            <a:endParaRPr dirty="0">
              <a:latin typeface="Courier New"/>
              <a:cs typeface="Courier New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086D51-840E-4D44-A84C-14C681889F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85"/>
          <a:stretch/>
        </p:blipFill>
        <p:spPr>
          <a:xfrm>
            <a:off x="0" y="2540347"/>
            <a:ext cx="4846418" cy="375241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1AB66DC-35D5-C341-8164-D9280B32BA49}"/>
              </a:ext>
            </a:extLst>
          </p:cNvPr>
          <p:cNvGrpSpPr/>
          <p:nvPr/>
        </p:nvGrpSpPr>
        <p:grpSpPr>
          <a:xfrm>
            <a:off x="4457148" y="2630628"/>
            <a:ext cx="3905234" cy="3762412"/>
            <a:chOff x="884859" y="161082"/>
            <a:chExt cx="6507646" cy="6308739"/>
          </a:xfrm>
        </p:grpSpPr>
        <p:pic>
          <p:nvPicPr>
            <p:cNvPr id="9" name="Content Placeholder 4">
              <a:extLst>
                <a:ext uri="{FF2B5EF4-FFF2-40B4-BE49-F238E27FC236}">
                  <a16:creationId xmlns:a16="http://schemas.microsoft.com/office/drawing/2014/main" id="{55CCC675-973E-7C48-AEE8-5823E5B12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859" y="161082"/>
              <a:ext cx="6261100" cy="1270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5A87ECA-0FC0-904C-B044-99D1DA76D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1601" y="1816470"/>
              <a:ext cx="6020904" cy="4653351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CBF472D-4C95-2C42-B84F-B50262DBE83C}"/>
                </a:ext>
              </a:extLst>
            </p:cNvPr>
            <p:cNvSpPr/>
            <p:nvPr/>
          </p:nvSpPr>
          <p:spPr>
            <a:xfrm>
              <a:off x="1722783" y="311425"/>
              <a:ext cx="1769165" cy="36443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F5B7D46-19BF-AD43-BDDB-442EA00D91DE}"/>
                </a:ext>
              </a:extLst>
            </p:cNvPr>
            <p:cNvSpPr/>
            <p:nvPr/>
          </p:nvSpPr>
          <p:spPr>
            <a:xfrm>
              <a:off x="3313043" y="4426226"/>
              <a:ext cx="1245705" cy="34455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FD5A99C7-8795-A24B-BC86-DDE8BF0FEA45}"/>
                </a:ext>
              </a:extLst>
            </p:cNvPr>
            <p:cNvCxnSpPr>
              <a:stCxn id="11" idx="5"/>
            </p:cNvCxnSpPr>
            <p:nvPr/>
          </p:nvCxnSpPr>
          <p:spPr>
            <a:xfrm>
              <a:off x="3232860" y="622490"/>
              <a:ext cx="378357" cy="3803736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97497146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BE60A-7229-9C49-9978-10C845B32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SLAAC: overview; Router Solicitation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09D3C-5B1E-2A43-9B06-685B005D14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lnSpc>
                <a:spcPct val="100000"/>
              </a:lnSpc>
              <a:spcBef>
                <a:spcPts val="130"/>
              </a:spcBef>
              <a:buNone/>
            </a:pPr>
            <a:r>
              <a:rPr lang="en-GB" spc="10" dirty="0">
                <a:latin typeface="Arial"/>
                <a:cs typeface="Arial"/>
              </a:rPr>
              <a:t>Then,</a:t>
            </a:r>
            <a:endParaRPr lang="en-GB" dirty="0">
              <a:latin typeface="Arial"/>
              <a:cs typeface="Arial"/>
            </a:endParaRPr>
          </a:p>
          <a:p>
            <a:pPr>
              <a:spcBef>
                <a:spcPts val="130"/>
              </a:spcBef>
            </a:pPr>
            <a:r>
              <a:rPr lang="en-GB" spc="10" dirty="0">
                <a:latin typeface="Arial"/>
                <a:cs typeface="Arial"/>
              </a:rPr>
              <a:t>Once </a:t>
            </a:r>
            <a:r>
              <a:rPr lang="en-GB" spc="5" dirty="0">
                <a:latin typeface="Arial"/>
                <a:cs typeface="Arial"/>
              </a:rPr>
              <a:t>the </a:t>
            </a:r>
            <a:r>
              <a:rPr lang="en-GB" spc="10" dirty="0">
                <a:latin typeface="Arial"/>
                <a:cs typeface="Arial"/>
              </a:rPr>
              <a:t>host has a unique </a:t>
            </a:r>
            <a:r>
              <a:rPr lang="en-GB" i="1" spc="5" dirty="0">
                <a:latin typeface="Arial"/>
                <a:cs typeface="Arial"/>
              </a:rPr>
              <a:t>link-local </a:t>
            </a:r>
            <a:r>
              <a:rPr lang="en-GB" spc="5" dirty="0">
                <a:latin typeface="Arial"/>
                <a:cs typeface="Arial"/>
              </a:rPr>
              <a:t>address, </a:t>
            </a:r>
            <a:r>
              <a:rPr lang="en-GB" dirty="0">
                <a:latin typeface="Arial"/>
                <a:cs typeface="Arial"/>
              </a:rPr>
              <a:t>it </a:t>
            </a:r>
            <a:r>
              <a:rPr lang="en-GB" spc="10" dirty="0">
                <a:latin typeface="Arial"/>
                <a:cs typeface="Arial"/>
              </a:rPr>
              <a:t>can send  </a:t>
            </a:r>
            <a:r>
              <a:rPr lang="en-GB" dirty="0">
                <a:latin typeface="Arial"/>
                <a:cs typeface="Arial"/>
              </a:rPr>
              <a:t>packets </a:t>
            </a:r>
            <a:r>
              <a:rPr lang="en-GB" spc="5" dirty="0">
                <a:latin typeface="Arial"/>
                <a:cs typeface="Arial"/>
              </a:rPr>
              <a:t>to anything else </a:t>
            </a:r>
            <a:r>
              <a:rPr lang="en-GB" spc="10" dirty="0">
                <a:latin typeface="Arial"/>
                <a:cs typeface="Arial"/>
              </a:rPr>
              <a:t>sharing </a:t>
            </a:r>
            <a:r>
              <a:rPr lang="en-GB" spc="5" dirty="0">
                <a:latin typeface="Arial"/>
                <a:cs typeface="Arial"/>
              </a:rPr>
              <a:t>that link</a:t>
            </a:r>
            <a:r>
              <a:rPr lang="en-GB" spc="-10" dirty="0">
                <a:latin typeface="Arial"/>
                <a:cs typeface="Arial"/>
              </a:rPr>
              <a:t> </a:t>
            </a:r>
            <a:r>
              <a:rPr lang="en-GB" spc="5" dirty="0">
                <a:latin typeface="Arial"/>
                <a:cs typeface="Arial"/>
              </a:rPr>
              <a:t>substrate</a:t>
            </a:r>
          </a:p>
          <a:p>
            <a:pPr marL="0" indent="0">
              <a:spcBef>
                <a:spcPts val="130"/>
              </a:spcBef>
              <a:buNone/>
            </a:pPr>
            <a:r>
              <a:rPr lang="en-GB" spc="5" dirty="0">
                <a:latin typeface="Arial"/>
                <a:cs typeface="Arial"/>
              </a:rPr>
              <a:t>	</a:t>
            </a:r>
            <a:r>
              <a:rPr lang="en-GB" dirty="0">
                <a:latin typeface="Arial"/>
                <a:cs typeface="Arial"/>
              </a:rPr>
              <a:t>... but </a:t>
            </a:r>
            <a:r>
              <a:rPr lang="en-GB" spc="5" dirty="0">
                <a:latin typeface="Arial"/>
                <a:cs typeface="Arial"/>
              </a:rPr>
              <a:t>the </a:t>
            </a:r>
            <a:r>
              <a:rPr lang="en-GB" spc="10" dirty="0">
                <a:latin typeface="Arial"/>
                <a:cs typeface="Arial"/>
              </a:rPr>
              <a:t>host </a:t>
            </a:r>
            <a:r>
              <a:rPr lang="en-GB" spc="5" dirty="0">
                <a:latin typeface="Arial"/>
                <a:cs typeface="Arial"/>
              </a:rPr>
              <a:t>doesn’t </a:t>
            </a:r>
            <a:r>
              <a:rPr lang="en-GB" dirty="0">
                <a:latin typeface="Arial"/>
                <a:cs typeface="Arial"/>
              </a:rPr>
              <a:t>yet </a:t>
            </a:r>
            <a:r>
              <a:rPr lang="en-GB" spc="5" dirty="0">
                <a:latin typeface="Arial"/>
                <a:cs typeface="Arial"/>
              </a:rPr>
              <a:t>know any routers, or public</a:t>
            </a:r>
            <a:r>
              <a:rPr lang="en-GB" spc="-35" dirty="0">
                <a:latin typeface="Arial"/>
                <a:cs typeface="Arial"/>
              </a:rPr>
              <a:t> </a:t>
            </a:r>
            <a:r>
              <a:rPr lang="en-GB" spc="5" dirty="0">
                <a:latin typeface="Arial"/>
                <a:cs typeface="Arial"/>
              </a:rPr>
              <a:t>routes</a:t>
            </a:r>
            <a:endParaRPr lang="en-GB" dirty="0"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515"/>
              </a:spcBef>
              <a:buNone/>
            </a:pPr>
            <a:r>
              <a:rPr lang="en-GB" sz="4400" spc="-135" baseline="6944" dirty="0">
                <a:solidFill>
                  <a:srgbClr val="53536E"/>
                </a:solidFill>
                <a:latin typeface="Lucida Sans Unicode"/>
                <a:cs typeface="Lucida Sans Unicode"/>
              </a:rPr>
              <a:t>	</a:t>
            </a:r>
            <a:r>
              <a:rPr lang="en-GB" dirty="0">
                <a:latin typeface="Arial"/>
                <a:cs typeface="Arial"/>
              </a:rPr>
              <a:t>... </a:t>
            </a:r>
            <a:r>
              <a:rPr lang="en-GB" spc="5" dirty="0">
                <a:latin typeface="Arial"/>
                <a:cs typeface="Arial"/>
              </a:rPr>
              <a:t>bootstrap: routers listen to </a:t>
            </a:r>
            <a:r>
              <a:rPr lang="en-GB" spc="10" dirty="0">
                <a:latin typeface="Arial"/>
                <a:cs typeface="Arial"/>
              </a:rPr>
              <a:t>a </a:t>
            </a:r>
            <a:r>
              <a:rPr lang="en-GB" spc="5" dirty="0">
                <a:latin typeface="Arial"/>
                <a:cs typeface="Arial"/>
              </a:rPr>
              <a:t>well-known multicast</a:t>
            </a:r>
            <a:r>
              <a:rPr lang="en-GB" spc="40" dirty="0">
                <a:latin typeface="Arial"/>
                <a:cs typeface="Arial"/>
              </a:rPr>
              <a:t> </a:t>
            </a:r>
            <a:r>
              <a:rPr lang="en-GB" spc="10" dirty="0">
                <a:latin typeface="Arial"/>
                <a:cs typeface="Arial"/>
              </a:rPr>
              <a:t>address</a:t>
            </a:r>
            <a:endParaRPr lang="en-GB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lang="en-GB" dirty="0">
              <a:latin typeface="Times New Roman"/>
              <a:cs typeface="Times New Roman"/>
            </a:endParaRPr>
          </a:p>
          <a:p>
            <a:pPr marL="289560" marR="133350" indent="-173355">
              <a:lnSpc>
                <a:spcPct val="118900"/>
              </a:lnSpc>
              <a:buClr>
                <a:srgbClr val="53536E"/>
              </a:buClr>
              <a:buAutoNum type="arabicPeriod" startAt="4"/>
              <a:tabLst>
                <a:tab pos="290195" algn="l"/>
              </a:tabLst>
            </a:pPr>
            <a:r>
              <a:rPr lang="en-GB" spc="10" dirty="0">
                <a:latin typeface="Arial"/>
                <a:cs typeface="Arial"/>
              </a:rPr>
              <a:t>host asks </a:t>
            </a:r>
            <a:r>
              <a:rPr lang="en-GB" spc="5" dirty="0">
                <a:latin typeface="Arial"/>
                <a:cs typeface="Arial"/>
              </a:rPr>
              <a:t>the </a:t>
            </a:r>
            <a:r>
              <a:rPr lang="en-GB" spc="10" dirty="0">
                <a:latin typeface="Arial"/>
                <a:cs typeface="Arial"/>
              </a:rPr>
              <a:t>network </a:t>
            </a:r>
            <a:r>
              <a:rPr lang="en-GB" spc="5" dirty="0">
                <a:latin typeface="Arial"/>
                <a:cs typeface="Arial"/>
              </a:rPr>
              <a:t>(multicast) </a:t>
            </a:r>
            <a:r>
              <a:rPr lang="en-GB" dirty="0">
                <a:latin typeface="Arial"/>
                <a:cs typeface="Arial"/>
              </a:rPr>
              <a:t>for </a:t>
            </a:r>
            <a:r>
              <a:rPr lang="en-GB" spc="5" dirty="0">
                <a:latin typeface="Arial"/>
                <a:cs typeface="Arial"/>
              </a:rPr>
              <a:t>router information: </a:t>
            </a:r>
            <a:r>
              <a:rPr lang="en-GB" i="1" spc="5" dirty="0">
                <a:latin typeface="Arial"/>
                <a:cs typeface="Arial"/>
              </a:rPr>
              <a:t>router  solicitation</a:t>
            </a:r>
          </a:p>
          <a:p>
            <a:pPr marL="289560" marR="133350" indent="-173355">
              <a:lnSpc>
                <a:spcPct val="118900"/>
              </a:lnSpc>
              <a:buClr>
                <a:srgbClr val="53536E"/>
              </a:buClr>
              <a:buAutoNum type="arabicPeriod" startAt="4"/>
              <a:tabLst>
                <a:tab pos="290195" algn="l"/>
              </a:tabLst>
            </a:pPr>
            <a:endParaRPr lang="en-GB" dirty="0">
              <a:latin typeface="Arial"/>
              <a:cs typeface="Arial"/>
            </a:endParaRPr>
          </a:p>
          <a:p>
            <a:pPr marL="289560" marR="5080" indent="-173355">
              <a:lnSpc>
                <a:spcPct val="118900"/>
              </a:lnSpc>
              <a:spcBef>
                <a:spcPts val="300"/>
              </a:spcBef>
              <a:buClr>
                <a:srgbClr val="53536E"/>
              </a:buClr>
              <a:buAutoNum type="arabicPeriod" startAt="4"/>
              <a:tabLst>
                <a:tab pos="290195" algn="l"/>
              </a:tabLst>
            </a:pPr>
            <a:r>
              <a:rPr lang="en-GB" spc="10" dirty="0">
                <a:latin typeface="Arial"/>
                <a:cs typeface="Arial"/>
              </a:rPr>
              <a:t>responses </a:t>
            </a:r>
            <a:r>
              <a:rPr lang="en-GB" spc="5" dirty="0">
                <a:latin typeface="Arial"/>
                <a:cs typeface="Arial"/>
              </a:rPr>
              <a:t>from the routers </a:t>
            </a:r>
            <a:r>
              <a:rPr lang="en-GB" spc="10" dirty="0">
                <a:latin typeface="Arial"/>
                <a:cs typeface="Arial"/>
              </a:rPr>
              <a:t>are sent </a:t>
            </a:r>
            <a:r>
              <a:rPr lang="en-GB" spc="5" dirty="0">
                <a:latin typeface="Arial"/>
                <a:cs typeface="Arial"/>
              </a:rPr>
              <a:t>directly (unicast) to the </a:t>
            </a:r>
            <a:r>
              <a:rPr lang="en-GB" spc="10" dirty="0">
                <a:latin typeface="Arial"/>
                <a:cs typeface="Arial"/>
              </a:rPr>
              <a:t>host  </a:t>
            </a:r>
            <a:r>
              <a:rPr lang="en-GB" spc="5" dirty="0">
                <a:latin typeface="Arial"/>
                <a:cs typeface="Arial"/>
              </a:rPr>
              <a:t>that </a:t>
            </a:r>
            <a:r>
              <a:rPr lang="en-GB" spc="10" dirty="0">
                <a:latin typeface="Arial"/>
                <a:cs typeface="Arial"/>
              </a:rPr>
              <a:t>sent </a:t>
            </a:r>
            <a:r>
              <a:rPr lang="en-GB" spc="5" dirty="0">
                <a:latin typeface="Arial"/>
                <a:cs typeface="Arial"/>
              </a:rPr>
              <a:t>the router</a:t>
            </a:r>
            <a:r>
              <a:rPr lang="en-GB" spc="-20" dirty="0">
                <a:latin typeface="Arial"/>
                <a:cs typeface="Arial"/>
              </a:rPr>
              <a:t> </a:t>
            </a:r>
            <a:r>
              <a:rPr lang="en-GB" spc="5" dirty="0">
                <a:latin typeface="Arial"/>
                <a:cs typeface="Arial"/>
              </a:rPr>
              <a:t>solicitation</a:t>
            </a:r>
          </a:p>
          <a:p>
            <a:pPr marL="289560" marR="5080" indent="-173355">
              <a:lnSpc>
                <a:spcPct val="118900"/>
              </a:lnSpc>
              <a:spcBef>
                <a:spcPts val="300"/>
              </a:spcBef>
              <a:buClr>
                <a:srgbClr val="53536E"/>
              </a:buClr>
              <a:buAutoNum type="arabicPeriod" startAt="4"/>
              <a:tabLst>
                <a:tab pos="290195" algn="l"/>
              </a:tabLst>
            </a:pPr>
            <a:endParaRPr lang="en-GB" dirty="0">
              <a:latin typeface="Arial"/>
              <a:cs typeface="Arial"/>
            </a:endParaRPr>
          </a:p>
          <a:p>
            <a:pPr marL="289560" marR="93345" indent="-173355">
              <a:lnSpc>
                <a:spcPct val="118900"/>
              </a:lnSpc>
              <a:spcBef>
                <a:spcPts val="295"/>
              </a:spcBef>
              <a:buClr>
                <a:srgbClr val="53536E"/>
              </a:buClr>
              <a:buAutoNum type="arabicPeriod" startAt="4"/>
              <a:tabLst>
                <a:tab pos="290195" algn="l"/>
              </a:tabLst>
            </a:pPr>
            <a:r>
              <a:rPr lang="en-GB" spc="5" dirty="0">
                <a:latin typeface="Arial"/>
                <a:cs typeface="Arial"/>
              </a:rPr>
              <a:t>the </a:t>
            </a:r>
            <a:r>
              <a:rPr lang="en-GB" spc="10" dirty="0">
                <a:latin typeface="Arial"/>
                <a:cs typeface="Arial"/>
              </a:rPr>
              <a:t>responses </a:t>
            </a:r>
            <a:r>
              <a:rPr lang="en-GB" i="1" dirty="0">
                <a:latin typeface="Arial"/>
                <a:cs typeface="Arial"/>
              </a:rPr>
              <a:t>may </a:t>
            </a:r>
            <a:r>
              <a:rPr lang="en-GB" spc="5" dirty="0">
                <a:latin typeface="Arial"/>
                <a:cs typeface="Arial"/>
              </a:rPr>
              <a:t>indicate that the </a:t>
            </a:r>
            <a:r>
              <a:rPr lang="en-GB" spc="10" dirty="0">
                <a:latin typeface="Arial"/>
                <a:cs typeface="Arial"/>
              </a:rPr>
              <a:t>host should do more </a:t>
            </a:r>
            <a:r>
              <a:rPr lang="en-GB" dirty="0">
                <a:latin typeface="Arial"/>
                <a:cs typeface="Arial"/>
              </a:rPr>
              <a:t>(e.g.,  </a:t>
            </a:r>
            <a:r>
              <a:rPr lang="en-GB" spc="10" dirty="0">
                <a:latin typeface="Arial"/>
                <a:cs typeface="Arial"/>
              </a:rPr>
              <a:t>use </a:t>
            </a:r>
            <a:r>
              <a:rPr lang="en-GB" spc="15" dirty="0">
                <a:latin typeface="Arial"/>
                <a:cs typeface="Arial"/>
              </a:rPr>
              <a:t>DHCP </a:t>
            </a:r>
            <a:r>
              <a:rPr lang="en-GB" spc="5" dirty="0">
                <a:latin typeface="Arial"/>
                <a:cs typeface="Arial"/>
              </a:rPr>
              <a:t>to get </a:t>
            </a:r>
            <a:r>
              <a:rPr lang="en-GB" spc="15" dirty="0">
                <a:latin typeface="Arial"/>
                <a:cs typeface="Arial"/>
              </a:rPr>
              <a:t>DNS</a:t>
            </a:r>
            <a:r>
              <a:rPr lang="en-GB" spc="-35" dirty="0">
                <a:latin typeface="Arial"/>
                <a:cs typeface="Arial"/>
              </a:rPr>
              <a:t> </a:t>
            </a:r>
            <a:r>
              <a:rPr lang="en-GB" spc="5" dirty="0">
                <a:latin typeface="Arial"/>
                <a:cs typeface="Arial"/>
              </a:rPr>
              <a:t>information)</a:t>
            </a:r>
            <a:endParaRPr lang="en-GB" dirty="0">
              <a:latin typeface="Arial"/>
              <a:cs typeface="Arial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099DB6-3084-B44D-B282-9E1DCBB1C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521473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BE60A-7229-9C49-9978-10C845B32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Router Advertisement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09D3C-5B1E-2A43-9B06-685B005D14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marR="5080" indent="0">
              <a:lnSpc>
                <a:spcPct val="118900"/>
              </a:lnSpc>
              <a:spcBef>
                <a:spcPts val="90"/>
              </a:spcBef>
              <a:buNone/>
            </a:pPr>
            <a:r>
              <a:rPr lang="en-GB" spc="10" dirty="0">
                <a:latin typeface="Arial"/>
                <a:cs typeface="Arial"/>
              </a:rPr>
              <a:t>Without </a:t>
            </a:r>
            <a:r>
              <a:rPr lang="en-GB" spc="5" dirty="0">
                <a:latin typeface="Arial"/>
                <a:cs typeface="Arial"/>
              </a:rPr>
              <a:t>solicitation, router </a:t>
            </a:r>
            <a:r>
              <a:rPr lang="en-GB" spc="10" dirty="0">
                <a:latin typeface="Arial"/>
                <a:cs typeface="Arial"/>
              </a:rPr>
              <a:t>advertisements are </a:t>
            </a:r>
            <a:r>
              <a:rPr lang="en-GB" spc="5" dirty="0">
                <a:latin typeface="Arial"/>
                <a:cs typeface="Arial"/>
              </a:rPr>
              <a:t>generated intermittently  </a:t>
            </a:r>
            <a:r>
              <a:rPr lang="en-GB" dirty="0">
                <a:latin typeface="Arial"/>
                <a:cs typeface="Arial"/>
              </a:rPr>
              <a:t>by </a:t>
            </a:r>
            <a:r>
              <a:rPr lang="en-GB" spc="5" dirty="0">
                <a:latin typeface="Arial"/>
                <a:cs typeface="Arial"/>
              </a:rPr>
              <a:t>routing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spc="5" dirty="0">
                <a:latin typeface="Arial"/>
                <a:cs typeface="Arial"/>
              </a:rPr>
              <a:t>hardware.</a:t>
            </a:r>
            <a:endParaRPr lang="en-GB" dirty="0"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215"/>
              </a:spcBef>
              <a:buNone/>
            </a:pPr>
            <a:endParaRPr lang="en-GB" spc="10" dirty="0"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215"/>
              </a:spcBef>
              <a:buNone/>
            </a:pPr>
            <a:r>
              <a:rPr lang="en-GB" spc="10" dirty="0">
                <a:latin typeface="Arial"/>
                <a:cs typeface="Arial"/>
              </a:rPr>
              <a:t>Router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spc="10" dirty="0">
                <a:latin typeface="Arial"/>
                <a:cs typeface="Arial"/>
              </a:rPr>
              <a:t>Advertisements:</a:t>
            </a:r>
            <a:endParaRPr lang="en-GB" dirty="0">
              <a:latin typeface="Arial"/>
              <a:cs typeface="Arial"/>
            </a:endParaRPr>
          </a:p>
          <a:p>
            <a:pPr>
              <a:spcBef>
                <a:spcPts val="215"/>
              </a:spcBef>
            </a:pPr>
            <a:r>
              <a:rPr lang="en-GB" spc="10" dirty="0">
                <a:latin typeface="Arial"/>
                <a:cs typeface="Arial"/>
              </a:rPr>
              <a:t>nodes </a:t>
            </a:r>
            <a:r>
              <a:rPr lang="en-GB" spc="5" dirty="0">
                <a:latin typeface="Arial"/>
                <a:cs typeface="Arial"/>
              </a:rPr>
              <a:t>that </a:t>
            </a:r>
            <a:r>
              <a:rPr lang="en-GB" dirty="0">
                <a:latin typeface="Arial"/>
                <a:cs typeface="Arial"/>
              </a:rPr>
              <a:t>forward traffic </a:t>
            </a:r>
            <a:r>
              <a:rPr lang="en-GB" spc="5" dirty="0">
                <a:latin typeface="Arial"/>
                <a:cs typeface="Arial"/>
              </a:rPr>
              <a:t>periodically advertise themselves to the  </a:t>
            </a:r>
            <a:r>
              <a:rPr lang="en-GB" spc="10" dirty="0">
                <a:latin typeface="Arial"/>
                <a:cs typeface="Arial"/>
              </a:rPr>
              <a:t>network</a:t>
            </a:r>
            <a:endParaRPr lang="en-GB" dirty="0">
              <a:latin typeface="Arial"/>
              <a:cs typeface="Arial"/>
            </a:endParaRPr>
          </a:p>
          <a:p>
            <a:pPr>
              <a:spcBef>
                <a:spcPts val="215"/>
              </a:spcBef>
            </a:pPr>
            <a:r>
              <a:rPr lang="en-GB" spc="5" dirty="0">
                <a:latin typeface="Arial"/>
                <a:cs typeface="Arial"/>
              </a:rPr>
              <a:t>periodicity </a:t>
            </a:r>
            <a:r>
              <a:rPr lang="en-GB" spc="10" dirty="0">
                <a:latin typeface="Arial"/>
                <a:cs typeface="Arial"/>
              </a:rPr>
              <a:t>and </a:t>
            </a:r>
            <a:r>
              <a:rPr lang="en-GB" spc="5" dirty="0">
                <a:latin typeface="Arial"/>
                <a:cs typeface="Arial"/>
              </a:rPr>
              <a:t>expiry of the </a:t>
            </a:r>
            <a:r>
              <a:rPr lang="en-GB" spc="10" dirty="0">
                <a:latin typeface="Arial"/>
                <a:cs typeface="Arial"/>
              </a:rPr>
              <a:t>advertisement are</a:t>
            </a:r>
            <a:r>
              <a:rPr lang="en-GB" spc="-135" dirty="0">
                <a:latin typeface="Arial"/>
                <a:cs typeface="Arial"/>
              </a:rPr>
              <a:t> </a:t>
            </a:r>
            <a:r>
              <a:rPr lang="en-GB" spc="5" dirty="0">
                <a:latin typeface="Arial"/>
                <a:cs typeface="Arial"/>
              </a:rPr>
              <a:t>configurable</a:t>
            </a:r>
            <a:endParaRPr lang="en-GB" dirty="0">
              <a:latin typeface="Arial"/>
              <a:cs typeface="Arial"/>
            </a:endParaRPr>
          </a:p>
          <a:p>
            <a:pPr marL="0" marR="64135" indent="0">
              <a:lnSpc>
                <a:spcPct val="118900"/>
              </a:lnSpc>
              <a:spcBef>
                <a:spcPts val="295"/>
              </a:spcBef>
              <a:buNone/>
            </a:pPr>
            <a:endParaRPr lang="en-GB" spc="10" dirty="0">
              <a:latin typeface="Arial"/>
              <a:cs typeface="Arial"/>
            </a:endParaRPr>
          </a:p>
          <a:p>
            <a:pPr marL="0" marR="64135" indent="0">
              <a:lnSpc>
                <a:spcPct val="118900"/>
              </a:lnSpc>
              <a:spcBef>
                <a:spcPts val="295"/>
              </a:spcBef>
              <a:buNone/>
            </a:pPr>
            <a:r>
              <a:rPr lang="en-GB" spc="10" dirty="0">
                <a:latin typeface="Arial"/>
                <a:cs typeface="Arial"/>
              </a:rPr>
              <a:t>Router Advertisement </a:t>
            </a:r>
            <a:r>
              <a:rPr lang="en-GB" spc="5" dirty="0">
                <a:latin typeface="Arial"/>
                <a:cs typeface="Arial"/>
              </a:rPr>
              <a:t>(RA), </a:t>
            </a:r>
            <a:r>
              <a:rPr lang="en-GB" spc="10" dirty="0">
                <a:latin typeface="Arial"/>
                <a:cs typeface="Arial"/>
              </a:rPr>
              <a:t>among </a:t>
            </a:r>
            <a:r>
              <a:rPr lang="en-GB" spc="5" dirty="0">
                <a:latin typeface="Arial"/>
                <a:cs typeface="Arial"/>
              </a:rPr>
              <a:t>other things, tells </a:t>
            </a:r>
            <a:r>
              <a:rPr lang="en-GB" spc="10" dirty="0">
                <a:latin typeface="Arial"/>
                <a:cs typeface="Arial"/>
              </a:rPr>
              <a:t>a host where</a:t>
            </a:r>
            <a:r>
              <a:rPr lang="en-GB" spc="-45" dirty="0">
                <a:latin typeface="Arial"/>
                <a:cs typeface="Arial"/>
              </a:rPr>
              <a:t> </a:t>
            </a:r>
            <a:r>
              <a:rPr lang="en-GB" spc="5" dirty="0">
                <a:latin typeface="Arial"/>
                <a:cs typeface="Arial"/>
              </a:rPr>
              <a:t>to  derive its </a:t>
            </a:r>
            <a:r>
              <a:rPr lang="en-GB" spc="10" dirty="0">
                <a:latin typeface="Arial"/>
                <a:cs typeface="Arial"/>
              </a:rPr>
              <a:t>network </a:t>
            </a:r>
            <a:r>
              <a:rPr lang="en-GB" spc="5" dirty="0">
                <a:latin typeface="Arial"/>
                <a:cs typeface="Arial"/>
              </a:rPr>
              <a:t>state with two flags: </a:t>
            </a:r>
            <a:r>
              <a:rPr lang="en-GB" spc="10" dirty="0">
                <a:latin typeface="Arial"/>
                <a:cs typeface="Arial"/>
              </a:rPr>
              <a:t>M(</a:t>
            </a:r>
            <a:r>
              <a:rPr lang="en-GB" spc="10" dirty="0" err="1">
                <a:latin typeface="Arial"/>
                <a:cs typeface="Arial"/>
              </a:rPr>
              <a:t>anaged</a:t>
            </a:r>
            <a:r>
              <a:rPr lang="en-GB" spc="10" dirty="0">
                <a:latin typeface="Arial"/>
                <a:cs typeface="Arial"/>
              </a:rPr>
              <a:t>) and O(</a:t>
            </a:r>
            <a:r>
              <a:rPr lang="en-GB" spc="10" dirty="0" err="1">
                <a:latin typeface="Arial"/>
                <a:cs typeface="Arial"/>
              </a:rPr>
              <a:t>ther</a:t>
            </a:r>
            <a:r>
              <a:rPr lang="en-GB" spc="15" dirty="0">
                <a:latin typeface="Arial"/>
                <a:cs typeface="Arial"/>
              </a:rPr>
              <a:t> </a:t>
            </a:r>
            <a:r>
              <a:rPr lang="en-GB" dirty="0">
                <a:latin typeface="Arial"/>
                <a:cs typeface="Arial"/>
              </a:rPr>
              <a:t>info):</a:t>
            </a:r>
          </a:p>
          <a:p>
            <a:pPr marR="64135">
              <a:lnSpc>
                <a:spcPct val="118900"/>
              </a:lnSpc>
              <a:spcBef>
                <a:spcPts val="295"/>
              </a:spcBef>
            </a:pPr>
            <a:r>
              <a:rPr lang="en-GB" spc="10" dirty="0">
                <a:latin typeface="Arial"/>
                <a:cs typeface="Arial"/>
              </a:rPr>
              <a:t>M: “Managed Address </a:t>
            </a:r>
            <a:r>
              <a:rPr lang="en-GB" spc="5" dirty="0">
                <a:latin typeface="Arial"/>
                <a:cs typeface="Arial"/>
              </a:rPr>
              <a:t>Configuration”, </a:t>
            </a:r>
            <a:r>
              <a:rPr lang="en-GB" spc="10" dirty="0">
                <a:latin typeface="Arial"/>
                <a:cs typeface="Arial"/>
              </a:rPr>
              <a:t>which means: use  </a:t>
            </a:r>
            <a:r>
              <a:rPr lang="en-GB" spc="15" dirty="0">
                <a:latin typeface="Arial"/>
                <a:cs typeface="Arial"/>
              </a:rPr>
              <a:t>DHCPv6 </a:t>
            </a:r>
            <a:r>
              <a:rPr lang="en-GB" spc="5" dirty="0">
                <a:latin typeface="Arial"/>
                <a:cs typeface="Arial"/>
              </a:rPr>
              <a:t>to find your </a:t>
            </a:r>
            <a:r>
              <a:rPr lang="en-GB" spc="10" dirty="0">
                <a:latin typeface="Arial"/>
                <a:cs typeface="Arial"/>
              </a:rPr>
              <a:t>host address (and </a:t>
            </a:r>
            <a:r>
              <a:rPr lang="en-GB" spc="5" dirty="0">
                <a:latin typeface="Arial"/>
                <a:cs typeface="Arial"/>
              </a:rPr>
              <a:t>ignore option</a:t>
            </a:r>
            <a:r>
              <a:rPr lang="en-GB" spc="-70" dirty="0">
                <a:latin typeface="Arial"/>
                <a:cs typeface="Arial"/>
              </a:rPr>
              <a:t> </a:t>
            </a:r>
            <a:r>
              <a:rPr lang="en-GB" spc="10" dirty="0">
                <a:latin typeface="Arial"/>
                <a:cs typeface="Arial"/>
              </a:rPr>
              <a:t>O)</a:t>
            </a:r>
            <a:endParaRPr lang="en-GB" dirty="0">
              <a:latin typeface="Arial"/>
              <a:cs typeface="Arial"/>
            </a:endParaRPr>
          </a:p>
          <a:p>
            <a:pPr marR="64135">
              <a:lnSpc>
                <a:spcPct val="118900"/>
              </a:lnSpc>
              <a:spcBef>
                <a:spcPts val="295"/>
              </a:spcBef>
            </a:pPr>
            <a:r>
              <a:rPr lang="en-GB" spc="10" dirty="0">
                <a:latin typeface="Arial"/>
                <a:cs typeface="Arial"/>
              </a:rPr>
              <a:t>O: Other </a:t>
            </a:r>
            <a:r>
              <a:rPr lang="en-GB" spc="5" dirty="0">
                <a:latin typeface="Arial"/>
                <a:cs typeface="Arial"/>
              </a:rPr>
              <a:t>information is </a:t>
            </a:r>
            <a:r>
              <a:rPr lang="en-GB" dirty="0">
                <a:latin typeface="Arial"/>
                <a:cs typeface="Arial"/>
              </a:rPr>
              <a:t>available </a:t>
            </a:r>
            <a:r>
              <a:rPr lang="en-GB" spc="5" dirty="0">
                <a:latin typeface="Arial"/>
                <a:cs typeface="Arial"/>
              </a:rPr>
              <a:t>via </a:t>
            </a:r>
            <a:r>
              <a:rPr lang="en-GB" spc="10" dirty="0">
                <a:latin typeface="Arial"/>
                <a:cs typeface="Arial"/>
              </a:rPr>
              <a:t>DHCPv6, such as </a:t>
            </a:r>
            <a:r>
              <a:rPr lang="en-GB" spc="15" dirty="0">
                <a:latin typeface="Arial"/>
                <a:cs typeface="Arial"/>
              </a:rPr>
              <a:t>DNS  </a:t>
            </a:r>
            <a:r>
              <a:rPr lang="en-GB" spc="5" dirty="0">
                <a:latin typeface="Arial"/>
                <a:cs typeface="Arial"/>
              </a:rPr>
              <a:t>configuration</a:t>
            </a:r>
            <a:endParaRPr lang="en-GB" dirty="0"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099DB6-3084-B44D-B282-9E1DCBB1C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446935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BE60A-7229-9C49-9978-10C845B32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Uh-oh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09D3C-5B1E-2A43-9B06-685B005D14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12065" marR="5080" lvl="0" indent="0" defTabSz="914400">
              <a:lnSpc>
                <a:spcPct val="113199"/>
              </a:lnSpc>
              <a:spcBef>
                <a:spcPts val="0"/>
              </a:spcBef>
              <a:buNone/>
            </a:pPr>
            <a:r>
              <a:rPr lang="en-GB" sz="2200" spc="10" dirty="0">
                <a:solidFill>
                  <a:prstClr val="black"/>
                </a:solidFill>
                <a:latin typeface="Arial"/>
                <a:cs typeface="Arial"/>
              </a:rPr>
              <a:t>What </a:t>
            </a:r>
            <a:r>
              <a:rPr lang="en-GB" sz="2200" dirty="0">
                <a:solidFill>
                  <a:prstClr val="black"/>
                </a:solidFill>
                <a:latin typeface="Arial"/>
                <a:cs typeface="Arial"/>
              </a:rPr>
              <a:t>problem(s) </a:t>
            </a:r>
            <a:r>
              <a:rPr lang="en-GB" sz="2200" spc="10" dirty="0">
                <a:solidFill>
                  <a:prstClr val="black"/>
                </a:solidFill>
                <a:latin typeface="Arial"/>
                <a:cs typeface="Arial"/>
              </a:rPr>
              <a:t>arises from </a:t>
            </a:r>
            <a:r>
              <a:rPr lang="en-GB" sz="2200" spc="5" dirty="0">
                <a:solidFill>
                  <a:prstClr val="black"/>
                </a:solidFill>
                <a:latin typeface="Arial"/>
                <a:cs typeface="Arial"/>
              </a:rPr>
              <a:t>totally decentralised</a:t>
            </a:r>
            <a:r>
              <a:rPr lang="en-GB" sz="2200" spc="-6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2200" spc="10" dirty="0">
                <a:solidFill>
                  <a:prstClr val="black"/>
                </a:solidFill>
                <a:latin typeface="Arial"/>
                <a:cs typeface="Arial"/>
              </a:rPr>
              <a:t>address  </a:t>
            </a:r>
            <a:r>
              <a:rPr lang="en-GB" sz="2200" spc="5" dirty="0">
                <a:solidFill>
                  <a:prstClr val="black"/>
                </a:solidFill>
                <a:latin typeface="Arial"/>
                <a:cs typeface="Arial"/>
              </a:rPr>
              <a:t>configuration?</a:t>
            </a:r>
          </a:p>
          <a:p>
            <a:pPr marL="12065" marR="5080" lvl="0" indent="0" defTabSz="914400">
              <a:lnSpc>
                <a:spcPct val="113199"/>
              </a:lnSpc>
              <a:spcBef>
                <a:spcPts val="0"/>
              </a:spcBef>
              <a:buNone/>
            </a:pPr>
            <a:endParaRPr lang="en-GB" sz="2200" spc="5" dirty="0">
              <a:solidFill>
                <a:prstClr val="black"/>
              </a:solidFill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130"/>
              </a:spcBef>
              <a:buNone/>
            </a:pPr>
            <a:r>
              <a:rPr lang="en-GB" sz="2400" spc="5" dirty="0">
                <a:latin typeface="Arial"/>
                <a:cs typeface="Arial"/>
              </a:rPr>
              <a:t>Concerns that arise </a:t>
            </a:r>
            <a:r>
              <a:rPr lang="en-GB" sz="2400" spc="10" dirty="0">
                <a:latin typeface="Arial"/>
                <a:cs typeface="Arial"/>
              </a:rPr>
              <a:t>from using an</a:t>
            </a:r>
            <a:r>
              <a:rPr lang="en-GB" sz="2400" spc="-45" dirty="0">
                <a:latin typeface="Arial"/>
                <a:cs typeface="Arial"/>
              </a:rPr>
              <a:t> </a:t>
            </a:r>
            <a:r>
              <a:rPr lang="en-GB" sz="2400" spc="10" dirty="0">
                <a:latin typeface="Arial"/>
                <a:cs typeface="Arial"/>
              </a:rPr>
              <a:t>EUI-64:</a:t>
            </a:r>
            <a:endParaRPr lang="en-GB" sz="2400" dirty="0">
              <a:latin typeface="Arial"/>
              <a:cs typeface="Arial"/>
            </a:endParaRPr>
          </a:p>
          <a:p>
            <a:pPr>
              <a:spcBef>
                <a:spcPts val="130"/>
              </a:spcBef>
            </a:pPr>
            <a:r>
              <a:rPr lang="en-GB" sz="2400" spc="5" dirty="0">
                <a:latin typeface="Arial"/>
                <a:cs typeface="Arial"/>
              </a:rPr>
              <a:t>Privacy: SLAAC interface identifiers don’t </a:t>
            </a:r>
            <a:r>
              <a:rPr lang="en-GB" sz="2400" spc="10" dirty="0">
                <a:latin typeface="Arial"/>
                <a:cs typeface="Arial"/>
              </a:rPr>
              <a:t>change </a:t>
            </a:r>
            <a:r>
              <a:rPr lang="en-GB" sz="2400" dirty="0">
                <a:latin typeface="Arial"/>
                <a:cs typeface="Arial"/>
              </a:rPr>
              <a:t>over </a:t>
            </a:r>
            <a:r>
              <a:rPr lang="en-GB" sz="2400" spc="5" dirty="0">
                <a:latin typeface="Arial"/>
                <a:cs typeface="Arial"/>
              </a:rPr>
              <a:t>time, </a:t>
            </a:r>
            <a:r>
              <a:rPr lang="en-GB" sz="2400" spc="10" dirty="0">
                <a:latin typeface="Arial"/>
                <a:cs typeface="Arial"/>
              </a:rPr>
              <a:t>so a host can be </a:t>
            </a:r>
            <a:r>
              <a:rPr lang="en-GB" sz="2400" spc="5" dirty="0">
                <a:latin typeface="Arial"/>
                <a:cs typeface="Arial"/>
              </a:rPr>
              <a:t>identified </a:t>
            </a:r>
            <a:r>
              <a:rPr lang="en-GB" sz="2400" spc="10" dirty="0">
                <a:latin typeface="Arial"/>
                <a:cs typeface="Arial"/>
              </a:rPr>
              <a:t>across</a:t>
            </a:r>
            <a:r>
              <a:rPr lang="en-GB" sz="2400" spc="-40" dirty="0">
                <a:latin typeface="Arial"/>
                <a:cs typeface="Arial"/>
              </a:rPr>
              <a:t> </a:t>
            </a:r>
            <a:r>
              <a:rPr lang="en-GB" sz="2400" spc="10" dirty="0">
                <a:latin typeface="Arial"/>
                <a:cs typeface="Arial"/>
              </a:rPr>
              <a:t>networks</a:t>
            </a:r>
          </a:p>
          <a:p>
            <a:pPr>
              <a:spcBef>
                <a:spcPts val="130"/>
              </a:spcBef>
            </a:pPr>
            <a:endParaRPr lang="en-GB" sz="2400" dirty="0">
              <a:latin typeface="Arial"/>
              <a:cs typeface="Arial"/>
            </a:endParaRPr>
          </a:p>
          <a:p>
            <a:pPr>
              <a:spcBef>
                <a:spcPts val="130"/>
              </a:spcBef>
            </a:pPr>
            <a:r>
              <a:rPr lang="en-GB" sz="2400" spc="5" dirty="0">
                <a:latin typeface="Arial"/>
                <a:cs typeface="Arial"/>
              </a:rPr>
              <a:t>Security: </a:t>
            </a:r>
            <a:r>
              <a:rPr lang="en-GB" sz="2400" spc="10" dirty="0">
                <a:latin typeface="Arial"/>
                <a:cs typeface="Arial"/>
              </a:rPr>
              <a:t>embedding a </a:t>
            </a:r>
            <a:r>
              <a:rPr lang="en-GB" sz="2400" spc="5" dirty="0">
                <a:latin typeface="Arial"/>
                <a:cs typeface="Arial"/>
              </a:rPr>
              <a:t>MAC </a:t>
            </a:r>
            <a:r>
              <a:rPr lang="en-GB" sz="2400" spc="10" dirty="0">
                <a:latin typeface="Arial"/>
                <a:cs typeface="Arial"/>
              </a:rPr>
              <a:t>address </a:t>
            </a:r>
            <a:r>
              <a:rPr lang="en-GB" sz="2400" spc="5" dirty="0">
                <a:latin typeface="Arial"/>
                <a:cs typeface="Arial"/>
              </a:rPr>
              <a:t>into </a:t>
            </a:r>
            <a:r>
              <a:rPr lang="en-GB" sz="2400" spc="10" dirty="0">
                <a:latin typeface="Arial"/>
                <a:cs typeface="Arial"/>
              </a:rPr>
              <a:t>an IPv6 address </a:t>
            </a:r>
            <a:r>
              <a:rPr lang="en-GB" sz="2400" spc="5" dirty="0">
                <a:latin typeface="Arial"/>
                <a:cs typeface="Arial"/>
              </a:rPr>
              <a:t>will </a:t>
            </a:r>
            <a:r>
              <a:rPr lang="en-GB" sz="2400" spc="10" dirty="0">
                <a:latin typeface="Arial"/>
                <a:cs typeface="Arial"/>
              </a:rPr>
              <a:t>carry </a:t>
            </a:r>
            <a:r>
              <a:rPr lang="en-GB" sz="2400" spc="5" dirty="0">
                <a:latin typeface="Arial"/>
                <a:cs typeface="Arial"/>
              </a:rPr>
              <a:t>that </a:t>
            </a:r>
            <a:r>
              <a:rPr lang="en-GB" sz="2400" dirty="0">
                <a:latin typeface="Arial"/>
                <a:cs typeface="Arial"/>
              </a:rPr>
              <a:t>vendor’s </a:t>
            </a:r>
            <a:r>
              <a:rPr lang="en-GB" sz="2400" spc="10" dirty="0">
                <a:latin typeface="Arial"/>
                <a:cs typeface="Arial"/>
              </a:rPr>
              <a:t>ID(s)</a:t>
            </a:r>
            <a:r>
              <a:rPr lang="en-GB" sz="2800" spc="15" baseline="31746" dirty="0">
                <a:latin typeface="Arial"/>
                <a:cs typeface="Arial"/>
              </a:rPr>
              <a:t>5</a:t>
            </a:r>
            <a:r>
              <a:rPr lang="en-GB" sz="2400" spc="10" dirty="0">
                <a:latin typeface="Arial"/>
                <a:cs typeface="Arial"/>
              </a:rPr>
              <a:t>, a </a:t>
            </a:r>
            <a:r>
              <a:rPr lang="en-GB" sz="2400" spc="5" dirty="0">
                <a:latin typeface="Arial"/>
                <a:cs typeface="Arial"/>
              </a:rPr>
              <a:t>possible threat</a:t>
            </a:r>
            <a:r>
              <a:rPr lang="en-GB" sz="2400" spc="-35" dirty="0">
                <a:latin typeface="Arial"/>
                <a:cs typeface="Arial"/>
              </a:rPr>
              <a:t> </a:t>
            </a:r>
            <a:r>
              <a:rPr lang="en-GB" sz="2400" spc="5" dirty="0">
                <a:latin typeface="Arial"/>
                <a:cs typeface="Arial"/>
              </a:rPr>
              <a:t>vector</a:t>
            </a:r>
            <a:endParaRPr lang="en-GB" sz="2400" dirty="0">
              <a:latin typeface="Arial"/>
              <a:cs typeface="Arial"/>
            </a:endParaRPr>
          </a:p>
          <a:p>
            <a:pPr marL="12065" marR="5080" lvl="0" indent="0" defTabSz="914400">
              <a:lnSpc>
                <a:spcPct val="113199"/>
              </a:lnSpc>
              <a:spcBef>
                <a:spcPts val="0"/>
              </a:spcBef>
              <a:buNone/>
            </a:pPr>
            <a:endParaRPr lang="en-GB" sz="2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099DB6-3084-B44D-B282-9E1DCBB1C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138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A229AD-054E-FA42-BDE6-F1FA4BC7EB92}"/>
              </a:ext>
            </a:extLst>
          </p:cNvPr>
          <p:cNvSpPr txBox="1"/>
          <p:nvPr/>
        </p:nvSpPr>
        <p:spPr>
          <a:xfrm>
            <a:off x="457200" y="6518246"/>
            <a:ext cx="7755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aseline="30000" dirty="0"/>
              <a:t>5</a:t>
            </a:r>
            <a:r>
              <a:rPr lang="en-GB" dirty="0"/>
              <a:t>http://</a:t>
            </a:r>
            <a:r>
              <a:rPr lang="en-GB" dirty="0" err="1"/>
              <a:t>standards.ieee.org</a:t>
            </a:r>
            <a:r>
              <a:rPr lang="en-GB" dirty="0"/>
              <a:t>/develop/</a:t>
            </a:r>
            <a:r>
              <a:rPr lang="en-GB" dirty="0" err="1"/>
              <a:t>regauth</a:t>
            </a:r>
            <a:r>
              <a:rPr lang="en-GB" dirty="0"/>
              <a:t>/</a:t>
            </a:r>
            <a:r>
              <a:rPr lang="en-GB" dirty="0" err="1"/>
              <a:t>oui</a:t>
            </a:r>
            <a:r>
              <a:rPr lang="en-GB" dirty="0"/>
              <a:t>/</a:t>
            </a:r>
            <a:r>
              <a:rPr lang="en-GB" dirty="0" err="1"/>
              <a:t>public.html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655478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BE60A-7229-9C49-9978-10C845B32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Address Configuration: SLAAC Privacy Addresses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09D3C-5B1E-2A43-9B06-685B005D14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spcBef>
                <a:spcPts val="130"/>
              </a:spcBef>
              <a:buNone/>
            </a:pPr>
            <a:r>
              <a:rPr lang="en-GB" spc="5" dirty="0">
                <a:latin typeface="Arial"/>
                <a:cs typeface="Arial"/>
              </a:rPr>
              <a:t>Privacy extensions </a:t>
            </a:r>
            <a:r>
              <a:rPr lang="en-GB" dirty="0">
                <a:latin typeface="Arial"/>
                <a:cs typeface="Arial"/>
              </a:rPr>
              <a:t>for</a:t>
            </a:r>
            <a:r>
              <a:rPr lang="en-GB" spc="-10" dirty="0">
                <a:latin typeface="Arial"/>
                <a:cs typeface="Arial"/>
              </a:rPr>
              <a:t> </a:t>
            </a:r>
            <a:r>
              <a:rPr lang="en-GB" spc="5" dirty="0">
                <a:latin typeface="Arial"/>
                <a:cs typeface="Arial"/>
              </a:rPr>
              <a:t>SLAAC</a:t>
            </a:r>
            <a:r>
              <a:rPr lang="en-GB" sz="3600" spc="7" baseline="31746" dirty="0">
                <a:latin typeface="Arial"/>
                <a:cs typeface="Arial"/>
              </a:rPr>
              <a:t>6</a:t>
            </a:r>
            <a:endParaRPr lang="en-GB" sz="3600" baseline="31746" dirty="0">
              <a:latin typeface="Arial"/>
              <a:cs typeface="Arial"/>
            </a:endParaRPr>
          </a:p>
          <a:p>
            <a:pPr lvl="1">
              <a:spcBef>
                <a:spcPts val="815"/>
              </a:spcBef>
            </a:pPr>
            <a:r>
              <a:rPr lang="en-GB" spc="10" dirty="0">
                <a:latin typeface="Arial"/>
                <a:cs typeface="Arial"/>
              </a:rPr>
              <a:t>temporary addresses </a:t>
            </a:r>
            <a:r>
              <a:rPr lang="en-GB" dirty="0">
                <a:latin typeface="Arial"/>
                <a:cs typeface="Arial"/>
              </a:rPr>
              <a:t>for </a:t>
            </a:r>
            <a:r>
              <a:rPr lang="en-GB" spc="5" dirty="0">
                <a:latin typeface="Arial"/>
                <a:cs typeface="Arial"/>
              </a:rPr>
              <a:t>initiating </a:t>
            </a:r>
            <a:r>
              <a:rPr lang="en-GB" spc="10" dirty="0">
                <a:latin typeface="Arial"/>
                <a:cs typeface="Arial"/>
              </a:rPr>
              <a:t>outgoing</a:t>
            </a:r>
            <a:r>
              <a:rPr lang="en-GB" spc="25" dirty="0">
                <a:latin typeface="Arial"/>
                <a:cs typeface="Arial"/>
              </a:rPr>
              <a:t> </a:t>
            </a:r>
            <a:r>
              <a:rPr lang="en-GB" spc="10" dirty="0">
                <a:latin typeface="Arial"/>
                <a:cs typeface="Arial"/>
              </a:rPr>
              <a:t>sessions</a:t>
            </a:r>
          </a:p>
          <a:p>
            <a:pPr lvl="1">
              <a:spcBef>
                <a:spcPts val="815"/>
              </a:spcBef>
            </a:pPr>
            <a:r>
              <a:rPr lang="en-GB" spc="5" dirty="0">
                <a:latin typeface="Arial"/>
                <a:cs typeface="Arial"/>
              </a:rPr>
              <a:t>generate </a:t>
            </a:r>
            <a:r>
              <a:rPr lang="en-GB" spc="10" dirty="0">
                <a:latin typeface="Arial"/>
                <a:cs typeface="Arial"/>
              </a:rPr>
              <a:t>one temporary address per</a:t>
            </a:r>
            <a:r>
              <a:rPr lang="en-GB" spc="-145" dirty="0">
                <a:latin typeface="Arial"/>
                <a:cs typeface="Arial"/>
              </a:rPr>
              <a:t> </a:t>
            </a:r>
            <a:r>
              <a:rPr lang="en-GB" spc="5" dirty="0">
                <a:latin typeface="Arial"/>
                <a:cs typeface="Arial"/>
              </a:rPr>
              <a:t>prefix</a:t>
            </a:r>
          </a:p>
          <a:p>
            <a:pPr lvl="1">
              <a:spcBef>
                <a:spcPts val="815"/>
              </a:spcBef>
            </a:pPr>
            <a:r>
              <a:rPr lang="en-GB" spc="10" dirty="0">
                <a:latin typeface="Arial"/>
                <a:cs typeface="Arial"/>
              </a:rPr>
              <a:t>when </a:t>
            </a:r>
            <a:r>
              <a:rPr lang="en-GB" spc="5" dirty="0">
                <a:latin typeface="Arial"/>
                <a:cs typeface="Arial"/>
              </a:rPr>
              <a:t>they </a:t>
            </a:r>
            <a:r>
              <a:rPr lang="en-GB" dirty="0">
                <a:latin typeface="Arial"/>
                <a:cs typeface="Arial"/>
              </a:rPr>
              <a:t>expire, </a:t>
            </a:r>
            <a:r>
              <a:rPr lang="en-GB" spc="5" dirty="0">
                <a:latin typeface="Arial"/>
                <a:cs typeface="Arial"/>
              </a:rPr>
              <a:t>they </a:t>
            </a:r>
            <a:r>
              <a:rPr lang="en-GB" spc="10" dirty="0">
                <a:latin typeface="Arial"/>
                <a:cs typeface="Arial"/>
              </a:rPr>
              <a:t>are </a:t>
            </a:r>
            <a:r>
              <a:rPr lang="en-GB" spc="5" dirty="0">
                <a:latin typeface="Arial"/>
                <a:cs typeface="Arial"/>
              </a:rPr>
              <a:t>not </a:t>
            </a:r>
            <a:r>
              <a:rPr lang="en-GB" spc="10" dirty="0">
                <a:latin typeface="Arial"/>
                <a:cs typeface="Arial"/>
              </a:rPr>
              <a:t>used </a:t>
            </a:r>
            <a:r>
              <a:rPr lang="en-GB" dirty="0">
                <a:latin typeface="Arial"/>
                <a:cs typeface="Arial"/>
              </a:rPr>
              <a:t>for </a:t>
            </a:r>
            <a:r>
              <a:rPr lang="en-GB" spc="5" dirty="0">
                <a:latin typeface="Arial"/>
                <a:cs typeface="Arial"/>
              </a:rPr>
              <a:t>new sessions, </a:t>
            </a:r>
            <a:r>
              <a:rPr lang="en-GB" dirty="0">
                <a:latin typeface="Arial"/>
                <a:cs typeface="Arial"/>
              </a:rPr>
              <a:t>but </a:t>
            </a:r>
            <a:r>
              <a:rPr lang="en-GB" spc="10" dirty="0">
                <a:latin typeface="Arial"/>
                <a:cs typeface="Arial"/>
              </a:rPr>
              <a:t>can  </a:t>
            </a:r>
            <a:r>
              <a:rPr lang="en-GB" spc="5" dirty="0">
                <a:latin typeface="Arial"/>
                <a:cs typeface="Arial"/>
              </a:rPr>
              <a:t>continue to </a:t>
            </a:r>
            <a:r>
              <a:rPr lang="en-GB" spc="10" dirty="0">
                <a:latin typeface="Arial"/>
                <a:cs typeface="Arial"/>
              </a:rPr>
              <a:t>be used </a:t>
            </a:r>
            <a:r>
              <a:rPr lang="en-GB" dirty="0">
                <a:latin typeface="Arial"/>
                <a:cs typeface="Arial"/>
              </a:rPr>
              <a:t>for existing</a:t>
            </a:r>
            <a:r>
              <a:rPr lang="en-GB" spc="-25" dirty="0">
                <a:latin typeface="Arial"/>
                <a:cs typeface="Arial"/>
              </a:rPr>
              <a:t> </a:t>
            </a:r>
            <a:r>
              <a:rPr lang="en-GB" spc="10" dirty="0">
                <a:latin typeface="Arial"/>
                <a:cs typeface="Arial"/>
              </a:rPr>
              <a:t>sessions</a:t>
            </a:r>
          </a:p>
          <a:p>
            <a:pPr lvl="1">
              <a:spcBef>
                <a:spcPts val="815"/>
              </a:spcBef>
            </a:pPr>
            <a:r>
              <a:rPr lang="en-GB" spc="5" dirty="0">
                <a:latin typeface="Arial"/>
                <a:cs typeface="Arial"/>
              </a:rPr>
              <a:t>the </a:t>
            </a:r>
            <a:r>
              <a:rPr lang="en-GB" spc="10" dirty="0">
                <a:latin typeface="Arial"/>
                <a:cs typeface="Arial"/>
              </a:rPr>
              <a:t>addresses should appear random, such </a:t>
            </a:r>
            <a:r>
              <a:rPr lang="en-GB" spc="5" dirty="0">
                <a:latin typeface="Arial"/>
                <a:cs typeface="Arial"/>
              </a:rPr>
              <a:t>that they </a:t>
            </a:r>
            <a:r>
              <a:rPr lang="en-GB" spc="10" dirty="0">
                <a:latin typeface="Arial"/>
                <a:cs typeface="Arial"/>
              </a:rPr>
              <a:t>are</a:t>
            </a:r>
            <a:r>
              <a:rPr lang="en-GB" spc="-40" dirty="0">
                <a:latin typeface="Arial"/>
                <a:cs typeface="Arial"/>
              </a:rPr>
              <a:t> </a:t>
            </a:r>
            <a:r>
              <a:rPr lang="en-GB" spc="5" dirty="0">
                <a:latin typeface="Arial"/>
                <a:cs typeface="Arial"/>
              </a:rPr>
              <a:t>difficult  to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spc="5" dirty="0">
                <a:latin typeface="Arial"/>
                <a:cs typeface="Arial"/>
              </a:rPr>
              <a:t>predict</a:t>
            </a:r>
          </a:p>
          <a:p>
            <a:pPr lvl="1">
              <a:spcBef>
                <a:spcPts val="815"/>
              </a:spcBef>
            </a:pPr>
            <a:r>
              <a:rPr lang="en-GB" dirty="0">
                <a:latin typeface="Arial"/>
                <a:cs typeface="Arial"/>
              </a:rPr>
              <a:t>lifetime </a:t>
            </a:r>
            <a:r>
              <a:rPr lang="en-GB" spc="5" dirty="0">
                <a:latin typeface="Arial"/>
                <a:cs typeface="Arial"/>
              </a:rPr>
              <a:t>is configurable; this </a:t>
            </a:r>
            <a:r>
              <a:rPr lang="en-GB" spc="15" dirty="0">
                <a:latin typeface="Arial"/>
                <a:cs typeface="Arial"/>
              </a:rPr>
              <a:t>OSX </a:t>
            </a:r>
            <a:r>
              <a:rPr lang="en-GB" spc="10" dirty="0">
                <a:latin typeface="Arial"/>
                <a:cs typeface="Arial"/>
              </a:rPr>
              <a:t>machine </a:t>
            </a:r>
            <a:r>
              <a:rPr lang="en-GB" spc="5" dirty="0">
                <a:latin typeface="Arial"/>
                <a:cs typeface="Arial"/>
              </a:rPr>
              <a:t>sets </a:t>
            </a:r>
            <a:r>
              <a:rPr lang="en-GB" spc="10" dirty="0">
                <a:latin typeface="Arial"/>
                <a:cs typeface="Arial"/>
              </a:rPr>
              <a:t>an 86400s </a:t>
            </a:r>
            <a:r>
              <a:rPr lang="en-GB" spc="5" dirty="0">
                <a:latin typeface="Arial"/>
                <a:cs typeface="Arial"/>
              </a:rPr>
              <a:t>timer  (1</a:t>
            </a:r>
            <a:r>
              <a:rPr lang="en-GB" dirty="0">
                <a:latin typeface="Arial"/>
                <a:cs typeface="Arial"/>
              </a:rPr>
              <a:t> day)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099DB6-3084-B44D-B282-9E1DCBB1C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139</a:t>
            </a:fld>
            <a:endParaRPr lang="en-US"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41F004BA-7C56-8A49-8BB3-226BE87A0FF8}"/>
              </a:ext>
            </a:extLst>
          </p:cNvPr>
          <p:cNvSpPr txBox="1"/>
          <p:nvPr/>
        </p:nvSpPr>
        <p:spPr>
          <a:xfrm>
            <a:off x="457200" y="6522062"/>
            <a:ext cx="5181443" cy="19941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defTabSz="914400">
              <a:spcBef>
                <a:spcPts val="114"/>
              </a:spcBef>
            </a:pPr>
            <a:r>
              <a:rPr sz="1400" spc="7" baseline="32407" dirty="0">
                <a:solidFill>
                  <a:prstClr val="black"/>
                </a:solidFill>
                <a:latin typeface="Arial"/>
                <a:cs typeface="Arial"/>
              </a:rPr>
              <a:t>6</a:t>
            </a:r>
            <a:r>
              <a:rPr sz="1200" spc="5" dirty="0">
                <a:solidFill>
                  <a:prstClr val="black"/>
                </a:solidFill>
                <a:latin typeface="Courier New"/>
                <a:cs typeface="Courier New"/>
                <a:hlinkClick r:id="rId2"/>
              </a:rPr>
              <a:t>https://tools.ietf.org/html/rfc4941</a:t>
            </a:r>
            <a:endParaRPr sz="1200" dirty="0">
              <a:solidFill>
                <a:prstClr val="black"/>
              </a:solidFill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6331422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73162"/>
          </a:xfrm>
        </p:spPr>
        <p:txBody>
          <a:bodyPr/>
          <a:lstStyle/>
          <a:p>
            <a:r>
              <a:rPr lang="en-US" dirty="0"/>
              <a:t>What’s inside a router?</a:t>
            </a: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382460" y="1447800"/>
            <a:ext cx="6799338" cy="5105400"/>
          </a:xfrm>
          <a:prstGeom prst="rect">
            <a:avLst/>
          </a:prstGeom>
          <a:solidFill>
            <a:srgbClr val="E6E6E6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18900000" algn="ctr" rotWithShape="0">
              <a:schemeClr val="bg2">
                <a:alpha val="74998"/>
              </a:schemeClr>
            </a:outerShdw>
          </a:effectLst>
        </p:spPr>
        <p:txBody>
          <a:bodyPr wrap="none" lIns="90332" tIns="44374" rIns="90332" bIns="44374" anchor="ctr"/>
          <a:lstStyle/>
          <a:p>
            <a:pPr algn="ctr" defTabSz="912813"/>
            <a:endParaRPr lang="en-US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735065" y="3104994"/>
            <a:ext cx="1288721" cy="49369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18900000" algn="ctr" rotWithShape="0">
              <a:schemeClr val="bg2">
                <a:alpha val="74998"/>
              </a:schemeClr>
            </a:outerShdw>
          </a:effectLst>
        </p:spPr>
        <p:txBody>
          <a:bodyPr wrap="none" lIns="90488" tIns="44450" rIns="90488" bIns="4445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735065" y="3893882"/>
            <a:ext cx="1288721" cy="49114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18900000" algn="ctr" rotWithShape="0">
              <a:schemeClr val="bg2">
                <a:alpha val="74998"/>
              </a:schemeClr>
            </a:outerShdw>
          </a:effectLst>
        </p:spPr>
        <p:txBody>
          <a:bodyPr wrap="none" lIns="90488" tIns="44450" rIns="90488" bIns="4445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1735065" y="5766856"/>
            <a:ext cx="1288721" cy="49114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18900000" algn="ctr" rotWithShape="0">
              <a:schemeClr val="bg2">
                <a:alpha val="74998"/>
              </a:schemeClr>
            </a:outerShdw>
          </a:effectLst>
        </p:spPr>
        <p:txBody>
          <a:bodyPr wrap="none" lIns="90488" tIns="44450" rIns="90488" bIns="44450" anchor="ctr"/>
          <a:lstStyle/>
          <a:p>
            <a:pPr algn="ctr"/>
            <a:r>
              <a:rPr lang="en-US" dirty="0"/>
              <a:t>N</a:t>
            </a: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6421896" y="3204242"/>
            <a:ext cx="1288721" cy="493691"/>
          </a:xfrm>
          <a:prstGeom prst="rect">
            <a:avLst/>
          </a:prstGeom>
          <a:solidFill>
            <a:srgbClr val="CCFFFF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18900000" algn="ctr" rotWithShape="0">
              <a:schemeClr val="bg2">
                <a:alpha val="74998"/>
              </a:schemeClr>
            </a:outerShdw>
          </a:effectLst>
        </p:spPr>
        <p:txBody>
          <a:bodyPr wrap="none" lIns="90488" tIns="44450" rIns="90488" bIns="4445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6421896" y="3993130"/>
            <a:ext cx="1288721" cy="491146"/>
          </a:xfrm>
          <a:prstGeom prst="rect">
            <a:avLst/>
          </a:prstGeom>
          <a:solidFill>
            <a:srgbClr val="CCFFFF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18900000" algn="ctr" rotWithShape="0">
              <a:schemeClr val="bg2">
                <a:alpha val="74998"/>
              </a:schemeClr>
            </a:outerShdw>
          </a:effectLst>
        </p:spPr>
        <p:txBody>
          <a:bodyPr wrap="none" lIns="90488" tIns="44450" rIns="90488" bIns="4445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6421896" y="5863558"/>
            <a:ext cx="1288721" cy="493691"/>
          </a:xfrm>
          <a:prstGeom prst="rect">
            <a:avLst/>
          </a:prstGeom>
          <a:solidFill>
            <a:srgbClr val="CCFFFF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18900000" algn="ctr" rotWithShape="0">
              <a:schemeClr val="bg2">
                <a:alpha val="74998"/>
              </a:schemeClr>
            </a:outerShdw>
          </a:effectLst>
        </p:spPr>
        <p:txBody>
          <a:bodyPr wrap="none" lIns="90488" tIns="44450" rIns="90488" bIns="44450" anchor="ctr"/>
          <a:lstStyle/>
          <a:p>
            <a:pPr algn="ctr"/>
            <a:r>
              <a:rPr lang="en-US" dirty="0"/>
              <a:t>N</a:t>
            </a: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3591698" y="3300944"/>
            <a:ext cx="2131229" cy="2761108"/>
          </a:xfrm>
          <a:prstGeom prst="rect">
            <a:avLst/>
          </a:prstGeom>
          <a:solidFill>
            <a:srgbClr val="99FF66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18900000" algn="ctr" rotWithShape="0">
              <a:schemeClr val="bg2">
                <a:alpha val="74998"/>
              </a:schemeClr>
            </a:outerShdw>
          </a:effectLst>
        </p:spPr>
        <p:txBody>
          <a:bodyPr wrap="none" lIns="90478" tIns="44445" rIns="90478" bIns="44445" anchor="ctr"/>
          <a:lstStyle/>
          <a:p>
            <a:pPr algn="ctr"/>
            <a:endParaRPr lang="en-US">
              <a:latin typeface="Palatino Linotype" charset="0"/>
            </a:endParaRPr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>
            <a:off x="914401" y="3400191"/>
            <a:ext cx="820664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3" name="Line 16"/>
          <p:cNvSpPr>
            <a:spLocks noChangeShapeType="1"/>
          </p:cNvSpPr>
          <p:nvPr/>
        </p:nvSpPr>
        <p:spPr bwMode="auto">
          <a:xfrm>
            <a:off x="914401" y="4092377"/>
            <a:ext cx="820664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4" name="Line 17"/>
          <p:cNvSpPr>
            <a:spLocks noChangeShapeType="1"/>
          </p:cNvSpPr>
          <p:nvPr/>
        </p:nvSpPr>
        <p:spPr bwMode="auto">
          <a:xfrm>
            <a:off x="914401" y="6062053"/>
            <a:ext cx="820664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5" name="Line 18"/>
          <p:cNvSpPr>
            <a:spLocks noChangeShapeType="1"/>
          </p:cNvSpPr>
          <p:nvPr/>
        </p:nvSpPr>
        <p:spPr bwMode="auto">
          <a:xfrm>
            <a:off x="7710617" y="6161301"/>
            <a:ext cx="823784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6" name="Line 19"/>
          <p:cNvSpPr>
            <a:spLocks noChangeShapeType="1"/>
          </p:cNvSpPr>
          <p:nvPr/>
        </p:nvSpPr>
        <p:spPr bwMode="auto">
          <a:xfrm>
            <a:off x="7710617" y="4189079"/>
            <a:ext cx="823784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7" name="Line 20"/>
          <p:cNvSpPr>
            <a:spLocks noChangeShapeType="1"/>
          </p:cNvSpPr>
          <p:nvPr/>
        </p:nvSpPr>
        <p:spPr bwMode="auto">
          <a:xfrm>
            <a:off x="7710617" y="3400191"/>
            <a:ext cx="823784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9" name="Text Box 22"/>
          <p:cNvSpPr txBox="1">
            <a:spLocks noChangeArrowheads="1"/>
          </p:cNvSpPr>
          <p:nvPr/>
        </p:nvSpPr>
        <p:spPr bwMode="auto">
          <a:xfrm>
            <a:off x="1206407" y="2712164"/>
            <a:ext cx="2298793" cy="335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332" tIns="44374" rIns="90332" bIns="44374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12813"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370013"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825625"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2828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7400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1972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6544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1600" b="1" dirty="0" err="1">
                <a:latin typeface="Arial" charset="0"/>
              </a:rPr>
              <a:t>Linecard</a:t>
            </a:r>
            <a:r>
              <a:rPr lang="en-US" sz="1600" dirty="0" err="1">
                <a:latin typeface="Arial" charset="0"/>
              </a:rPr>
              <a:t>s</a:t>
            </a:r>
            <a:r>
              <a:rPr lang="en-US" sz="1600" dirty="0">
                <a:latin typeface="Arial" charset="0"/>
              </a:rPr>
              <a:t> (input)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20" name="Oval 23"/>
          <p:cNvSpPr>
            <a:spLocks noChangeArrowheads="1"/>
          </p:cNvSpPr>
          <p:nvPr/>
        </p:nvSpPr>
        <p:spPr bwMode="auto">
          <a:xfrm>
            <a:off x="2262411" y="4570799"/>
            <a:ext cx="118575" cy="96702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21" name="Oval 24"/>
          <p:cNvSpPr>
            <a:spLocks noChangeArrowheads="1"/>
          </p:cNvSpPr>
          <p:nvPr/>
        </p:nvSpPr>
        <p:spPr bwMode="auto">
          <a:xfrm>
            <a:off x="2206244" y="4977967"/>
            <a:ext cx="115456" cy="99248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22" name="Oval 25"/>
          <p:cNvSpPr>
            <a:spLocks noChangeArrowheads="1"/>
          </p:cNvSpPr>
          <p:nvPr/>
        </p:nvSpPr>
        <p:spPr bwMode="auto">
          <a:xfrm>
            <a:off x="2206244" y="5369867"/>
            <a:ext cx="115456" cy="99248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23" name="Oval 26"/>
          <p:cNvSpPr>
            <a:spLocks noChangeArrowheads="1"/>
          </p:cNvSpPr>
          <p:nvPr/>
        </p:nvSpPr>
        <p:spPr bwMode="auto">
          <a:xfrm>
            <a:off x="7008530" y="4705674"/>
            <a:ext cx="118575" cy="99246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24" name="Oval 27"/>
          <p:cNvSpPr>
            <a:spLocks noChangeArrowheads="1"/>
          </p:cNvSpPr>
          <p:nvPr/>
        </p:nvSpPr>
        <p:spPr bwMode="auto">
          <a:xfrm>
            <a:off x="7008530" y="5100118"/>
            <a:ext cx="118575" cy="99248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25" name="Oval 28"/>
          <p:cNvSpPr>
            <a:spLocks noChangeArrowheads="1"/>
          </p:cNvSpPr>
          <p:nvPr/>
        </p:nvSpPr>
        <p:spPr bwMode="auto">
          <a:xfrm>
            <a:off x="7008530" y="5492017"/>
            <a:ext cx="118575" cy="99248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cxnSp>
        <p:nvCxnSpPr>
          <p:cNvPr id="26" name="AutoShape 29"/>
          <p:cNvCxnSpPr>
            <a:cxnSpLocks noChangeShapeType="1"/>
          </p:cNvCxnSpPr>
          <p:nvPr/>
        </p:nvCxnSpPr>
        <p:spPr bwMode="auto">
          <a:xfrm>
            <a:off x="3073713" y="3369653"/>
            <a:ext cx="507687" cy="440347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7" name="AutoShape 30"/>
          <p:cNvCxnSpPr>
            <a:cxnSpLocks noChangeShapeType="1"/>
          </p:cNvCxnSpPr>
          <p:nvPr/>
        </p:nvCxnSpPr>
        <p:spPr bwMode="auto">
          <a:xfrm>
            <a:off x="3073713" y="4158541"/>
            <a:ext cx="583887" cy="337259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8" name="AutoShape 31"/>
          <p:cNvCxnSpPr>
            <a:cxnSpLocks noChangeShapeType="1"/>
          </p:cNvCxnSpPr>
          <p:nvPr/>
        </p:nvCxnSpPr>
        <p:spPr bwMode="auto">
          <a:xfrm flipV="1">
            <a:off x="3073713" y="5410200"/>
            <a:ext cx="507687" cy="62131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" name="AutoShape 32"/>
          <p:cNvCxnSpPr>
            <a:cxnSpLocks noChangeShapeType="1"/>
          </p:cNvCxnSpPr>
          <p:nvPr/>
        </p:nvCxnSpPr>
        <p:spPr bwMode="auto">
          <a:xfrm flipV="1">
            <a:off x="5791200" y="3397647"/>
            <a:ext cx="646297" cy="33615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0" name="AutoShape 33"/>
          <p:cNvCxnSpPr>
            <a:cxnSpLocks noChangeShapeType="1"/>
          </p:cNvCxnSpPr>
          <p:nvPr/>
        </p:nvCxnSpPr>
        <p:spPr bwMode="auto">
          <a:xfrm flipV="1">
            <a:off x="5715000" y="4186536"/>
            <a:ext cx="722497" cy="80664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1" name="AutoShape 34"/>
          <p:cNvCxnSpPr>
            <a:cxnSpLocks noChangeShapeType="1"/>
          </p:cNvCxnSpPr>
          <p:nvPr/>
        </p:nvCxnSpPr>
        <p:spPr bwMode="auto">
          <a:xfrm>
            <a:off x="5791200" y="5105400"/>
            <a:ext cx="646297" cy="95156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2" name="Text Box 35"/>
          <p:cNvSpPr txBox="1">
            <a:spLocks noChangeArrowheads="1"/>
          </p:cNvSpPr>
          <p:nvPr/>
        </p:nvSpPr>
        <p:spPr bwMode="auto">
          <a:xfrm>
            <a:off x="3828775" y="4234744"/>
            <a:ext cx="1567943" cy="631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78" tIns="44445" rIns="90478" bIns="44445">
            <a:spAutoFit/>
          </a:bodyPr>
          <a:lstStyle/>
          <a:p>
            <a:pPr algn="ctr"/>
            <a:r>
              <a:rPr lang="en-US" sz="1800" dirty="0">
                <a:latin typeface="+mn-lt"/>
              </a:rPr>
              <a:t>Interconnect</a:t>
            </a:r>
            <a:br>
              <a:rPr lang="en-US" sz="1800" dirty="0">
                <a:latin typeface="+mn-lt"/>
              </a:rPr>
            </a:br>
            <a:r>
              <a:rPr lang="en-US" sz="1800" dirty="0">
                <a:latin typeface="+mn-lt"/>
              </a:rPr>
              <a:t>Fabric</a:t>
            </a:r>
          </a:p>
        </p:txBody>
      </p:sp>
      <p:sp>
        <p:nvSpPr>
          <p:cNvPr id="40" name="Rectangle 11"/>
          <p:cNvSpPr>
            <a:spLocks noChangeArrowheads="1"/>
          </p:cNvSpPr>
          <p:nvPr/>
        </p:nvSpPr>
        <p:spPr bwMode="auto">
          <a:xfrm>
            <a:off x="3810000" y="1752600"/>
            <a:ext cx="1752600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18900000" algn="ctr" rotWithShape="0">
              <a:schemeClr val="bg2">
                <a:alpha val="74998"/>
              </a:schemeClr>
            </a:outerShdw>
          </a:effectLst>
        </p:spPr>
        <p:txBody>
          <a:bodyPr wrap="none" lIns="90488" tIns="44450" rIns="90488" bIns="44450" anchor="ctr"/>
          <a:lstStyle/>
          <a:p>
            <a:pPr algn="ctr"/>
            <a:r>
              <a:rPr lang="en-US" sz="1800" dirty="0">
                <a:latin typeface="+mn-lt"/>
              </a:rPr>
              <a:t>Route/Control </a:t>
            </a:r>
            <a:br>
              <a:rPr lang="en-US" sz="1800" dirty="0">
                <a:latin typeface="+mn-lt"/>
              </a:rPr>
            </a:br>
            <a:r>
              <a:rPr lang="en-US" sz="1800" dirty="0">
                <a:latin typeface="+mn-lt"/>
              </a:rPr>
              <a:t>Processor</a:t>
            </a:r>
          </a:p>
        </p:txBody>
      </p:sp>
      <p:sp>
        <p:nvSpPr>
          <p:cNvPr id="47" name="Text Box 22"/>
          <p:cNvSpPr txBox="1">
            <a:spLocks noChangeArrowheads="1"/>
          </p:cNvSpPr>
          <p:nvPr/>
        </p:nvSpPr>
        <p:spPr bwMode="auto">
          <a:xfrm>
            <a:off x="5930807" y="2712164"/>
            <a:ext cx="2298793" cy="335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332" tIns="44374" rIns="90332" bIns="44374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12813"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370013"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825625"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2828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7400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1972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6544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1600" b="1" dirty="0" err="1">
                <a:latin typeface="Arial" charset="0"/>
              </a:rPr>
              <a:t>Linecard</a:t>
            </a:r>
            <a:r>
              <a:rPr lang="en-US" sz="1600" dirty="0" err="1">
                <a:latin typeface="Arial" charset="0"/>
              </a:rPr>
              <a:t>s</a:t>
            </a:r>
            <a:r>
              <a:rPr lang="en-US" sz="1600" dirty="0">
                <a:latin typeface="Arial" charset="0"/>
              </a:rPr>
              <a:t> (output)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48" name="Oval 30"/>
          <p:cNvSpPr>
            <a:spLocks noChangeArrowheads="1"/>
          </p:cNvSpPr>
          <p:nvPr/>
        </p:nvSpPr>
        <p:spPr bwMode="auto">
          <a:xfrm>
            <a:off x="838200" y="2590800"/>
            <a:ext cx="7620000" cy="4038600"/>
          </a:xfrm>
          <a:prstGeom prst="ellipse">
            <a:avLst/>
          </a:prstGeom>
          <a:noFill/>
          <a:ln w="31750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Oval Callout 48"/>
          <p:cNvSpPr/>
          <p:nvPr/>
        </p:nvSpPr>
        <p:spPr bwMode="auto">
          <a:xfrm>
            <a:off x="7162800" y="1676400"/>
            <a:ext cx="1981200" cy="1219200"/>
          </a:xfrm>
          <a:prstGeom prst="wedgeEllipseCallout">
            <a:avLst>
              <a:gd name="adj1" fmla="val -52333"/>
              <a:gd name="adj2" fmla="val 60284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+mn-lt"/>
              </a:rPr>
              <a:t>Constitutes</a:t>
            </a:r>
            <a:r>
              <a:rPr kumimoji="0" lang="en-US" sz="18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the </a:t>
            </a:r>
            <a:br>
              <a:rPr kumimoji="0" lang="en-US" sz="18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</a:br>
            <a:r>
              <a:rPr kumimoji="0" lang="en-US" sz="18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data plane</a:t>
            </a:r>
          </a:p>
        </p:txBody>
      </p:sp>
      <p:sp>
        <p:nvSpPr>
          <p:cNvPr id="35" name="Oval 30"/>
          <p:cNvSpPr>
            <a:spLocks noChangeArrowheads="1"/>
          </p:cNvSpPr>
          <p:nvPr/>
        </p:nvSpPr>
        <p:spPr bwMode="auto">
          <a:xfrm>
            <a:off x="2667000" y="1600200"/>
            <a:ext cx="4038600" cy="838200"/>
          </a:xfrm>
          <a:prstGeom prst="ellipse">
            <a:avLst/>
          </a:prstGeom>
          <a:noFill/>
          <a:ln w="31750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Oval Callout 35"/>
          <p:cNvSpPr/>
          <p:nvPr/>
        </p:nvSpPr>
        <p:spPr bwMode="auto">
          <a:xfrm>
            <a:off x="6324600" y="457200"/>
            <a:ext cx="1981200" cy="1219200"/>
          </a:xfrm>
          <a:prstGeom prst="wedgeEllipseCallout">
            <a:avLst>
              <a:gd name="adj1" fmla="val -52333"/>
              <a:gd name="adj2" fmla="val 60284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+mn-lt"/>
              </a:rPr>
              <a:t>Constitutes</a:t>
            </a:r>
            <a:r>
              <a:rPr kumimoji="0" lang="en-US" sz="18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the </a:t>
            </a:r>
            <a:br>
              <a:rPr kumimoji="0" lang="en-US" sz="18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</a:br>
            <a:r>
              <a:rPr kumimoji="0" lang="en-US" sz="18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control plane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-205662" y="4391879"/>
            <a:ext cx="2159312" cy="1098674"/>
            <a:chOff x="-382996" y="1648488"/>
            <a:chExt cx="2159312" cy="1098674"/>
          </a:xfrm>
        </p:grpSpPr>
        <p:sp>
          <p:nvSpPr>
            <p:cNvPr id="3" name="Rounded Rectangular Callout 2"/>
            <p:cNvSpPr/>
            <p:nvPr/>
          </p:nvSpPr>
          <p:spPr>
            <a:xfrm>
              <a:off x="-382996" y="1648488"/>
              <a:ext cx="2159312" cy="1037063"/>
            </a:xfrm>
            <a:prstGeom prst="wedgeRoundRectCallout">
              <a:avLst>
                <a:gd name="adj1" fmla="val 41654"/>
                <a:gd name="adj2" fmla="val 73253"/>
                <a:gd name="adj3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6493" y="1823832"/>
              <a:ext cx="16483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 decision for each packet.</a:t>
              </a:r>
            </a:p>
            <a:p>
              <a:endParaRPr lang="en-GB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93605" y="488530"/>
            <a:ext cx="2216354" cy="1390322"/>
            <a:chOff x="-382996" y="1621167"/>
            <a:chExt cx="2216354" cy="1200329"/>
          </a:xfrm>
        </p:grpSpPr>
        <p:sp>
          <p:nvSpPr>
            <p:cNvPr id="42" name="Rounded Rectangular Callout 41"/>
            <p:cNvSpPr/>
            <p:nvPr/>
          </p:nvSpPr>
          <p:spPr>
            <a:xfrm>
              <a:off x="-382996" y="1648488"/>
              <a:ext cx="2159312" cy="1037063"/>
            </a:xfrm>
            <a:prstGeom prst="wedgeRoundRectCallout">
              <a:avLst>
                <a:gd name="adj1" fmla="val 105691"/>
                <a:gd name="adj2" fmla="val 67683"/>
                <a:gd name="adj3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-254436" y="1621167"/>
              <a:ext cx="208779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Makes decisions over long time horizons : network change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480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35" grpId="0" animBg="1"/>
      <p:bldP spid="36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BE60A-7229-9C49-9978-10C845B32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Address Configuration: SLAAC Privacy Addresses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09D3C-5B1E-2A43-9B06-685B005D14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lnSpc>
                <a:spcPct val="100000"/>
              </a:lnSpc>
              <a:spcBef>
                <a:spcPts val="130"/>
              </a:spcBef>
              <a:buNone/>
            </a:pPr>
            <a:r>
              <a:rPr lang="en-GB" spc="10" dirty="0">
                <a:latin typeface="Arial"/>
                <a:cs typeface="Arial"/>
              </a:rPr>
              <a:t>The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spc="5" dirty="0">
                <a:latin typeface="Arial"/>
                <a:cs typeface="Arial"/>
              </a:rPr>
              <a:t>algorithm:</a:t>
            </a:r>
            <a:endParaRPr lang="en-GB" dirty="0">
              <a:latin typeface="Arial"/>
              <a:cs typeface="Arial"/>
            </a:endParaRPr>
          </a:p>
          <a:p>
            <a:pPr>
              <a:spcBef>
                <a:spcPts val="130"/>
              </a:spcBef>
            </a:pPr>
            <a:r>
              <a:rPr lang="en-GB" spc="10" dirty="0">
                <a:latin typeface="Arial"/>
                <a:cs typeface="Arial"/>
              </a:rPr>
              <a:t>Assume: a </a:t>
            </a:r>
            <a:r>
              <a:rPr lang="en-GB" spc="5" dirty="0">
                <a:latin typeface="Arial"/>
                <a:cs typeface="Arial"/>
              </a:rPr>
              <a:t>stored 64-bit input value </a:t>
            </a:r>
            <a:r>
              <a:rPr lang="en-GB" spc="10" dirty="0">
                <a:latin typeface="Arial"/>
                <a:cs typeface="Arial"/>
              </a:rPr>
              <a:t>from </a:t>
            </a:r>
            <a:r>
              <a:rPr lang="en-GB" spc="5" dirty="0">
                <a:latin typeface="Arial"/>
                <a:cs typeface="Arial"/>
              </a:rPr>
              <a:t>previous iterations, or </a:t>
            </a:r>
            <a:r>
              <a:rPr lang="en-GB" spc="10" dirty="0">
                <a:latin typeface="Arial"/>
                <a:cs typeface="Arial"/>
              </a:rPr>
              <a:t>a  pseudo-randomly </a:t>
            </a:r>
            <a:r>
              <a:rPr lang="en-GB" spc="5" dirty="0">
                <a:latin typeface="Arial"/>
                <a:cs typeface="Arial"/>
              </a:rPr>
              <a:t>generated</a:t>
            </a:r>
            <a:r>
              <a:rPr lang="en-GB" spc="-10" dirty="0">
                <a:latin typeface="Arial"/>
                <a:cs typeface="Arial"/>
              </a:rPr>
              <a:t> </a:t>
            </a:r>
            <a:r>
              <a:rPr lang="en-GB" spc="5" dirty="0">
                <a:latin typeface="Arial"/>
                <a:cs typeface="Arial"/>
              </a:rPr>
              <a:t>value</a:t>
            </a:r>
            <a:endParaRPr lang="en-GB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lang="en-GB" sz="4400" dirty="0">
              <a:latin typeface="Times New Roman"/>
              <a:cs typeface="Times New Roman"/>
            </a:endParaRPr>
          </a:p>
          <a:p>
            <a:pPr marL="289560" indent="-173355">
              <a:lnSpc>
                <a:spcPct val="100000"/>
              </a:lnSpc>
              <a:spcBef>
                <a:spcPts val="5"/>
              </a:spcBef>
              <a:buClr>
                <a:srgbClr val="53536E"/>
              </a:buClr>
              <a:buAutoNum type="arabicPeriod"/>
              <a:tabLst>
                <a:tab pos="290195" algn="l"/>
              </a:tabLst>
            </a:pPr>
            <a:r>
              <a:rPr lang="en-GB" spc="5" dirty="0">
                <a:latin typeface="Arial"/>
                <a:cs typeface="Arial"/>
              </a:rPr>
              <a:t>take that input value </a:t>
            </a:r>
            <a:r>
              <a:rPr lang="en-GB" spc="10" dirty="0">
                <a:latin typeface="Arial"/>
                <a:cs typeface="Arial"/>
              </a:rPr>
              <a:t>and append </a:t>
            </a:r>
            <a:r>
              <a:rPr lang="en-GB" dirty="0">
                <a:latin typeface="Arial"/>
                <a:cs typeface="Arial"/>
              </a:rPr>
              <a:t>it </a:t>
            </a:r>
            <a:r>
              <a:rPr lang="en-GB" spc="5" dirty="0">
                <a:latin typeface="Arial"/>
                <a:cs typeface="Arial"/>
              </a:rPr>
              <a:t>to the</a:t>
            </a:r>
            <a:r>
              <a:rPr lang="en-GB" spc="-45" dirty="0">
                <a:latin typeface="Arial"/>
                <a:cs typeface="Arial"/>
              </a:rPr>
              <a:t> </a:t>
            </a:r>
            <a:r>
              <a:rPr lang="en-GB" spc="10" dirty="0">
                <a:latin typeface="Arial"/>
                <a:cs typeface="Arial"/>
              </a:rPr>
              <a:t>EUI-64</a:t>
            </a:r>
            <a:endParaRPr lang="en-GB" dirty="0">
              <a:latin typeface="Arial"/>
              <a:cs typeface="Arial"/>
            </a:endParaRPr>
          </a:p>
          <a:p>
            <a:pPr marL="289560" indent="-173355">
              <a:lnSpc>
                <a:spcPct val="100000"/>
              </a:lnSpc>
              <a:spcBef>
                <a:spcPts val="509"/>
              </a:spcBef>
              <a:buClr>
                <a:srgbClr val="53536E"/>
              </a:buClr>
              <a:buAutoNum type="arabicPeriod"/>
              <a:tabLst>
                <a:tab pos="290195" algn="l"/>
              </a:tabLst>
            </a:pPr>
            <a:r>
              <a:rPr lang="en-GB" spc="10" dirty="0">
                <a:latin typeface="Arial"/>
                <a:cs typeface="Arial"/>
              </a:rPr>
              <a:t>compute </a:t>
            </a:r>
            <a:r>
              <a:rPr lang="en-GB" spc="5" dirty="0">
                <a:latin typeface="Arial"/>
                <a:cs typeface="Arial"/>
              </a:rPr>
              <a:t>the </a:t>
            </a:r>
            <a:r>
              <a:rPr lang="en-GB" spc="15" dirty="0">
                <a:latin typeface="Arial"/>
                <a:cs typeface="Arial"/>
              </a:rPr>
              <a:t>MD5 </a:t>
            </a:r>
            <a:r>
              <a:rPr lang="en-GB" spc="10" dirty="0">
                <a:latin typeface="Arial"/>
                <a:cs typeface="Arial"/>
              </a:rPr>
              <a:t>message </a:t>
            </a:r>
            <a:r>
              <a:rPr lang="en-GB" spc="5" dirty="0">
                <a:latin typeface="Arial"/>
                <a:cs typeface="Arial"/>
              </a:rPr>
              <a:t>digest of that</a:t>
            </a:r>
            <a:r>
              <a:rPr lang="en-GB" spc="-45" dirty="0">
                <a:latin typeface="Arial"/>
                <a:cs typeface="Arial"/>
              </a:rPr>
              <a:t> </a:t>
            </a:r>
            <a:r>
              <a:rPr lang="en-GB" spc="5" dirty="0">
                <a:latin typeface="Arial"/>
                <a:cs typeface="Arial"/>
              </a:rPr>
              <a:t>value</a:t>
            </a:r>
            <a:endParaRPr lang="en-GB" dirty="0">
              <a:latin typeface="Arial"/>
              <a:cs typeface="Arial"/>
            </a:endParaRPr>
          </a:p>
          <a:p>
            <a:pPr marL="289560" indent="-173355">
              <a:lnSpc>
                <a:spcPct val="100000"/>
              </a:lnSpc>
              <a:spcBef>
                <a:spcPts val="515"/>
              </a:spcBef>
              <a:buClr>
                <a:srgbClr val="53536E"/>
              </a:buClr>
              <a:buAutoNum type="arabicPeriod"/>
              <a:tabLst>
                <a:tab pos="290195" algn="l"/>
              </a:tabLst>
            </a:pPr>
            <a:r>
              <a:rPr lang="en-GB" spc="5" dirty="0">
                <a:latin typeface="Arial"/>
                <a:cs typeface="Arial"/>
              </a:rPr>
              <a:t>set bit </a:t>
            </a:r>
            <a:r>
              <a:rPr lang="en-GB" spc="10" dirty="0">
                <a:latin typeface="Arial"/>
                <a:cs typeface="Arial"/>
              </a:rPr>
              <a:t>6 </a:t>
            </a:r>
            <a:r>
              <a:rPr lang="en-GB" spc="5" dirty="0">
                <a:latin typeface="Arial"/>
                <a:cs typeface="Arial"/>
              </a:rPr>
              <a:t>to</a:t>
            </a:r>
            <a:r>
              <a:rPr lang="en-GB" spc="-20" dirty="0">
                <a:latin typeface="Arial"/>
                <a:cs typeface="Arial"/>
              </a:rPr>
              <a:t> </a:t>
            </a:r>
            <a:r>
              <a:rPr lang="en-GB" spc="5" dirty="0">
                <a:latin typeface="Arial"/>
                <a:cs typeface="Arial"/>
              </a:rPr>
              <a:t>zero</a:t>
            </a:r>
            <a:endParaRPr lang="en-GB" dirty="0">
              <a:latin typeface="Arial"/>
              <a:cs typeface="Arial"/>
            </a:endParaRPr>
          </a:p>
          <a:p>
            <a:pPr marL="289560" marR="5080" indent="-173355">
              <a:lnSpc>
                <a:spcPct val="118900"/>
              </a:lnSpc>
              <a:spcBef>
                <a:spcPts val="300"/>
              </a:spcBef>
              <a:buClr>
                <a:srgbClr val="53536E"/>
              </a:buClr>
              <a:buAutoNum type="arabicPeriod"/>
              <a:tabLst>
                <a:tab pos="290195" algn="l"/>
              </a:tabLst>
            </a:pPr>
            <a:r>
              <a:rPr lang="en-GB" spc="10" dirty="0">
                <a:latin typeface="Arial"/>
                <a:cs typeface="Arial"/>
              </a:rPr>
              <a:t>compare </a:t>
            </a:r>
            <a:r>
              <a:rPr lang="en-GB" spc="5" dirty="0">
                <a:latin typeface="Arial"/>
                <a:cs typeface="Arial"/>
              </a:rPr>
              <a:t>the leftmost 64-bits against </a:t>
            </a:r>
            <a:r>
              <a:rPr lang="en-GB" spc="10" dirty="0">
                <a:latin typeface="Arial"/>
                <a:cs typeface="Arial"/>
              </a:rPr>
              <a:t>a </a:t>
            </a:r>
            <a:r>
              <a:rPr lang="en-GB" dirty="0">
                <a:latin typeface="Arial"/>
                <a:cs typeface="Arial"/>
              </a:rPr>
              <a:t>list </a:t>
            </a:r>
            <a:r>
              <a:rPr lang="en-GB" spc="5" dirty="0">
                <a:latin typeface="Arial"/>
                <a:cs typeface="Arial"/>
              </a:rPr>
              <a:t>of </a:t>
            </a:r>
            <a:r>
              <a:rPr lang="en-GB" spc="10" dirty="0">
                <a:latin typeface="Arial"/>
                <a:cs typeface="Arial"/>
              </a:rPr>
              <a:t>reserved </a:t>
            </a:r>
            <a:r>
              <a:rPr lang="en-GB" spc="5" dirty="0">
                <a:latin typeface="Arial"/>
                <a:cs typeface="Arial"/>
              </a:rPr>
              <a:t>interface  identifiers </a:t>
            </a:r>
            <a:r>
              <a:rPr lang="en-GB" spc="10" dirty="0">
                <a:latin typeface="Arial"/>
                <a:cs typeface="Arial"/>
              </a:rPr>
              <a:t>and those </a:t>
            </a:r>
            <a:r>
              <a:rPr lang="en-GB" spc="5" dirty="0">
                <a:latin typeface="Arial"/>
                <a:cs typeface="Arial"/>
              </a:rPr>
              <a:t>already </a:t>
            </a:r>
            <a:r>
              <a:rPr lang="en-GB" spc="10" dirty="0">
                <a:latin typeface="Arial"/>
                <a:cs typeface="Arial"/>
              </a:rPr>
              <a:t>assigned </a:t>
            </a:r>
            <a:r>
              <a:rPr lang="en-GB" spc="5" dirty="0">
                <a:latin typeface="Arial"/>
                <a:cs typeface="Arial"/>
              </a:rPr>
              <a:t>to </a:t>
            </a:r>
            <a:r>
              <a:rPr lang="en-GB" spc="10" dirty="0">
                <a:latin typeface="Arial"/>
                <a:cs typeface="Arial"/>
              </a:rPr>
              <a:t>an address on </a:t>
            </a:r>
            <a:r>
              <a:rPr lang="en-GB" spc="5" dirty="0">
                <a:latin typeface="Arial"/>
                <a:cs typeface="Arial"/>
              </a:rPr>
              <a:t>the local  </a:t>
            </a:r>
            <a:r>
              <a:rPr lang="en-GB" dirty="0">
                <a:latin typeface="Arial"/>
                <a:cs typeface="Arial"/>
              </a:rPr>
              <a:t>device. If </a:t>
            </a:r>
            <a:r>
              <a:rPr lang="en-GB" spc="5" dirty="0">
                <a:latin typeface="Arial"/>
                <a:cs typeface="Arial"/>
              </a:rPr>
              <a:t>the value is unacceptable, re-run </a:t>
            </a:r>
            <a:r>
              <a:rPr lang="en-GB" spc="10" dirty="0">
                <a:latin typeface="Arial"/>
                <a:cs typeface="Arial"/>
              </a:rPr>
              <a:t>using </a:t>
            </a:r>
            <a:r>
              <a:rPr lang="en-GB" spc="5" dirty="0">
                <a:latin typeface="Arial"/>
                <a:cs typeface="Arial"/>
              </a:rPr>
              <a:t>the </a:t>
            </a:r>
            <a:r>
              <a:rPr lang="en-GB" spc="10" dirty="0">
                <a:latin typeface="Arial"/>
                <a:cs typeface="Arial"/>
              </a:rPr>
              <a:t>rightmost 64  </a:t>
            </a:r>
            <a:r>
              <a:rPr lang="en-GB" spc="5" dirty="0">
                <a:latin typeface="Arial"/>
                <a:cs typeface="Arial"/>
              </a:rPr>
              <a:t>bits of the result instead of the historic input value in </a:t>
            </a:r>
            <a:r>
              <a:rPr lang="en-GB" spc="10" dirty="0">
                <a:latin typeface="Arial"/>
                <a:cs typeface="Arial"/>
              </a:rPr>
              <a:t>step</a:t>
            </a:r>
            <a:r>
              <a:rPr lang="en-GB" spc="-25" dirty="0">
                <a:latin typeface="Arial"/>
                <a:cs typeface="Arial"/>
              </a:rPr>
              <a:t> </a:t>
            </a:r>
            <a:r>
              <a:rPr lang="en-GB" spc="10" dirty="0">
                <a:latin typeface="Arial"/>
                <a:cs typeface="Arial"/>
              </a:rPr>
              <a:t>1</a:t>
            </a:r>
          </a:p>
          <a:p>
            <a:pPr marL="289560" marR="5080" indent="-173355">
              <a:lnSpc>
                <a:spcPct val="118900"/>
              </a:lnSpc>
              <a:spcBef>
                <a:spcPts val="300"/>
              </a:spcBef>
              <a:buClr>
                <a:srgbClr val="53536E"/>
              </a:buClr>
              <a:buAutoNum type="arabicPeriod"/>
              <a:tabLst>
                <a:tab pos="290195" algn="l"/>
              </a:tabLst>
            </a:pPr>
            <a:endParaRPr lang="en-GB" dirty="0">
              <a:latin typeface="Arial"/>
              <a:cs typeface="Arial"/>
            </a:endParaRPr>
          </a:p>
          <a:p>
            <a:pPr marL="289560" indent="-173355">
              <a:lnSpc>
                <a:spcPct val="100000"/>
              </a:lnSpc>
              <a:spcBef>
                <a:spcPts val="515"/>
              </a:spcBef>
              <a:buClr>
                <a:srgbClr val="53536E"/>
              </a:buClr>
              <a:buAutoNum type="arabicPeriod"/>
              <a:tabLst>
                <a:tab pos="290195" algn="l"/>
              </a:tabLst>
            </a:pPr>
            <a:r>
              <a:rPr lang="en-GB" spc="10" dirty="0">
                <a:latin typeface="Arial"/>
                <a:cs typeface="Arial"/>
              </a:rPr>
              <a:t>use </a:t>
            </a:r>
            <a:r>
              <a:rPr lang="en-GB" spc="5" dirty="0">
                <a:latin typeface="Arial"/>
                <a:cs typeface="Arial"/>
              </a:rPr>
              <a:t>the leftmost 64-bits </a:t>
            </a:r>
            <a:r>
              <a:rPr lang="en-GB" spc="10" dirty="0">
                <a:latin typeface="Arial"/>
                <a:cs typeface="Arial"/>
              </a:rPr>
              <a:t>as </a:t>
            </a:r>
            <a:r>
              <a:rPr lang="en-GB" spc="5" dirty="0">
                <a:latin typeface="Arial"/>
                <a:cs typeface="Arial"/>
              </a:rPr>
              <a:t>the </a:t>
            </a:r>
            <a:r>
              <a:rPr lang="en-GB" spc="10" dirty="0">
                <a:latin typeface="Arial"/>
                <a:cs typeface="Arial"/>
              </a:rPr>
              <a:t>randomised </a:t>
            </a:r>
            <a:r>
              <a:rPr lang="en-GB" spc="5" dirty="0">
                <a:latin typeface="Arial"/>
                <a:cs typeface="Arial"/>
              </a:rPr>
              <a:t>interface</a:t>
            </a:r>
            <a:r>
              <a:rPr lang="en-GB" spc="-35" dirty="0">
                <a:latin typeface="Arial"/>
                <a:cs typeface="Arial"/>
              </a:rPr>
              <a:t> </a:t>
            </a:r>
            <a:r>
              <a:rPr lang="en-GB" spc="5" dirty="0">
                <a:latin typeface="Arial"/>
                <a:cs typeface="Arial"/>
              </a:rPr>
              <a:t>identifier</a:t>
            </a:r>
            <a:endParaRPr lang="en-GB" dirty="0">
              <a:latin typeface="Arial"/>
              <a:cs typeface="Arial"/>
            </a:endParaRPr>
          </a:p>
          <a:p>
            <a:pPr marL="289560" marR="98425" indent="-173355">
              <a:lnSpc>
                <a:spcPct val="118900"/>
              </a:lnSpc>
              <a:spcBef>
                <a:spcPts val="295"/>
              </a:spcBef>
              <a:buClr>
                <a:srgbClr val="53536E"/>
              </a:buClr>
              <a:buAutoNum type="arabicPeriod"/>
              <a:tabLst>
                <a:tab pos="290195" algn="l"/>
              </a:tabLst>
            </a:pPr>
            <a:r>
              <a:rPr lang="en-GB" spc="5" dirty="0">
                <a:latin typeface="Arial"/>
                <a:cs typeface="Arial"/>
              </a:rPr>
              <a:t>store the </a:t>
            </a:r>
            <a:r>
              <a:rPr lang="en-GB" spc="10" dirty="0">
                <a:latin typeface="Arial"/>
                <a:cs typeface="Arial"/>
              </a:rPr>
              <a:t>rightmost </a:t>
            </a:r>
            <a:r>
              <a:rPr lang="en-GB" spc="5" dirty="0">
                <a:latin typeface="Arial"/>
                <a:cs typeface="Arial"/>
              </a:rPr>
              <a:t>64-bits </a:t>
            </a:r>
            <a:r>
              <a:rPr lang="en-GB" spc="10" dirty="0">
                <a:latin typeface="Arial"/>
                <a:cs typeface="Arial"/>
              </a:rPr>
              <a:t>as </a:t>
            </a:r>
            <a:r>
              <a:rPr lang="en-GB" spc="5" dirty="0">
                <a:latin typeface="Arial"/>
                <a:cs typeface="Arial"/>
              </a:rPr>
              <a:t>the </a:t>
            </a:r>
            <a:r>
              <a:rPr lang="en-GB" spc="10" dirty="0">
                <a:latin typeface="Arial"/>
                <a:cs typeface="Arial"/>
              </a:rPr>
              <a:t>history </a:t>
            </a:r>
            <a:r>
              <a:rPr lang="en-GB" spc="5" dirty="0">
                <a:latin typeface="Arial"/>
                <a:cs typeface="Arial"/>
              </a:rPr>
              <a:t>value to </a:t>
            </a:r>
            <a:r>
              <a:rPr lang="en-GB" spc="10" dirty="0">
                <a:latin typeface="Arial"/>
                <a:cs typeface="Arial"/>
              </a:rPr>
              <a:t>be used </a:t>
            </a:r>
            <a:r>
              <a:rPr lang="en-GB" spc="5" dirty="0">
                <a:latin typeface="Arial"/>
                <a:cs typeface="Arial"/>
              </a:rPr>
              <a:t>in the  </a:t>
            </a:r>
            <a:r>
              <a:rPr lang="en-GB" dirty="0">
                <a:latin typeface="Arial"/>
                <a:cs typeface="Arial"/>
              </a:rPr>
              <a:t>next </a:t>
            </a:r>
            <a:r>
              <a:rPr lang="en-GB" spc="5" dirty="0">
                <a:latin typeface="Arial"/>
                <a:cs typeface="Arial"/>
              </a:rPr>
              <a:t>iteration of the</a:t>
            </a:r>
            <a:r>
              <a:rPr lang="en-GB" spc="-10" dirty="0">
                <a:latin typeface="Arial"/>
                <a:cs typeface="Arial"/>
              </a:rPr>
              <a:t> </a:t>
            </a:r>
            <a:r>
              <a:rPr lang="en-GB" spc="10" dirty="0">
                <a:latin typeface="Arial"/>
                <a:cs typeface="Arial"/>
              </a:rPr>
              <a:t>algorithm</a:t>
            </a:r>
            <a:endParaRPr lang="en-GB" dirty="0">
              <a:latin typeface="Arial"/>
              <a:cs typeface="Arial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099DB6-3084-B44D-B282-9E1DCBB1C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832857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BE60A-7229-9C49-9978-10C845B32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/>
              <a:t>IPv6: </a:t>
            </a:r>
            <a:r>
              <a:rPr lang="en-GB" sz="3600" spc="-10" dirty="0"/>
              <a:t>why </a:t>
            </a:r>
            <a:r>
              <a:rPr lang="en-GB" sz="3600" spc="10" dirty="0"/>
              <a:t>has </a:t>
            </a:r>
            <a:r>
              <a:rPr lang="en-GB" sz="3600" spc="5" dirty="0"/>
              <a:t>the </a:t>
            </a:r>
            <a:r>
              <a:rPr lang="en-GB" sz="3600" dirty="0"/>
              <a:t>transition taken </a:t>
            </a:r>
            <a:r>
              <a:rPr lang="en-GB" sz="3600" spc="10" dirty="0"/>
              <a:t>so</a:t>
            </a:r>
            <a:r>
              <a:rPr lang="en-GB" sz="3600" spc="-20" dirty="0"/>
              <a:t> </a:t>
            </a:r>
            <a:r>
              <a:rPr lang="en-GB" sz="3600" spc="5" dirty="0"/>
              <a:t>long?</a:t>
            </a:r>
            <a:endParaRPr lang="en-GB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09D3C-5B1E-2A43-9B06-685B005D14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459"/>
              </a:spcBef>
              <a:buNone/>
            </a:pPr>
            <a:r>
              <a:rPr lang="en-GB" spc="10" dirty="0">
                <a:latin typeface="Arial"/>
                <a:cs typeface="Arial"/>
              </a:rPr>
              <a:t>IPv4 and IPv6 are </a:t>
            </a:r>
            <a:r>
              <a:rPr lang="en-GB" spc="5" dirty="0">
                <a:latin typeface="Arial"/>
                <a:cs typeface="Arial"/>
              </a:rPr>
              <a:t>not</a:t>
            </a:r>
            <a:r>
              <a:rPr lang="en-GB" spc="-155" dirty="0">
                <a:latin typeface="Arial"/>
                <a:cs typeface="Arial"/>
              </a:rPr>
              <a:t> </a:t>
            </a:r>
            <a:r>
              <a:rPr lang="en-GB" spc="5" dirty="0">
                <a:latin typeface="Arial"/>
                <a:cs typeface="Arial"/>
              </a:rPr>
              <a:t>compatible:</a:t>
            </a:r>
            <a:endParaRPr lang="en-GB" dirty="0">
              <a:latin typeface="Arial"/>
              <a:cs typeface="Arial"/>
            </a:endParaRPr>
          </a:p>
          <a:p>
            <a:pPr lvl="1">
              <a:spcBef>
                <a:spcPts val="305"/>
              </a:spcBef>
            </a:pPr>
            <a:r>
              <a:rPr lang="en-GB" sz="2400" spc="-5" dirty="0">
                <a:latin typeface="Arial"/>
                <a:cs typeface="Arial"/>
              </a:rPr>
              <a:t>different </a:t>
            </a:r>
            <a:r>
              <a:rPr lang="en-GB" sz="2400" spc="-10" dirty="0">
                <a:latin typeface="Arial"/>
                <a:cs typeface="Arial"/>
              </a:rPr>
              <a:t>packet</a:t>
            </a:r>
            <a:r>
              <a:rPr lang="en-GB" sz="2400" spc="-65" dirty="0">
                <a:latin typeface="Arial"/>
                <a:cs typeface="Arial"/>
              </a:rPr>
              <a:t> </a:t>
            </a:r>
            <a:r>
              <a:rPr lang="en-GB" sz="2400" spc="-5" dirty="0">
                <a:latin typeface="Arial"/>
                <a:cs typeface="Arial"/>
              </a:rPr>
              <a:t>formats</a:t>
            </a:r>
            <a:endParaRPr lang="en-GB" sz="2400" dirty="0">
              <a:latin typeface="Arial"/>
              <a:cs typeface="Arial"/>
            </a:endParaRPr>
          </a:p>
          <a:p>
            <a:pPr lvl="1">
              <a:spcBef>
                <a:spcPts val="305"/>
              </a:spcBef>
            </a:pPr>
            <a:r>
              <a:rPr lang="en-GB" sz="2400" spc="-5" dirty="0">
                <a:latin typeface="Arial"/>
                <a:cs typeface="Arial"/>
              </a:rPr>
              <a:t>different addressing</a:t>
            </a:r>
            <a:r>
              <a:rPr lang="en-GB" sz="2400" spc="-65" dirty="0">
                <a:latin typeface="Arial"/>
                <a:cs typeface="Arial"/>
              </a:rPr>
              <a:t> </a:t>
            </a:r>
            <a:r>
              <a:rPr lang="en-GB" sz="2400" spc="-5" dirty="0">
                <a:latin typeface="Arial"/>
                <a:cs typeface="Arial"/>
              </a:rPr>
              <a:t>schemes</a:t>
            </a:r>
            <a:endParaRPr lang="en-GB" sz="2400" dirty="0">
              <a:latin typeface="Arial"/>
              <a:cs typeface="Arial"/>
            </a:endParaRPr>
          </a:p>
          <a:p>
            <a:pPr marL="12065" marR="5080" indent="0">
              <a:lnSpc>
                <a:spcPct val="118900"/>
              </a:lnSpc>
              <a:spcBef>
                <a:spcPts val="310"/>
              </a:spcBef>
              <a:buNone/>
            </a:pPr>
            <a:endParaRPr lang="en-GB" spc="10" dirty="0">
              <a:latin typeface="Arial"/>
              <a:cs typeface="Arial"/>
            </a:endParaRPr>
          </a:p>
          <a:p>
            <a:pPr marL="12065" marR="5080" indent="0">
              <a:lnSpc>
                <a:spcPct val="118900"/>
              </a:lnSpc>
              <a:spcBef>
                <a:spcPts val="310"/>
              </a:spcBef>
              <a:buNone/>
            </a:pPr>
            <a:r>
              <a:rPr lang="en-GB" spc="10" dirty="0">
                <a:latin typeface="Arial"/>
                <a:cs typeface="Arial"/>
              </a:rPr>
              <a:t>as </a:t>
            </a:r>
            <a:r>
              <a:rPr lang="en-GB" spc="5" dirty="0">
                <a:latin typeface="Arial"/>
                <a:cs typeface="Arial"/>
              </a:rPr>
              <a:t>the </a:t>
            </a:r>
            <a:r>
              <a:rPr lang="en-GB" spc="10" dirty="0">
                <a:latin typeface="Arial"/>
                <a:cs typeface="Arial"/>
              </a:rPr>
              <a:t>Internet has </a:t>
            </a:r>
            <a:r>
              <a:rPr lang="en-GB" spc="5" dirty="0">
                <a:latin typeface="Arial"/>
                <a:cs typeface="Arial"/>
              </a:rPr>
              <a:t>grown bigger </a:t>
            </a:r>
            <a:r>
              <a:rPr lang="en-GB" spc="10" dirty="0">
                <a:latin typeface="Arial"/>
                <a:cs typeface="Arial"/>
              </a:rPr>
              <a:t>and accumulated more  </a:t>
            </a:r>
            <a:r>
              <a:rPr lang="en-GB" spc="5" dirty="0">
                <a:latin typeface="Arial"/>
                <a:cs typeface="Arial"/>
              </a:rPr>
              <a:t>IPv4-only </a:t>
            </a:r>
            <a:r>
              <a:rPr lang="en-GB" spc="10" dirty="0">
                <a:latin typeface="Arial"/>
                <a:cs typeface="Arial"/>
              </a:rPr>
              <a:t>services, </a:t>
            </a:r>
            <a:r>
              <a:rPr lang="en-GB" spc="5" dirty="0">
                <a:latin typeface="Arial"/>
                <a:cs typeface="Arial"/>
              </a:rPr>
              <a:t>transition </a:t>
            </a:r>
            <a:r>
              <a:rPr lang="en-GB" spc="10" dirty="0">
                <a:latin typeface="Arial"/>
                <a:cs typeface="Arial"/>
              </a:rPr>
              <a:t>has </a:t>
            </a:r>
            <a:r>
              <a:rPr lang="en-GB" dirty="0">
                <a:latin typeface="Arial"/>
                <a:cs typeface="Arial"/>
              </a:rPr>
              <a:t>proven ...</a:t>
            </a:r>
            <a:r>
              <a:rPr lang="en-GB" spc="50" dirty="0">
                <a:latin typeface="Arial"/>
                <a:cs typeface="Arial"/>
              </a:rPr>
              <a:t> </a:t>
            </a:r>
            <a:r>
              <a:rPr lang="en-GB" dirty="0">
                <a:latin typeface="Arial"/>
                <a:cs typeface="Arial"/>
              </a:rPr>
              <a:t>tricky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099DB6-3084-B44D-B282-9E1DCBB1C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0171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BE60A-7229-9C49-9978-10C845B32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/>
              <a:t>IPv6: </a:t>
            </a:r>
            <a:r>
              <a:rPr lang="en-GB" sz="3600" spc="-10" dirty="0"/>
              <a:t>why </a:t>
            </a:r>
            <a:r>
              <a:rPr lang="en-GB" sz="3600" spc="10" dirty="0"/>
              <a:t>has </a:t>
            </a:r>
            <a:r>
              <a:rPr lang="en-GB" sz="3600" spc="5" dirty="0"/>
              <a:t>the </a:t>
            </a:r>
            <a:r>
              <a:rPr lang="en-GB" sz="3600" dirty="0"/>
              <a:t>transition taken </a:t>
            </a:r>
            <a:r>
              <a:rPr lang="en-GB" sz="3600" spc="10" dirty="0"/>
              <a:t>so</a:t>
            </a:r>
            <a:r>
              <a:rPr lang="en-GB" sz="3600" spc="-20" dirty="0"/>
              <a:t> </a:t>
            </a:r>
            <a:r>
              <a:rPr lang="en-GB" sz="3600" spc="5" dirty="0"/>
              <a:t>long?</a:t>
            </a:r>
            <a:endParaRPr lang="en-GB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09D3C-5B1E-2A43-9B06-685B005D14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</p:spPr>
        <p:txBody>
          <a:bodyPr>
            <a:normAutofit lnSpcReduction="10000"/>
          </a:bodyPr>
          <a:lstStyle/>
          <a:p>
            <a:pPr>
              <a:spcBef>
                <a:spcPts val="605"/>
              </a:spcBef>
            </a:pPr>
            <a:r>
              <a:rPr lang="en-GB" spc="10" dirty="0"/>
              <a:t>IPv4 has/had </a:t>
            </a:r>
            <a:r>
              <a:rPr lang="en-GB" spc="5" dirty="0"/>
              <a:t>the</a:t>
            </a:r>
            <a:r>
              <a:rPr lang="en-GB" spc="-130" dirty="0"/>
              <a:t> </a:t>
            </a:r>
            <a:r>
              <a:rPr lang="en-GB" spc="10" dirty="0"/>
              <a:t>momentum</a:t>
            </a:r>
            <a:endParaRPr lang="en-GB" dirty="0">
              <a:latin typeface="Lucida Sans Unicode"/>
              <a:cs typeface="Lucida Sans Unicode"/>
            </a:endParaRPr>
          </a:p>
          <a:p>
            <a:pPr marL="0" indent="0">
              <a:lnSpc>
                <a:spcPct val="100000"/>
              </a:lnSpc>
              <a:spcBef>
                <a:spcPts val="515"/>
              </a:spcBef>
              <a:buNone/>
            </a:pPr>
            <a:r>
              <a:rPr lang="en-GB" sz="4400" spc="-135" baseline="6944" dirty="0">
                <a:solidFill>
                  <a:srgbClr val="53536E"/>
                </a:solidFill>
                <a:latin typeface="Lucida Sans Unicode"/>
                <a:cs typeface="Lucida Sans Unicode"/>
              </a:rPr>
              <a:t>		</a:t>
            </a:r>
            <a:r>
              <a:rPr lang="en-GB" dirty="0"/>
              <a:t>... </a:t>
            </a:r>
            <a:r>
              <a:rPr lang="en-GB" spc="10" dirty="0"/>
              <a:t>which </a:t>
            </a:r>
            <a:r>
              <a:rPr lang="en-GB" spc="5" dirty="0"/>
              <a:t>led to</a:t>
            </a:r>
            <a:r>
              <a:rPr lang="en-GB" spc="-60" dirty="0"/>
              <a:t> </a:t>
            </a:r>
            <a:r>
              <a:rPr lang="en-GB" spc="10" dirty="0"/>
              <a:t>CIDR</a:t>
            </a:r>
            <a:endParaRPr lang="en-GB" dirty="0">
              <a:latin typeface="Lucida Sans Unicode"/>
              <a:cs typeface="Lucida Sans Unicode"/>
            </a:endParaRPr>
          </a:p>
          <a:p>
            <a:pPr marL="0" indent="0">
              <a:lnSpc>
                <a:spcPct val="100000"/>
              </a:lnSpc>
              <a:spcBef>
                <a:spcPts val="355"/>
              </a:spcBef>
              <a:buNone/>
            </a:pPr>
            <a:r>
              <a:rPr lang="en-GB" sz="4400" spc="-135" baseline="6944" dirty="0">
                <a:solidFill>
                  <a:srgbClr val="53536E"/>
                </a:solidFill>
                <a:latin typeface="Lucida Sans Unicode"/>
                <a:cs typeface="Lucida Sans Unicode"/>
              </a:rPr>
              <a:t>		</a:t>
            </a:r>
            <a:r>
              <a:rPr lang="en-GB" dirty="0"/>
              <a:t>... </a:t>
            </a:r>
            <a:r>
              <a:rPr lang="en-GB" spc="10" dirty="0"/>
              <a:t>and encouraged RFC1918 space and</a:t>
            </a:r>
            <a:r>
              <a:rPr lang="en-GB" spc="-90" dirty="0"/>
              <a:t> </a:t>
            </a:r>
            <a:r>
              <a:rPr lang="en-GB" spc="-20" dirty="0"/>
              <a:t>NAT</a:t>
            </a:r>
          </a:p>
          <a:p>
            <a:pPr marL="0" indent="0">
              <a:lnSpc>
                <a:spcPct val="100000"/>
              </a:lnSpc>
              <a:spcBef>
                <a:spcPts val="355"/>
              </a:spcBef>
              <a:buNone/>
            </a:pPr>
            <a:endParaRPr lang="en-GB" spc="-20" dirty="0"/>
          </a:p>
          <a:p>
            <a:pPr>
              <a:spcBef>
                <a:spcPts val="355"/>
              </a:spcBef>
            </a:pPr>
            <a:r>
              <a:rPr lang="en-GB" sz="2800" spc="-5" dirty="0"/>
              <a:t>the details of IPv4 </a:t>
            </a:r>
            <a:r>
              <a:rPr lang="en-GB" sz="2800" spc="-40" dirty="0"/>
              <a:t>NAT </a:t>
            </a:r>
            <a:r>
              <a:rPr lang="en-GB" sz="2800" spc="-5" dirty="0"/>
              <a:t>are not </a:t>
            </a:r>
            <a:r>
              <a:rPr lang="en-GB" sz="2800" dirty="0"/>
              <a:t>worth </a:t>
            </a:r>
            <a:r>
              <a:rPr lang="en-GB" sz="2800" spc="-5" dirty="0"/>
              <a:t>discussion here, </a:t>
            </a:r>
            <a:r>
              <a:rPr lang="en-GB" sz="2800" spc="-10" dirty="0"/>
              <a:t>but </a:t>
            </a:r>
            <a:r>
              <a:rPr lang="en-GB" sz="2800" spc="-5" dirty="0"/>
              <a:t>in  essence: </a:t>
            </a:r>
            <a:r>
              <a:rPr lang="en-GB" sz="2800" spc="-10" dirty="0"/>
              <a:t>your </a:t>
            </a:r>
            <a:r>
              <a:rPr lang="en-GB" sz="2800" spc="-5" dirty="0"/>
              <a:t>ISP hands </a:t>
            </a:r>
            <a:r>
              <a:rPr lang="en-GB" sz="2800" spc="-10" dirty="0"/>
              <a:t>you </a:t>
            </a:r>
            <a:r>
              <a:rPr lang="en-GB" sz="2800" spc="-5" dirty="0"/>
              <a:t>only one IPv4 address, and </a:t>
            </a:r>
            <a:r>
              <a:rPr lang="en-GB" sz="2800" spc="-10" dirty="0"/>
              <a:t>you  </a:t>
            </a:r>
            <a:r>
              <a:rPr lang="en-GB" sz="2800" spc="-5" dirty="0"/>
              <a:t>share that across multiple </a:t>
            </a:r>
            <a:r>
              <a:rPr lang="en-GB" sz="2800" spc="-10" dirty="0"/>
              <a:t>devices </a:t>
            </a:r>
            <a:r>
              <a:rPr lang="en-GB" sz="2800" spc="-5" dirty="0"/>
              <a:t>in </a:t>
            </a:r>
            <a:r>
              <a:rPr lang="en-GB" sz="2800" spc="-10" dirty="0"/>
              <a:t>your </a:t>
            </a:r>
            <a:r>
              <a:rPr lang="en-GB" sz="2800" spc="-5" dirty="0"/>
              <a:t>household. The </a:t>
            </a:r>
            <a:r>
              <a:rPr lang="en-GB" sz="2800" spc="-40" dirty="0"/>
              <a:t>NAT  </a:t>
            </a:r>
            <a:r>
              <a:rPr lang="en-GB" sz="2800" spc="-5" dirty="0"/>
              <a:t>handles all the translation between </a:t>
            </a:r>
            <a:r>
              <a:rPr lang="en-GB" sz="2800" dirty="0"/>
              <a:t>internal </a:t>
            </a:r>
            <a:r>
              <a:rPr lang="en-GB" sz="2800" spc="-5" dirty="0"/>
              <a:t>(“private”) and external  (“public”)</a:t>
            </a:r>
            <a:r>
              <a:rPr lang="en-GB" sz="2800" spc="-10" dirty="0"/>
              <a:t> </a:t>
            </a:r>
            <a:r>
              <a:rPr lang="en-GB" sz="2800" spc="-5" dirty="0"/>
              <a:t>space</a:t>
            </a:r>
            <a:endParaRPr lang="en-GB" sz="2800" dirty="0">
              <a:latin typeface="Lucida Sans Unicode"/>
              <a:cs typeface="Lucida Sans Unicode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099DB6-3084-B44D-B282-9E1DCBB1C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978653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BE60A-7229-9C49-9978-10C845B32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Transition tech: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09D3C-5B1E-2A43-9B06-685B005D14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605"/>
              </a:spcBef>
            </a:pPr>
            <a:r>
              <a:rPr lang="en-GB" dirty="0">
                <a:latin typeface="Arial"/>
                <a:cs typeface="Arial"/>
              </a:rPr>
              <a:t>Tunnelling</a:t>
            </a:r>
          </a:p>
          <a:p>
            <a:pPr>
              <a:spcBef>
                <a:spcPts val="605"/>
              </a:spcBef>
            </a:pPr>
            <a:r>
              <a:rPr lang="en-GB" spc="5" dirty="0">
                <a:latin typeface="Arial"/>
                <a:cs typeface="Arial"/>
              </a:rPr>
              <a:t>dual-stacked </a:t>
            </a:r>
            <a:r>
              <a:rPr lang="en-GB" spc="10" dirty="0">
                <a:latin typeface="Arial"/>
                <a:cs typeface="Arial"/>
              </a:rPr>
              <a:t>services, and </a:t>
            </a:r>
            <a:r>
              <a:rPr lang="en-GB" spc="5" dirty="0">
                <a:latin typeface="Arial"/>
                <a:cs typeface="Arial"/>
              </a:rPr>
              <a:t>happy</a:t>
            </a:r>
            <a:r>
              <a:rPr lang="en-GB" dirty="0">
                <a:latin typeface="Arial"/>
                <a:cs typeface="Arial"/>
              </a:rPr>
              <a:t> eyeballs</a:t>
            </a:r>
          </a:p>
          <a:p>
            <a:pPr>
              <a:spcBef>
                <a:spcPts val="605"/>
              </a:spcBef>
            </a:pPr>
            <a:r>
              <a:rPr lang="en-GB" spc="15" dirty="0">
                <a:latin typeface="Arial"/>
                <a:cs typeface="Arial"/>
              </a:rPr>
              <a:t>DNS64 </a:t>
            </a:r>
            <a:r>
              <a:rPr lang="en-GB" spc="10" dirty="0">
                <a:latin typeface="Arial"/>
                <a:cs typeface="Arial"/>
              </a:rPr>
              <a:t>and</a:t>
            </a:r>
            <a:r>
              <a:rPr lang="en-GB" spc="25" dirty="0">
                <a:latin typeface="Arial"/>
                <a:cs typeface="Arial"/>
              </a:rPr>
              <a:t> </a:t>
            </a:r>
            <a:r>
              <a:rPr lang="en-GB" spc="-5" dirty="0">
                <a:latin typeface="Arial"/>
                <a:cs typeface="Arial"/>
              </a:rPr>
              <a:t>NAT64</a:t>
            </a:r>
            <a:r>
              <a:rPr lang="en-GB" sz="3600" spc="-7" baseline="31746" dirty="0">
                <a:latin typeface="Arial"/>
                <a:cs typeface="Arial"/>
              </a:rPr>
              <a:t>8</a:t>
            </a:r>
          </a:p>
          <a:p>
            <a:pPr>
              <a:spcBef>
                <a:spcPts val="605"/>
              </a:spcBef>
            </a:pPr>
            <a:r>
              <a:rPr lang="en-GB" dirty="0">
                <a:latin typeface="Arial"/>
                <a:cs typeface="Arial"/>
              </a:rPr>
              <a:t>464XLAT</a:t>
            </a:r>
          </a:p>
          <a:p>
            <a:pPr>
              <a:spcBef>
                <a:spcPts val="605"/>
              </a:spcBef>
            </a:pPr>
            <a:r>
              <a:rPr lang="en-GB" spc="15" dirty="0">
                <a:latin typeface="Arial"/>
                <a:cs typeface="Arial"/>
              </a:rPr>
              <a:t>DNS</a:t>
            </a:r>
            <a:r>
              <a:rPr lang="en-GB" spc="-114" dirty="0">
                <a:latin typeface="Arial"/>
                <a:cs typeface="Arial"/>
              </a:rPr>
              <a:t> </a:t>
            </a:r>
            <a:r>
              <a:rPr lang="en-GB" spc="5" dirty="0">
                <a:latin typeface="Arial"/>
                <a:cs typeface="Arial"/>
              </a:rPr>
              <a:t>behaviour</a:t>
            </a:r>
            <a:endParaRPr lang="en-GB" dirty="0">
              <a:latin typeface="Arial"/>
              <a:cs typeface="Arial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099DB6-3084-B44D-B282-9E1DCBB1C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143</a:t>
            </a:fld>
            <a:endParaRPr lang="en-US"/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69B3B4AE-F2CE-354F-8078-843789476209}"/>
              </a:ext>
            </a:extLst>
          </p:cNvPr>
          <p:cNvSpPr txBox="1"/>
          <p:nvPr/>
        </p:nvSpPr>
        <p:spPr>
          <a:xfrm>
            <a:off x="457200" y="6423817"/>
            <a:ext cx="4837494" cy="23019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7" baseline="32407" dirty="0">
                <a:latin typeface="Arial"/>
                <a:cs typeface="Arial"/>
              </a:rPr>
              <a:t>8</a:t>
            </a:r>
            <a:r>
              <a:rPr sz="1400" spc="5" dirty="0">
                <a:latin typeface="Courier New"/>
                <a:cs typeface="Courier New"/>
                <a:hlinkClick r:id="rId2"/>
              </a:rPr>
              <a:t>https://tools.ietf.org/html/rfc6146</a:t>
            </a:r>
            <a:endParaRPr sz="14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1326384141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BE60A-7229-9C49-9978-10C845B32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/>
              <a:t>Dual-Stack Services: Common Deployment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099DB6-3084-B44D-B282-9E1DCBB1C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6F6EA6FD-CDA5-FB4D-8E0E-A2218FA08D1F}" type="slidenum">
              <a:rPr lang="en-US" smtClean="0"/>
              <a:t>144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744392-612D-1140-B19E-E9B11D3DA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591" y="2893636"/>
            <a:ext cx="7910818" cy="35343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3F72B2-2FBF-5A4E-A0F1-DF5F670364C5}"/>
              </a:ext>
            </a:extLst>
          </p:cNvPr>
          <p:cNvSpPr txBox="1"/>
          <p:nvPr/>
        </p:nvSpPr>
        <p:spPr>
          <a:xfrm>
            <a:off x="209725" y="1585736"/>
            <a:ext cx="8699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It’s common for web services to play conservatively: dual-stack your edge services (e.g., load balancers), leaving some legacy infrastructure for later: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0053026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BE60A-7229-9C49-9978-10C845B32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Dual-Stack Services: Common Deployment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09D3C-5B1E-2A43-9B06-685B005D14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605"/>
              </a:spcBef>
              <a:buNone/>
            </a:pPr>
            <a:r>
              <a:rPr lang="en-GB" spc="10" dirty="0">
                <a:latin typeface="Arial"/>
                <a:cs typeface="Arial"/>
              </a:rPr>
              <a:t>Aim </a:t>
            </a:r>
            <a:r>
              <a:rPr lang="en-GB" spc="5" dirty="0">
                <a:latin typeface="Arial"/>
                <a:cs typeface="Arial"/>
              </a:rPr>
              <a:t>is to </a:t>
            </a:r>
            <a:r>
              <a:rPr lang="en-GB" spc="10" dirty="0">
                <a:latin typeface="Arial"/>
                <a:cs typeface="Arial"/>
              </a:rPr>
              <a:t>reduce </a:t>
            </a:r>
            <a:r>
              <a:rPr lang="en-GB" spc="5" dirty="0">
                <a:latin typeface="Arial"/>
                <a:cs typeface="Arial"/>
              </a:rPr>
              <a:t>the</a:t>
            </a:r>
            <a:r>
              <a:rPr lang="en-GB" spc="-30" dirty="0">
                <a:latin typeface="Arial"/>
                <a:cs typeface="Arial"/>
              </a:rPr>
              <a:t> </a:t>
            </a:r>
            <a:r>
              <a:rPr lang="en-GB" spc="5" dirty="0">
                <a:latin typeface="Arial"/>
                <a:cs typeface="Arial"/>
              </a:rPr>
              <a:t>pain:</a:t>
            </a:r>
            <a:endParaRPr lang="en-GB" dirty="0">
              <a:latin typeface="Arial"/>
              <a:cs typeface="Arial"/>
            </a:endParaRPr>
          </a:p>
          <a:p>
            <a:pPr lvl="1">
              <a:spcBef>
                <a:spcPts val="605"/>
              </a:spcBef>
            </a:pPr>
            <a:r>
              <a:rPr lang="en-GB" spc="-30" dirty="0">
                <a:latin typeface="Arial"/>
                <a:cs typeface="Arial"/>
              </a:rPr>
              <a:t>You </a:t>
            </a:r>
            <a:r>
              <a:rPr lang="en-GB" spc="10" dirty="0">
                <a:latin typeface="Arial"/>
                <a:cs typeface="Arial"/>
              </a:rPr>
              <a:t>can </a:t>
            </a:r>
            <a:r>
              <a:rPr lang="en-GB" spc="5" dirty="0">
                <a:latin typeface="Arial"/>
                <a:cs typeface="Arial"/>
              </a:rPr>
              <a:t>dual-stack the </a:t>
            </a:r>
            <a:r>
              <a:rPr lang="en-GB" spc="10" dirty="0">
                <a:latin typeface="Arial"/>
                <a:cs typeface="Arial"/>
              </a:rPr>
              <a:t>edge </a:t>
            </a:r>
            <a:r>
              <a:rPr lang="en-GB" spc="5" dirty="0">
                <a:latin typeface="Arial"/>
                <a:cs typeface="Arial"/>
              </a:rPr>
              <a:t>hosts, </a:t>
            </a:r>
            <a:r>
              <a:rPr lang="en-GB" spc="10" dirty="0">
                <a:latin typeface="Arial"/>
                <a:cs typeface="Arial"/>
              </a:rPr>
              <a:t>and carry </a:t>
            </a:r>
            <a:r>
              <a:rPr lang="en-GB" spc="5" dirty="0">
                <a:latin typeface="Arial"/>
                <a:cs typeface="Arial"/>
              </a:rPr>
              <a:t>state in, </a:t>
            </a:r>
            <a:r>
              <a:rPr lang="en-GB" spc="-20" dirty="0">
                <a:latin typeface="Arial"/>
                <a:cs typeface="Arial"/>
              </a:rPr>
              <a:t>say, </a:t>
            </a:r>
            <a:r>
              <a:rPr lang="en-GB" spc="15" dirty="0">
                <a:latin typeface="Arial"/>
                <a:cs typeface="Arial"/>
              </a:rPr>
              <a:t>HTTP  </a:t>
            </a:r>
            <a:r>
              <a:rPr lang="en-GB" spc="10" dirty="0">
                <a:latin typeface="Arial"/>
                <a:cs typeface="Arial"/>
              </a:rPr>
              <a:t>headers </a:t>
            </a:r>
            <a:r>
              <a:rPr lang="en-GB" spc="5" dirty="0">
                <a:latin typeface="Arial"/>
                <a:cs typeface="Arial"/>
              </a:rPr>
              <a:t>indicating the </a:t>
            </a:r>
            <a:r>
              <a:rPr lang="en-GB" dirty="0">
                <a:latin typeface="Arial"/>
                <a:cs typeface="Arial"/>
              </a:rPr>
              <a:t>user’s </a:t>
            </a:r>
            <a:r>
              <a:rPr lang="en-GB" spc="10" dirty="0">
                <a:latin typeface="Arial"/>
                <a:cs typeface="Arial"/>
              </a:rPr>
              <a:t>IP address (common </a:t>
            </a:r>
            <a:r>
              <a:rPr lang="en-GB" dirty="0">
                <a:latin typeface="Arial"/>
                <a:cs typeface="Arial"/>
              </a:rPr>
              <a:t>over </a:t>
            </a:r>
            <a:r>
              <a:rPr lang="en-GB" spc="10" dirty="0">
                <a:latin typeface="Arial"/>
                <a:cs typeface="Arial"/>
              </a:rPr>
              <a:t>v4 </a:t>
            </a:r>
            <a:r>
              <a:rPr lang="en-GB" dirty="0">
                <a:latin typeface="Arial"/>
                <a:cs typeface="Arial"/>
              </a:rPr>
              <a:t>anyway)</a:t>
            </a:r>
          </a:p>
          <a:p>
            <a:pPr lvl="1">
              <a:spcBef>
                <a:spcPts val="605"/>
              </a:spcBef>
            </a:pPr>
            <a:r>
              <a:rPr lang="en-GB" spc="-30" dirty="0">
                <a:latin typeface="Arial"/>
                <a:cs typeface="Arial"/>
              </a:rPr>
              <a:t>You </a:t>
            </a:r>
            <a:r>
              <a:rPr lang="en-GB" spc="10" dirty="0">
                <a:latin typeface="Arial"/>
                <a:cs typeface="Arial"/>
              </a:rPr>
              <a:t>can </a:t>
            </a:r>
            <a:r>
              <a:rPr lang="en-GB" spc="5" dirty="0">
                <a:latin typeface="Arial"/>
                <a:cs typeface="Arial"/>
              </a:rPr>
              <a:t>dual-stack the backend </a:t>
            </a:r>
            <a:r>
              <a:rPr lang="en-GB" dirty="0">
                <a:latin typeface="Arial"/>
                <a:cs typeface="Arial"/>
              </a:rPr>
              <a:t>opportunistically, over </a:t>
            </a:r>
            <a:r>
              <a:rPr lang="en-GB" spc="10" dirty="0">
                <a:latin typeface="Arial"/>
                <a:cs typeface="Arial"/>
              </a:rPr>
              <a:t>a </a:t>
            </a:r>
            <a:r>
              <a:rPr lang="en-GB" spc="5" dirty="0">
                <a:latin typeface="Arial"/>
                <a:cs typeface="Arial"/>
              </a:rPr>
              <a:t>longer  </a:t>
            </a:r>
            <a:r>
              <a:rPr lang="en-GB" spc="10" dirty="0">
                <a:latin typeface="Arial"/>
                <a:cs typeface="Arial"/>
              </a:rPr>
              <a:t>period </a:t>
            </a:r>
            <a:r>
              <a:rPr lang="en-GB" spc="5" dirty="0">
                <a:latin typeface="Arial"/>
                <a:cs typeface="Arial"/>
              </a:rPr>
              <a:t>of</a:t>
            </a:r>
            <a:r>
              <a:rPr lang="en-GB" spc="-10" dirty="0">
                <a:latin typeface="Arial"/>
                <a:cs typeface="Arial"/>
              </a:rPr>
              <a:t> </a:t>
            </a:r>
            <a:r>
              <a:rPr lang="en-GB" spc="5" dirty="0">
                <a:latin typeface="Arial"/>
                <a:cs typeface="Arial"/>
              </a:rPr>
              <a:t>time</a:t>
            </a:r>
          </a:p>
          <a:p>
            <a:pPr lvl="1">
              <a:spcBef>
                <a:spcPts val="605"/>
              </a:spcBef>
            </a:pPr>
            <a:r>
              <a:rPr lang="en-GB" spc="-30" dirty="0">
                <a:latin typeface="Arial"/>
                <a:cs typeface="Arial"/>
              </a:rPr>
              <a:t>You </a:t>
            </a:r>
            <a:r>
              <a:rPr lang="en-GB" spc="10" dirty="0">
                <a:latin typeface="Arial"/>
                <a:cs typeface="Arial"/>
              </a:rPr>
              <a:t>use </a:t>
            </a:r>
            <a:r>
              <a:rPr lang="en-GB" spc="15" dirty="0">
                <a:latin typeface="Arial"/>
                <a:cs typeface="Arial"/>
              </a:rPr>
              <a:t>DNS </a:t>
            </a:r>
            <a:r>
              <a:rPr lang="en-GB" spc="5" dirty="0">
                <a:latin typeface="Arial"/>
                <a:cs typeface="Arial"/>
              </a:rPr>
              <a:t>to enable/disable the </a:t>
            </a:r>
            <a:r>
              <a:rPr lang="en-GB" spc="10" dirty="0">
                <a:latin typeface="Arial"/>
                <a:cs typeface="Arial"/>
              </a:rPr>
              <a:t>v6 </a:t>
            </a:r>
            <a:r>
              <a:rPr lang="en-GB" spc="5" dirty="0">
                <a:latin typeface="Arial"/>
                <a:cs typeface="Arial"/>
              </a:rPr>
              <a:t>side last </a:t>
            </a:r>
            <a:r>
              <a:rPr lang="en-GB" dirty="0">
                <a:latin typeface="Arial"/>
                <a:cs typeface="Arial"/>
              </a:rPr>
              <a:t>(if </a:t>
            </a:r>
            <a:r>
              <a:rPr lang="en-GB" spc="5" dirty="0">
                <a:latin typeface="Arial"/>
                <a:cs typeface="Arial"/>
              </a:rPr>
              <a:t>there is </a:t>
            </a:r>
            <a:r>
              <a:rPr lang="en-GB" spc="10" dirty="0">
                <a:latin typeface="Arial"/>
                <a:cs typeface="Arial"/>
              </a:rPr>
              <a:t>no  </a:t>
            </a:r>
            <a:r>
              <a:rPr lang="en-GB" spc="15" dirty="0">
                <a:latin typeface="Arial"/>
                <a:cs typeface="Arial"/>
              </a:rPr>
              <a:t>AAAA </a:t>
            </a:r>
            <a:r>
              <a:rPr lang="en-GB" spc="5" dirty="0">
                <a:latin typeface="Arial"/>
                <a:cs typeface="Arial"/>
              </a:rPr>
              <a:t>record in DNS, </a:t>
            </a:r>
            <a:r>
              <a:rPr lang="en-GB" spc="10" dirty="0">
                <a:latin typeface="Arial"/>
                <a:cs typeface="Arial"/>
              </a:rPr>
              <a:t>no </a:t>
            </a:r>
            <a:r>
              <a:rPr lang="en-GB" spc="5" dirty="0">
                <a:latin typeface="Arial"/>
                <a:cs typeface="Arial"/>
              </a:rPr>
              <a:t>real </a:t>
            </a:r>
            <a:r>
              <a:rPr lang="en-GB" spc="10" dirty="0">
                <a:latin typeface="Arial"/>
                <a:cs typeface="Arial"/>
              </a:rPr>
              <a:t>users </a:t>
            </a:r>
            <a:r>
              <a:rPr lang="en-GB" spc="5" dirty="0">
                <a:latin typeface="Arial"/>
                <a:cs typeface="Arial"/>
              </a:rPr>
              <a:t>will </a:t>
            </a:r>
            <a:r>
              <a:rPr lang="en-GB" spc="10" dirty="0">
                <a:latin typeface="Arial"/>
                <a:cs typeface="Arial"/>
              </a:rPr>
              <a:t>connect </a:t>
            </a:r>
            <a:r>
              <a:rPr lang="en-GB" spc="5" dirty="0">
                <a:latin typeface="Arial"/>
                <a:cs typeface="Arial"/>
              </a:rPr>
              <a:t>to the </a:t>
            </a:r>
            <a:r>
              <a:rPr lang="en-GB" spc="10" dirty="0">
                <a:latin typeface="Arial"/>
                <a:cs typeface="Arial"/>
              </a:rPr>
              <a:t>IPv6  </a:t>
            </a:r>
            <a:r>
              <a:rPr lang="en-GB" spc="5" dirty="0">
                <a:latin typeface="Arial"/>
                <a:cs typeface="Arial"/>
              </a:rPr>
              <a:t>infrastructure</a:t>
            </a:r>
            <a:endParaRPr lang="en-GB" dirty="0">
              <a:latin typeface="Arial"/>
              <a:cs typeface="Arial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099DB6-3084-B44D-B282-9E1DCBB1C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243772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BE60A-7229-9C49-9978-10C845B32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Happy Eyeballs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09D3C-5B1E-2A43-9B06-685B005D14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69265" marR="5080" indent="-457200">
              <a:lnSpc>
                <a:spcPct val="118900"/>
              </a:lnSpc>
              <a:spcBef>
                <a:spcPts val="90"/>
              </a:spcBef>
            </a:pPr>
            <a:r>
              <a:rPr lang="en-GB" spc="10" dirty="0">
                <a:latin typeface="Arial"/>
                <a:cs typeface="Arial"/>
              </a:rPr>
              <a:t>The </a:t>
            </a:r>
            <a:r>
              <a:rPr lang="en-GB" spc="5" dirty="0">
                <a:latin typeface="Arial"/>
                <a:cs typeface="Arial"/>
              </a:rPr>
              <a:t>introduction of </a:t>
            </a:r>
            <a:r>
              <a:rPr lang="en-GB" spc="10" dirty="0">
                <a:latin typeface="Arial"/>
                <a:cs typeface="Arial"/>
              </a:rPr>
              <a:t>IPv6 </a:t>
            </a:r>
            <a:r>
              <a:rPr lang="en-GB" spc="5" dirty="0">
                <a:latin typeface="Arial"/>
                <a:cs typeface="Arial"/>
              </a:rPr>
              <a:t>carried with </a:t>
            </a:r>
            <a:r>
              <a:rPr lang="en-GB" dirty="0">
                <a:latin typeface="Arial"/>
                <a:cs typeface="Arial"/>
              </a:rPr>
              <a:t>it </a:t>
            </a:r>
            <a:r>
              <a:rPr lang="en-GB" spc="10" dirty="0">
                <a:latin typeface="Arial"/>
                <a:cs typeface="Arial"/>
              </a:rPr>
              <a:t>an </a:t>
            </a:r>
            <a:r>
              <a:rPr lang="en-GB" spc="5" dirty="0">
                <a:latin typeface="Arial"/>
                <a:cs typeface="Arial"/>
              </a:rPr>
              <a:t>obligation that applications </a:t>
            </a:r>
            <a:r>
              <a:rPr lang="en-GB" spc="10" dirty="0">
                <a:latin typeface="Arial"/>
                <a:cs typeface="Arial"/>
              </a:rPr>
              <a:t>attempt </a:t>
            </a:r>
            <a:r>
              <a:rPr lang="en-GB" spc="5" dirty="0">
                <a:latin typeface="Arial"/>
                <a:cs typeface="Arial"/>
              </a:rPr>
              <a:t>to </a:t>
            </a:r>
            <a:r>
              <a:rPr lang="en-GB" spc="10" dirty="0">
                <a:latin typeface="Arial"/>
                <a:cs typeface="Arial"/>
              </a:rPr>
              <a:t>use IPv6 </a:t>
            </a:r>
            <a:r>
              <a:rPr lang="en-GB" dirty="0">
                <a:latin typeface="Arial"/>
                <a:cs typeface="Arial"/>
              </a:rPr>
              <a:t>before falling </a:t>
            </a:r>
            <a:r>
              <a:rPr lang="en-GB" spc="5" dirty="0">
                <a:latin typeface="Arial"/>
                <a:cs typeface="Arial"/>
              </a:rPr>
              <a:t>back to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spc="5" dirty="0">
                <a:latin typeface="Arial"/>
                <a:cs typeface="Arial"/>
              </a:rPr>
              <a:t>IPv4.</a:t>
            </a:r>
            <a:endParaRPr lang="en-GB" dirty="0">
              <a:latin typeface="Arial"/>
              <a:cs typeface="Arial"/>
            </a:endParaRPr>
          </a:p>
          <a:p>
            <a:pPr marL="469265" marR="5080" indent="-457200">
              <a:lnSpc>
                <a:spcPct val="118900"/>
              </a:lnSpc>
              <a:spcBef>
                <a:spcPts val="90"/>
              </a:spcBef>
            </a:pPr>
            <a:r>
              <a:rPr lang="en-GB" spc="10" dirty="0">
                <a:latin typeface="Arial"/>
                <a:cs typeface="Arial"/>
              </a:rPr>
              <a:t>What happens though </a:t>
            </a:r>
            <a:r>
              <a:rPr lang="en-GB" dirty="0">
                <a:latin typeface="Arial"/>
                <a:cs typeface="Arial"/>
              </a:rPr>
              <a:t>if </a:t>
            </a:r>
            <a:r>
              <a:rPr lang="en-GB" spc="5" dirty="0">
                <a:latin typeface="Arial"/>
                <a:cs typeface="Arial"/>
              </a:rPr>
              <a:t>you </a:t>
            </a:r>
            <a:r>
              <a:rPr lang="en-GB" spc="15" dirty="0">
                <a:latin typeface="Arial"/>
                <a:cs typeface="Arial"/>
              </a:rPr>
              <a:t>try </a:t>
            </a:r>
            <a:r>
              <a:rPr lang="en-GB" spc="5" dirty="0">
                <a:latin typeface="Arial"/>
                <a:cs typeface="Arial"/>
              </a:rPr>
              <a:t>to </a:t>
            </a:r>
            <a:r>
              <a:rPr lang="en-GB" spc="10" dirty="0">
                <a:latin typeface="Arial"/>
                <a:cs typeface="Arial"/>
              </a:rPr>
              <a:t>connect </a:t>
            </a:r>
            <a:r>
              <a:rPr lang="en-GB" spc="5" dirty="0">
                <a:latin typeface="Arial"/>
                <a:cs typeface="Arial"/>
              </a:rPr>
              <a:t>to </a:t>
            </a:r>
            <a:r>
              <a:rPr lang="en-GB" spc="10" dirty="0">
                <a:latin typeface="Arial"/>
                <a:cs typeface="Arial"/>
              </a:rPr>
              <a:t>a host</a:t>
            </a:r>
            <a:r>
              <a:rPr lang="en-GB" spc="-50" dirty="0">
                <a:latin typeface="Arial"/>
                <a:cs typeface="Arial"/>
              </a:rPr>
              <a:t> </a:t>
            </a:r>
            <a:r>
              <a:rPr lang="en-GB" spc="10" dirty="0">
                <a:latin typeface="Arial"/>
                <a:cs typeface="Arial"/>
              </a:rPr>
              <a:t>which </a:t>
            </a:r>
            <a:r>
              <a:rPr lang="en-GB" spc="5" dirty="0">
                <a:latin typeface="Arial"/>
                <a:cs typeface="Arial"/>
              </a:rPr>
              <a:t>doesn’t</a:t>
            </a:r>
            <a:r>
              <a:rPr lang="en-GB" dirty="0">
                <a:latin typeface="Arial"/>
                <a:cs typeface="Arial"/>
              </a:rPr>
              <a:t> exist?</a:t>
            </a:r>
            <a:r>
              <a:rPr lang="en-GB" sz="3600" baseline="31746" dirty="0">
                <a:latin typeface="Arial"/>
                <a:cs typeface="Arial"/>
              </a:rPr>
              <a:t>9</a:t>
            </a:r>
          </a:p>
          <a:p>
            <a:pPr marL="469265" marR="5080" indent="-457200">
              <a:lnSpc>
                <a:spcPct val="118900"/>
              </a:lnSpc>
              <a:spcBef>
                <a:spcPts val="90"/>
              </a:spcBef>
            </a:pPr>
            <a:r>
              <a:rPr lang="en-GB" spc="10" dirty="0">
                <a:latin typeface="Arial"/>
                <a:cs typeface="Arial"/>
              </a:rPr>
              <a:t>But </a:t>
            </a:r>
            <a:r>
              <a:rPr lang="en-GB" spc="5" dirty="0">
                <a:latin typeface="Arial"/>
                <a:cs typeface="Arial"/>
              </a:rPr>
              <a:t>the </a:t>
            </a:r>
            <a:r>
              <a:rPr lang="en-GB" spc="10" dirty="0">
                <a:latin typeface="Arial"/>
                <a:cs typeface="Arial"/>
              </a:rPr>
              <a:t>presence </a:t>
            </a:r>
            <a:r>
              <a:rPr lang="en-GB" spc="5" dirty="0">
                <a:latin typeface="Arial"/>
                <a:cs typeface="Arial"/>
              </a:rPr>
              <a:t>of </a:t>
            </a:r>
            <a:r>
              <a:rPr lang="en-GB" spc="10" dirty="0">
                <a:latin typeface="Arial"/>
                <a:cs typeface="Arial"/>
              </a:rPr>
              <a:t>IPv6 </a:t>
            </a:r>
            <a:r>
              <a:rPr lang="en-GB" spc="5" dirty="0">
                <a:latin typeface="Arial"/>
                <a:cs typeface="Arial"/>
              </a:rPr>
              <a:t>modifies the behaviour of </a:t>
            </a:r>
            <a:r>
              <a:rPr lang="en-GB" spc="15" dirty="0">
                <a:latin typeface="Arial"/>
                <a:cs typeface="Arial"/>
              </a:rPr>
              <a:t>DNS </a:t>
            </a:r>
            <a:r>
              <a:rPr lang="en-GB" spc="10" dirty="0">
                <a:latin typeface="Arial"/>
                <a:cs typeface="Arial"/>
              </a:rPr>
              <a:t>responses and response</a:t>
            </a:r>
            <a:r>
              <a:rPr lang="en-GB" spc="-25" dirty="0">
                <a:latin typeface="Arial"/>
                <a:cs typeface="Arial"/>
              </a:rPr>
              <a:t> </a:t>
            </a:r>
            <a:r>
              <a:rPr lang="en-GB" spc="5" dirty="0">
                <a:latin typeface="Arial"/>
                <a:cs typeface="Arial"/>
              </a:rPr>
              <a:t>preference</a:t>
            </a:r>
            <a:r>
              <a:rPr lang="en-GB" sz="3600" spc="7" baseline="31746" dirty="0">
                <a:latin typeface="Arial"/>
                <a:cs typeface="Arial"/>
              </a:rPr>
              <a:t>10</a:t>
            </a:r>
            <a:endParaRPr lang="en-GB" sz="3600" baseline="31746" dirty="0">
              <a:latin typeface="Arial"/>
              <a:cs typeface="Arial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099DB6-3084-B44D-B282-9E1DCBB1C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146</a:t>
            </a:fld>
            <a:endParaRPr lang="en-US"/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69B3B4AE-F2CE-354F-8078-843789476209}"/>
              </a:ext>
            </a:extLst>
          </p:cNvPr>
          <p:cNvSpPr txBox="1"/>
          <p:nvPr/>
        </p:nvSpPr>
        <p:spPr>
          <a:xfrm>
            <a:off x="457200" y="6308725"/>
            <a:ext cx="4837494" cy="68672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en-GB" sz="1400" spc="7" baseline="32407" dirty="0">
                <a:latin typeface="Arial"/>
                <a:cs typeface="Arial"/>
              </a:rPr>
              <a:t>9</a:t>
            </a:r>
            <a:r>
              <a:rPr sz="1400" spc="5" dirty="0">
                <a:latin typeface="Courier New"/>
                <a:cs typeface="Courier New"/>
              </a:rPr>
              <a:t>https://tools.ietf.org/html/rfc</a:t>
            </a:r>
            <a:r>
              <a:rPr lang="en-GB" sz="1400" spc="5" dirty="0">
                <a:latin typeface="Courier New"/>
                <a:cs typeface="Courier New"/>
              </a:rPr>
              <a:t>5461</a:t>
            </a:r>
          </a:p>
          <a:p>
            <a:pPr marL="12700">
              <a:spcBef>
                <a:spcPts val="114"/>
              </a:spcBef>
            </a:pPr>
            <a:r>
              <a:rPr lang="en-GB" sz="1400" spc="7" baseline="32407" dirty="0">
                <a:latin typeface="Arial"/>
                <a:cs typeface="Arial"/>
              </a:rPr>
              <a:t>10</a:t>
            </a:r>
            <a:r>
              <a:rPr lang="en-GB" sz="1400" spc="5" dirty="0">
                <a:latin typeface="Courier New"/>
                <a:cs typeface="Courier New"/>
              </a:rPr>
              <a:t>https://tools.ietf.org/html/rfc3484</a:t>
            </a:r>
            <a:endParaRPr lang="en-GB" sz="1400" dirty="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114"/>
              </a:spcBef>
            </a:pPr>
            <a:endParaRPr sz="14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1654566463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BE60A-7229-9C49-9978-10C845B32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Happy Eyeballs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09D3C-5B1E-2A43-9B06-685B005D14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lang="en-GB" sz="3600" spc="5" dirty="0">
                <a:latin typeface="Arial"/>
                <a:cs typeface="Arial"/>
              </a:rPr>
              <a:t>Happy Eyeballs</a:t>
            </a:r>
            <a:r>
              <a:rPr lang="en-GB" sz="4000" spc="7" baseline="31746" dirty="0">
                <a:latin typeface="Arial"/>
                <a:cs typeface="Arial"/>
              </a:rPr>
              <a:t>11 </a:t>
            </a:r>
            <a:r>
              <a:rPr lang="en-GB" sz="3600" spc="5" dirty="0">
                <a:latin typeface="Arial"/>
                <a:cs typeface="Arial"/>
              </a:rPr>
              <a:t>was the </a:t>
            </a:r>
            <a:r>
              <a:rPr lang="en-GB" sz="3600" spc="10" dirty="0">
                <a:latin typeface="Arial"/>
                <a:cs typeface="Arial"/>
              </a:rPr>
              <a:t>proposed</a:t>
            </a:r>
            <a:r>
              <a:rPr lang="en-GB" sz="3600" spc="-50" dirty="0">
                <a:latin typeface="Arial"/>
                <a:cs typeface="Arial"/>
              </a:rPr>
              <a:t> </a:t>
            </a:r>
            <a:r>
              <a:rPr lang="en-GB" sz="3600" spc="5" dirty="0">
                <a:latin typeface="Arial"/>
                <a:cs typeface="Arial"/>
              </a:rPr>
              <a:t>solution</a:t>
            </a:r>
            <a:endParaRPr lang="en-GB" sz="3600" dirty="0">
              <a:latin typeface="Arial"/>
              <a:cs typeface="Arial"/>
            </a:endParaRPr>
          </a:p>
          <a:p>
            <a:pPr marL="412750" lvl="1">
              <a:spcBef>
                <a:spcPts val="459"/>
              </a:spcBef>
            </a:pPr>
            <a:r>
              <a:rPr lang="en-GB" spc="-5" dirty="0">
                <a:latin typeface="Arial"/>
                <a:cs typeface="Arial"/>
              </a:rPr>
              <a:t>the </a:t>
            </a:r>
            <a:r>
              <a:rPr lang="en-GB" spc="-10" dirty="0">
                <a:latin typeface="Arial"/>
                <a:cs typeface="Arial"/>
              </a:rPr>
              <a:t>eyeballs </a:t>
            </a:r>
            <a:r>
              <a:rPr lang="en-GB" spc="-5" dirty="0">
                <a:latin typeface="Arial"/>
                <a:cs typeface="Arial"/>
              </a:rPr>
              <a:t>in question are </a:t>
            </a:r>
            <a:r>
              <a:rPr lang="en-GB" spc="-10" dirty="0">
                <a:latin typeface="Arial"/>
                <a:cs typeface="Arial"/>
              </a:rPr>
              <a:t>yours, </a:t>
            </a:r>
            <a:r>
              <a:rPr lang="en-GB" spc="-5" dirty="0">
                <a:latin typeface="Arial"/>
                <a:cs typeface="Arial"/>
              </a:rPr>
              <a:t>or mine, or </a:t>
            </a:r>
            <a:r>
              <a:rPr lang="en-GB" spc="-10" dirty="0">
                <a:latin typeface="Arial"/>
                <a:cs typeface="Arial"/>
              </a:rPr>
              <a:t>whoever </a:t>
            </a:r>
            <a:r>
              <a:rPr lang="en-GB" spc="-5" dirty="0">
                <a:latin typeface="Arial"/>
                <a:cs typeface="Arial"/>
              </a:rPr>
              <a:t>is sitting in  front of their browser getting mad that things are</a:t>
            </a:r>
            <a:r>
              <a:rPr lang="en-GB" spc="15" dirty="0">
                <a:latin typeface="Arial"/>
                <a:cs typeface="Arial"/>
              </a:rPr>
              <a:t> </a:t>
            </a:r>
            <a:r>
              <a:rPr lang="en-GB" spc="-5" dirty="0">
                <a:latin typeface="Arial"/>
                <a:cs typeface="Arial"/>
              </a:rPr>
              <a:t>unresponsive</a:t>
            </a:r>
          </a:p>
          <a:p>
            <a:pPr marL="412750" lvl="1">
              <a:spcBef>
                <a:spcPts val="459"/>
              </a:spcBef>
            </a:pPr>
            <a:endParaRPr lang="en-GB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25"/>
              </a:spcBef>
            </a:pPr>
            <a:r>
              <a:rPr lang="en-GB" sz="3600" spc="5" dirty="0">
                <a:latin typeface="Arial"/>
                <a:cs typeface="Arial"/>
              </a:rPr>
              <a:t>Modifies application</a:t>
            </a:r>
            <a:r>
              <a:rPr lang="en-GB" sz="3600" spc="-114" dirty="0">
                <a:latin typeface="Arial"/>
                <a:cs typeface="Arial"/>
              </a:rPr>
              <a:t> </a:t>
            </a:r>
            <a:r>
              <a:rPr lang="en-GB" sz="3600" spc="5" dirty="0">
                <a:latin typeface="Arial"/>
                <a:cs typeface="Arial"/>
              </a:rPr>
              <a:t>behaviour</a:t>
            </a:r>
            <a:endParaRPr lang="en-GB" sz="3600" dirty="0">
              <a:latin typeface="Arial"/>
              <a:cs typeface="Arial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099DB6-3084-B44D-B282-9E1DCBB1C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147</a:t>
            </a:fld>
            <a:endParaRPr lang="en-US"/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69B3B4AE-F2CE-354F-8078-843789476209}"/>
              </a:ext>
            </a:extLst>
          </p:cNvPr>
          <p:cNvSpPr txBox="1"/>
          <p:nvPr/>
        </p:nvSpPr>
        <p:spPr>
          <a:xfrm>
            <a:off x="457200" y="6423817"/>
            <a:ext cx="4837494" cy="23019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en-GB" sz="1400" spc="7" baseline="32407" dirty="0">
                <a:latin typeface="Arial"/>
                <a:cs typeface="Arial"/>
              </a:rPr>
              <a:t>11</a:t>
            </a:r>
            <a:r>
              <a:rPr sz="1400" spc="5" dirty="0">
                <a:latin typeface="Courier New"/>
                <a:cs typeface="Courier New"/>
              </a:rPr>
              <a:t>https://tools.ietf.org/html/rfc</a:t>
            </a:r>
            <a:r>
              <a:rPr lang="en-GB" sz="1400" spc="5" dirty="0">
                <a:latin typeface="Courier New"/>
                <a:cs typeface="Courier New"/>
              </a:rPr>
              <a:t>8305</a:t>
            </a:r>
            <a:endParaRPr sz="14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489505702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BE60A-7229-9C49-9978-10C845B32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DNS64 &amp; NAT64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099DB6-3084-B44D-B282-9E1DCBB1C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148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8CBDF3-5D11-E745-A6D2-6CD75465D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8243"/>
            <a:ext cx="9144000" cy="499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96792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BE60A-7229-9C49-9978-10C845B32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464XLAT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09D3C-5B1E-2A43-9B06-685B005D14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2700" marR="5080">
              <a:lnSpc>
                <a:spcPct val="118900"/>
              </a:lnSpc>
              <a:spcBef>
                <a:spcPts val="90"/>
              </a:spcBef>
            </a:pPr>
            <a:r>
              <a:rPr lang="en-GB" spc="5" dirty="0">
                <a:latin typeface="Arial"/>
                <a:cs typeface="Arial"/>
              </a:rPr>
              <a:t>Problem: IPv6-only to the host, </a:t>
            </a:r>
            <a:r>
              <a:rPr lang="en-GB" dirty="0">
                <a:latin typeface="Arial"/>
                <a:cs typeface="Arial"/>
              </a:rPr>
              <a:t>but </a:t>
            </a:r>
            <a:r>
              <a:rPr lang="en-GB" spc="10" dirty="0">
                <a:latin typeface="Arial"/>
                <a:cs typeface="Arial"/>
              </a:rPr>
              <a:t>an </a:t>
            </a:r>
            <a:r>
              <a:rPr lang="en-GB" spc="5" dirty="0">
                <a:latin typeface="Arial"/>
                <a:cs typeface="Arial"/>
              </a:rPr>
              <a:t>IPv4-only </a:t>
            </a:r>
            <a:r>
              <a:rPr lang="en-GB" spc="10" dirty="0">
                <a:latin typeface="Arial"/>
                <a:cs typeface="Arial"/>
              </a:rPr>
              <a:t>app trying </a:t>
            </a:r>
            <a:r>
              <a:rPr lang="en-GB" spc="5" dirty="0">
                <a:latin typeface="Arial"/>
                <a:cs typeface="Arial"/>
              </a:rPr>
              <a:t>to </a:t>
            </a:r>
            <a:r>
              <a:rPr lang="en-GB" spc="10" dirty="0">
                <a:latin typeface="Arial"/>
                <a:cs typeface="Arial"/>
              </a:rPr>
              <a:t>access an </a:t>
            </a:r>
            <a:r>
              <a:rPr lang="en-GB" spc="5" dirty="0">
                <a:latin typeface="Arial"/>
                <a:cs typeface="Arial"/>
              </a:rPr>
              <a:t>IPv4-only</a:t>
            </a:r>
            <a:r>
              <a:rPr lang="en-GB" spc="-10" dirty="0">
                <a:latin typeface="Arial"/>
                <a:cs typeface="Arial"/>
              </a:rPr>
              <a:t> </a:t>
            </a:r>
            <a:r>
              <a:rPr lang="en-GB" spc="10" dirty="0">
                <a:latin typeface="Arial"/>
                <a:cs typeface="Arial"/>
              </a:rPr>
              <a:t>service</a:t>
            </a:r>
          </a:p>
          <a:p>
            <a:pPr marL="412750" marR="5080" lvl="1">
              <a:lnSpc>
                <a:spcPct val="118900"/>
              </a:lnSpc>
              <a:spcBef>
                <a:spcPts val="90"/>
              </a:spcBef>
            </a:pPr>
            <a:r>
              <a:rPr lang="en-GB" spc="15" dirty="0">
                <a:latin typeface="Arial"/>
                <a:cs typeface="Arial"/>
              </a:rPr>
              <a:t>Some </a:t>
            </a:r>
            <a:r>
              <a:rPr lang="en-GB" i="1" spc="5" dirty="0">
                <a:latin typeface="Arial"/>
                <a:cs typeface="Arial"/>
              </a:rPr>
              <a:t>applications </a:t>
            </a:r>
            <a:r>
              <a:rPr lang="en-GB" spc="10" dirty="0">
                <a:latin typeface="Arial"/>
                <a:cs typeface="Arial"/>
              </a:rPr>
              <a:t>do </a:t>
            </a:r>
            <a:r>
              <a:rPr lang="en-GB" spc="5" dirty="0">
                <a:latin typeface="Arial"/>
                <a:cs typeface="Arial"/>
              </a:rPr>
              <a:t>not </a:t>
            </a:r>
            <a:r>
              <a:rPr lang="en-GB" spc="10" dirty="0">
                <a:latin typeface="Arial"/>
                <a:cs typeface="Arial"/>
              </a:rPr>
              <a:t>understand </a:t>
            </a:r>
            <a:r>
              <a:rPr lang="en-GB" spc="5" dirty="0">
                <a:latin typeface="Arial"/>
                <a:cs typeface="Arial"/>
              </a:rPr>
              <a:t>IPv6, </a:t>
            </a:r>
            <a:r>
              <a:rPr lang="en-GB" spc="10" dirty="0">
                <a:latin typeface="Arial"/>
                <a:cs typeface="Arial"/>
              </a:rPr>
              <a:t>so </a:t>
            </a:r>
            <a:r>
              <a:rPr lang="en-GB" spc="5" dirty="0">
                <a:latin typeface="Arial"/>
                <a:cs typeface="Arial"/>
              </a:rPr>
              <a:t>having </a:t>
            </a:r>
            <a:r>
              <a:rPr lang="en-GB" spc="10" dirty="0">
                <a:latin typeface="Arial"/>
                <a:cs typeface="Arial"/>
              </a:rPr>
              <a:t>an IPv6  address </a:t>
            </a:r>
            <a:r>
              <a:rPr lang="en-GB" spc="5" dirty="0">
                <a:latin typeface="Arial"/>
                <a:cs typeface="Arial"/>
              </a:rPr>
              <a:t>doesn’t</a:t>
            </a:r>
            <a:r>
              <a:rPr lang="en-GB" spc="-10" dirty="0">
                <a:latin typeface="Arial"/>
                <a:cs typeface="Arial"/>
              </a:rPr>
              <a:t> </a:t>
            </a:r>
            <a:r>
              <a:rPr lang="en-GB" spc="5" dirty="0">
                <a:latin typeface="Arial"/>
                <a:cs typeface="Arial"/>
              </a:rPr>
              <a:t>help</a:t>
            </a:r>
          </a:p>
          <a:p>
            <a:pPr marL="412750" marR="5080" lvl="1">
              <a:lnSpc>
                <a:spcPct val="118900"/>
              </a:lnSpc>
              <a:spcBef>
                <a:spcPts val="90"/>
              </a:spcBef>
            </a:pPr>
            <a:r>
              <a:rPr lang="en-GB" dirty="0">
                <a:latin typeface="Arial"/>
                <a:cs typeface="Arial"/>
              </a:rPr>
              <a:t>464XLAT</a:t>
            </a:r>
            <a:r>
              <a:rPr lang="en-GB" sz="3600" baseline="31746" dirty="0">
                <a:latin typeface="Arial"/>
                <a:cs typeface="Arial"/>
              </a:rPr>
              <a:t>12 </a:t>
            </a:r>
            <a:r>
              <a:rPr lang="en-GB" spc="5" dirty="0">
                <a:latin typeface="Arial"/>
                <a:cs typeface="Arial"/>
              </a:rPr>
              <a:t>solves this</a:t>
            </a:r>
            <a:r>
              <a:rPr lang="en-GB" spc="-25" dirty="0">
                <a:latin typeface="Arial"/>
                <a:cs typeface="Arial"/>
              </a:rPr>
              <a:t> </a:t>
            </a:r>
            <a:r>
              <a:rPr lang="en-GB" spc="5" dirty="0">
                <a:latin typeface="Arial"/>
                <a:cs typeface="Arial"/>
              </a:rPr>
              <a:t>problem</a:t>
            </a:r>
          </a:p>
          <a:p>
            <a:pPr marL="412750" marR="5080" lvl="1">
              <a:lnSpc>
                <a:spcPct val="118900"/>
              </a:lnSpc>
              <a:spcBef>
                <a:spcPts val="90"/>
              </a:spcBef>
            </a:pPr>
            <a:r>
              <a:rPr lang="en-GB" spc="5" dirty="0">
                <a:latin typeface="Arial"/>
                <a:cs typeface="Arial"/>
              </a:rPr>
              <a:t>In essence, </a:t>
            </a:r>
            <a:r>
              <a:rPr lang="en-GB" spc="15" dirty="0">
                <a:latin typeface="Arial"/>
                <a:cs typeface="Arial"/>
              </a:rPr>
              <a:t>DNS64 </a:t>
            </a:r>
            <a:r>
              <a:rPr lang="en-GB" spc="10" dirty="0">
                <a:latin typeface="Arial"/>
                <a:cs typeface="Arial"/>
              </a:rPr>
              <a:t>+ </a:t>
            </a:r>
            <a:r>
              <a:rPr lang="en-GB" spc="-5" dirty="0">
                <a:latin typeface="Arial"/>
                <a:cs typeface="Arial"/>
              </a:rPr>
              <a:t>NAT64 </a:t>
            </a:r>
            <a:r>
              <a:rPr lang="en-GB" spc="10" dirty="0">
                <a:latin typeface="Arial"/>
                <a:cs typeface="Arial"/>
              </a:rPr>
              <a:t>+ a shim </a:t>
            </a:r>
            <a:r>
              <a:rPr lang="en-GB" dirty="0">
                <a:latin typeface="Arial"/>
                <a:cs typeface="Arial"/>
              </a:rPr>
              <a:t>layer </a:t>
            </a:r>
            <a:r>
              <a:rPr lang="en-GB" spc="10" dirty="0">
                <a:latin typeface="Arial"/>
                <a:cs typeface="Arial"/>
              </a:rPr>
              <a:t>on </a:t>
            </a:r>
            <a:r>
              <a:rPr lang="en-GB" spc="5" dirty="0">
                <a:latin typeface="Arial"/>
                <a:cs typeface="Arial"/>
              </a:rPr>
              <a:t>the </a:t>
            </a:r>
            <a:r>
              <a:rPr lang="en-GB" spc="10" dirty="0">
                <a:latin typeface="Arial"/>
                <a:cs typeface="Arial"/>
              </a:rPr>
              <a:t>host </a:t>
            </a:r>
            <a:r>
              <a:rPr lang="en-GB" spc="5" dirty="0">
                <a:latin typeface="Arial"/>
                <a:cs typeface="Arial"/>
              </a:rPr>
              <a:t>itself to </a:t>
            </a:r>
            <a:r>
              <a:rPr lang="en-GB" dirty="0">
                <a:latin typeface="Arial"/>
                <a:cs typeface="Arial"/>
              </a:rPr>
              <a:t>offer </a:t>
            </a:r>
            <a:r>
              <a:rPr lang="en-GB" spc="10" dirty="0">
                <a:latin typeface="Arial"/>
                <a:cs typeface="Arial"/>
              </a:rPr>
              <a:t>IPv4 addresses </a:t>
            </a:r>
            <a:r>
              <a:rPr lang="en-GB" spc="5" dirty="0">
                <a:latin typeface="Arial"/>
                <a:cs typeface="Arial"/>
              </a:rPr>
              <a:t>to</a:t>
            </a:r>
            <a:r>
              <a:rPr lang="en-GB" spc="-20" dirty="0">
                <a:latin typeface="Arial"/>
                <a:cs typeface="Arial"/>
              </a:rPr>
              <a:t> </a:t>
            </a:r>
            <a:r>
              <a:rPr lang="en-GB" spc="10" dirty="0">
                <a:latin typeface="Arial"/>
                <a:cs typeface="Arial"/>
              </a:rPr>
              <a:t>apps</a:t>
            </a:r>
            <a:endParaRPr lang="en-GB" dirty="0">
              <a:latin typeface="Arial"/>
              <a:cs typeface="Arial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099DB6-3084-B44D-B282-9E1DCBB1C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149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89DBAC-C895-0E4C-9C2E-80DF29673819}"/>
              </a:ext>
            </a:extLst>
          </p:cNvPr>
          <p:cNvSpPr txBox="1"/>
          <p:nvPr/>
        </p:nvSpPr>
        <p:spPr>
          <a:xfrm>
            <a:off x="528506" y="6283354"/>
            <a:ext cx="5905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aseline="30000" dirty="0"/>
              <a:t>12</a:t>
            </a:r>
            <a:r>
              <a:rPr lang="en-GB" dirty="0"/>
              <a:t>https://</a:t>
            </a:r>
            <a:r>
              <a:rPr lang="en-GB" dirty="0" err="1"/>
              <a:t>tools.ietf.org</a:t>
            </a:r>
            <a:r>
              <a:rPr lang="en-GB" dirty="0"/>
              <a:t>/html/rfc6877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0512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Context and Terminology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743200"/>
            <a:ext cx="595811" cy="587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189" y="2286000"/>
            <a:ext cx="595811" cy="587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517980"/>
            <a:ext cx="595811" cy="587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189" y="5737180"/>
            <a:ext cx="595811" cy="587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189" y="4822780"/>
            <a:ext cx="595811" cy="587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3451180"/>
            <a:ext cx="595811" cy="587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3"/>
          <p:cNvSpPr/>
          <p:nvPr/>
        </p:nvSpPr>
        <p:spPr bwMode="auto">
          <a:xfrm>
            <a:off x="2895600" y="3886200"/>
            <a:ext cx="2133600" cy="1600200"/>
          </a:xfrm>
          <a:prstGeom prst="cloud">
            <a:avLst/>
          </a:prstGeom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2" name="Cloud 11"/>
          <p:cNvSpPr/>
          <p:nvPr/>
        </p:nvSpPr>
        <p:spPr bwMode="auto">
          <a:xfrm>
            <a:off x="1600200" y="2133600"/>
            <a:ext cx="2133600" cy="1600200"/>
          </a:xfrm>
          <a:prstGeom prst="cloud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3" name="Cloud 12"/>
          <p:cNvSpPr/>
          <p:nvPr/>
        </p:nvSpPr>
        <p:spPr bwMode="auto">
          <a:xfrm>
            <a:off x="5638800" y="2971800"/>
            <a:ext cx="2133600" cy="1600200"/>
          </a:xfrm>
          <a:prstGeom prst="cloud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1" name="Cube 10"/>
          <p:cNvSpPr/>
          <p:nvPr/>
        </p:nvSpPr>
        <p:spPr bwMode="auto">
          <a:xfrm>
            <a:off x="1524000" y="2895600"/>
            <a:ext cx="381000" cy="228600"/>
          </a:xfrm>
          <a:prstGeom prst="cube">
            <a:avLst/>
          </a:prstGeom>
          <a:solidFill>
            <a:srgbClr val="3366FF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7" name="Cube 16"/>
          <p:cNvSpPr/>
          <p:nvPr/>
        </p:nvSpPr>
        <p:spPr bwMode="auto">
          <a:xfrm>
            <a:off x="2514600" y="2895600"/>
            <a:ext cx="381000" cy="228600"/>
          </a:xfrm>
          <a:prstGeom prst="cube">
            <a:avLst/>
          </a:prstGeom>
          <a:solidFill>
            <a:srgbClr val="3366FF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8" name="Cube 17"/>
          <p:cNvSpPr/>
          <p:nvPr/>
        </p:nvSpPr>
        <p:spPr bwMode="auto">
          <a:xfrm>
            <a:off x="3276600" y="2514600"/>
            <a:ext cx="381000" cy="228600"/>
          </a:xfrm>
          <a:prstGeom prst="cube">
            <a:avLst/>
          </a:prstGeom>
          <a:solidFill>
            <a:srgbClr val="3366FF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9" name="Cube 18"/>
          <p:cNvSpPr/>
          <p:nvPr/>
        </p:nvSpPr>
        <p:spPr bwMode="auto">
          <a:xfrm>
            <a:off x="3124200" y="3276600"/>
            <a:ext cx="381000" cy="228600"/>
          </a:xfrm>
          <a:prstGeom prst="cube">
            <a:avLst/>
          </a:prstGeom>
          <a:solidFill>
            <a:srgbClr val="FF6600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0" name="Cube 19"/>
          <p:cNvSpPr/>
          <p:nvPr/>
        </p:nvSpPr>
        <p:spPr bwMode="auto">
          <a:xfrm>
            <a:off x="2209800" y="3429000"/>
            <a:ext cx="381000" cy="228600"/>
          </a:xfrm>
          <a:prstGeom prst="cube">
            <a:avLst/>
          </a:prstGeom>
          <a:solidFill>
            <a:srgbClr val="3366FF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1" name="Cube 20"/>
          <p:cNvSpPr/>
          <p:nvPr/>
        </p:nvSpPr>
        <p:spPr bwMode="auto">
          <a:xfrm>
            <a:off x="2895600" y="4648200"/>
            <a:ext cx="381000" cy="228600"/>
          </a:xfrm>
          <a:prstGeom prst="cube">
            <a:avLst/>
          </a:prstGeom>
          <a:solidFill>
            <a:srgbClr val="3366FF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2" name="Cube 21"/>
          <p:cNvSpPr/>
          <p:nvPr/>
        </p:nvSpPr>
        <p:spPr bwMode="auto">
          <a:xfrm>
            <a:off x="3124200" y="4038600"/>
            <a:ext cx="381000" cy="228600"/>
          </a:xfrm>
          <a:prstGeom prst="cube">
            <a:avLst/>
          </a:prstGeom>
          <a:solidFill>
            <a:srgbClr val="FF6600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3" name="Cube 22"/>
          <p:cNvSpPr/>
          <p:nvPr/>
        </p:nvSpPr>
        <p:spPr bwMode="auto">
          <a:xfrm>
            <a:off x="4572000" y="4038600"/>
            <a:ext cx="381000" cy="228600"/>
          </a:xfrm>
          <a:prstGeom prst="cube">
            <a:avLst/>
          </a:prstGeom>
          <a:solidFill>
            <a:srgbClr val="FF6600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4" name="Cube 23"/>
          <p:cNvSpPr/>
          <p:nvPr/>
        </p:nvSpPr>
        <p:spPr bwMode="auto">
          <a:xfrm>
            <a:off x="3429000" y="5105400"/>
            <a:ext cx="381000" cy="228600"/>
          </a:xfrm>
          <a:prstGeom prst="cube">
            <a:avLst/>
          </a:prstGeom>
          <a:solidFill>
            <a:srgbClr val="3366FF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5" name="Cube 24"/>
          <p:cNvSpPr/>
          <p:nvPr/>
        </p:nvSpPr>
        <p:spPr bwMode="auto">
          <a:xfrm>
            <a:off x="4343400" y="4953000"/>
            <a:ext cx="381000" cy="228600"/>
          </a:xfrm>
          <a:prstGeom prst="cube">
            <a:avLst/>
          </a:prstGeom>
          <a:solidFill>
            <a:srgbClr val="3366FF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6" name="Cube 25"/>
          <p:cNvSpPr/>
          <p:nvPr/>
        </p:nvSpPr>
        <p:spPr bwMode="auto">
          <a:xfrm>
            <a:off x="5638800" y="3657600"/>
            <a:ext cx="381000" cy="228600"/>
          </a:xfrm>
          <a:prstGeom prst="cube">
            <a:avLst/>
          </a:prstGeom>
          <a:solidFill>
            <a:srgbClr val="FF6600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7" name="Cube 26"/>
          <p:cNvSpPr/>
          <p:nvPr/>
        </p:nvSpPr>
        <p:spPr bwMode="auto">
          <a:xfrm>
            <a:off x="6096000" y="3200400"/>
            <a:ext cx="381000" cy="228600"/>
          </a:xfrm>
          <a:prstGeom prst="cube">
            <a:avLst/>
          </a:prstGeom>
          <a:solidFill>
            <a:srgbClr val="3366FF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8" name="Cube 27"/>
          <p:cNvSpPr/>
          <p:nvPr/>
        </p:nvSpPr>
        <p:spPr bwMode="auto">
          <a:xfrm>
            <a:off x="7391400" y="3657600"/>
            <a:ext cx="381000" cy="228600"/>
          </a:xfrm>
          <a:prstGeom prst="cube">
            <a:avLst/>
          </a:prstGeom>
          <a:solidFill>
            <a:srgbClr val="3366FF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9" name="Cube 28"/>
          <p:cNvSpPr/>
          <p:nvPr/>
        </p:nvSpPr>
        <p:spPr bwMode="auto">
          <a:xfrm>
            <a:off x="6400800" y="4267200"/>
            <a:ext cx="381000" cy="228600"/>
          </a:xfrm>
          <a:prstGeom prst="cube">
            <a:avLst/>
          </a:prstGeom>
          <a:solidFill>
            <a:srgbClr val="3366FF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0" name="Cube 29"/>
          <p:cNvSpPr/>
          <p:nvPr/>
        </p:nvSpPr>
        <p:spPr bwMode="auto">
          <a:xfrm>
            <a:off x="6858000" y="3200400"/>
            <a:ext cx="381000" cy="228600"/>
          </a:xfrm>
          <a:prstGeom prst="cube">
            <a:avLst/>
          </a:prstGeom>
          <a:solidFill>
            <a:srgbClr val="3366FF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1" name="Cube 30"/>
          <p:cNvSpPr/>
          <p:nvPr/>
        </p:nvSpPr>
        <p:spPr bwMode="auto">
          <a:xfrm>
            <a:off x="3810000" y="4419600"/>
            <a:ext cx="381000" cy="228600"/>
          </a:xfrm>
          <a:prstGeom prst="cube">
            <a:avLst/>
          </a:prstGeom>
          <a:solidFill>
            <a:srgbClr val="3366FF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2" name="Cube 31"/>
          <p:cNvSpPr/>
          <p:nvPr/>
        </p:nvSpPr>
        <p:spPr bwMode="auto">
          <a:xfrm>
            <a:off x="2667000" y="2362200"/>
            <a:ext cx="381000" cy="228600"/>
          </a:xfrm>
          <a:prstGeom prst="cube">
            <a:avLst/>
          </a:prstGeom>
          <a:solidFill>
            <a:srgbClr val="3366FF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cxnSp>
        <p:nvCxnSpPr>
          <p:cNvPr id="33" name="Straight Connector 32"/>
          <p:cNvCxnSpPr/>
          <p:nvPr/>
        </p:nvCxnSpPr>
        <p:spPr bwMode="auto">
          <a:xfrm>
            <a:off x="1066800" y="3036910"/>
            <a:ext cx="394789" cy="156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>
            <a:off x="3657600" y="2665435"/>
            <a:ext cx="394789" cy="156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>
            <a:off x="7696200" y="3733800"/>
            <a:ext cx="394789" cy="156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>
            <a:off x="2438400" y="4799035"/>
            <a:ext cx="394789" cy="156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>
            <a:stCxn id="8" idx="0"/>
          </p:cNvCxnSpPr>
          <p:nvPr/>
        </p:nvCxnSpPr>
        <p:spPr bwMode="auto">
          <a:xfrm flipV="1">
            <a:off x="3131095" y="5334000"/>
            <a:ext cx="450305" cy="40318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>
            <a:stCxn id="11" idx="5"/>
            <a:endCxn id="32" idx="2"/>
          </p:cNvCxnSpPr>
          <p:nvPr/>
        </p:nvCxnSpPr>
        <p:spPr bwMode="auto">
          <a:xfrm flipV="1">
            <a:off x="1905000" y="2505075"/>
            <a:ext cx="762000" cy="47625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>
            <a:stCxn id="18" idx="3"/>
            <a:endCxn id="19" idx="0"/>
          </p:cNvCxnSpPr>
          <p:nvPr/>
        </p:nvCxnSpPr>
        <p:spPr bwMode="auto">
          <a:xfrm flipH="1">
            <a:off x="3343275" y="2743200"/>
            <a:ext cx="95250" cy="5334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>
            <a:endCxn id="20" idx="2"/>
          </p:cNvCxnSpPr>
          <p:nvPr/>
        </p:nvCxnSpPr>
        <p:spPr bwMode="auto">
          <a:xfrm>
            <a:off x="1828800" y="3124200"/>
            <a:ext cx="381000" cy="44767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>
            <a:stCxn id="17" idx="3"/>
            <a:endCxn id="20" idx="0"/>
          </p:cNvCxnSpPr>
          <p:nvPr/>
        </p:nvCxnSpPr>
        <p:spPr bwMode="auto">
          <a:xfrm flipH="1">
            <a:off x="2428875" y="3124200"/>
            <a:ext cx="247650" cy="3048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>
            <a:stCxn id="20" idx="5"/>
            <a:endCxn id="19" idx="2"/>
          </p:cNvCxnSpPr>
          <p:nvPr/>
        </p:nvCxnSpPr>
        <p:spPr bwMode="auto">
          <a:xfrm flipV="1">
            <a:off x="2590800" y="3419475"/>
            <a:ext cx="533400" cy="9525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Connector 58"/>
          <p:cNvCxnSpPr>
            <a:stCxn id="18" idx="2"/>
          </p:cNvCxnSpPr>
          <p:nvPr/>
        </p:nvCxnSpPr>
        <p:spPr bwMode="auto">
          <a:xfrm flipH="1" flipV="1">
            <a:off x="3048000" y="2514600"/>
            <a:ext cx="228600" cy="14287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/>
          <p:cNvCxnSpPr>
            <a:stCxn id="32" idx="3"/>
            <a:endCxn id="17" idx="0"/>
          </p:cNvCxnSpPr>
          <p:nvPr/>
        </p:nvCxnSpPr>
        <p:spPr bwMode="auto">
          <a:xfrm flipH="1">
            <a:off x="2733675" y="2590800"/>
            <a:ext cx="95250" cy="3048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/>
          <p:cNvCxnSpPr>
            <a:stCxn id="19" idx="3"/>
          </p:cNvCxnSpPr>
          <p:nvPr/>
        </p:nvCxnSpPr>
        <p:spPr bwMode="auto">
          <a:xfrm flipH="1">
            <a:off x="3276600" y="3505200"/>
            <a:ext cx="9525" cy="51435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>
            <a:stCxn id="31" idx="1"/>
          </p:cNvCxnSpPr>
          <p:nvPr/>
        </p:nvCxnSpPr>
        <p:spPr bwMode="auto">
          <a:xfrm flipH="1" flipV="1">
            <a:off x="3429001" y="4171950"/>
            <a:ext cx="542924" cy="3048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Connector 75"/>
          <p:cNvCxnSpPr>
            <a:stCxn id="21" idx="0"/>
            <a:endCxn id="22" idx="3"/>
          </p:cNvCxnSpPr>
          <p:nvPr/>
        </p:nvCxnSpPr>
        <p:spPr bwMode="auto">
          <a:xfrm flipV="1">
            <a:off x="3114675" y="4267200"/>
            <a:ext cx="171450" cy="381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9" name="Straight Connector 78"/>
          <p:cNvCxnSpPr>
            <a:endCxn id="24" idx="0"/>
          </p:cNvCxnSpPr>
          <p:nvPr/>
        </p:nvCxnSpPr>
        <p:spPr bwMode="auto">
          <a:xfrm>
            <a:off x="3267075" y="4800600"/>
            <a:ext cx="381000" cy="3048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1" name="Straight Connector 80"/>
          <p:cNvCxnSpPr>
            <a:endCxn id="25" idx="0"/>
          </p:cNvCxnSpPr>
          <p:nvPr/>
        </p:nvCxnSpPr>
        <p:spPr bwMode="auto">
          <a:xfrm flipH="1">
            <a:off x="4562475" y="4267200"/>
            <a:ext cx="161926" cy="6858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4" name="Straight Connector 83"/>
          <p:cNvCxnSpPr>
            <a:stCxn id="23" idx="2"/>
            <a:endCxn id="31" idx="5"/>
          </p:cNvCxnSpPr>
          <p:nvPr/>
        </p:nvCxnSpPr>
        <p:spPr bwMode="auto">
          <a:xfrm flipH="1">
            <a:off x="4191000" y="4181475"/>
            <a:ext cx="381000" cy="32385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7" name="Straight Connector 86"/>
          <p:cNvCxnSpPr>
            <a:stCxn id="24" idx="4"/>
            <a:endCxn id="25" idx="2"/>
          </p:cNvCxnSpPr>
          <p:nvPr/>
        </p:nvCxnSpPr>
        <p:spPr bwMode="auto">
          <a:xfrm flipV="1">
            <a:off x="3752850" y="5095875"/>
            <a:ext cx="590550" cy="1524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0" name="Straight Connector 89"/>
          <p:cNvCxnSpPr>
            <a:stCxn id="24" idx="0"/>
            <a:endCxn id="31" idx="3"/>
          </p:cNvCxnSpPr>
          <p:nvPr/>
        </p:nvCxnSpPr>
        <p:spPr bwMode="auto">
          <a:xfrm flipV="1">
            <a:off x="3648075" y="4648200"/>
            <a:ext cx="323850" cy="4572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Straight Connector 92"/>
          <p:cNvCxnSpPr>
            <a:stCxn id="26" idx="2"/>
          </p:cNvCxnSpPr>
          <p:nvPr/>
        </p:nvCxnSpPr>
        <p:spPr bwMode="auto">
          <a:xfrm flipH="1">
            <a:off x="4953000" y="3800475"/>
            <a:ext cx="685800" cy="31432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6" name="Straight Connector 95"/>
          <p:cNvCxnSpPr>
            <a:stCxn id="26" idx="3"/>
            <a:endCxn id="29" idx="2"/>
          </p:cNvCxnSpPr>
          <p:nvPr/>
        </p:nvCxnSpPr>
        <p:spPr bwMode="auto">
          <a:xfrm>
            <a:off x="5800725" y="3886200"/>
            <a:ext cx="600075" cy="52387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9" name="Straight Connector 98"/>
          <p:cNvCxnSpPr>
            <a:stCxn id="28" idx="3"/>
            <a:endCxn id="29" idx="4"/>
          </p:cNvCxnSpPr>
          <p:nvPr/>
        </p:nvCxnSpPr>
        <p:spPr bwMode="auto">
          <a:xfrm flipH="1">
            <a:off x="6724650" y="3886200"/>
            <a:ext cx="828675" cy="52387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2" name="Straight Connector 101"/>
          <p:cNvCxnSpPr>
            <a:stCxn id="30" idx="2"/>
            <a:endCxn id="27" idx="5"/>
          </p:cNvCxnSpPr>
          <p:nvPr/>
        </p:nvCxnSpPr>
        <p:spPr bwMode="auto">
          <a:xfrm flipH="1" flipV="1">
            <a:off x="6477000" y="3286125"/>
            <a:ext cx="381000" cy="5715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5" name="Straight Connector 104"/>
          <p:cNvCxnSpPr>
            <a:stCxn id="27" idx="3"/>
            <a:endCxn id="26" idx="5"/>
          </p:cNvCxnSpPr>
          <p:nvPr/>
        </p:nvCxnSpPr>
        <p:spPr bwMode="auto">
          <a:xfrm flipH="1">
            <a:off x="6019800" y="3429000"/>
            <a:ext cx="238125" cy="31432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9" name="Straight Connector 108"/>
          <p:cNvCxnSpPr>
            <a:stCxn id="28" idx="1"/>
            <a:endCxn id="30" idx="4"/>
          </p:cNvCxnSpPr>
          <p:nvPr/>
        </p:nvCxnSpPr>
        <p:spPr bwMode="auto">
          <a:xfrm flipH="1" flipV="1">
            <a:off x="7181850" y="3343275"/>
            <a:ext cx="371475" cy="37147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1" name="Straight Connector 110"/>
          <p:cNvCxnSpPr>
            <a:stCxn id="29" idx="0"/>
            <a:endCxn id="30" idx="3"/>
          </p:cNvCxnSpPr>
          <p:nvPr/>
        </p:nvCxnSpPr>
        <p:spPr bwMode="auto">
          <a:xfrm flipV="1">
            <a:off x="6619875" y="3429000"/>
            <a:ext cx="400050" cy="8382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6" name="Straight Connector 115"/>
          <p:cNvCxnSpPr/>
          <p:nvPr/>
        </p:nvCxnSpPr>
        <p:spPr bwMode="auto">
          <a:xfrm flipH="1" flipV="1">
            <a:off x="6553200" y="4549820"/>
            <a:ext cx="6895" cy="32698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3" name="Rounded Rectangle 72"/>
          <p:cNvSpPr/>
          <p:nvPr/>
        </p:nvSpPr>
        <p:spPr bwMode="auto">
          <a:xfrm>
            <a:off x="6096000" y="1524000"/>
            <a:ext cx="2133600" cy="1219200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“End hosts”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0" dirty="0">
                <a:solidFill>
                  <a:schemeClr val="bg1"/>
                </a:solidFill>
              </a:rPr>
              <a:t>“Clients”, “Users”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“End points”</a:t>
            </a:r>
          </a:p>
        </p:txBody>
      </p:sp>
      <p:sp>
        <p:nvSpPr>
          <p:cNvPr id="123" name="Rounded Rectangle 122"/>
          <p:cNvSpPr/>
          <p:nvPr/>
        </p:nvSpPr>
        <p:spPr bwMode="auto">
          <a:xfrm>
            <a:off x="5486400" y="5486400"/>
            <a:ext cx="2743200" cy="609600"/>
          </a:xfrm>
          <a:prstGeom prst="roundRect">
            <a:avLst/>
          </a:prstGeom>
          <a:solidFill>
            <a:srgbClr val="0000FF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“Interior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</a:rPr>
              <a:t> 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Routers”</a:t>
            </a:r>
          </a:p>
        </p:txBody>
      </p:sp>
      <p:sp>
        <p:nvSpPr>
          <p:cNvPr id="124" name="Rounded Rectangle 123"/>
          <p:cNvSpPr/>
          <p:nvPr/>
        </p:nvSpPr>
        <p:spPr bwMode="auto">
          <a:xfrm>
            <a:off x="3962400" y="2667000"/>
            <a:ext cx="2743200" cy="609600"/>
          </a:xfrm>
          <a:prstGeom prst="roundRect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“Border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</a:rPr>
              <a:t> 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Routers”</a:t>
            </a:r>
          </a:p>
        </p:txBody>
      </p:sp>
      <p:sp>
        <p:nvSpPr>
          <p:cNvPr id="125" name="Rounded Rectangle 124"/>
          <p:cNvSpPr/>
          <p:nvPr/>
        </p:nvSpPr>
        <p:spPr bwMode="auto">
          <a:xfrm>
            <a:off x="685800" y="457200"/>
            <a:ext cx="7239000" cy="838200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“Autonomous </a:t>
            </a:r>
            <a:r>
              <a:rPr lang="en-US" b="0" dirty="0">
                <a:solidFill>
                  <a:schemeClr val="bg1"/>
                </a:solidFill>
              </a:rPr>
              <a:t>System (AS)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” or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</a:rPr>
              <a:t> “Domain”</a:t>
            </a:r>
            <a:br>
              <a:rPr lang="en-US" b="0" dirty="0">
                <a:solidFill>
                  <a:schemeClr val="bg1"/>
                </a:solidFill>
              </a:rPr>
            </a:br>
            <a:r>
              <a:rPr lang="en-US" b="0" dirty="0">
                <a:solidFill>
                  <a:schemeClr val="bg1"/>
                </a:solidFill>
              </a:rPr>
              <a:t>Region of a network under a 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single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</a:rPr>
              <a:t> 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administrative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</a:rPr>
              <a:t> entity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228600" y="2667000"/>
            <a:ext cx="1219200" cy="8382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Courier New" charset="0"/>
            </a:endParaRPr>
          </a:p>
        </p:txBody>
      </p:sp>
      <p:sp>
        <p:nvSpPr>
          <p:cNvPr id="64" name="Oval 63"/>
          <p:cNvSpPr/>
          <p:nvPr/>
        </p:nvSpPr>
        <p:spPr bwMode="auto">
          <a:xfrm>
            <a:off x="3657600" y="2209800"/>
            <a:ext cx="1219200" cy="8382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Courier New" charset="0"/>
            </a:endParaRPr>
          </a:p>
        </p:txBody>
      </p:sp>
      <p:sp>
        <p:nvSpPr>
          <p:cNvPr id="65" name="Oval 64"/>
          <p:cNvSpPr/>
          <p:nvPr/>
        </p:nvSpPr>
        <p:spPr bwMode="auto">
          <a:xfrm>
            <a:off x="7620000" y="3352800"/>
            <a:ext cx="1219200" cy="8382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Courier New" charset="0"/>
            </a:endParaRPr>
          </a:p>
        </p:txBody>
      </p:sp>
      <p:sp>
        <p:nvSpPr>
          <p:cNvPr id="66" name="Oval 65"/>
          <p:cNvSpPr/>
          <p:nvPr/>
        </p:nvSpPr>
        <p:spPr bwMode="auto">
          <a:xfrm>
            <a:off x="1600200" y="4419600"/>
            <a:ext cx="1219200" cy="8382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Courier New" charset="0"/>
            </a:endParaRPr>
          </a:p>
        </p:txBody>
      </p:sp>
      <p:sp>
        <p:nvSpPr>
          <p:cNvPr id="67" name="Oval 66"/>
          <p:cNvSpPr/>
          <p:nvPr/>
        </p:nvSpPr>
        <p:spPr bwMode="auto">
          <a:xfrm>
            <a:off x="6096000" y="4800600"/>
            <a:ext cx="1219200" cy="8382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Courier New" charset="0"/>
            </a:endParaRPr>
          </a:p>
        </p:txBody>
      </p:sp>
      <p:sp>
        <p:nvSpPr>
          <p:cNvPr id="68" name="Oval 67"/>
          <p:cNvSpPr/>
          <p:nvPr/>
        </p:nvSpPr>
        <p:spPr bwMode="auto">
          <a:xfrm>
            <a:off x="4267200" y="3886200"/>
            <a:ext cx="838200" cy="6096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Courier New" charset="0"/>
            </a:endParaRPr>
          </a:p>
        </p:txBody>
      </p:sp>
      <p:sp>
        <p:nvSpPr>
          <p:cNvPr id="70" name="Oval 69"/>
          <p:cNvSpPr/>
          <p:nvPr/>
        </p:nvSpPr>
        <p:spPr bwMode="auto">
          <a:xfrm>
            <a:off x="5410200" y="3505200"/>
            <a:ext cx="838200" cy="6096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Courier New" charset="0"/>
            </a:endParaRPr>
          </a:p>
        </p:txBody>
      </p:sp>
      <p:sp>
        <p:nvSpPr>
          <p:cNvPr id="71" name="Oval 70"/>
          <p:cNvSpPr/>
          <p:nvPr/>
        </p:nvSpPr>
        <p:spPr bwMode="auto">
          <a:xfrm>
            <a:off x="2895600" y="3048000"/>
            <a:ext cx="838200" cy="6096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Courier New" charset="0"/>
            </a:endParaRPr>
          </a:p>
        </p:txBody>
      </p:sp>
      <p:sp>
        <p:nvSpPr>
          <p:cNvPr id="72" name="Oval 71"/>
          <p:cNvSpPr/>
          <p:nvPr/>
        </p:nvSpPr>
        <p:spPr bwMode="auto">
          <a:xfrm>
            <a:off x="2895600" y="3886200"/>
            <a:ext cx="838200" cy="6096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Courier New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2438400" y="1295400"/>
            <a:ext cx="3505200" cy="2590800"/>
            <a:chOff x="2438400" y="1295400"/>
            <a:chExt cx="3505200" cy="2590800"/>
          </a:xfrm>
        </p:grpSpPr>
        <p:cxnSp>
          <p:nvCxnSpPr>
            <p:cNvPr id="15" name="Straight Arrow Connector 14"/>
            <p:cNvCxnSpPr/>
            <p:nvPr/>
          </p:nvCxnSpPr>
          <p:spPr bwMode="auto">
            <a:xfrm>
              <a:off x="2438400" y="1295400"/>
              <a:ext cx="76200" cy="914400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5" name="Straight Arrow Connector 74"/>
            <p:cNvCxnSpPr/>
            <p:nvPr/>
          </p:nvCxnSpPr>
          <p:spPr bwMode="auto">
            <a:xfrm>
              <a:off x="3962400" y="1295400"/>
              <a:ext cx="152400" cy="2590800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7" name="Straight Arrow Connector 76"/>
            <p:cNvCxnSpPr/>
            <p:nvPr/>
          </p:nvCxnSpPr>
          <p:spPr bwMode="auto">
            <a:xfrm>
              <a:off x="4419600" y="1371600"/>
              <a:ext cx="1524000" cy="1981200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41" name="Group 40"/>
          <p:cNvGrpSpPr/>
          <p:nvPr/>
        </p:nvGrpSpPr>
        <p:grpSpPr>
          <a:xfrm>
            <a:off x="1371600" y="2667000"/>
            <a:ext cx="6019800" cy="2667000"/>
            <a:chOff x="1371600" y="2667000"/>
            <a:chExt cx="6019800" cy="2667000"/>
          </a:xfrm>
        </p:grpSpPr>
        <p:sp>
          <p:nvSpPr>
            <p:cNvPr id="80" name="Oval 79"/>
            <p:cNvSpPr/>
            <p:nvPr/>
          </p:nvSpPr>
          <p:spPr bwMode="auto">
            <a:xfrm>
              <a:off x="1371600" y="2667000"/>
              <a:ext cx="685800" cy="53340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Courier New" charset="0"/>
              </a:endParaRPr>
            </a:p>
          </p:txBody>
        </p:sp>
        <p:sp>
          <p:nvSpPr>
            <p:cNvPr id="82" name="Oval 81"/>
            <p:cNvSpPr/>
            <p:nvPr/>
          </p:nvSpPr>
          <p:spPr bwMode="auto">
            <a:xfrm>
              <a:off x="3581400" y="4267200"/>
              <a:ext cx="838200" cy="60960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Courier New" charset="0"/>
              </a:endParaRPr>
            </a:p>
          </p:txBody>
        </p:sp>
        <p:sp>
          <p:nvSpPr>
            <p:cNvPr id="83" name="Oval 82"/>
            <p:cNvSpPr/>
            <p:nvPr/>
          </p:nvSpPr>
          <p:spPr bwMode="auto">
            <a:xfrm>
              <a:off x="2362200" y="2667000"/>
              <a:ext cx="685800" cy="53340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Courier New" charset="0"/>
              </a:endParaRPr>
            </a:p>
          </p:txBody>
        </p:sp>
        <p:sp>
          <p:nvSpPr>
            <p:cNvPr id="85" name="Oval 84"/>
            <p:cNvSpPr/>
            <p:nvPr/>
          </p:nvSpPr>
          <p:spPr bwMode="auto">
            <a:xfrm>
              <a:off x="4191000" y="4800600"/>
              <a:ext cx="685800" cy="53340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Courier New" charset="0"/>
              </a:endParaRPr>
            </a:p>
          </p:txBody>
        </p:sp>
        <p:sp>
          <p:nvSpPr>
            <p:cNvPr id="86" name="Oval 85"/>
            <p:cNvSpPr/>
            <p:nvPr/>
          </p:nvSpPr>
          <p:spPr bwMode="auto">
            <a:xfrm>
              <a:off x="6705600" y="3048000"/>
              <a:ext cx="685800" cy="53340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Courier New" charset="0"/>
              </a:endParaRPr>
            </a:p>
          </p:txBody>
        </p:sp>
        <p:sp>
          <p:nvSpPr>
            <p:cNvPr id="88" name="Oval 87"/>
            <p:cNvSpPr/>
            <p:nvPr/>
          </p:nvSpPr>
          <p:spPr bwMode="auto">
            <a:xfrm>
              <a:off x="6248400" y="4114800"/>
              <a:ext cx="685800" cy="53340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Courier New" charset="0"/>
              </a:endParaRPr>
            </a:p>
          </p:txBody>
        </p:sp>
      </p:grpSp>
      <p:sp>
        <p:nvSpPr>
          <p:cNvPr id="91" name="Freeform 90"/>
          <p:cNvSpPr/>
          <p:nvPr/>
        </p:nvSpPr>
        <p:spPr>
          <a:xfrm>
            <a:off x="1064110" y="3266204"/>
            <a:ext cx="5565290" cy="1610596"/>
          </a:xfrm>
          <a:custGeom>
            <a:avLst/>
            <a:gdLst>
              <a:gd name="connsiteX0" fmla="*/ 0 w 5565290"/>
              <a:gd name="connsiteY0" fmla="*/ 11246 h 1610596"/>
              <a:gd name="connsiteX1" fmla="*/ 564396 w 5565290"/>
              <a:gd name="connsiteY1" fmla="*/ 42605 h 1610596"/>
              <a:gd name="connsiteX2" fmla="*/ 1285569 w 5565290"/>
              <a:gd name="connsiteY2" fmla="*/ 356204 h 1610596"/>
              <a:gd name="connsiteX3" fmla="*/ 2194874 w 5565290"/>
              <a:gd name="connsiteY3" fmla="*/ 356204 h 1610596"/>
              <a:gd name="connsiteX4" fmla="*/ 2257584 w 5565290"/>
              <a:gd name="connsiteY4" fmla="*/ 936360 h 1610596"/>
              <a:gd name="connsiteX5" fmla="*/ 2931724 w 5565290"/>
              <a:gd name="connsiteY5" fmla="*/ 1281318 h 1610596"/>
              <a:gd name="connsiteX6" fmla="*/ 3652897 w 5565290"/>
              <a:gd name="connsiteY6" fmla="*/ 1030440 h 1610596"/>
              <a:gd name="connsiteX7" fmla="*/ 4734656 w 5565290"/>
              <a:gd name="connsiteY7" fmla="*/ 560042 h 1610596"/>
              <a:gd name="connsiteX8" fmla="*/ 5502862 w 5565290"/>
              <a:gd name="connsiteY8" fmla="*/ 1296998 h 1610596"/>
              <a:gd name="connsiteX9" fmla="*/ 5518539 w 5565290"/>
              <a:gd name="connsiteY9" fmla="*/ 1610596 h 1610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65290" h="1610596">
                <a:moveTo>
                  <a:pt x="0" y="11246"/>
                </a:moveTo>
                <a:cubicBezTo>
                  <a:pt x="175067" y="-1821"/>
                  <a:pt x="350135" y="-14888"/>
                  <a:pt x="564396" y="42605"/>
                </a:cubicBezTo>
                <a:cubicBezTo>
                  <a:pt x="778657" y="100098"/>
                  <a:pt x="1013823" y="303938"/>
                  <a:pt x="1285569" y="356204"/>
                </a:cubicBezTo>
                <a:cubicBezTo>
                  <a:pt x="1557315" y="408471"/>
                  <a:pt x="2032872" y="259511"/>
                  <a:pt x="2194874" y="356204"/>
                </a:cubicBezTo>
                <a:cubicBezTo>
                  <a:pt x="2356876" y="452897"/>
                  <a:pt x="2134776" y="782174"/>
                  <a:pt x="2257584" y="936360"/>
                </a:cubicBezTo>
                <a:cubicBezTo>
                  <a:pt x="2380392" y="1090546"/>
                  <a:pt x="2699172" y="1265638"/>
                  <a:pt x="2931724" y="1281318"/>
                </a:cubicBezTo>
                <a:cubicBezTo>
                  <a:pt x="3164276" y="1296998"/>
                  <a:pt x="3352408" y="1150653"/>
                  <a:pt x="3652897" y="1030440"/>
                </a:cubicBezTo>
                <a:cubicBezTo>
                  <a:pt x="3953386" y="910227"/>
                  <a:pt x="4426329" y="515616"/>
                  <a:pt x="4734656" y="560042"/>
                </a:cubicBezTo>
                <a:cubicBezTo>
                  <a:pt x="5042983" y="604468"/>
                  <a:pt x="5372215" y="1121906"/>
                  <a:pt x="5502862" y="1296998"/>
                </a:cubicBezTo>
                <a:cubicBezTo>
                  <a:pt x="5633509" y="1472090"/>
                  <a:pt x="5518539" y="1610596"/>
                  <a:pt x="5518539" y="1610596"/>
                </a:cubicBezTo>
              </a:path>
            </a:pathLst>
          </a:custGeom>
          <a:ln w="57150" cmpd="sng">
            <a:solidFill>
              <a:srgbClr val="008000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92" name="Rounded Rectangle 91"/>
          <p:cNvSpPr/>
          <p:nvPr/>
        </p:nvSpPr>
        <p:spPr bwMode="auto">
          <a:xfrm>
            <a:off x="762000" y="3810000"/>
            <a:ext cx="2133600" cy="609600"/>
          </a:xfrm>
          <a:prstGeom prst="roundRect">
            <a:avLst/>
          </a:prstGeom>
          <a:solidFill>
            <a:srgbClr val="00800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“Route” or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</a:rPr>
              <a:t> 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“Path”</a:t>
            </a:r>
          </a:p>
        </p:txBody>
      </p:sp>
      <p:sp>
        <p:nvSpPr>
          <p:cNvPr id="8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4C05EBB-C536-E44B-A239-9A2987AEE65E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21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3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3" grpId="0" animBg="1"/>
      <p:bldP spid="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91" grpId="0" animBg="1"/>
      <p:bldP spid="92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6C25D-70F6-6849-8BE9-8DEF272F8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Where are we now? BGP Connectivity 2005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1ACB6D8-8EF6-BD4B-92A5-8C5841E125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10328"/>
            <a:ext cx="8229600" cy="450570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20D5CA-3399-4745-9D88-E06068536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832154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79EDB-BA24-1B40-B619-C24C4639F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/>
              <a:t>Where are we now? BGP Connectivity 2015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2AB1C1A-41BB-8048-B277-9745E9E8A8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7243" y="1600200"/>
            <a:ext cx="7649514" cy="452596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C96335-34AD-7E4A-A894-55ACCCF8F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896910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Improving on IPv4 and IPv6?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Why include unverifiable source address? </a:t>
            </a:r>
          </a:p>
          <a:p>
            <a:pPr lvl="1"/>
            <a:r>
              <a:rPr lang="en-US" dirty="0"/>
              <a:t>Would like accountability </a:t>
            </a:r>
            <a:r>
              <a:rPr lang="en-US" b="1" i="1" dirty="0"/>
              <a:t>and</a:t>
            </a:r>
            <a:r>
              <a:rPr lang="en-US" dirty="0"/>
              <a:t> anonymity (now neither)</a:t>
            </a:r>
          </a:p>
          <a:p>
            <a:pPr lvl="1"/>
            <a:r>
              <a:rPr lang="en-US" dirty="0"/>
              <a:t>Return address can be communicated at higher layer</a:t>
            </a:r>
          </a:p>
          <a:p>
            <a:r>
              <a:rPr lang="en-US" dirty="0"/>
              <a:t>Why packet header used at edge same as core?</a:t>
            </a:r>
          </a:p>
          <a:p>
            <a:pPr lvl="1"/>
            <a:r>
              <a:rPr lang="en-US" dirty="0"/>
              <a:t>Edge: host tells network what service it wants</a:t>
            </a:r>
          </a:p>
          <a:p>
            <a:pPr lvl="1"/>
            <a:r>
              <a:rPr lang="en-US" dirty="0"/>
              <a:t>Core: packet tells switch how to handle it</a:t>
            </a:r>
          </a:p>
          <a:p>
            <a:pPr lvl="2"/>
            <a:r>
              <a:rPr lang="en-US" dirty="0"/>
              <a:t>One is local to host, one is global to network</a:t>
            </a:r>
          </a:p>
          <a:p>
            <a:r>
              <a:rPr lang="en-US" dirty="0"/>
              <a:t>Some kind of payment/responsibility field?</a:t>
            </a:r>
          </a:p>
          <a:p>
            <a:pPr lvl="1"/>
            <a:r>
              <a:rPr lang="en-US" dirty="0"/>
              <a:t>Who is responsible for paying for packet delivery?</a:t>
            </a:r>
          </a:p>
          <a:p>
            <a:pPr lvl="1"/>
            <a:r>
              <a:rPr lang="en-US" dirty="0"/>
              <a:t>Source, destination, other?</a:t>
            </a:r>
          </a:p>
          <a:p>
            <a:r>
              <a:rPr lang="en-US" dirty="0"/>
              <a:t>Other ideas?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7CFE19-E9AE-8742-BA53-04A34F84B71E}" type="slidenum">
              <a:rPr lang="en-US" smtClean="0"/>
              <a:pPr>
                <a:defRPr/>
              </a:pPr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65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05EBB-C536-E44B-A239-9A2987AEE65E}" type="slidenum">
              <a:rPr lang="en-US" smtClean="0"/>
              <a:pPr/>
              <a:t>153</a:t>
            </a:fld>
            <a:endParaRPr lang="en-US" dirty="0"/>
          </a:p>
        </p:txBody>
      </p:sp>
      <p:sp>
        <p:nvSpPr>
          <p:cNvPr id="567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Network Layer</a:t>
            </a:r>
          </a:p>
        </p:txBody>
      </p:sp>
      <p:sp>
        <p:nvSpPr>
          <p:cNvPr id="567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3515" y="1220804"/>
            <a:ext cx="8064500" cy="46482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understand principles behind network layer services: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network layer service models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forwarding versus routing (versus switching)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how a switch &amp; router works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routing (path selection)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IPv6</a:t>
            </a:r>
          </a:p>
          <a:p>
            <a:pPr>
              <a:lnSpc>
                <a:spcPct val="90000"/>
              </a:lnSpc>
            </a:pPr>
            <a:r>
              <a:rPr lang="en-US" dirty="0"/>
              <a:t>Algorithms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Two routing approaches (LS </a:t>
            </a:r>
            <a:r>
              <a:rPr lang="en-US" dirty="0" err="1"/>
              <a:t>vs</a:t>
            </a:r>
            <a:r>
              <a:rPr lang="en-US" dirty="0"/>
              <a:t> DV)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One of these in detail (LS)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ARP</a:t>
            </a:r>
          </a:p>
          <a:p>
            <a:pPr>
              <a:lnSpc>
                <a:spcPct val="90000"/>
              </a:lnSpc>
            </a:pPr>
            <a:r>
              <a:rPr lang="en-US" dirty="0"/>
              <a:t>Other Core ideas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Caching, soft-state, broadcast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Fate-sharing in practice….</a:t>
            </a:r>
          </a:p>
        </p:txBody>
      </p:sp>
    </p:spTree>
    <p:extLst>
      <p:ext uri="{BB962C8B-B14F-4D97-AF65-F5344CB8AC3E}">
        <p14:creationId xmlns:p14="http://schemas.microsoft.com/office/powerpoint/2010/main" val="1777361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Context and Terminology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743200"/>
            <a:ext cx="595811" cy="587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189" y="2286000"/>
            <a:ext cx="595811" cy="587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517980"/>
            <a:ext cx="595811" cy="587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189" y="5737180"/>
            <a:ext cx="595811" cy="587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189" y="4822780"/>
            <a:ext cx="595811" cy="587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3451180"/>
            <a:ext cx="595811" cy="587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3"/>
          <p:cNvSpPr/>
          <p:nvPr/>
        </p:nvSpPr>
        <p:spPr bwMode="auto">
          <a:xfrm>
            <a:off x="2895600" y="3886200"/>
            <a:ext cx="2133600" cy="1600200"/>
          </a:xfrm>
          <a:prstGeom prst="cloud">
            <a:avLst/>
          </a:prstGeom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2" name="Cloud 11"/>
          <p:cNvSpPr/>
          <p:nvPr/>
        </p:nvSpPr>
        <p:spPr bwMode="auto">
          <a:xfrm>
            <a:off x="1600200" y="2133600"/>
            <a:ext cx="2133600" cy="1600200"/>
          </a:xfrm>
          <a:prstGeom prst="cloud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3" name="Cloud 12"/>
          <p:cNvSpPr/>
          <p:nvPr/>
        </p:nvSpPr>
        <p:spPr bwMode="auto">
          <a:xfrm>
            <a:off x="5638800" y="2971800"/>
            <a:ext cx="2133600" cy="1600200"/>
          </a:xfrm>
          <a:prstGeom prst="cloud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1" name="Cube 10"/>
          <p:cNvSpPr/>
          <p:nvPr/>
        </p:nvSpPr>
        <p:spPr bwMode="auto">
          <a:xfrm>
            <a:off x="1524000" y="2895600"/>
            <a:ext cx="381000" cy="228600"/>
          </a:xfrm>
          <a:prstGeom prst="cube">
            <a:avLst/>
          </a:prstGeom>
          <a:solidFill>
            <a:srgbClr val="3366FF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7" name="Cube 16"/>
          <p:cNvSpPr/>
          <p:nvPr/>
        </p:nvSpPr>
        <p:spPr bwMode="auto">
          <a:xfrm>
            <a:off x="2514600" y="2895600"/>
            <a:ext cx="381000" cy="228600"/>
          </a:xfrm>
          <a:prstGeom prst="cube">
            <a:avLst/>
          </a:prstGeom>
          <a:solidFill>
            <a:srgbClr val="3366FF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8" name="Cube 17"/>
          <p:cNvSpPr/>
          <p:nvPr/>
        </p:nvSpPr>
        <p:spPr bwMode="auto">
          <a:xfrm>
            <a:off x="3276600" y="2514600"/>
            <a:ext cx="381000" cy="228600"/>
          </a:xfrm>
          <a:prstGeom prst="cube">
            <a:avLst/>
          </a:prstGeom>
          <a:solidFill>
            <a:srgbClr val="3366FF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9" name="Cube 18"/>
          <p:cNvSpPr/>
          <p:nvPr/>
        </p:nvSpPr>
        <p:spPr bwMode="auto">
          <a:xfrm>
            <a:off x="3124200" y="3276600"/>
            <a:ext cx="381000" cy="228600"/>
          </a:xfrm>
          <a:prstGeom prst="cube">
            <a:avLst/>
          </a:prstGeom>
          <a:solidFill>
            <a:srgbClr val="FF6600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0" name="Cube 19"/>
          <p:cNvSpPr/>
          <p:nvPr/>
        </p:nvSpPr>
        <p:spPr bwMode="auto">
          <a:xfrm>
            <a:off x="2209800" y="3276600"/>
            <a:ext cx="381000" cy="228600"/>
          </a:xfrm>
          <a:prstGeom prst="cube">
            <a:avLst/>
          </a:prstGeom>
          <a:solidFill>
            <a:srgbClr val="3366FF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1" name="Cube 20"/>
          <p:cNvSpPr/>
          <p:nvPr/>
        </p:nvSpPr>
        <p:spPr bwMode="auto">
          <a:xfrm>
            <a:off x="2895600" y="4648200"/>
            <a:ext cx="381000" cy="228600"/>
          </a:xfrm>
          <a:prstGeom prst="cube">
            <a:avLst/>
          </a:prstGeom>
          <a:solidFill>
            <a:srgbClr val="3366FF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2" name="Cube 21"/>
          <p:cNvSpPr/>
          <p:nvPr/>
        </p:nvSpPr>
        <p:spPr bwMode="auto">
          <a:xfrm>
            <a:off x="3124200" y="4038600"/>
            <a:ext cx="381000" cy="228600"/>
          </a:xfrm>
          <a:prstGeom prst="cube">
            <a:avLst/>
          </a:prstGeom>
          <a:solidFill>
            <a:srgbClr val="FF6600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3" name="Cube 22"/>
          <p:cNvSpPr/>
          <p:nvPr/>
        </p:nvSpPr>
        <p:spPr bwMode="auto">
          <a:xfrm>
            <a:off x="4572000" y="4038600"/>
            <a:ext cx="381000" cy="228600"/>
          </a:xfrm>
          <a:prstGeom prst="cube">
            <a:avLst/>
          </a:prstGeom>
          <a:solidFill>
            <a:srgbClr val="FF6600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4" name="Cube 23"/>
          <p:cNvSpPr/>
          <p:nvPr/>
        </p:nvSpPr>
        <p:spPr bwMode="auto">
          <a:xfrm>
            <a:off x="3429000" y="5105400"/>
            <a:ext cx="381000" cy="228600"/>
          </a:xfrm>
          <a:prstGeom prst="cube">
            <a:avLst/>
          </a:prstGeom>
          <a:solidFill>
            <a:srgbClr val="3366FF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5" name="Cube 24"/>
          <p:cNvSpPr/>
          <p:nvPr/>
        </p:nvSpPr>
        <p:spPr bwMode="auto">
          <a:xfrm>
            <a:off x="4343400" y="4953000"/>
            <a:ext cx="381000" cy="228600"/>
          </a:xfrm>
          <a:prstGeom prst="cube">
            <a:avLst/>
          </a:prstGeom>
          <a:solidFill>
            <a:srgbClr val="3366FF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6" name="Cube 25"/>
          <p:cNvSpPr/>
          <p:nvPr/>
        </p:nvSpPr>
        <p:spPr bwMode="auto">
          <a:xfrm>
            <a:off x="5638800" y="3657600"/>
            <a:ext cx="381000" cy="228600"/>
          </a:xfrm>
          <a:prstGeom prst="cube">
            <a:avLst/>
          </a:prstGeom>
          <a:solidFill>
            <a:srgbClr val="FF6600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7" name="Cube 26"/>
          <p:cNvSpPr/>
          <p:nvPr/>
        </p:nvSpPr>
        <p:spPr bwMode="auto">
          <a:xfrm>
            <a:off x="6096000" y="3200400"/>
            <a:ext cx="381000" cy="228600"/>
          </a:xfrm>
          <a:prstGeom prst="cube">
            <a:avLst/>
          </a:prstGeom>
          <a:solidFill>
            <a:srgbClr val="3366FF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8" name="Cube 27"/>
          <p:cNvSpPr/>
          <p:nvPr/>
        </p:nvSpPr>
        <p:spPr bwMode="auto">
          <a:xfrm>
            <a:off x="7391400" y="3657600"/>
            <a:ext cx="381000" cy="228600"/>
          </a:xfrm>
          <a:prstGeom prst="cube">
            <a:avLst/>
          </a:prstGeom>
          <a:solidFill>
            <a:srgbClr val="3366FF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9" name="Cube 28"/>
          <p:cNvSpPr/>
          <p:nvPr/>
        </p:nvSpPr>
        <p:spPr bwMode="auto">
          <a:xfrm>
            <a:off x="6400800" y="4267200"/>
            <a:ext cx="381000" cy="228600"/>
          </a:xfrm>
          <a:prstGeom prst="cube">
            <a:avLst/>
          </a:prstGeom>
          <a:solidFill>
            <a:srgbClr val="3366FF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0" name="Cube 29"/>
          <p:cNvSpPr/>
          <p:nvPr/>
        </p:nvSpPr>
        <p:spPr bwMode="auto">
          <a:xfrm>
            <a:off x="6858000" y="3200400"/>
            <a:ext cx="381000" cy="228600"/>
          </a:xfrm>
          <a:prstGeom prst="cube">
            <a:avLst/>
          </a:prstGeom>
          <a:solidFill>
            <a:srgbClr val="3366FF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1" name="Cube 30"/>
          <p:cNvSpPr/>
          <p:nvPr/>
        </p:nvSpPr>
        <p:spPr bwMode="auto">
          <a:xfrm>
            <a:off x="3810000" y="4419600"/>
            <a:ext cx="381000" cy="228600"/>
          </a:xfrm>
          <a:prstGeom prst="cube">
            <a:avLst/>
          </a:prstGeom>
          <a:solidFill>
            <a:srgbClr val="3366FF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2" name="Cube 31"/>
          <p:cNvSpPr/>
          <p:nvPr/>
        </p:nvSpPr>
        <p:spPr bwMode="auto">
          <a:xfrm>
            <a:off x="2667000" y="2362200"/>
            <a:ext cx="381000" cy="228600"/>
          </a:xfrm>
          <a:prstGeom prst="cube">
            <a:avLst/>
          </a:prstGeom>
          <a:solidFill>
            <a:srgbClr val="3366FF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cxnSp>
        <p:nvCxnSpPr>
          <p:cNvPr id="33" name="Straight Connector 32"/>
          <p:cNvCxnSpPr/>
          <p:nvPr/>
        </p:nvCxnSpPr>
        <p:spPr bwMode="auto">
          <a:xfrm>
            <a:off x="1066800" y="3036910"/>
            <a:ext cx="394789" cy="156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>
            <a:off x="3657600" y="2665435"/>
            <a:ext cx="394789" cy="156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>
            <a:off x="7696200" y="3733800"/>
            <a:ext cx="394789" cy="156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>
            <a:off x="2438400" y="4799035"/>
            <a:ext cx="394789" cy="156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>
            <a:stCxn id="8" idx="0"/>
          </p:cNvCxnSpPr>
          <p:nvPr/>
        </p:nvCxnSpPr>
        <p:spPr bwMode="auto">
          <a:xfrm flipV="1">
            <a:off x="3131095" y="5334000"/>
            <a:ext cx="450305" cy="40318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>
            <a:stCxn id="11" idx="5"/>
            <a:endCxn id="32" idx="2"/>
          </p:cNvCxnSpPr>
          <p:nvPr/>
        </p:nvCxnSpPr>
        <p:spPr bwMode="auto">
          <a:xfrm flipV="1">
            <a:off x="1905000" y="2505075"/>
            <a:ext cx="762000" cy="47625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>
            <a:stCxn id="18" idx="3"/>
            <a:endCxn id="19" idx="0"/>
          </p:cNvCxnSpPr>
          <p:nvPr/>
        </p:nvCxnSpPr>
        <p:spPr bwMode="auto">
          <a:xfrm flipH="1">
            <a:off x="3343275" y="2743200"/>
            <a:ext cx="95250" cy="5334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>
            <a:endCxn id="20" idx="2"/>
          </p:cNvCxnSpPr>
          <p:nvPr/>
        </p:nvCxnSpPr>
        <p:spPr bwMode="auto">
          <a:xfrm>
            <a:off x="1828800" y="3133725"/>
            <a:ext cx="381000" cy="28575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>
            <a:stCxn id="17" idx="3"/>
            <a:endCxn id="20" idx="0"/>
          </p:cNvCxnSpPr>
          <p:nvPr/>
        </p:nvCxnSpPr>
        <p:spPr bwMode="auto">
          <a:xfrm flipH="1">
            <a:off x="2428875" y="3124200"/>
            <a:ext cx="247650" cy="1524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>
            <a:stCxn id="20" idx="5"/>
            <a:endCxn id="19" idx="2"/>
          </p:cNvCxnSpPr>
          <p:nvPr/>
        </p:nvCxnSpPr>
        <p:spPr bwMode="auto">
          <a:xfrm>
            <a:off x="2590800" y="3362325"/>
            <a:ext cx="533400" cy="5715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Connector 58"/>
          <p:cNvCxnSpPr>
            <a:stCxn id="18" idx="2"/>
          </p:cNvCxnSpPr>
          <p:nvPr/>
        </p:nvCxnSpPr>
        <p:spPr bwMode="auto">
          <a:xfrm flipH="1" flipV="1">
            <a:off x="3048000" y="2514600"/>
            <a:ext cx="228600" cy="14287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/>
          <p:cNvCxnSpPr>
            <a:stCxn id="32" idx="3"/>
            <a:endCxn id="17" idx="0"/>
          </p:cNvCxnSpPr>
          <p:nvPr/>
        </p:nvCxnSpPr>
        <p:spPr bwMode="auto">
          <a:xfrm flipH="1">
            <a:off x="2733675" y="2590800"/>
            <a:ext cx="95250" cy="3048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/>
          <p:cNvCxnSpPr>
            <a:stCxn id="19" idx="3"/>
          </p:cNvCxnSpPr>
          <p:nvPr/>
        </p:nvCxnSpPr>
        <p:spPr bwMode="auto">
          <a:xfrm flipH="1">
            <a:off x="3276600" y="3505200"/>
            <a:ext cx="9525" cy="51435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>
            <a:stCxn id="31" idx="1"/>
          </p:cNvCxnSpPr>
          <p:nvPr/>
        </p:nvCxnSpPr>
        <p:spPr bwMode="auto">
          <a:xfrm flipH="1" flipV="1">
            <a:off x="3429001" y="4171950"/>
            <a:ext cx="542924" cy="3048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Connector 75"/>
          <p:cNvCxnSpPr>
            <a:stCxn id="21" idx="0"/>
            <a:endCxn id="22" idx="3"/>
          </p:cNvCxnSpPr>
          <p:nvPr/>
        </p:nvCxnSpPr>
        <p:spPr bwMode="auto">
          <a:xfrm flipV="1">
            <a:off x="3114675" y="4267200"/>
            <a:ext cx="171450" cy="381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9" name="Straight Connector 78"/>
          <p:cNvCxnSpPr>
            <a:endCxn id="24" idx="0"/>
          </p:cNvCxnSpPr>
          <p:nvPr/>
        </p:nvCxnSpPr>
        <p:spPr bwMode="auto">
          <a:xfrm>
            <a:off x="3267075" y="4800600"/>
            <a:ext cx="381000" cy="3048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1" name="Straight Connector 80"/>
          <p:cNvCxnSpPr>
            <a:endCxn id="25" idx="0"/>
          </p:cNvCxnSpPr>
          <p:nvPr/>
        </p:nvCxnSpPr>
        <p:spPr bwMode="auto">
          <a:xfrm flipH="1">
            <a:off x="4562475" y="4267200"/>
            <a:ext cx="161926" cy="6858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4" name="Straight Connector 83"/>
          <p:cNvCxnSpPr>
            <a:stCxn id="23" idx="2"/>
            <a:endCxn id="31" idx="5"/>
          </p:cNvCxnSpPr>
          <p:nvPr/>
        </p:nvCxnSpPr>
        <p:spPr bwMode="auto">
          <a:xfrm flipH="1">
            <a:off x="4191000" y="4181475"/>
            <a:ext cx="381000" cy="32385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7" name="Straight Connector 86"/>
          <p:cNvCxnSpPr>
            <a:stCxn id="24" idx="4"/>
            <a:endCxn id="25" idx="2"/>
          </p:cNvCxnSpPr>
          <p:nvPr/>
        </p:nvCxnSpPr>
        <p:spPr bwMode="auto">
          <a:xfrm flipV="1">
            <a:off x="3752850" y="5095875"/>
            <a:ext cx="590550" cy="1524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0" name="Straight Connector 89"/>
          <p:cNvCxnSpPr>
            <a:stCxn id="24" idx="0"/>
            <a:endCxn id="31" idx="3"/>
          </p:cNvCxnSpPr>
          <p:nvPr/>
        </p:nvCxnSpPr>
        <p:spPr bwMode="auto">
          <a:xfrm flipV="1">
            <a:off x="3648075" y="4648200"/>
            <a:ext cx="323850" cy="4572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Straight Connector 92"/>
          <p:cNvCxnSpPr>
            <a:stCxn id="26" idx="2"/>
          </p:cNvCxnSpPr>
          <p:nvPr/>
        </p:nvCxnSpPr>
        <p:spPr bwMode="auto">
          <a:xfrm flipH="1">
            <a:off x="4953000" y="3800475"/>
            <a:ext cx="685800" cy="31432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6" name="Straight Connector 95"/>
          <p:cNvCxnSpPr>
            <a:stCxn id="26" idx="3"/>
            <a:endCxn id="29" idx="2"/>
          </p:cNvCxnSpPr>
          <p:nvPr/>
        </p:nvCxnSpPr>
        <p:spPr bwMode="auto">
          <a:xfrm>
            <a:off x="5800725" y="3886200"/>
            <a:ext cx="600075" cy="52387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9" name="Straight Connector 98"/>
          <p:cNvCxnSpPr>
            <a:stCxn id="28" idx="3"/>
            <a:endCxn id="29" idx="4"/>
          </p:cNvCxnSpPr>
          <p:nvPr/>
        </p:nvCxnSpPr>
        <p:spPr bwMode="auto">
          <a:xfrm flipH="1">
            <a:off x="6724650" y="3886200"/>
            <a:ext cx="828675" cy="52387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2" name="Straight Connector 101"/>
          <p:cNvCxnSpPr>
            <a:stCxn id="30" idx="2"/>
            <a:endCxn id="27" idx="5"/>
          </p:cNvCxnSpPr>
          <p:nvPr/>
        </p:nvCxnSpPr>
        <p:spPr bwMode="auto">
          <a:xfrm flipH="1" flipV="1">
            <a:off x="6477000" y="3286125"/>
            <a:ext cx="381000" cy="5715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5" name="Straight Connector 104"/>
          <p:cNvCxnSpPr>
            <a:stCxn id="27" idx="3"/>
            <a:endCxn id="26" idx="5"/>
          </p:cNvCxnSpPr>
          <p:nvPr/>
        </p:nvCxnSpPr>
        <p:spPr bwMode="auto">
          <a:xfrm flipH="1">
            <a:off x="6019800" y="3429000"/>
            <a:ext cx="238125" cy="31432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9" name="Straight Connector 108"/>
          <p:cNvCxnSpPr>
            <a:stCxn id="28" idx="1"/>
            <a:endCxn id="30" idx="4"/>
          </p:cNvCxnSpPr>
          <p:nvPr/>
        </p:nvCxnSpPr>
        <p:spPr bwMode="auto">
          <a:xfrm flipH="1" flipV="1">
            <a:off x="7181850" y="3343275"/>
            <a:ext cx="371475" cy="37147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1" name="Straight Connector 110"/>
          <p:cNvCxnSpPr>
            <a:stCxn id="29" idx="0"/>
            <a:endCxn id="30" idx="3"/>
          </p:cNvCxnSpPr>
          <p:nvPr/>
        </p:nvCxnSpPr>
        <p:spPr bwMode="auto">
          <a:xfrm flipV="1">
            <a:off x="6619875" y="3429000"/>
            <a:ext cx="400050" cy="8382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6" name="Straight Connector 115"/>
          <p:cNvCxnSpPr/>
          <p:nvPr/>
        </p:nvCxnSpPr>
        <p:spPr bwMode="auto">
          <a:xfrm flipH="1" flipV="1">
            <a:off x="6553200" y="4549820"/>
            <a:ext cx="6895" cy="32698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62" name="Group 37"/>
          <p:cNvGrpSpPr>
            <a:grpSpLocks/>
          </p:cNvGrpSpPr>
          <p:nvPr/>
        </p:nvGrpSpPr>
        <p:grpSpPr bwMode="auto">
          <a:xfrm>
            <a:off x="762000" y="3125787"/>
            <a:ext cx="533400" cy="227013"/>
            <a:chOff x="885372" y="3276600"/>
            <a:chExt cx="1172028" cy="228600"/>
          </a:xfrm>
        </p:grpSpPr>
        <p:sp>
          <p:nvSpPr>
            <p:cNvPr id="64" name="Rectangle 63"/>
            <p:cNvSpPr/>
            <p:nvPr/>
          </p:nvSpPr>
          <p:spPr>
            <a:xfrm>
              <a:off x="885372" y="3276600"/>
              <a:ext cx="867455" cy="2286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00" dirty="0"/>
                <a:t>111010010</a:t>
              </a:r>
              <a:endParaRPr lang="en-US" sz="800" dirty="0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1677005" y="3276600"/>
              <a:ext cx="380395" cy="2286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00" dirty="0">
                  <a:solidFill>
                    <a:schemeClr val="tx1"/>
                  </a:solidFill>
                </a:rPr>
                <a:t>MIT</a:t>
              </a:r>
            </a:p>
          </p:txBody>
        </p:sp>
      </p:grpSp>
      <p:graphicFrame>
        <p:nvGraphicFramePr>
          <p:cNvPr id="83" name="Table 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573130"/>
              </p:ext>
            </p:extLst>
          </p:nvPr>
        </p:nvGraphicFramePr>
        <p:xfrm>
          <a:off x="1629592" y="2438400"/>
          <a:ext cx="275408" cy="342907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275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2405">
                <a:tc>
                  <a:txBody>
                    <a:bodyPr/>
                    <a:lstStyle/>
                    <a:p>
                      <a:pPr algn="ctr"/>
                      <a:r>
                        <a:rPr lang="en-US" sz="100" dirty="0">
                          <a:solidFill>
                            <a:schemeClr val="bg1"/>
                          </a:solidFill>
                        </a:rPr>
                        <a:t>Destination </a:t>
                      </a:r>
                    </a:p>
                  </a:txBody>
                  <a:tcPr marT="45732" marB="45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2"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T="45732" marB="45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5" name="Table 8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4698867"/>
              </p:ext>
            </p:extLst>
          </p:nvPr>
        </p:nvGraphicFramePr>
        <p:xfrm>
          <a:off x="2286000" y="2819400"/>
          <a:ext cx="275408" cy="342907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275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2405">
                <a:tc>
                  <a:txBody>
                    <a:bodyPr/>
                    <a:lstStyle/>
                    <a:p>
                      <a:pPr algn="ctr"/>
                      <a:r>
                        <a:rPr lang="en-US" sz="100" dirty="0">
                          <a:solidFill>
                            <a:schemeClr val="bg1"/>
                          </a:solidFill>
                        </a:rPr>
                        <a:t>Destination </a:t>
                      </a:r>
                    </a:p>
                  </a:txBody>
                  <a:tcPr marT="45732" marB="45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2"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T="45732" marB="45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6" name="Table 8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2160094"/>
              </p:ext>
            </p:extLst>
          </p:nvPr>
        </p:nvGraphicFramePr>
        <p:xfrm>
          <a:off x="3153592" y="2895600"/>
          <a:ext cx="275408" cy="342907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275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2405">
                <a:tc>
                  <a:txBody>
                    <a:bodyPr/>
                    <a:lstStyle/>
                    <a:p>
                      <a:pPr algn="ctr"/>
                      <a:r>
                        <a:rPr lang="en-US" sz="100" dirty="0">
                          <a:solidFill>
                            <a:schemeClr val="bg1"/>
                          </a:solidFill>
                        </a:rPr>
                        <a:t>Destination </a:t>
                      </a:r>
                    </a:p>
                  </a:txBody>
                  <a:tcPr marT="45732" marB="45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2"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T="45732" marB="45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8" name="Table 8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2015243"/>
              </p:ext>
            </p:extLst>
          </p:nvPr>
        </p:nvGraphicFramePr>
        <p:xfrm>
          <a:off x="3305992" y="3695693"/>
          <a:ext cx="275408" cy="342907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275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2405">
                <a:tc>
                  <a:txBody>
                    <a:bodyPr/>
                    <a:lstStyle/>
                    <a:p>
                      <a:pPr algn="ctr"/>
                      <a:r>
                        <a:rPr lang="en-US" sz="100" dirty="0">
                          <a:solidFill>
                            <a:schemeClr val="bg1"/>
                          </a:solidFill>
                        </a:rPr>
                        <a:t>Destination </a:t>
                      </a:r>
                    </a:p>
                  </a:txBody>
                  <a:tcPr marT="45732" marB="45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2"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T="45732" marB="45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9" name="Table 8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3099121"/>
              </p:ext>
            </p:extLst>
          </p:nvPr>
        </p:nvGraphicFramePr>
        <p:xfrm>
          <a:off x="3886200" y="4000493"/>
          <a:ext cx="275408" cy="342907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275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2405">
                <a:tc>
                  <a:txBody>
                    <a:bodyPr/>
                    <a:lstStyle/>
                    <a:p>
                      <a:pPr algn="ctr"/>
                      <a:r>
                        <a:rPr lang="en-US" sz="100" dirty="0">
                          <a:solidFill>
                            <a:schemeClr val="bg1"/>
                          </a:solidFill>
                        </a:rPr>
                        <a:t>Destination </a:t>
                      </a:r>
                    </a:p>
                  </a:txBody>
                  <a:tcPr marT="45732" marB="45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2"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T="45732" marB="45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1" name="Table 9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331171"/>
              </p:ext>
            </p:extLst>
          </p:nvPr>
        </p:nvGraphicFramePr>
        <p:xfrm>
          <a:off x="4648200" y="3581400"/>
          <a:ext cx="275408" cy="342907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275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2405">
                <a:tc>
                  <a:txBody>
                    <a:bodyPr/>
                    <a:lstStyle/>
                    <a:p>
                      <a:pPr algn="ctr"/>
                      <a:r>
                        <a:rPr lang="en-US" sz="100" dirty="0">
                          <a:solidFill>
                            <a:schemeClr val="bg1"/>
                          </a:solidFill>
                        </a:rPr>
                        <a:t>Destination </a:t>
                      </a:r>
                    </a:p>
                  </a:txBody>
                  <a:tcPr marT="45732" marB="45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2"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T="45732" marB="45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2" name="Table 9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5535267"/>
              </p:ext>
            </p:extLst>
          </p:nvPr>
        </p:nvGraphicFramePr>
        <p:xfrm>
          <a:off x="5668192" y="3276600"/>
          <a:ext cx="275408" cy="342907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275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2405">
                <a:tc>
                  <a:txBody>
                    <a:bodyPr/>
                    <a:lstStyle/>
                    <a:p>
                      <a:pPr algn="ctr"/>
                      <a:r>
                        <a:rPr lang="en-US" sz="100" dirty="0">
                          <a:solidFill>
                            <a:schemeClr val="bg1"/>
                          </a:solidFill>
                        </a:rPr>
                        <a:t>Destination </a:t>
                      </a:r>
                    </a:p>
                  </a:txBody>
                  <a:tcPr marT="45732" marB="45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2"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T="45732" marB="45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4" name="Table 9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8386143"/>
              </p:ext>
            </p:extLst>
          </p:nvPr>
        </p:nvGraphicFramePr>
        <p:xfrm>
          <a:off x="6506392" y="3810000"/>
          <a:ext cx="275408" cy="342907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275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2405">
                <a:tc>
                  <a:txBody>
                    <a:bodyPr/>
                    <a:lstStyle/>
                    <a:p>
                      <a:pPr algn="ctr"/>
                      <a:r>
                        <a:rPr lang="en-US" sz="100" dirty="0">
                          <a:solidFill>
                            <a:schemeClr val="bg1"/>
                          </a:solidFill>
                        </a:rPr>
                        <a:t>Destination </a:t>
                      </a:r>
                    </a:p>
                  </a:txBody>
                  <a:tcPr marT="45732" marB="45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2"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T="45732" marB="45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0" name="Picture 2" descr="C:\Documents and Settings\spratnas\Local Settings\Temporary Internet Files\Content.IE5\CLEFC5EZ\MCj04417380000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146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75789" y="5391090"/>
            <a:ext cx="582211" cy="36933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rgbClr val="000090"/>
                </a:solidFill>
              </a:rPr>
              <a:t>MIT</a:t>
            </a:r>
          </a:p>
        </p:txBody>
      </p:sp>
      <p:sp>
        <p:nvSpPr>
          <p:cNvPr id="125" name="Rounded Rectangle 124"/>
          <p:cNvSpPr/>
          <p:nvPr/>
        </p:nvSpPr>
        <p:spPr bwMode="auto">
          <a:xfrm>
            <a:off x="228600" y="5334000"/>
            <a:ext cx="8229600" cy="1295400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</a:rPr>
              <a:t>Internet routing protocols</a:t>
            </a:r>
            <a:r>
              <a:rPr kumimoji="0" lang="en-US" sz="24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</a:rPr>
              <a:t> </a:t>
            </a:r>
            <a:r>
              <a:rPr lang="en-US" sz="2400" b="0" dirty="0">
                <a:solidFill>
                  <a:schemeClr val="bg1"/>
                </a:solidFill>
              </a:rPr>
              <a:t>are responsible for </a:t>
            </a:r>
            <a:r>
              <a:rPr kumimoji="0" lang="en-US" sz="24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</a:rPr>
              <a:t>constructing </a:t>
            </a:r>
            <a:br>
              <a:rPr kumimoji="0" lang="en-US" sz="24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</a:rPr>
            </a:b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and updating</a:t>
            </a:r>
            <a:r>
              <a:rPr kumimoji="0" lang="en-US" sz="24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</a:rPr>
              <a:t> </a:t>
            </a:r>
            <a:r>
              <a:rPr lang="en-US" sz="2400" b="0" dirty="0">
                <a:solidFill>
                  <a:schemeClr val="bg1"/>
                </a:solidFill>
              </a:rPr>
              <a:t>the </a:t>
            </a:r>
            <a:r>
              <a:rPr kumimoji="0" lang="en-US" sz="24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</a:rPr>
              <a:t>forwarding tables at routers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9038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4439E-6 -1.5848E-6 L 0.0686 -0.01599 L 0.1372 0.03893 L 0.22282 0.02294 L 0.23497 0.12118 L 0.30687 0.14875 L 0.39267 0.1235 L 0.50938 0.06858 L 0.59673 0.18536 " pathEditMode="relative" ptsTypes="AAAAAAAAA">
                                      <p:cBhvr>
                                        <p:cTn id="11" dur="3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Routing Protocols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2"/>
            <a:ext cx="9067800" cy="4986337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Routing protocols implement the core function of a network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Establish paths between nodes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Part of the network’s </a:t>
            </a:r>
            <a:r>
              <a:rPr lang="en-US" dirty="0"/>
              <a:t>“</a:t>
            </a:r>
            <a:r>
              <a:rPr lang="en-US" dirty="0">
                <a:solidFill>
                  <a:srgbClr val="FF0000"/>
                </a:solidFill>
              </a:rPr>
              <a:t>control plane</a:t>
            </a:r>
            <a:r>
              <a:rPr lang="en-US" dirty="0"/>
              <a:t>” </a:t>
            </a:r>
          </a:p>
          <a:p>
            <a:endParaRPr lang="en-US" sz="2400" dirty="0"/>
          </a:p>
          <a:p>
            <a:r>
              <a:rPr lang="en-US" sz="2400" dirty="0"/>
              <a:t>Network modeled as a graph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Routers are graph vertices 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Links are edges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Edges have an associated “cost”</a:t>
            </a:r>
          </a:p>
          <a:p>
            <a:pPr lvl="2"/>
            <a:r>
              <a:rPr lang="en-US" dirty="0">
                <a:solidFill>
                  <a:srgbClr val="000090"/>
                </a:solidFill>
              </a:rPr>
              <a:t>e.g., distance, loss  </a:t>
            </a:r>
            <a:br>
              <a:rPr lang="en-US" dirty="0">
                <a:solidFill>
                  <a:srgbClr val="000090"/>
                </a:solidFill>
              </a:rPr>
            </a:br>
            <a:endParaRPr lang="en-US" dirty="0">
              <a:solidFill>
                <a:srgbClr val="000090"/>
              </a:solidFill>
            </a:endParaRPr>
          </a:p>
          <a:p>
            <a:r>
              <a:rPr lang="en-US" sz="2400" dirty="0"/>
              <a:t>Goal: compute a “good” path from source to destination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“good” usually means the shortest (least cost) path</a:t>
            </a:r>
          </a:p>
          <a:p>
            <a:pPr marL="0" indent="0">
              <a:buNone/>
            </a:pPr>
            <a:endParaRPr lang="en-US" sz="2400" dirty="0">
              <a:solidFill>
                <a:srgbClr val="000090"/>
              </a:solidFill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5724525" y="2971800"/>
            <a:ext cx="3419475" cy="2286000"/>
            <a:chOff x="3066" y="1107"/>
            <a:chExt cx="2250" cy="1409"/>
          </a:xfrm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3066" y="1107"/>
              <a:ext cx="2250" cy="1409"/>
            </a:xfrm>
            <a:custGeom>
              <a:avLst/>
              <a:gdLst>
                <a:gd name="T0" fmla="*/ 0 w 2250"/>
                <a:gd name="T1" fmla="*/ 624 h 1409"/>
                <a:gd name="T2" fmla="*/ 219 w 2250"/>
                <a:gd name="T3" fmla="*/ 321 h 1409"/>
                <a:gd name="T4" fmla="*/ 529 w 2250"/>
                <a:gd name="T5" fmla="*/ 35 h 1409"/>
                <a:gd name="T6" fmla="*/ 1551 w 2250"/>
                <a:gd name="T7" fmla="*/ 111 h 1409"/>
                <a:gd name="T8" fmla="*/ 1968 w 2250"/>
                <a:gd name="T9" fmla="*/ 483 h 1409"/>
                <a:gd name="T10" fmla="*/ 2199 w 2250"/>
                <a:gd name="T11" fmla="*/ 906 h 1409"/>
                <a:gd name="T12" fmla="*/ 1659 w 2250"/>
                <a:gd name="T13" fmla="*/ 1314 h 1409"/>
                <a:gd name="T14" fmla="*/ 993 w 2250"/>
                <a:gd name="T15" fmla="*/ 1386 h 1409"/>
                <a:gd name="T16" fmla="*/ 465 w 2250"/>
                <a:gd name="T17" fmla="*/ 1356 h 1409"/>
                <a:gd name="T18" fmla="*/ 102 w 2250"/>
                <a:gd name="T19" fmla="*/ 1068 h 1409"/>
                <a:gd name="T20" fmla="*/ 0 w 2250"/>
                <a:gd name="T21" fmla="*/ 624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50" h="1409">
                  <a:moveTo>
                    <a:pt x="0" y="624"/>
                  </a:moveTo>
                  <a:cubicBezTo>
                    <a:pt x="5" y="506"/>
                    <a:pt x="131" y="419"/>
                    <a:pt x="219" y="321"/>
                  </a:cubicBezTo>
                  <a:cubicBezTo>
                    <a:pt x="307" y="223"/>
                    <a:pt x="307" y="70"/>
                    <a:pt x="529" y="35"/>
                  </a:cubicBezTo>
                  <a:cubicBezTo>
                    <a:pt x="751" y="0"/>
                    <a:pt x="1311" y="36"/>
                    <a:pt x="1551" y="111"/>
                  </a:cubicBezTo>
                  <a:cubicBezTo>
                    <a:pt x="1791" y="186"/>
                    <a:pt x="1860" y="351"/>
                    <a:pt x="1968" y="483"/>
                  </a:cubicBezTo>
                  <a:cubicBezTo>
                    <a:pt x="2076" y="615"/>
                    <a:pt x="2250" y="767"/>
                    <a:pt x="2199" y="906"/>
                  </a:cubicBezTo>
                  <a:cubicBezTo>
                    <a:pt x="2148" y="1045"/>
                    <a:pt x="1860" y="1234"/>
                    <a:pt x="1659" y="1314"/>
                  </a:cubicBezTo>
                  <a:cubicBezTo>
                    <a:pt x="1458" y="1394"/>
                    <a:pt x="1192" y="1379"/>
                    <a:pt x="993" y="1386"/>
                  </a:cubicBezTo>
                  <a:cubicBezTo>
                    <a:pt x="794" y="1393"/>
                    <a:pt x="613" y="1409"/>
                    <a:pt x="465" y="1356"/>
                  </a:cubicBezTo>
                  <a:cubicBezTo>
                    <a:pt x="317" y="1303"/>
                    <a:pt x="180" y="1190"/>
                    <a:pt x="102" y="1068"/>
                  </a:cubicBezTo>
                  <a:cubicBezTo>
                    <a:pt x="24" y="946"/>
                    <a:pt x="21" y="716"/>
                    <a:pt x="0" y="624"/>
                  </a:cubicBezTo>
                  <a:close/>
                </a:path>
              </a:pathLst>
            </a:custGeom>
            <a:solidFill>
              <a:srgbClr val="CC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3402" y="1656"/>
              <a:ext cx="342" cy="186"/>
            </a:xfrm>
            <a:custGeom>
              <a:avLst/>
              <a:gdLst>
                <a:gd name="T0" fmla="*/ 0 w 342"/>
                <a:gd name="T1" fmla="*/ 186 h 186"/>
                <a:gd name="T2" fmla="*/ 342 w 342"/>
                <a:gd name="T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42" h="186">
                  <a:moveTo>
                    <a:pt x="0" y="186"/>
                  </a:moveTo>
                  <a:lnTo>
                    <a:pt x="342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3142" y="1898"/>
              <a:ext cx="313" cy="81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>
              <a:off x="3142" y="1891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3455" y="1891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3142" y="1891"/>
              <a:ext cx="310" cy="4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auto">
            <a:xfrm>
              <a:off x="3139" y="1832"/>
              <a:ext cx="313" cy="9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auto">
            <a:xfrm>
              <a:off x="3616" y="2285"/>
              <a:ext cx="313" cy="81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>
              <a:off x="3616" y="2278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14"/>
            <p:cNvSpPr>
              <a:spLocks noChangeShapeType="1"/>
            </p:cNvSpPr>
            <p:nvPr/>
          </p:nvSpPr>
          <p:spPr bwMode="auto">
            <a:xfrm>
              <a:off x="3929" y="2278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3616" y="2278"/>
              <a:ext cx="310" cy="4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18" name="Oval 16"/>
            <p:cNvSpPr>
              <a:spLocks noChangeArrowheads="1"/>
            </p:cNvSpPr>
            <p:nvPr/>
          </p:nvSpPr>
          <p:spPr bwMode="auto">
            <a:xfrm>
              <a:off x="3613" y="2219"/>
              <a:ext cx="313" cy="9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17"/>
            <p:cNvSpPr>
              <a:spLocks noChangeArrowheads="1"/>
            </p:cNvSpPr>
            <p:nvPr/>
          </p:nvSpPr>
          <p:spPr bwMode="auto">
            <a:xfrm>
              <a:off x="3612" y="1595"/>
              <a:ext cx="313" cy="81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>
              <a:off x="3612" y="1588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>
              <a:off x="3925" y="1588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Rectangle 20"/>
            <p:cNvSpPr>
              <a:spLocks noChangeArrowheads="1"/>
            </p:cNvSpPr>
            <p:nvPr/>
          </p:nvSpPr>
          <p:spPr bwMode="auto">
            <a:xfrm>
              <a:off x="3612" y="1588"/>
              <a:ext cx="310" cy="4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23" name="Oval 21"/>
            <p:cNvSpPr>
              <a:spLocks noChangeArrowheads="1"/>
            </p:cNvSpPr>
            <p:nvPr/>
          </p:nvSpPr>
          <p:spPr bwMode="auto">
            <a:xfrm>
              <a:off x="3609" y="1529"/>
              <a:ext cx="313" cy="9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Oval 22"/>
            <p:cNvSpPr>
              <a:spLocks noChangeArrowheads="1"/>
            </p:cNvSpPr>
            <p:nvPr/>
          </p:nvSpPr>
          <p:spPr bwMode="auto">
            <a:xfrm>
              <a:off x="4295" y="1591"/>
              <a:ext cx="312" cy="81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Line 23"/>
            <p:cNvSpPr>
              <a:spLocks noChangeShapeType="1"/>
            </p:cNvSpPr>
            <p:nvPr/>
          </p:nvSpPr>
          <p:spPr bwMode="auto">
            <a:xfrm>
              <a:off x="4295" y="1584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Line 24"/>
            <p:cNvSpPr>
              <a:spLocks noChangeShapeType="1"/>
            </p:cNvSpPr>
            <p:nvPr/>
          </p:nvSpPr>
          <p:spPr bwMode="auto">
            <a:xfrm>
              <a:off x="4607" y="1584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Rectangle 25"/>
            <p:cNvSpPr>
              <a:spLocks noChangeArrowheads="1"/>
            </p:cNvSpPr>
            <p:nvPr/>
          </p:nvSpPr>
          <p:spPr bwMode="auto">
            <a:xfrm>
              <a:off x="4295" y="1584"/>
              <a:ext cx="309" cy="4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28" name="Oval 26"/>
            <p:cNvSpPr>
              <a:spLocks noChangeArrowheads="1"/>
            </p:cNvSpPr>
            <p:nvPr/>
          </p:nvSpPr>
          <p:spPr bwMode="auto">
            <a:xfrm>
              <a:off x="4298" y="1528"/>
              <a:ext cx="312" cy="9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auto">
            <a:xfrm>
              <a:off x="4305" y="2282"/>
              <a:ext cx="313" cy="81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Line 28"/>
            <p:cNvSpPr>
              <a:spLocks noChangeShapeType="1"/>
            </p:cNvSpPr>
            <p:nvPr/>
          </p:nvSpPr>
          <p:spPr bwMode="auto">
            <a:xfrm>
              <a:off x="4305" y="2275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Line 29"/>
            <p:cNvSpPr>
              <a:spLocks noChangeShapeType="1"/>
            </p:cNvSpPr>
            <p:nvPr/>
          </p:nvSpPr>
          <p:spPr bwMode="auto">
            <a:xfrm>
              <a:off x="4618" y="2275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Rectangle 30"/>
            <p:cNvSpPr>
              <a:spLocks noChangeArrowheads="1"/>
            </p:cNvSpPr>
            <p:nvPr/>
          </p:nvSpPr>
          <p:spPr bwMode="auto">
            <a:xfrm>
              <a:off x="4305" y="2275"/>
              <a:ext cx="310" cy="4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33" name="Oval 31"/>
            <p:cNvSpPr>
              <a:spLocks noChangeArrowheads="1"/>
            </p:cNvSpPr>
            <p:nvPr/>
          </p:nvSpPr>
          <p:spPr bwMode="auto">
            <a:xfrm>
              <a:off x="4302" y="2216"/>
              <a:ext cx="313" cy="9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4870" y="1941"/>
              <a:ext cx="313" cy="81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Line 33"/>
            <p:cNvSpPr>
              <a:spLocks noChangeShapeType="1"/>
            </p:cNvSpPr>
            <p:nvPr/>
          </p:nvSpPr>
          <p:spPr bwMode="auto">
            <a:xfrm>
              <a:off x="4870" y="1934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Line 34"/>
            <p:cNvSpPr>
              <a:spLocks noChangeShapeType="1"/>
            </p:cNvSpPr>
            <p:nvPr/>
          </p:nvSpPr>
          <p:spPr bwMode="auto">
            <a:xfrm>
              <a:off x="5183" y="1934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Rectangle 35"/>
            <p:cNvSpPr>
              <a:spLocks noChangeArrowheads="1"/>
            </p:cNvSpPr>
            <p:nvPr/>
          </p:nvSpPr>
          <p:spPr bwMode="auto">
            <a:xfrm>
              <a:off x="4870" y="1934"/>
              <a:ext cx="310" cy="4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38" name="Oval 36"/>
            <p:cNvSpPr>
              <a:spLocks noChangeArrowheads="1"/>
            </p:cNvSpPr>
            <p:nvPr/>
          </p:nvSpPr>
          <p:spPr bwMode="auto">
            <a:xfrm>
              <a:off x="4867" y="1875"/>
              <a:ext cx="313" cy="9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auto">
            <a:xfrm>
              <a:off x="4461" y="1683"/>
              <a:ext cx="1" cy="522"/>
            </a:xfrm>
            <a:custGeom>
              <a:avLst/>
              <a:gdLst>
                <a:gd name="T0" fmla="*/ 0 w 1"/>
                <a:gd name="T1" fmla="*/ 0 h 522"/>
                <a:gd name="T2" fmla="*/ 0 w 1"/>
                <a:gd name="T3" fmla="*/ 522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522">
                  <a:moveTo>
                    <a:pt x="0" y="0"/>
                  </a:moveTo>
                  <a:lnTo>
                    <a:pt x="0" y="522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auto">
            <a:xfrm>
              <a:off x="3768" y="1689"/>
              <a:ext cx="1" cy="537"/>
            </a:xfrm>
            <a:custGeom>
              <a:avLst/>
              <a:gdLst>
                <a:gd name="T0" fmla="*/ 0 w 1"/>
                <a:gd name="T1" fmla="*/ 0 h 537"/>
                <a:gd name="T2" fmla="*/ 0 w 1"/>
                <a:gd name="T3" fmla="*/ 537 h 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537">
                  <a:moveTo>
                    <a:pt x="0" y="0"/>
                  </a:moveTo>
                  <a:lnTo>
                    <a:pt x="0" y="537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Freeform 39"/>
            <p:cNvSpPr>
              <a:spLocks/>
            </p:cNvSpPr>
            <p:nvPr/>
          </p:nvSpPr>
          <p:spPr bwMode="auto">
            <a:xfrm>
              <a:off x="3933" y="1674"/>
              <a:ext cx="504" cy="600"/>
            </a:xfrm>
            <a:custGeom>
              <a:avLst/>
              <a:gdLst>
                <a:gd name="T0" fmla="*/ 0 w 378"/>
                <a:gd name="T1" fmla="*/ 174 h 174"/>
                <a:gd name="T2" fmla="*/ 378 w 378"/>
                <a:gd name="T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8" h="174">
                  <a:moveTo>
                    <a:pt x="0" y="174"/>
                  </a:moveTo>
                  <a:lnTo>
                    <a:pt x="378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Freeform 40"/>
            <p:cNvSpPr>
              <a:spLocks/>
            </p:cNvSpPr>
            <p:nvPr/>
          </p:nvSpPr>
          <p:spPr bwMode="auto">
            <a:xfrm>
              <a:off x="4620" y="2022"/>
              <a:ext cx="366" cy="270"/>
            </a:xfrm>
            <a:custGeom>
              <a:avLst/>
              <a:gdLst>
                <a:gd name="T0" fmla="*/ 0 w 366"/>
                <a:gd name="T1" fmla="*/ 270 h 270"/>
                <a:gd name="T2" fmla="*/ 366 w 366"/>
                <a:gd name="T3" fmla="*/ 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66" h="270">
                  <a:moveTo>
                    <a:pt x="0" y="270"/>
                  </a:moveTo>
                  <a:lnTo>
                    <a:pt x="366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Freeform 41"/>
            <p:cNvSpPr>
              <a:spLocks/>
            </p:cNvSpPr>
            <p:nvPr/>
          </p:nvSpPr>
          <p:spPr bwMode="auto">
            <a:xfrm>
              <a:off x="3939" y="2304"/>
              <a:ext cx="366" cy="1"/>
            </a:xfrm>
            <a:custGeom>
              <a:avLst/>
              <a:gdLst>
                <a:gd name="T0" fmla="*/ 366 w 366"/>
                <a:gd name="T1" fmla="*/ 0 h 1"/>
                <a:gd name="T2" fmla="*/ 0 w 366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66" h="1">
                  <a:moveTo>
                    <a:pt x="366" y="0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Freeform 42"/>
            <p:cNvSpPr>
              <a:spLocks/>
            </p:cNvSpPr>
            <p:nvPr/>
          </p:nvSpPr>
          <p:spPr bwMode="auto">
            <a:xfrm>
              <a:off x="3348" y="1980"/>
              <a:ext cx="276" cy="264"/>
            </a:xfrm>
            <a:custGeom>
              <a:avLst/>
              <a:gdLst>
                <a:gd name="T0" fmla="*/ 276 w 276"/>
                <a:gd name="T1" fmla="*/ 264 h 264"/>
                <a:gd name="T2" fmla="*/ 0 w 276"/>
                <a:gd name="T3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76" h="264">
                  <a:moveTo>
                    <a:pt x="276" y="264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Freeform 43"/>
            <p:cNvSpPr>
              <a:spLocks/>
            </p:cNvSpPr>
            <p:nvPr/>
          </p:nvSpPr>
          <p:spPr bwMode="auto">
            <a:xfrm>
              <a:off x="3933" y="1614"/>
              <a:ext cx="366" cy="1"/>
            </a:xfrm>
            <a:custGeom>
              <a:avLst/>
              <a:gdLst>
                <a:gd name="T0" fmla="*/ 366 w 366"/>
                <a:gd name="T1" fmla="*/ 0 h 1"/>
                <a:gd name="T2" fmla="*/ 0 w 366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66" h="1">
                  <a:moveTo>
                    <a:pt x="366" y="0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Freeform 44"/>
            <p:cNvSpPr>
              <a:spLocks/>
            </p:cNvSpPr>
            <p:nvPr/>
          </p:nvSpPr>
          <p:spPr bwMode="auto">
            <a:xfrm>
              <a:off x="4608" y="1611"/>
              <a:ext cx="396" cy="267"/>
            </a:xfrm>
            <a:custGeom>
              <a:avLst/>
              <a:gdLst>
                <a:gd name="T0" fmla="*/ 396 w 396"/>
                <a:gd name="T1" fmla="*/ 267 h 267"/>
                <a:gd name="T2" fmla="*/ 0 w 396"/>
                <a:gd name="T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96" h="267">
                  <a:moveTo>
                    <a:pt x="396" y="267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Freeform 45"/>
            <p:cNvSpPr>
              <a:spLocks/>
            </p:cNvSpPr>
            <p:nvPr/>
          </p:nvSpPr>
          <p:spPr bwMode="auto">
            <a:xfrm>
              <a:off x="3291" y="1182"/>
              <a:ext cx="1110" cy="645"/>
            </a:xfrm>
            <a:custGeom>
              <a:avLst/>
              <a:gdLst>
                <a:gd name="T0" fmla="*/ 1110 w 1110"/>
                <a:gd name="T1" fmla="*/ 342 h 645"/>
                <a:gd name="T2" fmla="*/ 0 w 1110"/>
                <a:gd name="T3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110" h="645">
                  <a:moveTo>
                    <a:pt x="1110" y="342"/>
                  </a:moveTo>
                  <a:cubicBezTo>
                    <a:pt x="1104" y="0"/>
                    <a:pt x="21" y="63"/>
                    <a:pt x="0" y="645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8" name="Group 46"/>
            <p:cNvGrpSpPr>
              <a:grpSpLocks/>
            </p:cNvGrpSpPr>
            <p:nvPr/>
          </p:nvGrpSpPr>
          <p:grpSpPr bwMode="auto">
            <a:xfrm>
              <a:off x="3187" y="1796"/>
              <a:ext cx="212" cy="231"/>
              <a:chOff x="2950" y="2441"/>
              <a:chExt cx="215" cy="231"/>
            </a:xfrm>
          </p:grpSpPr>
          <p:sp>
            <p:nvSpPr>
              <p:cNvPr id="74" name="Rectangle 47"/>
              <p:cNvSpPr>
                <a:spLocks noChangeArrowheads="1"/>
              </p:cNvSpPr>
              <p:nvPr/>
            </p:nvSpPr>
            <p:spPr bwMode="auto">
              <a:xfrm>
                <a:off x="2982" y="2490"/>
                <a:ext cx="144" cy="132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" name="Text Box 48"/>
              <p:cNvSpPr txBox="1">
                <a:spLocks noChangeArrowheads="1"/>
              </p:cNvSpPr>
              <p:nvPr/>
            </p:nvSpPr>
            <p:spPr bwMode="auto">
              <a:xfrm>
                <a:off x="2950" y="2441"/>
                <a:ext cx="215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800"/>
                  <a:t>A</a:t>
                </a:r>
              </a:p>
            </p:txBody>
          </p:sp>
        </p:grpSp>
        <p:grpSp>
          <p:nvGrpSpPr>
            <p:cNvPr id="49" name="Group 49"/>
            <p:cNvGrpSpPr>
              <a:grpSpLocks/>
            </p:cNvGrpSpPr>
            <p:nvPr/>
          </p:nvGrpSpPr>
          <p:grpSpPr bwMode="auto">
            <a:xfrm>
              <a:off x="4357" y="2180"/>
              <a:ext cx="212" cy="231"/>
              <a:chOff x="2950" y="2441"/>
              <a:chExt cx="215" cy="231"/>
            </a:xfrm>
          </p:grpSpPr>
          <p:sp>
            <p:nvSpPr>
              <p:cNvPr id="72" name="Rectangle 50"/>
              <p:cNvSpPr>
                <a:spLocks noChangeArrowheads="1"/>
              </p:cNvSpPr>
              <p:nvPr/>
            </p:nvSpPr>
            <p:spPr bwMode="auto">
              <a:xfrm>
                <a:off x="2982" y="2490"/>
                <a:ext cx="144" cy="132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" name="Text Box 51"/>
              <p:cNvSpPr txBox="1">
                <a:spLocks noChangeArrowheads="1"/>
              </p:cNvSpPr>
              <p:nvPr/>
            </p:nvSpPr>
            <p:spPr bwMode="auto">
              <a:xfrm>
                <a:off x="2950" y="2441"/>
                <a:ext cx="215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800"/>
                  <a:t>E</a:t>
                </a:r>
              </a:p>
            </p:txBody>
          </p:sp>
        </p:grpSp>
        <p:grpSp>
          <p:nvGrpSpPr>
            <p:cNvPr id="50" name="Group 52"/>
            <p:cNvGrpSpPr>
              <a:grpSpLocks/>
            </p:cNvGrpSpPr>
            <p:nvPr/>
          </p:nvGrpSpPr>
          <p:grpSpPr bwMode="auto">
            <a:xfrm>
              <a:off x="3673" y="2177"/>
              <a:ext cx="220" cy="231"/>
              <a:chOff x="2947" y="2441"/>
              <a:chExt cx="223" cy="231"/>
            </a:xfrm>
          </p:grpSpPr>
          <p:sp>
            <p:nvSpPr>
              <p:cNvPr id="70" name="Rectangle 53"/>
              <p:cNvSpPr>
                <a:spLocks noChangeArrowheads="1"/>
              </p:cNvSpPr>
              <p:nvPr/>
            </p:nvSpPr>
            <p:spPr bwMode="auto">
              <a:xfrm>
                <a:off x="2982" y="2490"/>
                <a:ext cx="144" cy="132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" name="Text Box 54"/>
              <p:cNvSpPr txBox="1">
                <a:spLocks noChangeArrowheads="1"/>
              </p:cNvSpPr>
              <p:nvPr/>
            </p:nvSpPr>
            <p:spPr bwMode="auto">
              <a:xfrm>
                <a:off x="2947" y="2441"/>
                <a:ext cx="223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800"/>
                  <a:t>D</a:t>
                </a:r>
              </a:p>
            </p:txBody>
          </p:sp>
        </p:grpSp>
        <p:grpSp>
          <p:nvGrpSpPr>
            <p:cNvPr id="51" name="Group 55"/>
            <p:cNvGrpSpPr>
              <a:grpSpLocks/>
            </p:cNvGrpSpPr>
            <p:nvPr/>
          </p:nvGrpSpPr>
          <p:grpSpPr bwMode="auto">
            <a:xfrm>
              <a:off x="4347" y="1490"/>
              <a:ext cx="220" cy="231"/>
              <a:chOff x="2946" y="2441"/>
              <a:chExt cx="223" cy="231"/>
            </a:xfrm>
          </p:grpSpPr>
          <p:sp>
            <p:nvSpPr>
              <p:cNvPr id="68" name="Rectangle 56"/>
              <p:cNvSpPr>
                <a:spLocks noChangeArrowheads="1"/>
              </p:cNvSpPr>
              <p:nvPr/>
            </p:nvSpPr>
            <p:spPr bwMode="auto">
              <a:xfrm>
                <a:off x="2982" y="2490"/>
                <a:ext cx="144" cy="132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" name="Text Box 57"/>
              <p:cNvSpPr txBox="1">
                <a:spLocks noChangeArrowheads="1"/>
              </p:cNvSpPr>
              <p:nvPr/>
            </p:nvSpPr>
            <p:spPr bwMode="auto">
              <a:xfrm>
                <a:off x="2946" y="2441"/>
                <a:ext cx="223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800"/>
                  <a:t>C</a:t>
                </a:r>
              </a:p>
            </p:txBody>
          </p:sp>
        </p:grpSp>
        <p:grpSp>
          <p:nvGrpSpPr>
            <p:cNvPr id="52" name="Group 58"/>
            <p:cNvGrpSpPr>
              <a:grpSpLocks/>
            </p:cNvGrpSpPr>
            <p:nvPr/>
          </p:nvGrpSpPr>
          <p:grpSpPr bwMode="auto">
            <a:xfrm>
              <a:off x="3667" y="1490"/>
              <a:ext cx="212" cy="231"/>
              <a:chOff x="2950" y="2441"/>
              <a:chExt cx="215" cy="231"/>
            </a:xfrm>
          </p:grpSpPr>
          <p:sp>
            <p:nvSpPr>
              <p:cNvPr id="66" name="Rectangle 59"/>
              <p:cNvSpPr>
                <a:spLocks noChangeArrowheads="1"/>
              </p:cNvSpPr>
              <p:nvPr/>
            </p:nvSpPr>
            <p:spPr bwMode="auto">
              <a:xfrm>
                <a:off x="2982" y="2490"/>
                <a:ext cx="144" cy="132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" name="Text Box 60"/>
              <p:cNvSpPr txBox="1">
                <a:spLocks noChangeArrowheads="1"/>
              </p:cNvSpPr>
              <p:nvPr/>
            </p:nvSpPr>
            <p:spPr bwMode="auto">
              <a:xfrm>
                <a:off x="2950" y="2441"/>
                <a:ext cx="215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800"/>
                  <a:t>B</a:t>
                </a:r>
              </a:p>
            </p:txBody>
          </p:sp>
        </p:grpSp>
        <p:grpSp>
          <p:nvGrpSpPr>
            <p:cNvPr id="53" name="Group 61"/>
            <p:cNvGrpSpPr>
              <a:grpSpLocks/>
            </p:cNvGrpSpPr>
            <p:nvPr/>
          </p:nvGrpSpPr>
          <p:grpSpPr bwMode="auto">
            <a:xfrm>
              <a:off x="4934" y="1838"/>
              <a:ext cx="204" cy="231"/>
              <a:chOff x="2954" y="2441"/>
              <a:chExt cx="207" cy="231"/>
            </a:xfrm>
          </p:grpSpPr>
          <p:sp>
            <p:nvSpPr>
              <p:cNvPr id="64" name="Rectangle 62"/>
              <p:cNvSpPr>
                <a:spLocks noChangeArrowheads="1"/>
              </p:cNvSpPr>
              <p:nvPr/>
            </p:nvSpPr>
            <p:spPr bwMode="auto">
              <a:xfrm>
                <a:off x="2982" y="2490"/>
                <a:ext cx="144" cy="132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" name="Text Box 63"/>
              <p:cNvSpPr txBox="1">
                <a:spLocks noChangeArrowheads="1"/>
              </p:cNvSpPr>
              <p:nvPr/>
            </p:nvSpPr>
            <p:spPr bwMode="auto">
              <a:xfrm>
                <a:off x="2954" y="2441"/>
                <a:ext cx="20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800" dirty="0"/>
                  <a:t>F</a:t>
                </a:r>
              </a:p>
            </p:txBody>
          </p:sp>
        </p:grpSp>
        <p:sp>
          <p:nvSpPr>
            <p:cNvPr id="54" name="Text Box 64"/>
            <p:cNvSpPr txBox="1">
              <a:spLocks noChangeArrowheads="1"/>
            </p:cNvSpPr>
            <p:nvPr/>
          </p:nvSpPr>
          <p:spPr bwMode="auto">
            <a:xfrm>
              <a:off x="3397" y="1604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/>
                <a:t>2</a:t>
              </a:r>
            </a:p>
          </p:txBody>
        </p:sp>
        <p:sp>
          <p:nvSpPr>
            <p:cNvPr id="55" name="Text Box 65"/>
            <p:cNvSpPr txBox="1">
              <a:spLocks noChangeArrowheads="1"/>
            </p:cNvSpPr>
            <p:nvPr/>
          </p:nvSpPr>
          <p:spPr bwMode="auto">
            <a:xfrm>
              <a:off x="3745" y="1823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/>
                <a:t>2</a:t>
              </a:r>
            </a:p>
          </p:txBody>
        </p:sp>
        <p:sp>
          <p:nvSpPr>
            <p:cNvPr id="56" name="Text Box 66"/>
            <p:cNvSpPr txBox="1">
              <a:spLocks noChangeArrowheads="1"/>
            </p:cNvSpPr>
            <p:nvPr/>
          </p:nvSpPr>
          <p:spPr bwMode="auto">
            <a:xfrm>
              <a:off x="3310" y="2036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/>
                <a:t>1</a:t>
              </a:r>
            </a:p>
          </p:txBody>
        </p:sp>
        <p:sp>
          <p:nvSpPr>
            <p:cNvPr id="57" name="Text Box 67"/>
            <p:cNvSpPr txBox="1">
              <a:spLocks noChangeArrowheads="1"/>
            </p:cNvSpPr>
            <p:nvPr/>
          </p:nvSpPr>
          <p:spPr bwMode="auto">
            <a:xfrm>
              <a:off x="4129" y="1916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/>
                <a:t>3</a:t>
              </a:r>
            </a:p>
          </p:txBody>
        </p:sp>
        <p:sp>
          <p:nvSpPr>
            <p:cNvPr id="58" name="Text Box 68"/>
            <p:cNvSpPr txBox="1">
              <a:spLocks noChangeArrowheads="1"/>
            </p:cNvSpPr>
            <p:nvPr/>
          </p:nvSpPr>
          <p:spPr bwMode="auto">
            <a:xfrm>
              <a:off x="4066" y="2270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/>
                <a:t>1</a:t>
              </a:r>
            </a:p>
          </p:txBody>
        </p:sp>
        <p:sp>
          <p:nvSpPr>
            <p:cNvPr id="59" name="Text Box 69"/>
            <p:cNvSpPr txBox="1">
              <a:spLocks noChangeArrowheads="1"/>
            </p:cNvSpPr>
            <p:nvPr/>
          </p:nvSpPr>
          <p:spPr bwMode="auto">
            <a:xfrm>
              <a:off x="4426" y="1841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/>
                <a:t>1</a:t>
              </a:r>
            </a:p>
          </p:txBody>
        </p:sp>
        <p:sp>
          <p:nvSpPr>
            <p:cNvPr id="60" name="Text Box 70"/>
            <p:cNvSpPr txBox="1">
              <a:spLocks noChangeArrowheads="1"/>
            </p:cNvSpPr>
            <p:nvPr/>
          </p:nvSpPr>
          <p:spPr bwMode="auto">
            <a:xfrm>
              <a:off x="4786" y="2105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/>
                <a:t>2</a:t>
              </a:r>
            </a:p>
          </p:txBody>
        </p:sp>
        <p:sp>
          <p:nvSpPr>
            <p:cNvPr id="61" name="Text Box 71"/>
            <p:cNvSpPr txBox="1">
              <a:spLocks noChangeArrowheads="1"/>
            </p:cNvSpPr>
            <p:nvPr/>
          </p:nvSpPr>
          <p:spPr bwMode="auto">
            <a:xfrm>
              <a:off x="4759" y="1568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/>
                <a:t>5</a:t>
              </a:r>
            </a:p>
          </p:txBody>
        </p:sp>
        <p:sp>
          <p:nvSpPr>
            <p:cNvPr id="62" name="Text Box 72"/>
            <p:cNvSpPr txBox="1">
              <a:spLocks noChangeArrowheads="1"/>
            </p:cNvSpPr>
            <p:nvPr/>
          </p:nvSpPr>
          <p:spPr bwMode="auto">
            <a:xfrm>
              <a:off x="4024" y="1418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/>
                <a:t>3</a:t>
              </a:r>
            </a:p>
          </p:txBody>
        </p:sp>
        <p:sp>
          <p:nvSpPr>
            <p:cNvPr id="63" name="Text Box 73"/>
            <p:cNvSpPr txBox="1">
              <a:spLocks noChangeArrowheads="1"/>
            </p:cNvSpPr>
            <p:nvPr/>
          </p:nvSpPr>
          <p:spPr bwMode="auto">
            <a:xfrm>
              <a:off x="3673" y="1151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/>
                <a:t>5</a:t>
              </a:r>
            </a:p>
          </p:txBody>
        </p:sp>
      </p:grpSp>
      <p:sp>
        <p:nvSpPr>
          <p:cNvPr id="7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4C05EBB-C536-E44B-A239-9A2987AEE65E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5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Routing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229600" cy="4411662"/>
          </a:xfrm>
        </p:spPr>
        <p:txBody>
          <a:bodyPr/>
          <a:lstStyle/>
          <a:p>
            <a:r>
              <a:rPr lang="en-US" sz="2400" dirty="0"/>
              <a:t>Internet Routing works at two levels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Each AS runs an </a:t>
            </a:r>
            <a:r>
              <a:rPr lang="en-US" sz="2400" dirty="0">
                <a:solidFill>
                  <a:srgbClr val="FF0000"/>
                </a:solidFill>
              </a:rPr>
              <a:t>intra-domain </a:t>
            </a:r>
            <a:r>
              <a:rPr lang="en-US" sz="2400" dirty="0">
                <a:solidFill>
                  <a:srgbClr val="000000"/>
                </a:solidFill>
              </a:rPr>
              <a:t>routing protocol</a:t>
            </a:r>
            <a:r>
              <a:rPr lang="en-US" sz="2400" dirty="0"/>
              <a:t> that </a:t>
            </a:r>
            <a:br>
              <a:rPr lang="en-US" sz="2400" dirty="0"/>
            </a:br>
            <a:r>
              <a:rPr lang="en-US" sz="2400" dirty="0"/>
              <a:t>establishes routes within its domain </a:t>
            </a:r>
          </a:p>
          <a:p>
            <a:pPr lvl="1"/>
            <a:r>
              <a:rPr lang="en-US" sz="2000" dirty="0">
                <a:solidFill>
                  <a:srgbClr val="000090"/>
                </a:solidFill>
              </a:rPr>
              <a:t>(AS -- region of network under a single administrative entity)</a:t>
            </a:r>
          </a:p>
          <a:p>
            <a:pPr lvl="1"/>
            <a:r>
              <a:rPr lang="en-US" sz="2000" dirty="0">
                <a:solidFill>
                  <a:srgbClr val="000090"/>
                </a:solidFill>
              </a:rPr>
              <a:t>Link State, e.g., Open Shortest Path First (OSPF)</a:t>
            </a:r>
          </a:p>
          <a:p>
            <a:pPr lvl="1"/>
            <a:r>
              <a:rPr lang="en-US" sz="2000" dirty="0">
                <a:solidFill>
                  <a:srgbClr val="000090"/>
                </a:solidFill>
              </a:rPr>
              <a:t>Distance Vector, e.g., Routing Information Protocol (RIP)</a:t>
            </a:r>
          </a:p>
          <a:p>
            <a:endParaRPr lang="en-US" sz="2400" dirty="0"/>
          </a:p>
          <a:p>
            <a:r>
              <a:rPr lang="en-US" sz="2400" dirty="0" err="1"/>
              <a:t>ASes</a:t>
            </a:r>
            <a:r>
              <a:rPr lang="en-US" sz="2400" dirty="0"/>
              <a:t> participate in an </a:t>
            </a:r>
            <a:r>
              <a:rPr lang="en-US" sz="2400" dirty="0">
                <a:solidFill>
                  <a:srgbClr val="FF0000"/>
                </a:solidFill>
              </a:rPr>
              <a:t>inter-domain </a:t>
            </a:r>
            <a:r>
              <a:rPr lang="en-US" sz="2400" dirty="0">
                <a:solidFill>
                  <a:srgbClr val="000000"/>
                </a:solidFill>
              </a:rPr>
              <a:t>routing protocol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that establishes routes between domains</a:t>
            </a:r>
          </a:p>
          <a:p>
            <a:pPr lvl="1"/>
            <a:r>
              <a:rPr lang="en-US" sz="2000" dirty="0">
                <a:solidFill>
                  <a:srgbClr val="000090"/>
                </a:solidFill>
              </a:rPr>
              <a:t>Path Vector, e.g., Border Gateway Protocol (BGP)</a:t>
            </a:r>
          </a:p>
          <a:p>
            <a:pPr marL="0" indent="0">
              <a:buNone/>
            </a:pP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4C05EBB-C536-E44B-A239-9A2987AEE65E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498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Addressing (for now)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Assume each host has a unique ID (address)</a:t>
            </a:r>
          </a:p>
          <a:p>
            <a:pPr lvl="1"/>
            <a:endParaRPr lang="en-US" dirty="0"/>
          </a:p>
          <a:p>
            <a:r>
              <a:rPr lang="en-US" dirty="0"/>
              <a:t>No particular structure to those IDs</a:t>
            </a:r>
          </a:p>
          <a:p>
            <a:pPr marL="0" indent="0">
              <a:buNone/>
            </a:pPr>
            <a:r>
              <a:rPr lang="en-US" dirty="0"/>
              <a:t>		(e.g. Ethernet)</a:t>
            </a:r>
          </a:p>
          <a:p>
            <a:pPr lvl="1"/>
            <a:endParaRPr lang="en-US" dirty="0"/>
          </a:p>
          <a:p>
            <a:r>
              <a:rPr lang="en-US" dirty="0"/>
              <a:t>Later in course will talk about IP addressing</a:t>
            </a:r>
          </a:p>
          <a:p>
            <a:pPr marL="457200" lvl="1" indent="0">
              <a:buNone/>
            </a:pPr>
            <a:r>
              <a:rPr lang="en-US" dirty="0"/>
              <a:t>	(which implicitly has structure)</a:t>
            </a:r>
          </a:p>
          <a:p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4C05EBB-C536-E44B-A239-9A2987AEE65E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06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600" y="1887629"/>
            <a:ext cx="6400800" cy="441754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Name: a </a:t>
            </a:r>
            <a:r>
              <a:rPr lang="en-US" i="1" dirty="0">
                <a:solidFill>
                  <a:schemeClr val="tx1"/>
                </a:solidFill>
              </a:rPr>
              <a:t>something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Address: Where a </a:t>
            </a:r>
            <a:r>
              <a:rPr lang="en-US" i="1" dirty="0">
                <a:solidFill>
                  <a:schemeClr val="tx1"/>
                </a:solidFill>
              </a:rPr>
              <a:t>something</a:t>
            </a:r>
            <a:r>
              <a:rPr lang="en-US" dirty="0">
                <a:solidFill>
                  <a:schemeClr val="tx1"/>
                </a:solidFill>
              </a:rPr>
              <a:t> is</a:t>
            </a:r>
          </a:p>
          <a:p>
            <a:r>
              <a:rPr lang="en-US" dirty="0">
                <a:solidFill>
                  <a:schemeClr val="tx1"/>
                </a:solidFill>
              </a:rPr>
              <a:t>Routing: How do I get to the </a:t>
            </a:r>
            <a:r>
              <a:rPr lang="en-US" i="1" dirty="0">
                <a:solidFill>
                  <a:schemeClr val="tx1"/>
                </a:solidFill>
              </a:rPr>
              <a:t>something</a:t>
            </a:r>
          </a:p>
          <a:p>
            <a:endParaRPr lang="en-US" i="1" dirty="0">
              <a:solidFill>
                <a:schemeClr val="tx1"/>
              </a:solidFill>
            </a:endParaRPr>
          </a:p>
          <a:p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4C05EBB-C536-E44B-A239-9A2987AEE65E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3372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Outline	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Popular Routing Algorithms:</a:t>
            </a:r>
          </a:p>
          <a:p>
            <a:pPr lvl="1"/>
            <a:r>
              <a:rPr lang="en-US" dirty="0"/>
              <a:t>Link State Routing</a:t>
            </a:r>
          </a:p>
          <a:p>
            <a:pPr lvl="1"/>
            <a:r>
              <a:rPr lang="en-US" dirty="0"/>
              <a:t>Distance Vector Algorithm </a:t>
            </a:r>
          </a:p>
          <a:p>
            <a:r>
              <a:rPr lang="en-US" dirty="0"/>
              <a:t>Routing: goals and metrics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4C05EBB-C536-E44B-A239-9A2987AEE65E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0779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Link-State Routing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4C05EBB-C536-E44B-A239-9A2987AEE65E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4026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Link State Routing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8610600" cy="1371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Each node maintains its </a:t>
            </a:r>
            <a:r>
              <a:rPr lang="en-US" sz="2400" dirty="0">
                <a:solidFill>
                  <a:srgbClr val="FF0000"/>
                </a:solidFill>
                <a:latin typeface="Arial" charset="0"/>
              </a:rPr>
              <a:t>local</a:t>
            </a:r>
            <a:r>
              <a:rPr lang="en-US" sz="2400" dirty="0">
                <a:latin typeface="Arial" charset="0"/>
              </a:rPr>
              <a:t> “link state” (LS)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rgbClr val="000090"/>
                </a:solidFill>
                <a:latin typeface="Arial" charset="0"/>
              </a:rPr>
              <a:t>i.e., a list of its directly attached links and their costs</a:t>
            </a:r>
          </a:p>
          <a:p>
            <a:pPr>
              <a:lnSpc>
                <a:spcPct val="90000"/>
              </a:lnSpc>
            </a:pPr>
            <a:endParaRPr lang="en-US" dirty="0">
              <a:latin typeface="Arial" charset="0"/>
            </a:endParaRPr>
          </a:p>
          <a:p>
            <a:pPr>
              <a:lnSpc>
                <a:spcPct val="70000"/>
              </a:lnSpc>
            </a:pPr>
            <a:endParaRPr lang="en-US" dirty="0">
              <a:latin typeface="Arial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828800" y="2819400"/>
            <a:ext cx="914400" cy="954107"/>
            <a:chOff x="1828800" y="2819400"/>
            <a:chExt cx="914400" cy="954107"/>
          </a:xfrm>
        </p:grpSpPr>
        <p:sp>
          <p:nvSpPr>
            <p:cNvPr id="3" name="Rounded Rectangle 2"/>
            <p:cNvSpPr/>
            <p:nvPr/>
          </p:nvSpPr>
          <p:spPr bwMode="auto">
            <a:xfrm>
              <a:off x="1828800" y="2819400"/>
              <a:ext cx="914400" cy="762000"/>
            </a:xfrm>
            <a:prstGeom prst="roundRect">
              <a:avLst/>
            </a:prstGeom>
            <a:solidFill>
              <a:srgbClr val="FFFF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905701" y="2819400"/>
              <a:ext cx="813131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+mn-lt"/>
                </a:rPr>
                <a:t>(N1,N2)</a:t>
              </a:r>
            </a:p>
            <a:p>
              <a:pPr algn="ctr"/>
              <a:r>
                <a:rPr lang="en-US" sz="1400" dirty="0">
                  <a:latin typeface="+mn-lt"/>
                </a:rPr>
                <a:t>(N1,N4)</a:t>
              </a:r>
            </a:p>
            <a:p>
              <a:pPr algn="ctr"/>
              <a:r>
                <a:rPr lang="en-US" sz="1400" dirty="0">
                  <a:latin typeface="+mn-lt"/>
                </a:rPr>
                <a:t>(N1,N5)</a:t>
              </a:r>
            </a:p>
            <a:p>
              <a:pPr algn="ctr"/>
              <a:endParaRPr lang="en-US" sz="1400" b="0" dirty="0">
                <a:latin typeface="+mn-lt"/>
              </a:endParaRPr>
            </a:p>
          </p:txBody>
        </p:sp>
      </p:grpSp>
      <p:cxnSp>
        <p:nvCxnSpPr>
          <p:cNvPr id="6" name="Straight Arrow Connector 5"/>
          <p:cNvCxnSpPr/>
          <p:nvPr/>
        </p:nvCxnSpPr>
        <p:spPr bwMode="auto">
          <a:xfrm flipH="1">
            <a:off x="2209800" y="3581400"/>
            <a:ext cx="76200" cy="6096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/>
          </a:ln>
          <a:effectLst/>
        </p:spPr>
      </p:cxnSp>
      <p:grpSp>
        <p:nvGrpSpPr>
          <p:cNvPr id="138" name="Group 4"/>
          <p:cNvGrpSpPr>
            <a:grpSpLocks/>
          </p:cNvGrpSpPr>
          <p:nvPr/>
        </p:nvGrpSpPr>
        <p:grpSpPr bwMode="auto">
          <a:xfrm>
            <a:off x="685800" y="3200400"/>
            <a:ext cx="7291388" cy="3429000"/>
            <a:chOff x="192" y="1536"/>
            <a:chExt cx="4929" cy="2448"/>
          </a:xfrm>
        </p:grpSpPr>
        <p:sp>
          <p:nvSpPr>
            <p:cNvPr id="139" name="Freeform 5"/>
            <p:cNvSpPr>
              <a:spLocks noEditPoints="1"/>
            </p:cNvSpPr>
            <p:nvPr/>
          </p:nvSpPr>
          <p:spPr bwMode="auto">
            <a:xfrm>
              <a:off x="854" y="2385"/>
              <a:ext cx="1500" cy="22"/>
            </a:xfrm>
            <a:custGeom>
              <a:avLst/>
              <a:gdLst>
                <a:gd name="T0" fmla="*/ 1500 w 1500"/>
                <a:gd name="T1" fmla="*/ 10 h 22"/>
                <a:gd name="T2" fmla="*/ 1498 w 1500"/>
                <a:gd name="T3" fmla="*/ 2 h 22"/>
                <a:gd name="T4" fmla="*/ 1490 w 1500"/>
                <a:gd name="T5" fmla="*/ 0 h 22"/>
                <a:gd name="T6" fmla="*/ 1482 w 1500"/>
                <a:gd name="T7" fmla="*/ 2 h 22"/>
                <a:gd name="T8" fmla="*/ 1478 w 1500"/>
                <a:gd name="T9" fmla="*/ 10 h 22"/>
                <a:gd name="T10" fmla="*/ 1482 w 1500"/>
                <a:gd name="T11" fmla="*/ 18 h 22"/>
                <a:gd name="T12" fmla="*/ 1490 w 1500"/>
                <a:gd name="T13" fmla="*/ 22 h 22"/>
                <a:gd name="T14" fmla="*/ 1498 w 1500"/>
                <a:gd name="T15" fmla="*/ 18 h 22"/>
                <a:gd name="T16" fmla="*/ 1500 w 1500"/>
                <a:gd name="T17" fmla="*/ 10 h 22"/>
                <a:gd name="T18" fmla="*/ 0 w 1500"/>
                <a:gd name="T19" fmla="*/ 10 h 22"/>
                <a:gd name="T20" fmla="*/ 2 w 1500"/>
                <a:gd name="T21" fmla="*/ 18 h 22"/>
                <a:gd name="T22" fmla="*/ 10 w 1500"/>
                <a:gd name="T23" fmla="*/ 22 h 22"/>
                <a:gd name="T24" fmla="*/ 18 w 1500"/>
                <a:gd name="T25" fmla="*/ 18 h 22"/>
                <a:gd name="T26" fmla="*/ 21 w 1500"/>
                <a:gd name="T27" fmla="*/ 10 h 22"/>
                <a:gd name="T28" fmla="*/ 18 w 1500"/>
                <a:gd name="T29" fmla="*/ 2 h 22"/>
                <a:gd name="T30" fmla="*/ 10 w 1500"/>
                <a:gd name="T31" fmla="*/ 0 h 22"/>
                <a:gd name="T32" fmla="*/ 2 w 1500"/>
                <a:gd name="T33" fmla="*/ 2 h 22"/>
                <a:gd name="T34" fmla="*/ 0 w 1500"/>
                <a:gd name="T35" fmla="*/ 10 h 2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00"/>
                <a:gd name="T55" fmla="*/ 0 h 22"/>
                <a:gd name="T56" fmla="*/ 1500 w 1500"/>
                <a:gd name="T57" fmla="*/ 22 h 2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00" h="22">
                  <a:moveTo>
                    <a:pt x="1500" y="10"/>
                  </a:moveTo>
                  <a:lnTo>
                    <a:pt x="1498" y="2"/>
                  </a:lnTo>
                  <a:lnTo>
                    <a:pt x="1490" y="0"/>
                  </a:lnTo>
                  <a:lnTo>
                    <a:pt x="1482" y="2"/>
                  </a:lnTo>
                  <a:lnTo>
                    <a:pt x="1478" y="10"/>
                  </a:lnTo>
                  <a:lnTo>
                    <a:pt x="1482" y="18"/>
                  </a:lnTo>
                  <a:lnTo>
                    <a:pt x="1490" y="22"/>
                  </a:lnTo>
                  <a:lnTo>
                    <a:pt x="1498" y="18"/>
                  </a:lnTo>
                  <a:lnTo>
                    <a:pt x="1500" y="10"/>
                  </a:lnTo>
                  <a:close/>
                  <a:moveTo>
                    <a:pt x="0" y="10"/>
                  </a:moveTo>
                  <a:lnTo>
                    <a:pt x="2" y="18"/>
                  </a:lnTo>
                  <a:lnTo>
                    <a:pt x="10" y="22"/>
                  </a:lnTo>
                  <a:lnTo>
                    <a:pt x="18" y="18"/>
                  </a:lnTo>
                  <a:lnTo>
                    <a:pt x="21" y="10"/>
                  </a:lnTo>
                  <a:lnTo>
                    <a:pt x="18" y="2"/>
                  </a:lnTo>
                  <a:lnTo>
                    <a:pt x="10" y="0"/>
                  </a:lnTo>
                  <a:lnTo>
                    <a:pt x="2" y="2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0" name="Line 6"/>
            <p:cNvSpPr>
              <a:spLocks noChangeShapeType="1"/>
            </p:cNvSpPr>
            <p:nvPr/>
          </p:nvSpPr>
          <p:spPr bwMode="auto">
            <a:xfrm flipH="1">
              <a:off x="875" y="2395"/>
              <a:ext cx="1457" cy="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" name="Freeform 7"/>
            <p:cNvSpPr>
              <a:spLocks noEditPoints="1"/>
            </p:cNvSpPr>
            <p:nvPr/>
          </p:nvSpPr>
          <p:spPr bwMode="auto">
            <a:xfrm>
              <a:off x="854" y="3034"/>
              <a:ext cx="1500" cy="403"/>
            </a:xfrm>
            <a:custGeom>
              <a:avLst/>
              <a:gdLst>
                <a:gd name="T0" fmla="*/ 0 w 1500"/>
                <a:gd name="T1" fmla="*/ 395 h 403"/>
                <a:gd name="T2" fmla="*/ 4 w 1500"/>
                <a:gd name="T3" fmla="*/ 403 h 403"/>
                <a:gd name="T4" fmla="*/ 14 w 1500"/>
                <a:gd name="T5" fmla="*/ 403 h 403"/>
                <a:gd name="T6" fmla="*/ 20 w 1500"/>
                <a:gd name="T7" fmla="*/ 399 h 403"/>
                <a:gd name="T8" fmla="*/ 21 w 1500"/>
                <a:gd name="T9" fmla="*/ 391 h 403"/>
                <a:gd name="T10" fmla="*/ 16 w 1500"/>
                <a:gd name="T11" fmla="*/ 383 h 403"/>
                <a:gd name="T12" fmla="*/ 8 w 1500"/>
                <a:gd name="T13" fmla="*/ 381 h 403"/>
                <a:gd name="T14" fmla="*/ 0 w 1500"/>
                <a:gd name="T15" fmla="*/ 387 h 403"/>
                <a:gd name="T16" fmla="*/ 0 w 1500"/>
                <a:gd name="T17" fmla="*/ 395 h 403"/>
                <a:gd name="T18" fmla="*/ 1500 w 1500"/>
                <a:gd name="T19" fmla="*/ 8 h 403"/>
                <a:gd name="T20" fmla="*/ 1496 w 1500"/>
                <a:gd name="T21" fmla="*/ 2 h 403"/>
                <a:gd name="T22" fmla="*/ 1486 w 1500"/>
                <a:gd name="T23" fmla="*/ 0 h 403"/>
                <a:gd name="T24" fmla="*/ 1480 w 1500"/>
                <a:gd name="T25" fmla="*/ 6 h 403"/>
                <a:gd name="T26" fmla="*/ 1478 w 1500"/>
                <a:gd name="T27" fmla="*/ 14 h 403"/>
                <a:gd name="T28" fmla="*/ 1484 w 1500"/>
                <a:gd name="T29" fmla="*/ 22 h 403"/>
                <a:gd name="T30" fmla="*/ 1492 w 1500"/>
                <a:gd name="T31" fmla="*/ 22 h 403"/>
                <a:gd name="T32" fmla="*/ 1500 w 1500"/>
                <a:gd name="T33" fmla="*/ 18 h 403"/>
                <a:gd name="T34" fmla="*/ 1500 w 1500"/>
                <a:gd name="T35" fmla="*/ 8 h 40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00"/>
                <a:gd name="T55" fmla="*/ 0 h 403"/>
                <a:gd name="T56" fmla="*/ 1500 w 1500"/>
                <a:gd name="T57" fmla="*/ 403 h 40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00" h="403">
                  <a:moveTo>
                    <a:pt x="0" y="395"/>
                  </a:moveTo>
                  <a:lnTo>
                    <a:pt x="4" y="403"/>
                  </a:lnTo>
                  <a:lnTo>
                    <a:pt x="14" y="403"/>
                  </a:lnTo>
                  <a:lnTo>
                    <a:pt x="20" y="399"/>
                  </a:lnTo>
                  <a:lnTo>
                    <a:pt x="21" y="391"/>
                  </a:lnTo>
                  <a:lnTo>
                    <a:pt x="16" y="383"/>
                  </a:lnTo>
                  <a:lnTo>
                    <a:pt x="8" y="381"/>
                  </a:lnTo>
                  <a:lnTo>
                    <a:pt x="0" y="387"/>
                  </a:lnTo>
                  <a:lnTo>
                    <a:pt x="0" y="395"/>
                  </a:lnTo>
                  <a:close/>
                  <a:moveTo>
                    <a:pt x="1500" y="8"/>
                  </a:moveTo>
                  <a:lnTo>
                    <a:pt x="1496" y="2"/>
                  </a:lnTo>
                  <a:lnTo>
                    <a:pt x="1486" y="0"/>
                  </a:lnTo>
                  <a:lnTo>
                    <a:pt x="1480" y="6"/>
                  </a:lnTo>
                  <a:lnTo>
                    <a:pt x="1478" y="14"/>
                  </a:lnTo>
                  <a:lnTo>
                    <a:pt x="1484" y="22"/>
                  </a:lnTo>
                  <a:lnTo>
                    <a:pt x="1492" y="22"/>
                  </a:lnTo>
                  <a:lnTo>
                    <a:pt x="1500" y="18"/>
                  </a:lnTo>
                  <a:lnTo>
                    <a:pt x="1500" y="8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Line 8"/>
            <p:cNvSpPr>
              <a:spLocks noChangeShapeType="1"/>
            </p:cNvSpPr>
            <p:nvPr/>
          </p:nvSpPr>
          <p:spPr bwMode="auto">
            <a:xfrm flipV="1">
              <a:off x="875" y="3048"/>
              <a:ext cx="1457" cy="377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" name="Freeform 9"/>
            <p:cNvSpPr>
              <a:spLocks noEditPoints="1"/>
            </p:cNvSpPr>
            <p:nvPr/>
          </p:nvSpPr>
          <p:spPr bwMode="auto">
            <a:xfrm>
              <a:off x="854" y="3415"/>
              <a:ext cx="1500" cy="381"/>
            </a:xfrm>
            <a:custGeom>
              <a:avLst/>
              <a:gdLst>
                <a:gd name="T0" fmla="*/ 0 w 1500"/>
                <a:gd name="T1" fmla="*/ 10 h 381"/>
                <a:gd name="T2" fmla="*/ 2 w 1500"/>
                <a:gd name="T3" fmla="*/ 18 h 381"/>
                <a:gd name="T4" fmla="*/ 8 w 1500"/>
                <a:gd name="T5" fmla="*/ 22 h 381"/>
                <a:gd name="T6" fmla="*/ 16 w 1500"/>
                <a:gd name="T7" fmla="*/ 22 h 381"/>
                <a:gd name="T8" fmla="*/ 21 w 1500"/>
                <a:gd name="T9" fmla="*/ 14 h 381"/>
                <a:gd name="T10" fmla="*/ 20 w 1500"/>
                <a:gd name="T11" fmla="*/ 6 h 381"/>
                <a:gd name="T12" fmla="*/ 14 w 1500"/>
                <a:gd name="T13" fmla="*/ 0 h 381"/>
                <a:gd name="T14" fmla="*/ 4 w 1500"/>
                <a:gd name="T15" fmla="*/ 2 h 381"/>
                <a:gd name="T16" fmla="*/ 0 w 1500"/>
                <a:gd name="T17" fmla="*/ 10 h 381"/>
                <a:gd name="T18" fmla="*/ 1500 w 1500"/>
                <a:gd name="T19" fmla="*/ 373 h 381"/>
                <a:gd name="T20" fmla="*/ 1500 w 1500"/>
                <a:gd name="T21" fmla="*/ 365 h 381"/>
                <a:gd name="T22" fmla="*/ 1492 w 1500"/>
                <a:gd name="T23" fmla="*/ 359 h 381"/>
                <a:gd name="T24" fmla="*/ 1484 w 1500"/>
                <a:gd name="T25" fmla="*/ 361 h 381"/>
                <a:gd name="T26" fmla="*/ 1478 w 1500"/>
                <a:gd name="T27" fmla="*/ 369 h 381"/>
                <a:gd name="T28" fmla="*/ 1480 w 1500"/>
                <a:gd name="T29" fmla="*/ 377 h 381"/>
                <a:gd name="T30" fmla="*/ 1486 w 1500"/>
                <a:gd name="T31" fmla="*/ 381 h 381"/>
                <a:gd name="T32" fmla="*/ 1496 w 1500"/>
                <a:gd name="T33" fmla="*/ 381 h 381"/>
                <a:gd name="T34" fmla="*/ 1500 w 1500"/>
                <a:gd name="T35" fmla="*/ 373 h 3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00"/>
                <a:gd name="T55" fmla="*/ 0 h 381"/>
                <a:gd name="T56" fmla="*/ 1500 w 1500"/>
                <a:gd name="T57" fmla="*/ 381 h 38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00" h="381">
                  <a:moveTo>
                    <a:pt x="0" y="10"/>
                  </a:moveTo>
                  <a:lnTo>
                    <a:pt x="2" y="18"/>
                  </a:lnTo>
                  <a:lnTo>
                    <a:pt x="8" y="22"/>
                  </a:lnTo>
                  <a:lnTo>
                    <a:pt x="16" y="22"/>
                  </a:lnTo>
                  <a:lnTo>
                    <a:pt x="21" y="14"/>
                  </a:lnTo>
                  <a:lnTo>
                    <a:pt x="20" y="6"/>
                  </a:lnTo>
                  <a:lnTo>
                    <a:pt x="14" y="0"/>
                  </a:lnTo>
                  <a:lnTo>
                    <a:pt x="4" y="2"/>
                  </a:lnTo>
                  <a:lnTo>
                    <a:pt x="0" y="10"/>
                  </a:lnTo>
                  <a:close/>
                  <a:moveTo>
                    <a:pt x="1500" y="373"/>
                  </a:moveTo>
                  <a:lnTo>
                    <a:pt x="1500" y="365"/>
                  </a:lnTo>
                  <a:lnTo>
                    <a:pt x="1492" y="359"/>
                  </a:lnTo>
                  <a:lnTo>
                    <a:pt x="1484" y="361"/>
                  </a:lnTo>
                  <a:lnTo>
                    <a:pt x="1478" y="369"/>
                  </a:lnTo>
                  <a:lnTo>
                    <a:pt x="1480" y="377"/>
                  </a:lnTo>
                  <a:lnTo>
                    <a:pt x="1486" y="381"/>
                  </a:lnTo>
                  <a:lnTo>
                    <a:pt x="1496" y="381"/>
                  </a:lnTo>
                  <a:lnTo>
                    <a:pt x="1500" y="373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" name="Line 10"/>
            <p:cNvSpPr>
              <a:spLocks noChangeShapeType="1"/>
            </p:cNvSpPr>
            <p:nvPr/>
          </p:nvSpPr>
          <p:spPr bwMode="auto">
            <a:xfrm>
              <a:off x="875" y="3429"/>
              <a:ext cx="1457" cy="355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Freeform 11"/>
            <p:cNvSpPr>
              <a:spLocks noEditPoints="1"/>
            </p:cNvSpPr>
            <p:nvPr/>
          </p:nvSpPr>
          <p:spPr bwMode="auto">
            <a:xfrm>
              <a:off x="2332" y="2385"/>
              <a:ext cx="1660" cy="291"/>
            </a:xfrm>
            <a:custGeom>
              <a:avLst/>
              <a:gdLst>
                <a:gd name="T0" fmla="*/ 0 w 1660"/>
                <a:gd name="T1" fmla="*/ 10 h 291"/>
                <a:gd name="T2" fmla="*/ 2 w 1660"/>
                <a:gd name="T3" fmla="*/ 18 h 291"/>
                <a:gd name="T4" fmla="*/ 10 w 1660"/>
                <a:gd name="T5" fmla="*/ 22 h 291"/>
                <a:gd name="T6" fmla="*/ 18 w 1660"/>
                <a:gd name="T7" fmla="*/ 20 h 291"/>
                <a:gd name="T8" fmla="*/ 22 w 1660"/>
                <a:gd name="T9" fmla="*/ 12 h 291"/>
                <a:gd name="T10" fmla="*/ 20 w 1660"/>
                <a:gd name="T11" fmla="*/ 4 h 291"/>
                <a:gd name="T12" fmla="*/ 14 w 1660"/>
                <a:gd name="T13" fmla="*/ 0 h 291"/>
                <a:gd name="T14" fmla="*/ 6 w 1660"/>
                <a:gd name="T15" fmla="*/ 2 h 291"/>
                <a:gd name="T16" fmla="*/ 0 w 1660"/>
                <a:gd name="T17" fmla="*/ 10 h 291"/>
                <a:gd name="T18" fmla="*/ 1660 w 1660"/>
                <a:gd name="T19" fmla="*/ 281 h 291"/>
                <a:gd name="T20" fmla="*/ 1658 w 1660"/>
                <a:gd name="T21" fmla="*/ 273 h 291"/>
                <a:gd name="T22" fmla="*/ 1650 w 1660"/>
                <a:gd name="T23" fmla="*/ 269 h 291"/>
                <a:gd name="T24" fmla="*/ 1642 w 1660"/>
                <a:gd name="T25" fmla="*/ 271 h 291"/>
                <a:gd name="T26" fmla="*/ 1638 w 1660"/>
                <a:gd name="T27" fmla="*/ 279 h 291"/>
                <a:gd name="T28" fmla="*/ 1638 w 1660"/>
                <a:gd name="T29" fmla="*/ 287 h 291"/>
                <a:gd name="T30" fmla="*/ 1646 w 1660"/>
                <a:gd name="T31" fmla="*/ 291 h 291"/>
                <a:gd name="T32" fmla="*/ 1654 w 1660"/>
                <a:gd name="T33" fmla="*/ 289 h 291"/>
                <a:gd name="T34" fmla="*/ 1660 w 1660"/>
                <a:gd name="T35" fmla="*/ 281 h 29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60"/>
                <a:gd name="T55" fmla="*/ 0 h 291"/>
                <a:gd name="T56" fmla="*/ 1660 w 1660"/>
                <a:gd name="T57" fmla="*/ 291 h 29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60" h="291">
                  <a:moveTo>
                    <a:pt x="0" y="10"/>
                  </a:moveTo>
                  <a:lnTo>
                    <a:pt x="2" y="18"/>
                  </a:lnTo>
                  <a:lnTo>
                    <a:pt x="10" y="22"/>
                  </a:lnTo>
                  <a:lnTo>
                    <a:pt x="18" y="20"/>
                  </a:lnTo>
                  <a:lnTo>
                    <a:pt x="22" y="12"/>
                  </a:lnTo>
                  <a:lnTo>
                    <a:pt x="20" y="4"/>
                  </a:lnTo>
                  <a:lnTo>
                    <a:pt x="14" y="0"/>
                  </a:lnTo>
                  <a:lnTo>
                    <a:pt x="6" y="2"/>
                  </a:lnTo>
                  <a:lnTo>
                    <a:pt x="0" y="10"/>
                  </a:lnTo>
                  <a:close/>
                  <a:moveTo>
                    <a:pt x="1660" y="281"/>
                  </a:moveTo>
                  <a:lnTo>
                    <a:pt x="1658" y="273"/>
                  </a:lnTo>
                  <a:lnTo>
                    <a:pt x="1650" y="269"/>
                  </a:lnTo>
                  <a:lnTo>
                    <a:pt x="1642" y="271"/>
                  </a:lnTo>
                  <a:lnTo>
                    <a:pt x="1638" y="279"/>
                  </a:lnTo>
                  <a:lnTo>
                    <a:pt x="1638" y="287"/>
                  </a:lnTo>
                  <a:lnTo>
                    <a:pt x="1646" y="291"/>
                  </a:lnTo>
                  <a:lnTo>
                    <a:pt x="1654" y="289"/>
                  </a:lnTo>
                  <a:lnTo>
                    <a:pt x="1660" y="281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" name="Line 12"/>
            <p:cNvSpPr>
              <a:spLocks noChangeShapeType="1"/>
            </p:cNvSpPr>
            <p:nvPr/>
          </p:nvSpPr>
          <p:spPr bwMode="auto">
            <a:xfrm>
              <a:off x="2354" y="2397"/>
              <a:ext cx="1616" cy="267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Freeform 13"/>
            <p:cNvSpPr>
              <a:spLocks noEditPoints="1"/>
            </p:cNvSpPr>
            <p:nvPr/>
          </p:nvSpPr>
          <p:spPr bwMode="auto">
            <a:xfrm>
              <a:off x="2332" y="2654"/>
              <a:ext cx="1660" cy="402"/>
            </a:xfrm>
            <a:custGeom>
              <a:avLst/>
              <a:gdLst>
                <a:gd name="T0" fmla="*/ 1660 w 1660"/>
                <a:gd name="T1" fmla="*/ 8 h 402"/>
                <a:gd name="T2" fmla="*/ 1654 w 1660"/>
                <a:gd name="T3" fmla="*/ 2 h 402"/>
                <a:gd name="T4" fmla="*/ 1646 w 1660"/>
                <a:gd name="T5" fmla="*/ 0 h 402"/>
                <a:gd name="T6" fmla="*/ 1638 w 1660"/>
                <a:gd name="T7" fmla="*/ 4 h 402"/>
                <a:gd name="T8" fmla="*/ 1638 w 1660"/>
                <a:gd name="T9" fmla="*/ 14 h 402"/>
                <a:gd name="T10" fmla="*/ 1642 w 1660"/>
                <a:gd name="T11" fmla="*/ 20 h 402"/>
                <a:gd name="T12" fmla="*/ 1650 w 1660"/>
                <a:gd name="T13" fmla="*/ 22 h 402"/>
                <a:gd name="T14" fmla="*/ 1658 w 1660"/>
                <a:gd name="T15" fmla="*/ 16 h 402"/>
                <a:gd name="T16" fmla="*/ 1660 w 1660"/>
                <a:gd name="T17" fmla="*/ 8 h 402"/>
                <a:gd name="T18" fmla="*/ 0 w 1660"/>
                <a:gd name="T19" fmla="*/ 394 h 402"/>
                <a:gd name="T20" fmla="*/ 6 w 1660"/>
                <a:gd name="T21" fmla="*/ 400 h 402"/>
                <a:gd name="T22" fmla="*/ 14 w 1660"/>
                <a:gd name="T23" fmla="*/ 402 h 402"/>
                <a:gd name="T24" fmla="*/ 22 w 1660"/>
                <a:gd name="T25" fmla="*/ 398 h 402"/>
                <a:gd name="T26" fmla="*/ 22 w 1660"/>
                <a:gd name="T27" fmla="*/ 388 h 402"/>
                <a:gd name="T28" fmla="*/ 18 w 1660"/>
                <a:gd name="T29" fmla="*/ 382 h 402"/>
                <a:gd name="T30" fmla="*/ 10 w 1660"/>
                <a:gd name="T31" fmla="*/ 380 h 402"/>
                <a:gd name="T32" fmla="*/ 2 w 1660"/>
                <a:gd name="T33" fmla="*/ 386 h 402"/>
                <a:gd name="T34" fmla="*/ 0 w 1660"/>
                <a:gd name="T35" fmla="*/ 394 h 40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60"/>
                <a:gd name="T55" fmla="*/ 0 h 402"/>
                <a:gd name="T56" fmla="*/ 1660 w 1660"/>
                <a:gd name="T57" fmla="*/ 402 h 40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60" h="402">
                  <a:moveTo>
                    <a:pt x="1660" y="8"/>
                  </a:moveTo>
                  <a:lnTo>
                    <a:pt x="1654" y="2"/>
                  </a:lnTo>
                  <a:lnTo>
                    <a:pt x="1646" y="0"/>
                  </a:lnTo>
                  <a:lnTo>
                    <a:pt x="1638" y="4"/>
                  </a:lnTo>
                  <a:lnTo>
                    <a:pt x="1638" y="14"/>
                  </a:lnTo>
                  <a:lnTo>
                    <a:pt x="1642" y="20"/>
                  </a:lnTo>
                  <a:lnTo>
                    <a:pt x="1650" y="22"/>
                  </a:lnTo>
                  <a:lnTo>
                    <a:pt x="1658" y="16"/>
                  </a:lnTo>
                  <a:lnTo>
                    <a:pt x="1660" y="8"/>
                  </a:lnTo>
                  <a:close/>
                  <a:moveTo>
                    <a:pt x="0" y="394"/>
                  </a:moveTo>
                  <a:lnTo>
                    <a:pt x="6" y="400"/>
                  </a:lnTo>
                  <a:lnTo>
                    <a:pt x="14" y="402"/>
                  </a:lnTo>
                  <a:lnTo>
                    <a:pt x="22" y="398"/>
                  </a:lnTo>
                  <a:lnTo>
                    <a:pt x="22" y="388"/>
                  </a:lnTo>
                  <a:lnTo>
                    <a:pt x="18" y="382"/>
                  </a:lnTo>
                  <a:lnTo>
                    <a:pt x="10" y="380"/>
                  </a:lnTo>
                  <a:lnTo>
                    <a:pt x="2" y="386"/>
                  </a:lnTo>
                  <a:lnTo>
                    <a:pt x="0" y="394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8" name="Line 14"/>
            <p:cNvSpPr>
              <a:spLocks noChangeShapeType="1"/>
            </p:cNvSpPr>
            <p:nvPr/>
          </p:nvSpPr>
          <p:spPr bwMode="auto">
            <a:xfrm flipH="1">
              <a:off x="2354" y="2668"/>
              <a:ext cx="1616" cy="374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" name="Freeform 15"/>
            <p:cNvSpPr>
              <a:spLocks noEditPoints="1"/>
            </p:cNvSpPr>
            <p:nvPr/>
          </p:nvSpPr>
          <p:spPr bwMode="auto">
            <a:xfrm>
              <a:off x="2332" y="3774"/>
              <a:ext cx="1481" cy="24"/>
            </a:xfrm>
            <a:custGeom>
              <a:avLst/>
              <a:gdLst>
                <a:gd name="T0" fmla="*/ 0 w 1481"/>
                <a:gd name="T1" fmla="*/ 12 h 24"/>
                <a:gd name="T2" fmla="*/ 4 w 1481"/>
                <a:gd name="T3" fmla="*/ 20 h 24"/>
                <a:gd name="T4" fmla="*/ 12 w 1481"/>
                <a:gd name="T5" fmla="*/ 24 h 24"/>
                <a:gd name="T6" fmla="*/ 20 w 1481"/>
                <a:gd name="T7" fmla="*/ 20 h 24"/>
                <a:gd name="T8" fmla="*/ 22 w 1481"/>
                <a:gd name="T9" fmla="*/ 12 h 24"/>
                <a:gd name="T10" fmla="*/ 20 w 1481"/>
                <a:gd name="T11" fmla="*/ 4 h 24"/>
                <a:gd name="T12" fmla="*/ 12 w 1481"/>
                <a:gd name="T13" fmla="*/ 0 h 24"/>
                <a:gd name="T14" fmla="*/ 4 w 1481"/>
                <a:gd name="T15" fmla="*/ 4 h 24"/>
                <a:gd name="T16" fmla="*/ 0 w 1481"/>
                <a:gd name="T17" fmla="*/ 12 h 24"/>
                <a:gd name="T18" fmla="*/ 1481 w 1481"/>
                <a:gd name="T19" fmla="*/ 12 h 24"/>
                <a:gd name="T20" fmla="*/ 1477 w 1481"/>
                <a:gd name="T21" fmla="*/ 4 h 24"/>
                <a:gd name="T22" fmla="*/ 1469 w 1481"/>
                <a:gd name="T23" fmla="*/ 0 h 24"/>
                <a:gd name="T24" fmla="*/ 1461 w 1481"/>
                <a:gd name="T25" fmla="*/ 4 h 24"/>
                <a:gd name="T26" fmla="*/ 1457 w 1481"/>
                <a:gd name="T27" fmla="*/ 12 h 24"/>
                <a:gd name="T28" fmla="*/ 1461 w 1481"/>
                <a:gd name="T29" fmla="*/ 20 h 24"/>
                <a:gd name="T30" fmla="*/ 1469 w 1481"/>
                <a:gd name="T31" fmla="*/ 24 h 24"/>
                <a:gd name="T32" fmla="*/ 1477 w 1481"/>
                <a:gd name="T33" fmla="*/ 20 h 24"/>
                <a:gd name="T34" fmla="*/ 1481 w 1481"/>
                <a:gd name="T35" fmla="*/ 12 h 2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81"/>
                <a:gd name="T55" fmla="*/ 0 h 24"/>
                <a:gd name="T56" fmla="*/ 1481 w 1481"/>
                <a:gd name="T57" fmla="*/ 24 h 2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81" h="24">
                  <a:moveTo>
                    <a:pt x="0" y="12"/>
                  </a:moveTo>
                  <a:lnTo>
                    <a:pt x="4" y="20"/>
                  </a:lnTo>
                  <a:lnTo>
                    <a:pt x="12" y="24"/>
                  </a:lnTo>
                  <a:lnTo>
                    <a:pt x="20" y="20"/>
                  </a:lnTo>
                  <a:lnTo>
                    <a:pt x="22" y="12"/>
                  </a:lnTo>
                  <a:lnTo>
                    <a:pt x="20" y="4"/>
                  </a:lnTo>
                  <a:lnTo>
                    <a:pt x="12" y="0"/>
                  </a:lnTo>
                  <a:lnTo>
                    <a:pt x="4" y="4"/>
                  </a:lnTo>
                  <a:lnTo>
                    <a:pt x="0" y="12"/>
                  </a:lnTo>
                  <a:close/>
                  <a:moveTo>
                    <a:pt x="1481" y="12"/>
                  </a:moveTo>
                  <a:lnTo>
                    <a:pt x="1477" y="4"/>
                  </a:lnTo>
                  <a:lnTo>
                    <a:pt x="1469" y="0"/>
                  </a:lnTo>
                  <a:lnTo>
                    <a:pt x="1461" y="4"/>
                  </a:lnTo>
                  <a:lnTo>
                    <a:pt x="1457" y="12"/>
                  </a:lnTo>
                  <a:lnTo>
                    <a:pt x="1461" y="20"/>
                  </a:lnTo>
                  <a:lnTo>
                    <a:pt x="1469" y="24"/>
                  </a:lnTo>
                  <a:lnTo>
                    <a:pt x="1477" y="20"/>
                  </a:lnTo>
                  <a:lnTo>
                    <a:pt x="1481" y="12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Line 16"/>
            <p:cNvSpPr>
              <a:spLocks noChangeShapeType="1"/>
            </p:cNvSpPr>
            <p:nvPr/>
          </p:nvSpPr>
          <p:spPr bwMode="auto">
            <a:xfrm>
              <a:off x="2354" y="3786"/>
              <a:ext cx="1435" cy="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" name="Line 17"/>
            <p:cNvSpPr>
              <a:spLocks noChangeShapeType="1"/>
            </p:cNvSpPr>
            <p:nvPr/>
          </p:nvSpPr>
          <p:spPr bwMode="auto">
            <a:xfrm flipH="1" flipV="1">
              <a:off x="3801" y="3786"/>
              <a:ext cx="785" cy="14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" name="Line 18"/>
            <p:cNvSpPr>
              <a:spLocks noChangeShapeType="1"/>
            </p:cNvSpPr>
            <p:nvPr/>
          </p:nvSpPr>
          <p:spPr bwMode="auto">
            <a:xfrm>
              <a:off x="2344" y="1856"/>
              <a:ext cx="1" cy="539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" name="Line 19"/>
            <p:cNvSpPr>
              <a:spLocks noChangeShapeType="1"/>
            </p:cNvSpPr>
            <p:nvPr/>
          </p:nvSpPr>
          <p:spPr bwMode="auto">
            <a:xfrm flipV="1">
              <a:off x="192" y="3427"/>
              <a:ext cx="672" cy="373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" name="Line 20"/>
            <p:cNvSpPr>
              <a:spLocks noChangeShapeType="1"/>
            </p:cNvSpPr>
            <p:nvPr/>
          </p:nvSpPr>
          <p:spPr bwMode="auto">
            <a:xfrm flipH="1">
              <a:off x="3980" y="2171"/>
              <a:ext cx="516" cy="493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5" name="Rectangle 21"/>
            <p:cNvSpPr>
              <a:spLocks noChangeArrowheads="1"/>
            </p:cNvSpPr>
            <p:nvPr/>
          </p:nvSpPr>
          <p:spPr bwMode="auto">
            <a:xfrm>
              <a:off x="1167" y="2304"/>
              <a:ext cx="192" cy="288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156" name="Rectangle 22"/>
            <p:cNvSpPr>
              <a:spLocks noChangeArrowheads="1"/>
            </p:cNvSpPr>
            <p:nvPr/>
          </p:nvSpPr>
          <p:spPr bwMode="auto">
            <a:xfrm>
              <a:off x="1119" y="3360"/>
              <a:ext cx="192" cy="288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157" name="Rectangle 23"/>
            <p:cNvSpPr>
              <a:spLocks noChangeArrowheads="1"/>
            </p:cNvSpPr>
            <p:nvPr/>
          </p:nvSpPr>
          <p:spPr bwMode="auto">
            <a:xfrm>
              <a:off x="2511" y="2256"/>
              <a:ext cx="192" cy="288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158" name="Rectangle 24"/>
            <p:cNvSpPr>
              <a:spLocks noChangeArrowheads="1"/>
            </p:cNvSpPr>
            <p:nvPr/>
          </p:nvSpPr>
          <p:spPr bwMode="auto">
            <a:xfrm>
              <a:off x="2511" y="2880"/>
              <a:ext cx="192" cy="288"/>
            </a:xfrm>
            <a:prstGeom prst="rect">
              <a:avLst/>
            </a:prstGeom>
            <a:solidFill>
              <a:srgbClr val="B3B3B3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159" name="Rectangle 25"/>
            <p:cNvSpPr>
              <a:spLocks noChangeArrowheads="1"/>
            </p:cNvSpPr>
            <p:nvPr/>
          </p:nvSpPr>
          <p:spPr bwMode="auto">
            <a:xfrm>
              <a:off x="2511" y="3696"/>
              <a:ext cx="192" cy="288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160" name="Rectangle 26"/>
            <p:cNvSpPr>
              <a:spLocks noChangeArrowheads="1"/>
            </p:cNvSpPr>
            <p:nvPr/>
          </p:nvSpPr>
          <p:spPr bwMode="auto">
            <a:xfrm>
              <a:off x="4143" y="2544"/>
              <a:ext cx="192" cy="288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161" name="Rectangle 27"/>
            <p:cNvSpPr>
              <a:spLocks noChangeArrowheads="1"/>
            </p:cNvSpPr>
            <p:nvPr/>
          </p:nvSpPr>
          <p:spPr bwMode="auto">
            <a:xfrm>
              <a:off x="3951" y="3648"/>
              <a:ext cx="192" cy="288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grpSp>
          <p:nvGrpSpPr>
            <p:cNvPr id="162" name="Group 28"/>
            <p:cNvGrpSpPr>
              <a:grpSpLocks/>
            </p:cNvGrpSpPr>
            <p:nvPr/>
          </p:nvGrpSpPr>
          <p:grpSpPr bwMode="auto">
            <a:xfrm>
              <a:off x="399" y="2016"/>
              <a:ext cx="286" cy="288"/>
              <a:chOff x="712" y="2330"/>
              <a:chExt cx="286" cy="288"/>
            </a:xfrm>
          </p:grpSpPr>
          <p:sp>
            <p:nvSpPr>
              <p:cNvPr id="241" name="Freeform 29"/>
              <p:cNvSpPr>
                <a:spLocks/>
              </p:cNvSpPr>
              <p:nvPr/>
            </p:nvSpPr>
            <p:spPr bwMode="auto">
              <a:xfrm>
                <a:off x="712" y="2330"/>
                <a:ext cx="286" cy="288"/>
              </a:xfrm>
              <a:custGeom>
                <a:avLst/>
                <a:gdLst>
                  <a:gd name="T0" fmla="*/ 32 w 572"/>
                  <a:gd name="T1" fmla="*/ 94 h 577"/>
                  <a:gd name="T2" fmla="*/ 0 w 572"/>
                  <a:gd name="T3" fmla="*/ 94 h 577"/>
                  <a:gd name="T4" fmla="*/ 0 w 572"/>
                  <a:gd name="T5" fmla="*/ 144 h 577"/>
                  <a:gd name="T6" fmla="*/ 143 w 572"/>
                  <a:gd name="T7" fmla="*/ 144 h 577"/>
                  <a:gd name="T8" fmla="*/ 143 w 572"/>
                  <a:gd name="T9" fmla="*/ 94 h 577"/>
                  <a:gd name="T10" fmla="*/ 112 w 572"/>
                  <a:gd name="T11" fmla="*/ 94 h 577"/>
                  <a:gd name="T12" fmla="*/ 112 w 572"/>
                  <a:gd name="T13" fmla="*/ 87 h 577"/>
                  <a:gd name="T14" fmla="*/ 125 w 572"/>
                  <a:gd name="T15" fmla="*/ 87 h 577"/>
                  <a:gd name="T16" fmla="*/ 125 w 572"/>
                  <a:gd name="T17" fmla="*/ 0 h 577"/>
                  <a:gd name="T18" fmla="*/ 18 w 572"/>
                  <a:gd name="T19" fmla="*/ 0 h 577"/>
                  <a:gd name="T20" fmla="*/ 18 w 572"/>
                  <a:gd name="T21" fmla="*/ 87 h 577"/>
                  <a:gd name="T22" fmla="*/ 32 w 572"/>
                  <a:gd name="T23" fmla="*/ 87 h 577"/>
                  <a:gd name="T24" fmla="*/ 32 w 572"/>
                  <a:gd name="T25" fmla="*/ 94 h 5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72"/>
                  <a:gd name="T40" fmla="*/ 0 h 577"/>
                  <a:gd name="T41" fmla="*/ 572 w 572"/>
                  <a:gd name="T42" fmla="*/ 577 h 57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72" h="577">
                    <a:moveTo>
                      <a:pt x="126" y="377"/>
                    </a:moveTo>
                    <a:lnTo>
                      <a:pt x="0" y="377"/>
                    </a:lnTo>
                    <a:lnTo>
                      <a:pt x="0" y="577"/>
                    </a:lnTo>
                    <a:lnTo>
                      <a:pt x="572" y="577"/>
                    </a:lnTo>
                    <a:lnTo>
                      <a:pt x="572" y="377"/>
                    </a:lnTo>
                    <a:lnTo>
                      <a:pt x="446" y="377"/>
                    </a:lnTo>
                    <a:lnTo>
                      <a:pt x="446" y="350"/>
                    </a:lnTo>
                    <a:lnTo>
                      <a:pt x="500" y="350"/>
                    </a:lnTo>
                    <a:lnTo>
                      <a:pt x="500" y="0"/>
                    </a:lnTo>
                    <a:lnTo>
                      <a:pt x="71" y="0"/>
                    </a:lnTo>
                    <a:lnTo>
                      <a:pt x="71" y="350"/>
                    </a:lnTo>
                    <a:lnTo>
                      <a:pt x="126" y="350"/>
                    </a:lnTo>
                    <a:lnTo>
                      <a:pt x="126" y="377"/>
                    </a:lnTo>
                    <a:close/>
                  </a:path>
                </a:pathLst>
              </a:custGeom>
              <a:solidFill>
                <a:srgbClr val="FFFFFF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2" name="Line 30"/>
              <p:cNvSpPr>
                <a:spLocks noChangeShapeType="1"/>
              </p:cNvSpPr>
              <p:nvPr/>
            </p:nvSpPr>
            <p:spPr bwMode="auto">
              <a:xfrm>
                <a:off x="774" y="2518"/>
                <a:ext cx="16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3" name="Line 31"/>
              <p:cNvSpPr>
                <a:spLocks noChangeShapeType="1"/>
              </p:cNvSpPr>
              <p:nvPr/>
            </p:nvSpPr>
            <p:spPr bwMode="auto">
              <a:xfrm>
                <a:off x="774" y="2505"/>
                <a:ext cx="16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4" name="Freeform 32"/>
              <p:cNvSpPr>
                <a:spLocks noEditPoints="1"/>
              </p:cNvSpPr>
              <p:nvPr/>
            </p:nvSpPr>
            <p:spPr bwMode="auto">
              <a:xfrm>
                <a:off x="859" y="2528"/>
                <a:ext cx="116" cy="81"/>
              </a:xfrm>
              <a:custGeom>
                <a:avLst/>
                <a:gdLst>
                  <a:gd name="T0" fmla="*/ 0 w 231"/>
                  <a:gd name="T1" fmla="*/ 41 h 161"/>
                  <a:gd name="T2" fmla="*/ 47 w 231"/>
                  <a:gd name="T3" fmla="*/ 41 h 161"/>
                  <a:gd name="T4" fmla="*/ 47 w 231"/>
                  <a:gd name="T5" fmla="*/ 0 h 161"/>
                  <a:gd name="T6" fmla="*/ 0 w 231"/>
                  <a:gd name="T7" fmla="*/ 0 h 161"/>
                  <a:gd name="T8" fmla="*/ 0 w 231"/>
                  <a:gd name="T9" fmla="*/ 41 h 161"/>
                  <a:gd name="T10" fmla="*/ 51 w 231"/>
                  <a:gd name="T11" fmla="*/ 7 h 161"/>
                  <a:gd name="T12" fmla="*/ 58 w 231"/>
                  <a:gd name="T13" fmla="*/ 7 h 161"/>
                  <a:gd name="T14" fmla="*/ 58 w 231"/>
                  <a:gd name="T15" fmla="*/ 0 h 161"/>
                  <a:gd name="T16" fmla="*/ 51 w 231"/>
                  <a:gd name="T17" fmla="*/ 0 h 161"/>
                  <a:gd name="T18" fmla="*/ 51 w 231"/>
                  <a:gd name="T19" fmla="*/ 7 h 16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31"/>
                  <a:gd name="T31" fmla="*/ 0 h 161"/>
                  <a:gd name="T32" fmla="*/ 231 w 231"/>
                  <a:gd name="T33" fmla="*/ 161 h 16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31" h="161">
                    <a:moveTo>
                      <a:pt x="0" y="161"/>
                    </a:moveTo>
                    <a:lnTo>
                      <a:pt x="187" y="161"/>
                    </a:lnTo>
                    <a:lnTo>
                      <a:pt x="187" y="0"/>
                    </a:lnTo>
                    <a:lnTo>
                      <a:pt x="0" y="0"/>
                    </a:lnTo>
                    <a:lnTo>
                      <a:pt x="0" y="161"/>
                    </a:lnTo>
                    <a:close/>
                    <a:moveTo>
                      <a:pt x="204" y="27"/>
                    </a:moveTo>
                    <a:lnTo>
                      <a:pt x="231" y="27"/>
                    </a:lnTo>
                    <a:lnTo>
                      <a:pt x="231" y="0"/>
                    </a:lnTo>
                    <a:lnTo>
                      <a:pt x="204" y="0"/>
                    </a:lnTo>
                    <a:lnTo>
                      <a:pt x="204" y="27"/>
                    </a:lnTo>
                    <a:close/>
                  </a:path>
                </a:pathLst>
              </a:custGeom>
              <a:solidFill>
                <a:srgbClr val="FFFFFF"/>
              </a:solidFill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" name="Line 33"/>
              <p:cNvSpPr>
                <a:spLocks noChangeShapeType="1"/>
              </p:cNvSpPr>
              <p:nvPr/>
            </p:nvSpPr>
            <p:spPr bwMode="auto">
              <a:xfrm>
                <a:off x="859" y="2555"/>
                <a:ext cx="9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" name="Line 34"/>
              <p:cNvSpPr>
                <a:spLocks noChangeShapeType="1"/>
              </p:cNvSpPr>
              <p:nvPr/>
            </p:nvSpPr>
            <p:spPr bwMode="auto">
              <a:xfrm>
                <a:off x="859" y="2582"/>
                <a:ext cx="9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" name="Line 35"/>
              <p:cNvSpPr>
                <a:spLocks noChangeShapeType="1"/>
              </p:cNvSpPr>
              <p:nvPr/>
            </p:nvSpPr>
            <p:spPr bwMode="auto">
              <a:xfrm>
                <a:off x="863" y="2568"/>
                <a:ext cx="8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8" name="Rectangle 36"/>
              <p:cNvSpPr>
                <a:spLocks noChangeArrowheads="1"/>
              </p:cNvSpPr>
              <p:nvPr/>
            </p:nvSpPr>
            <p:spPr bwMode="auto">
              <a:xfrm>
                <a:off x="913" y="2560"/>
                <a:ext cx="26" cy="17"/>
              </a:xfrm>
              <a:prstGeom prst="rect">
                <a:avLst/>
              </a:prstGeom>
              <a:noFill/>
              <a:ln w="476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9" name="Freeform 37"/>
              <p:cNvSpPr>
                <a:spLocks noEditPoints="1"/>
              </p:cNvSpPr>
              <p:nvPr/>
            </p:nvSpPr>
            <p:spPr bwMode="auto">
              <a:xfrm>
                <a:off x="720" y="2350"/>
                <a:ext cx="269" cy="193"/>
              </a:xfrm>
              <a:custGeom>
                <a:avLst/>
                <a:gdLst>
                  <a:gd name="T0" fmla="*/ 113 w 538"/>
                  <a:gd name="T1" fmla="*/ 69 h 387"/>
                  <a:gd name="T2" fmla="*/ 118 w 538"/>
                  <a:gd name="T3" fmla="*/ 69 h 387"/>
                  <a:gd name="T4" fmla="*/ 118 w 538"/>
                  <a:gd name="T5" fmla="*/ 67 h 387"/>
                  <a:gd name="T6" fmla="*/ 113 w 538"/>
                  <a:gd name="T7" fmla="*/ 67 h 387"/>
                  <a:gd name="T8" fmla="*/ 113 w 538"/>
                  <a:gd name="T9" fmla="*/ 69 h 387"/>
                  <a:gd name="T10" fmla="*/ 31 w 538"/>
                  <a:gd name="T11" fmla="*/ 57 h 387"/>
                  <a:gd name="T12" fmla="*/ 31 w 538"/>
                  <a:gd name="T13" fmla="*/ 6 h 387"/>
                  <a:gd name="T14" fmla="*/ 104 w 538"/>
                  <a:gd name="T15" fmla="*/ 6 h 387"/>
                  <a:gd name="T16" fmla="*/ 104 w 538"/>
                  <a:gd name="T17" fmla="*/ 57 h 387"/>
                  <a:gd name="T18" fmla="*/ 31 w 538"/>
                  <a:gd name="T19" fmla="*/ 57 h 387"/>
                  <a:gd name="T20" fmla="*/ 28 w 538"/>
                  <a:gd name="T21" fmla="*/ 60 h 387"/>
                  <a:gd name="T22" fmla="*/ 108 w 538"/>
                  <a:gd name="T23" fmla="*/ 60 h 387"/>
                  <a:gd name="T24" fmla="*/ 108 w 538"/>
                  <a:gd name="T25" fmla="*/ 3 h 387"/>
                  <a:gd name="T26" fmla="*/ 111 w 538"/>
                  <a:gd name="T27" fmla="*/ 3 h 387"/>
                  <a:gd name="T28" fmla="*/ 111 w 538"/>
                  <a:gd name="T29" fmla="*/ 0 h 387"/>
                  <a:gd name="T30" fmla="*/ 24 w 538"/>
                  <a:gd name="T31" fmla="*/ 0 h 387"/>
                  <a:gd name="T32" fmla="*/ 24 w 538"/>
                  <a:gd name="T33" fmla="*/ 64 h 387"/>
                  <a:gd name="T34" fmla="*/ 28 w 538"/>
                  <a:gd name="T35" fmla="*/ 64 h 387"/>
                  <a:gd name="T36" fmla="*/ 28 w 538"/>
                  <a:gd name="T37" fmla="*/ 60 h 387"/>
                  <a:gd name="T38" fmla="*/ 0 w 538"/>
                  <a:gd name="T39" fmla="*/ 93 h 387"/>
                  <a:gd name="T40" fmla="*/ 14 w 538"/>
                  <a:gd name="T41" fmla="*/ 93 h 387"/>
                  <a:gd name="T42" fmla="*/ 14 w 538"/>
                  <a:gd name="T43" fmla="*/ 89 h 387"/>
                  <a:gd name="T44" fmla="*/ 0 w 538"/>
                  <a:gd name="T45" fmla="*/ 89 h 387"/>
                  <a:gd name="T46" fmla="*/ 0 w 538"/>
                  <a:gd name="T47" fmla="*/ 93 h 387"/>
                  <a:gd name="T48" fmla="*/ 79 w 538"/>
                  <a:gd name="T49" fmla="*/ 96 h 387"/>
                  <a:gd name="T50" fmla="*/ 108 w 538"/>
                  <a:gd name="T51" fmla="*/ 96 h 387"/>
                  <a:gd name="T52" fmla="*/ 108 w 538"/>
                  <a:gd name="T53" fmla="*/ 94 h 387"/>
                  <a:gd name="T54" fmla="*/ 79 w 538"/>
                  <a:gd name="T55" fmla="*/ 94 h 387"/>
                  <a:gd name="T56" fmla="*/ 79 w 538"/>
                  <a:gd name="T57" fmla="*/ 96 h 387"/>
                  <a:gd name="T58" fmla="*/ 130 w 538"/>
                  <a:gd name="T59" fmla="*/ 91 h 387"/>
                  <a:gd name="T60" fmla="*/ 135 w 538"/>
                  <a:gd name="T61" fmla="*/ 91 h 387"/>
                  <a:gd name="T62" fmla="*/ 135 w 538"/>
                  <a:gd name="T63" fmla="*/ 89 h 387"/>
                  <a:gd name="T64" fmla="*/ 130 w 538"/>
                  <a:gd name="T65" fmla="*/ 89 h 387"/>
                  <a:gd name="T66" fmla="*/ 130 w 538"/>
                  <a:gd name="T67" fmla="*/ 91 h 387"/>
                  <a:gd name="T68" fmla="*/ 130 w 538"/>
                  <a:gd name="T69" fmla="*/ 95 h 387"/>
                  <a:gd name="T70" fmla="*/ 135 w 538"/>
                  <a:gd name="T71" fmla="*/ 95 h 387"/>
                  <a:gd name="T72" fmla="*/ 135 w 538"/>
                  <a:gd name="T73" fmla="*/ 93 h 387"/>
                  <a:gd name="T74" fmla="*/ 130 w 538"/>
                  <a:gd name="T75" fmla="*/ 93 h 387"/>
                  <a:gd name="T76" fmla="*/ 130 w 538"/>
                  <a:gd name="T77" fmla="*/ 95 h 387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538"/>
                  <a:gd name="T118" fmla="*/ 0 h 387"/>
                  <a:gd name="T119" fmla="*/ 538 w 538"/>
                  <a:gd name="T120" fmla="*/ 387 h 387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538" h="387">
                    <a:moveTo>
                      <a:pt x="450" y="277"/>
                    </a:moveTo>
                    <a:lnTo>
                      <a:pt x="469" y="277"/>
                    </a:lnTo>
                    <a:lnTo>
                      <a:pt x="469" y="269"/>
                    </a:lnTo>
                    <a:lnTo>
                      <a:pt x="450" y="269"/>
                    </a:lnTo>
                    <a:lnTo>
                      <a:pt x="450" y="277"/>
                    </a:lnTo>
                    <a:close/>
                    <a:moveTo>
                      <a:pt x="122" y="229"/>
                    </a:moveTo>
                    <a:lnTo>
                      <a:pt x="122" y="27"/>
                    </a:lnTo>
                    <a:lnTo>
                      <a:pt x="416" y="27"/>
                    </a:lnTo>
                    <a:lnTo>
                      <a:pt x="416" y="229"/>
                    </a:lnTo>
                    <a:lnTo>
                      <a:pt x="122" y="229"/>
                    </a:lnTo>
                    <a:close/>
                    <a:moveTo>
                      <a:pt x="109" y="243"/>
                    </a:moveTo>
                    <a:lnTo>
                      <a:pt x="429" y="243"/>
                    </a:lnTo>
                    <a:lnTo>
                      <a:pt x="429" y="14"/>
                    </a:lnTo>
                    <a:lnTo>
                      <a:pt x="443" y="14"/>
                    </a:lnTo>
                    <a:lnTo>
                      <a:pt x="443" y="0"/>
                    </a:lnTo>
                    <a:lnTo>
                      <a:pt x="94" y="0"/>
                    </a:lnTo>
                    <a:lnTo>
                      <a:pt x="94" y="256"/>
                    </a:lnTo>
                    <a:lnTo>
                      <a:pt x="109" y="256"/>
                    </a:lnTo>
                    <a:lnTo>
                      <a:pt x="109" y="243"/>
                    </a:lnTo>
                    <a:close/>
                    <a:moveTo>
                      <a:pt x="0" y="373"/>
                    </a:moveTo>
                    <a:lnTo>
                      <a:pt x="54" y="373"/>
                    </a:lnTo>
                    <a:lnTo>
                      <a:pt x="54" y="356"/>
                    </a:lnTo>
                    <a:lnTo>
                      <a:pt x="0" y="356"/>
                    </a:lnTo>
                    <a:lnTo>
                      <a:pt x="0" y="373"/>
                    </a:lnTo>
                    <a:close/>
                    <a:moveTo>
                      <a:pt x="313" y="387"/>
                    </a:moveTo>
                    <a:lnTo>
                      <a:pt x="429" y="387"/>
                    </a:lnTo>
                    <a:lnTo>
                      <a:pt x="429" y="379"/>
                    </a:lnTo>
                    <a:lnTo>
                      <a:pt x="313" y="379"/>
                    </a:lnTo>
                    <a:lnTo>
                      <a:pt x="313" y="387"/>
                    </a:lnTo>
                    <a:close/>
                    <a:moveTo>
                      <a:pt x="519" y="364"/>
                    </a:moveTo>
                    <a:lnTo>
                      <a:pt x="538" y="364"/>
                    </a:lnTo>
                    <a:lnTo>
                      <a:pt x="538" y="356"/>
                    </a:lnTo>
                    <a:lnTo>
                      <a:pt x="519" y="356"/>
                    </a:lnTo>
                    <a:lnTo>
                      <a:pt x="519" y="364"/>
                    </a:lnTo>
                    <a:close/>
                    <a:moveTo>
                      <a:pt x="519" y="383"/>
                    </a:moveTo>
                    <a:lnTo>
                      <a:pt x="538" y="383"/>
                    </a:lnTo>
                    <a:lnTo>
                      <a:pt x="538" y="373"/>
                    </a:lnTo>
                    <a:lnTo>
                      <a:pt x="519" y="373"/>
                    </a:lnTo>
                    <a:lnTo>
                      <a:pt x="519" y="383"/>
                    </a:lnTo>
                    <a:close/>
                  </a:path>
                </a:pathLst>
              </a:custGeom>
              <a:solidFill>
                <a:srgbClr val="000000"/>
              </a:solidFill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" name="Line 38"/>
              <p:cNvSpPr>
                <a:spLocks noChangeShapeType="1"/>
              </p:cNvSpPr>
              <p:nvPr/>
            </p:nvSpPr>
            <p:spPr bwMode="auto">
              <a:xfrm>
                <a:off x="747" y="2495"/>
                <a:ext cx="21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1" name="Line 39"/>
              <p:cNvSpPr>
                <a:spLocks noChangeShapeType="1"/>
              </p:cNvSpPr>
              <p:nvPr/>
            </p:nvSpPr>
            <p:spPr bwMode="auto">
              <a:xfrm flipV="1">
                <a:off x="801" y="2495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2" name="Line 40"/>
              <p:cNvSpPr>
                <a:spLocks noChangeShapeType="1"/>
              </p:cNvSpPr>
              <p:nvPr/>
            </p:nvSpPr>
            <p:spPr bwMode="auto">
              <a:xfrm flipV="1">
                <a:off x="855" y="2495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3" name="Group 41"/>
            <p:cNvGrpSpPr>
              <a:grpSpLocks/>
            </p:cNvGrpSpPr>
            <p:nvPr/>
          </p:nvGrpSpPr>
          <p:grpSpPr bwMode="auto">
            <a:xfrm>
              <a:off x="447" y="3504"/>
              <a:ext cx="286" cy="288"/>
              <a:chOff x="712" y="2330"/>
              <a:chExt cx="286" cy="288"/>
            </a:xfrm>
          </p:grpSpPr>
          <p:sp>
            <p:nvSpPr>
              <p:cNvPr id="229" name="Freeform 42"/>
              <p:cNvSpPr>
                <a:spLocks/>
              </p:cNvSpPr>
              <p:nvPr/>
            </p:nvSpPr>
            <p:spPr bwMode="auto">
              <a:xfrm>
                <a:off x="712" y="2330"/>
                <a:ext cx="286" cy="288"/>
              </a:xfrm>
              <a:custGeom>
                <a:avLst/>
                <a:gdLst>
                  <a:gd name="T0" fmla="*/ 32 w 572"/>
                  <a:gd name="T1" fmla="*/ 94 h 577"/>
                  <a:gd name="T2" fmla="*/ 0 w 572"/>
                  <a:gd name="T3" fmla="*/ 94 h 577"/>
                  <a:gd name="T4" fmla="*/ 0 w 572"/>
                  <a:gd name="T5" fmla="*/ 144 h 577"/>
                  <a:gd name="T6" fmla="*/ 143 w 572"/>
                  <a:gd name="T7" fmla="*/ 144 h 577"/>
                  <a:gd name="T8" fmla="*/ 143 w 572"/>
                  <a:gd name="T9" fmla="*/ 94 h 577"/>
                  <a:gd name="T10" fmla="*/ 112 w 572"/>
                  <a:gd name="T11" fmla="*/ 94 h 577"/>
                  <a:gd name="T12" fmla="*/ 112 w 572"/>
                  <a:gd name="T13" fmla="*/ 87 h 577"/>
                  <a:gd name="T14" fmla="*/ 125 w 572"/>
                  <a:gd name="T15" fmla="*/ 87 h 577"/>
                  <a:gd name="T16" fmla="*/ 125 w 572"/>
                  <a:gd name="T17" fmla="*/ 0 h 577"/>
                  <a:gd name="T18" fmla="*/ 18 w 572"/>
                  <a:gd name="T19" fmla="*/ 0 h 577"/>
                  <a:gd name="T20" fmla="*/ 18 w 572"/>
                  <a:gd name="T21" fmla="*/ 87 h 577"/>
                  <a:gd name="T22" fmla="*/ 32 w 572"/>
                  <a:gd name="T23" fmla="*/ 87 h 577"/>
                  <a:gd name="T24" fmla="*/ 32 w 572"/>
                  <a:gd name="T25" fmla="*/ 94 h 5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72"/>
                  <a:gd name="T40" fmla="*/ 0 h 577"/>
                  <a:gd name="T41" fmla="*/ 572 w 572"/>
                  <a:gd name="T42" fmla="*/ 577 h 57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72" h="577">
                    <a:moveTo>
                      <a:pt x="126" y="377"/>
                    </a:moveTo>
                    <a:lnTo>
                      <a:pt x="0" y="377"/>
                    </a:lnTo>
                    <a:lnTo>
                      <a:pt x="0" y="577"/>
                    </a:lnTo>
                    <a:lnTo>
                      <a:pt x="572" y="577"/>
                    </a:lnTo>
                    <a:lnTo>
                      <a:pt x="572" y="377"/>
                    </a:lnTo>
                    <a:lnTo>
                      <a:pt x="446" y="377"/>
                    </a:lnTo>
                    <a:lnTo>
                      <a:pt x="446" y="350"/>
                    </a:lnTo>
                    <a:lnTo>
                      <a:pt x="500" y="350"/>
                    </a:lnTo>
                    <a:lnTo>
                      <a:pt x="500" y="0"/>
                    </a:lnTo>
                    <a:lnTo>
                      <a:pt x="71" y="0"/>
                    </a:lnTo>
                    <a:lnTo>
                      <a:pt x="71" y="350"/>
                    </a:lnTo>
                    <a:lnTo>
                      <a:pt x="126" y="350"/>
                    </a:lnTo>
                    <a:lnTo>
                      <a:pt x="126" y="377"/>
                    </a:lnTo>
                    <a:close/>
                  </a:path>
                </a:pathLst>
              </a:custGeom>
              <a:solidFill>
                <a:srgbClr val="FFFFFF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" name="Line 43"/>
              <p:cNvSpPr>
                <a:spLocks noChangeShapeType="1"/>
              </p:cNvSpPr>
              <p:nvPr/>
            </p:nvSpPr>
            <p:spPr bwMode="auto">
              <a:xfrm>
                <a:off x="774" y="2518"/>
                <a:ext cx="16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" name="Line 44"/>
              <p:cNvSpPr>
                <a:spLocks noChangeShapeType="1"/>
              </p:cNvSpPr>
              <p:nvPr/>
            </p:nvSpPr>
            <p:spPr bwMode="auto">
              <a:xfrm>
                <a:off x="774" y="2505"/>
                <a:ext cx="16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" name="Freeform 45"/>
              <p:cNvSpPr>
                <a:spLocks noEditPoints="1"/>
              </p:cNvSpPr>
              <p:nvPr/>
            </p:nvSpPr>
            <p:spPr bwMode="auto">
              <a:xfrm>
                <a:off x="859" y="2528"/>
                <a:ext cx="116" cy="81"/>
              </a:xfrm>
              <a:custGeom>
                <a:avLst/>
                <a:gdLst>
                  <a:gd name="T0" fmla="*/ 0 w 231"/>
                  <a:gd name="T1" fmla="*/ 41 h 161"/>
                  <a:gd name="T2" fmla="*/ 47 w 231"/>
                  <a:gd name="T3" fmla="*/ 41 h 161"/>
                  <a:gd name="T4" fmla="*/ 47 w 231"/>
                  <a:gd name="T5" fmla="*/ 0 h 161"/>
                  <a:gd name="T6" fmla="*/ 0 w 231"/>
                  <a:gd name="T7" fmla="*/ 0 h 161"/>
                  <a:gd name="T8" fmla="*/ 0 w 231"/>
                  <a:gd name="T9" fmla="*/ 41 h 161"/>
                  <a:gd name="T10" fmla="*/ 51 w 231"/>
                  <a:gd name="T11" fmla="*/ 7 h 161"/>
                  <a:gd name="T12" fmla="*/ 58 w 231"/>
                  <a:gd name="T13" fmla="*/ 7 h 161"/>
                  <a:gd name="T14" fmla="*/ 58 w 231"/>
                  <a:gd name="T15" fmla="*/ 0 h 161"/>
                  <a:gd name="T16" fmla="*/ 51 w 231"/>
                  <a:gd name="T17" fmla="*/ 0 h 161"/>
                  <a:gd name="T18" fmla="*/ 51 w 231"/>
                  <a:gd name="T19" fmla="*/ 7 h 16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31"/>
                  <a:gd name="T31" fmla="*/ 0 h 161"/>
                  <a:gd name="T32" fmla="*/ 231 w 231"/>
                  <a:gd name="T33" fmla="*/ 161 h 16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31" h="161">
                    <a:moveTo>
                      <a:pt x="0" y="161"/>
                    </a:moveTo>
                    <a:lnTo>
                      <a:pt x="187" y="161"/>
                    </a:lnTo>
                    <a:lnTo>
                      <a:pt x="187" y="0"/>
                    </a:lnTo>
                    <a:lnTo>
                      <a:pt x="0" y="0"/>
                    </a:lnTo>
                    <a:lnTo>
                      <a:pt x="0" y="161"/>
                    </a:lnTo>
                    <a:close/>
                    <a:moveTo>
                      <a:pt x="204" y="27"/>
                    </a:moveTo>
                    <a:lnTo>
                      <a:pt x="231" y="27"/>
                    </a:lnTo>
                    <a:lnTo>
                      <a:pt x="231" y="0"/>
                    </a:lnTo>
                    <a:lnTo>
                      <a:pt x="204" y="0"/>
                    </a:lnTo>
                    <a:lnTo>
                      <a:pt x="204" y="27"/>
                    </a:lnTo>
                    <a:close/>
                  </a:path>
                </a:pathLst>
              </a:custGeom>
              <a:solidFill>
                <a:srgbClr val="FFFFFF"/>
              </a:solidFill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" name="Line 46"/>
              <p:cNvSpPr>
                <a:spLocks noChangeShapeType="1"/>
              </p:cNvSpPr>
              <p:nvPr/>
            </p:nvSpPr>
            <p:spPr bwMode="auto">
              <a:xfrm>
                <a:off x="859" y="2555"/>
                <a:ext cx="9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" name="Line 47"/>
              <p:cNvSpPr>
                <a:spLocks noChangeShapeType="1"/>
              </p:cNvSpPr>
              <p:nvPr/>
            </p:nvSpPr>
            <p:spPr bwMode="auto">
              <a:xfrm>
                <a:off x="859" y="2582"/>
                <a:ext cx="9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" name="Line 48"/>
              <p:cNvSpPr>
                <a:spLocks noChangeShapeType="1"/>
              </p:cNvSpPr>
              <p:nvPr/>
            </p:nvSpPr>
            <p:spPr bwMode="auto">
              <a:xfrm>
                <a:off x="863" y="2568"/>
                <a:ext cx="8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" name="Rectangle 49"/>
              <p:cNvSpPr>
                <a:spLocks noChangeArrowheads="1"/>
              </p:cNvSpPr>
              <p:nvPr/>
            </p:nvSpPr>
            <p:spPr bwMode="auto">
              <a:xfrm>
                <a:off x="913" y="2560"/>
                <a:ext cx="26" cy="17"/>
              </a:xfrm>
              <a:prstGeom prst="rect">
                <a:avLst/>
              </a:prstGeom>
              <a:noFill/>
              <a:ln w="476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" name="Freeform 50"/>
              <p:cNvSpPr>
                <a:spLocks noEditPoints="1"/>
              </p:cNvSpPr>
              <p:nvPr/>
            </p:nvSpPr>
            <p:spPr bwMode="auto">
              <a:xfrm>
                <a:off x="720" y="2350"/>
                <a:ext cx="269" cy="193"/>
              </a:xfrm>
              <a:custGeom>
                <a:avLst/>
                <a:gdLst>
                  <a:gd name="T0" fmla="*/ 113 w 538"/>
                  <a:gd name="T1" fmla="*/ 69 h 387"/>
                  <a:gd name="T2" fmla="*/ 118 w 538"/>
                  <a:gd name="T3" fmla="*/ 69 h 387"/>
                  <a:gd name="T4" fmla="*/ 118 w 538"/>
                  <a:gd name="T5" fmla="*/ 67 h 387"/>
                  <a:gd name="T6" fmla="*/ 113 w 538"/>
                  <a:gd name="T7" fmla="*/ 67 h 387"/>
                  <a:gd name="T8" fmla="*/ 113 w 538"/>
                  <a:gd name="T9" fmla="*/ 69 h 387"/>
                  <a:gd name="T10" fmla="*/ 31 w 538"/>
                  <a:gd name="T11" fmla="*/ 57 h 387"/>
                  <a:gd name="T12" fmla="*/ 31 w 538"/>
                  <a:gd name="T13" fmla="*/ 6 h 387"/>
                  <a:gd name="T14" fmla="*/ 104 w 538"/>
                  <a:gd name="T15" fmla="*/ 6 h 387"/>
                  <a:gd name="T16" fmla="*/ 104 w 538"/>
                  <a:gd name="T17" fmla="*/ 57 h 387"/>
                  <a:gd name="T18" fmla="*/ 31 w 538"/>
                  <a:gd name="T19" fmla="*/ 57 h 387"/>
                  <a:gd name="T20" fmla="*/ 28 w 538"/>
                  <a:gd name="T21" fmla="*/ 60 h 387"/>
                  <a:gd name="T22" fmla="*/ 108 w 538"/>
                  <a:gd name="T23" fmla="*/ 60 h 387"/>
                  <a:gd name="T24" fmla="*/ 108 w 538"/>
                  <a:gd name="T25" fmla="*/ 3 h 387"/>
                  <a:gd name="T26" fmla="*/ 111 w 538"/>
                  <a:gd name="T27" fmla="*/ 3 h 387"/>
                  <a:gd name="T28" fmla="*/ 111 w 538"/>
                  <a:gd name="T29" fmla="*/ 0 h 387"/>
                  <a:gd name="T30" fmla="*/ 24 w 538"/>
                  <a:gd name="T31" fmla="*/ 0 h 387"/>
                  <a:gd name="T32" fmla="*/ 24 w 538"/>
                  <a:gd name="T33" fmla="*/ 64 h 387"/>
                  <a:gd name="T34" fmla="*/ 28 w 538"/>
                  <a:gd name="T35" fmla="*/ 64 h 387"/>
                  <a:gd name="T36" fmla="*/ 28 w 538"/>
                  <a:gd name="T37" fmla="*/ 60 h 387"/>
                  <a:gd name="T38" fmla="*/ 0 w 538"/>
                  <a:gd name="T39" fmla="*/ 93 h 387"/>
                  <a:gd name="T40" fmla="*/ 14 w 538"/>
                  <a:gd name="T41" fmla="*/ 93 h 387"/>
                  <a:gd name="T42" fmla="*/ 14 w 538"/>
                  <a:gd name="T43" fmla="*/ 89 h 387"/>
                  <a:gd name="T44" fmla="*/ 0 w 538"/>
                  <a:gd name="T45" fmla="*/ 89 h 387"/>
                  <a:gd name="T46" fmla="*/ 0 w 538"/>
                  <a:gd name="T47" fmla="*/ 93 h 387"/>
                  <a:gd name="T48" fmla="*/ 79 w 538"/>
                  <a:gd name="T49" fmla="*/ 96 h 387"/>
                  <a:gd name="T50" fmla="*/ 108 w 538"/>
                  <a:gd name="T51" fmla="*/ 96 h 387"/>
                  <a:gd name="T52" fmla="*/ 108 w 538"/>
                  <a:gd name="T53" fmla="*/ 94 h 387"/>
                  <a:gd name="T54" fmla="*/ 79 w 538"/>
                  <a:gd name="T55" fmla="*/ 94 h 387"/>
                  <a:gd name="T56" fmla="*/ 79 w 538"/>
                  <a:gd name="T57" fmla="*/ 96 h 387"/>
                  <a:gd name="T58" fmla="*/ 130 w 538"/>
                  <a:gd name="T59" fmla="*/ 91 h 387"/>
                  <a:gd name="T60" fmla="*/ 135 w 538"/>
                  <a:gd name="T61" fmla="*/ 91 h 387"/>
                  <a:gd name="T62" fmla="*/ 135 w 538"/>
                  <a:gd name="T63" fmla="*/ 89 h 387"/>
                  <a:gd name="T64" fmla="*/ 130 w 538"/>
                  <a:gd name="T65" fmla="*/ 89 h 387"/>
                  <a:gd name="T66" fmla="*/ 130 w 538"/>
                  <a:gd name="T67" fmla="*/ 91 h 387"/>
                  <a:gd name="T68" fmla="*/ 130 w 538"/>
                  <a:gd name="T69" fmla="*/ 95 h 387"/>
                  <a:gd name="T70" fmla="*/ 135 w 538"/>
                  <a:gd name="T71" fmla="*/ 95 h 387"/>
                  <a:gd name="T72" fmla="*/ 135 w 538"/>
                  <a:gd name="T73" fmla="*/ 93 h 387"/>
                  <a:gd name="T74" fmla="*/ 130 w 538"/>
                  <a:gd name="T75" fmla="*/ 93 h 387"/>
                  <a:gd name="T76" fmla="*/ 130 w 538"/>
                  <a:gd name="T77" fmla="*/ 95 h 387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538"/>
                  <a:gd name="T118" fmla="*/ 0 h 387"/>
                  <a:gd name="T119" fmla="*/ 538 w 538"/>
                  <a:gd name="T120" fmla="*/ 387 h 387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538" h="387">
                    <a:moveTo>
                      <a:pt x="450" y="277"/>
                    </a:moveTo>
                    <a:lnTo>
                      <a:pt x="469" y="277"/>
                    </a:lnTo>
                    <a:lnTo>
                      <a:pt x="469" y="269"/>
                    </a:lnTo>
                    <a:lnTo>
                      <a:pt x="450" y="269"/>
                    </a:lnTo>
                    <a:lnTo>
                      <a:pt x="450" y="277"/>
                    </a:lnTo>
                    <a:close/>
                    <a:moveTo>
                      <a:pt x="122" y="229"/>
                    </a:moveTo>
                    <a:lnTo>
                      <a:pt x="122" y="27"/>
                    </a:lnTo>
                    <a:lnTo>
                      <a:pt x="416" y="27"/>
                    </a:lnTo>
                    <a:lnTo>
                      <a:pt x="416" y="229"/>
                    </a:lnTo>
                    <a:lnTo>
                      <a:pt x="122" y="229"/>
                    </a:lnTo>
                    <a:close/>
                    <a:moveTo>
                      <a:pt x="109" y="243"/>
                    </a:moveTo>
                    <a:lnTo>
                      <a:pt x="429" y="243"/>
                    </a:lnTo>
                    <a:lnTo>
                      <a:pt x="429" y="14"/>
                    </a:lnTo>
                    <a:lnTo>
                      <a:pt x="443" y="14"/>
                    </a:lnTo>
                    <a:lnTo>
                      <a:pt x="443" y="0"/>
                    </a:lnTo>
                    <a:lnTo>
                      <a:pt x="94" y="0"/>
                    </a:lnTo>
                    <a:lnTo>
                      <a:pt x="94" y="256"/>
                    </a:lnTo>
                    <a:lnTo>
                      <a:pt x="109" y="256"/>
                    </a:lnTo>
                    <a:lnTo>
                      <a:pt x="109" y="243"/>
                    </a:lnTo>
                    <a:close/>
                    <a:moveTo>
                      <a:pt x="0" y="373"/>
                    </a:moveTo>
                    <a:lnTo>
                      <a:pt x="54" y="373"/>
                    </a:lnTo>
                    <a:lnTo>
                      <a:pt x="54" y="356"/>
                    </a:lnTo>
                    <a:lnTo>
                      <a:pt x="0" y="356"/>
                    </a:lnTo>
                    <a:lnTo>
                      <a:pt x="0" y="373"/>
                    </a:lnTo>
                    <a:close/>
                    <a:moveTo>
                      <a:pt x="313" y="387"/>
                    </a:moveTo>
                    <a:lnTo>
                      <a:pt x="429" y="387"/>
                    </a:lnTo>
                    <a:lnTo>
                      <a:pt x="429" y="379"/>
                    </a:lnTo>
                    <a:lnTo>
                      <a:pt x="313" y="379"/>
                    </a:lnTo>
                    <a:lnTo>
                      <a:pt x="313" y="387"/>
                    </a:lnTo>
                    <a:close/>
                    <a:moveTo>
                      <a:pt x="519" y="364"/>
                    </a:moveTo>
                    <a:lnTo>
                      <a:pt x="538" y="364"/>
                    </a:lnTo>
                    <a:lnTo>
                      <a:pt x="538" y="356"/>
                    </a:lnTo>
                    <a:lnTo>
                      <a:pt x="519" y="356"/>
                    </a:lnTo>
                    <a:lnTo>
                      <a:pt x="519" y="364"/>
                    </a:lnTo>
                    <a:close/>
                    <a:moveTo>
                      <a:pt x="519" y="383"/>
                    </a:moveTo>
                    <a:lnTo>
                      <a:pt x="538" y="383"/>
                    </a:lnTo>
                    <a:lnTo>
                      <a:pt x="538" y="373"/>
                    </a:lnTo>
                    <a:lnTo>
                      <a:pt x="519" y="373"/>
                    </a:lnTo>
                    <a:lnTo>
                      <a:pt x="519" y="383"/>
                    </a:lnTo>
                    <a:close/>
                  </a:path>
                </a:pathLst>
              </a:custGeom>
              <a:solidFill>
                <a:srgbClr val="000000"/>
              </a:solidFill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" name="Line 51"/>
              <p:cNvSpPr>
                <a:spLocks noChangeShapeType="1"/>
              </p:cNvSpPr>
              <p:nvPr/>
            </p:nvSpPr>
            <p:spPr bwMode="auto">
              <a:xfrm>
                <a:off x="747" y="2495"/>
                <a:ext cx="21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" name="Line 52"/>
              <p:cNvSpPr>
                <a:spLocks noChangeShapeType="1"/>
              </p:cNvSpPr>
              <p:nvPr/>
            </p:nvSpPr>
            <p:spPr bwMode="auto">
              <a:xfrm flipV="1">
                <a:off x="801" y="2495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" name="Line 53"/>
              <p:cNvSpPr>
                <a:spLocks noChangeShapeType="1"/>
              </p:cNvSpPr>
              <p:nvPr/>
            </p:nvSpPr>
            <p:spPr bwMode="auto">
              <a:xfrm flipV="1">
                <a:off x="855" y="2495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4" name="Group 54"/>
            <p:cNvGrpSpPr>
              <a:grpSpLocks/>
            </p:cNvGrpSpPr>
            <p:nvPr/>
          </p:nvGrpSpPr>
          <p:grpSpPr bwMode="auto">
            <a:xfrm>
              <a:off x="2559" y="1728"/>
              <a:ext cx="286" cy="288"/>
              <a:chOff x="712" y="2330"/>
              <a:chExt cx="286" cy="288"/>
            </a:xfrm>
          </p:grpSpPr>
          <p:sp>
            <p:nvSpPr>
              <p:cNvPr id="217" name="Freeform 55"/>
              <p:cNvSpPr>
                <a:spLocks/>
              </p:cNvSpPr>
              <p:nvPr/>
            </p:nvSpPr>
            <p:spPr bwMode="auto">
              <a:xfrm>
                <a:off x="712" y="2330"/>
                <a:ext cx="286" cy="288"/>
              </a:xfrm>
              <a:custGeom>
                <a:avLst/>
                <a:gdLst>
                  <a:gd name="T0" fmla="*/ 32 w 572"/>
                  <a:gd name="T1" fmla="*/ 94 h 577"/>
                  <a:gd name="T2" fmla="*/ 0 w 572"/>
                  <a:gd name="T3" fmla="*/ 94 h 577"/>
                  <a:gd name="T4" fmla="*/ 0 w 572"/>
                  <a:gd name="T5" fmla="*/ 144 h 577"/>
                  <a:gd name="T6" fmla="*/ 143 w 572"/>
                  <a:gd name="T7" fmla="*/ 144 h 577"/>
                  <a:gd name="T8" fmla="*/ 143 w 572"/>
                  <a:gd name="T9" fmla="*/ 94 h 577"/>
                  <a:gd name="T10" fmla="*/ 112 w 572"/>
                  <a:gd name="T11" fmla="*/ 94 h 577"/>
                  <a:gd name="T12" fmla="*/ 112 w 572"/>
                  <a:gd name="T13" fmla="*/ 87 h 577"/>
                  <a:gd name="T14" fmla="*/ 125 w 572"/>
                  <a:gd name="T15" fmla="*/ 87 h 577"/>
                  <a:gd name="T16" fmla="*/ 125 w 572"/>
                  <a:gd name="T17" fmla="*/ 0 h 577"/>
                  <a:gd name="T18" fmla="*/ 18 w 572"/>
                  <a:gd name="T19" fmla="*/ 0 h 577"/>
                  <a:gd name="T20" fmla="*/ 18 w 572"/>
                  <a:gd name="T21" fmla="*/ 87 h 577"/>
                  <a:gd name="T22" fmla="*/ 32 w 572"/>
                  <a:gd name="T23" fmla="*/ 87 h 577"/>
                  <a:gd name="T24" fmla="*/ 32 w 572"/>
                  <a:gd name="T25" fmla="*/ 94 h 5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72"/>
                  <a:gd name="T40" fmla="*/ 0 h 577"/>
                  <a:gd name="T41" fmla="*/ 572 w 572"/>
                  <a:gd name="T42" fmla="*/ 577 h 57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72" h="577">
                    <a:moveTo>
                      <a:pt x="126" y="377"/>
                    </a:moveTo>
                    <a:lnTo>
                      <a:pt x="0" y="377"/>
                    </a:lnTo>
                    <a:lnTo>
                      <a:pt x="0" y="577"/>
                    </a:lnTo>
                    <a:lnTo>
                      <a:pt x="572" y="577"/>
                    </a:lnTo>
                    <a:lnTo>
                      <a:pt x="572" y="377"/>
                    </a:lnTo>
                    <a:lnTo>
                      <a:pt x="446" y="377"/>
                    </a:lnTo>
                    <a:lnTo>
                      <a:pt x="446" y="350"/>
                    </a:lnTo>
                    <a:lnTo>
                      <a:pt x="500" y="350"/>
                    </a:lnTo>
                    <a:lnTo>
                      <a:pt x="500" y="0"/>
                    </a:lnTo>
                    <a:lnTo>
                      <a:pt x="71" y="0"/>
                    </a:lnTo>
                    <a:lnTo>
                      <a:pt x="71" y="350"/>
                    </a:lnTo>
                    <a:lnTo>
                      <a:pt x="126" y="350"/>
                    </a:lnTo>
                    <a:lnTo>
                      <a:pt x="126" y="377"/>
                    </a:lnTo>
                    <a:close/>
                  </a:path>
                </a:pathLst>
              </a:custGeom>
              <a:solidFill>
                <a:srgbClr val="FFFFFF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" name="Line 56"/>
              <p:cNvSpPr>
                <a:spLocks noChangeShapeType="1"/>
              </p:cNvSpPr>
              <p:nvPr/>
            </p:nvSpPr>
            <p:spPr bwMode="auto">
              <a:xfrm>
                <a:off x="774" y="2518"/>
                <a:ext cx="16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" name="Line 57"/>
              <p:cNvSpPr>
                <a:spLocks noChangeShapeType="1"/>
              </p:cNvSpPr>
              <p:nvPr/>
            </p:nvSpPr>
            <p:spPr bwMode="auto">
              <a:xfrm>
                <a:off x="774" y="2505"/>
                <a:ext cx="16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" name="Freeform 58"/>
              <p:cNvSpPr>
                <a:spLocks noEditPoints="1"/>
              </p:cNvSpPr>
              <p:nvPr/>
            </p:nvSpPr>
            <p:spPr bwMode="auto">
              <a:xfrm>
                <a:off x="859" y="2528"/>
                <a:ext cx="116" cy="81"/>
              </a:xfrm>
              <a:custGeom>
                <a:avLst/>
                <a:gdLst>
                  <a:gd name="T0" fmla="*/ 0 w 231"/>
                  <a:gd name="T1" fmla="*/ 41 h 161"/>
                  <a:gd name="T2" fmla="*/ 47 w 231"/>
                  <a:gd name="T3" fmla="*/ 41 h 161"/>
                  <a:gd name="T4" fmla="*/ 47 w 231"/>
                  <a:gd name="T5" fmla="*/ 0 h 161"/>
                  <a:gd name="T6" fmla="*/ 0 w 231"/>
                  <a:gd name="T7" fmla="*/ 0 h 161"/>
                  <a:gd name="T8" fmla="*/ 0 w 231"/>
                  <a:gd name="T9" fmla="*/ 41 h 161"/>
                  <a:gd name="T10" fmla="*/ 51 w 231"/>
                  <a:gd name="T11" fmla="*/ 7 h 161"/>
                  <a:gd name="T12" fmla="*/ 58 w 231"/>
                  <a:gd name="T13" fmla="*/ 7 h 161"/>
                  <a:gd name="T14" fmla="*/ 58 w 231"/>
                  <a:gd name="T15" fmla="*/ 0 h 161"/>
                  <a:gd name="T16" fmla="*/ 51 w 231"/>
                  <a:gd name="T17" fmla="*/ 0 h 161"/>
                  <a:gd name="T18" fmla="*/ 51 w 231"/>
                  <a:gd name="T19" fmla="*/ 7 h 16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31"/>
                  <a:gd name="T31" fmla="*/ 0 h 161"/>
                  <a:gd name="T32" fmla="*/ 231 w 231"/>
                  <a:gd name="T33" fmla="*/ 161 h 16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31" h="161">
                    <a:moveTo>
                      <a:pt x="0" y="161"/>
                    </a:moveTo>
                    <a:lnTo>
                      <a:pt x="187" y="161"/>
                    </a:lnTo>
                    <a:lnTo>
                      <a:pt x="187" y="0"/>
                    </a:lnTo>
                    <a:lnTo>
                      <a:pt x="0" y="0"/>
                    </a:lnTo>
                    <a:lnTo>
                      <a:pt x="0" y="161"/>
                    </a:lnTo>
                    <a:close/>
                    <a:moveTo>
                      <a:pt x="204" y="27"/>
                    </a:moveTo>
                    <a:lnTo>
                      <a:pt x="231" y="27"/>
                    </a:lnTo>
                    <a:lnTo>
                      <a:pt x="231" y="0"/>
                    </a:lnTo>
                    <a:lnTo>
                      <a:pt x="204" y="0"/>
                    </a:lnTo>
                    <a:lnTo>
                      <a:pt x="204" y="27"/>
                    </a:lnTo>
                    <a:close/>
                  </a:path>
                </a:pathLst>
              </a:custGeom>
              <a:solidFill>
                <a:srgbClr val="FFFFFF"/>
              </a:solidFill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" name="Line 59"/>
              <p:cNvSpPr>
                <a:spLocks noChangeShapeType="1"/>
              </p:cNvSpPr>
              <p:nvPr/>
            </p:nvSpPr>
            <p:spPr bwMode="auto">
              <a:xfrm>
                <a:off x="859" y="2555"/>
                <a:ext cx="9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" name="Line 60"/>
              <p:cNvSpPr>
                <a:spLocks noChangeShapeType="1"/>
              </p:cNvSpPr>
              <p:nvPr/>
            </p:nvSpPr>
            <p:spPr bwMode="auto">
              <a:xfrm>
                <a:off x="859" y="2582"/>
                <a:ext cx="9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" name="Line 61"/>
              <p:cNvSpPr>
                <a:spLocks noChangeShapeType="1"/>
              </p:cNvSpPr>
              <p:nvPr/>
            </p:nvSpPr>
            <p:spPr bwMode="auto">
              <a:xfrm>
                <a:off x="863" y="2568"/>
                <a:ext cx="8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" name="Rectangle 62"/>
              <p:cNvSpPr>
                <a:spLocks noChangeArrowheads="1"/>
              </p:cNvSpPr>
              <p:nvPr/>
            </p:nvSpPr>
            <p:spPr bwMode="auto">
              <a:xfrm>
                <a:off x="913" y="2560"/>
                <a:ext cx="26" cy="17"/>
              </a:xfrm>
              <a:prstGeom prst="rect">
                <a:avLst/>
              </a:prstGeom>
              <a:noFill/>
              <a:ln w="476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" name="Freeform 63"/>
              <p:cNvSpPr>
                <a:spLocks noEditPoints="1"/>
              </p:cNvSpPr>
              <p:nvPr/>
            </p:nvSpPr>
            <p:spPr bwMode="auto">
              <a:xfrm>
                <a:off x="720" y="2350"/>
                <a:ext cx="269" cy="193"/>
              </a:xfrm>
              <a:custGeom>
                <a:avLst/>
                <a:gdLst>
                  <a:gd name="T0" fmla="*/ 113 w 538"/>
                  <a:gd name="T1" fmla="*/ 69 h 387"/>
                  <a:gd name="T2" fmla="*/ 118 w 538"/>
                  <a:gd name="T3" fmla="*/ 69 h 387"/>
                  <a:gd name="T4" fmla="*/ 118 w 538"/>
                  <a:gd name="T5" fmla="*/ 67 h 387"/>
                  <a:gd name="T6" fmla="*/ 113 w 538"/>
                  <a:gd name="T7" fmla="*/ 67 h 387"/>
                  <a:gd name="T8" fmla="*/ 113 w 538"/>
                  <a:gd name="T9" fmla="*/ 69 h 387"/>
                  <a:gd name="T10" fmla="*/ 31 w 538"/>
                  <a:gd name="T11" fmla="*/ 57 h 387"/>
                  <a:gd name="T12" fmla="*/ 31 w 538"/>
                  <a:gd name="T13" fmla="*/ 6 h 387"/>
                  <a:gd name="T14" fmla="*/ 104 w 538"/>
                  <a:gd name="T15" fmla="*/ 6 h 387"/>
                  <a:gd name="T16" fmla="*/ 104 w 538"/>
                  <a:gd name="T17" fmla="*/ 57 h 387"/>
                  <a:gd name="T18" fmla="*/ 31 w 538"/>
                  <a:gd name="T19" fmla="*/ 57 h 387"/>
                  <a:gd name="T20" fmla="*/ 28 w 538"/>
                  <a:gd name="T21" fmla="*/ 60 h 387"/>
                  <a:gd name="T22" fmla="*/ 108 w 538"/>
                  <a:gd name="T23" fmla="*/ 60 h 387"/>
                  <a:gd name="T24" fmla="*/ 108 w 538"/>
                  <a:gd name="T25" fmla="*/ 3 h 387"/>
                  <a:gd name="T26" fmla="*/ 111 w 538"/>
                  <a:gd name="T27" fmla="*/ 3 h 387"/>
                  <a:gd name="T28" fmla="*/ 111 w 538"/>
                  <a:gd name="T29" fmla="*/ 0 h 387"/>
                  <a:gd name="T30" fmla="*/ 24 w 538"/>
                  <a:gd name="T31" fmla="*/ 0 h 387"/>
                  <a:gd name="T32" fmla="*/ 24 w 538"/>
                  <a:gd name="T33" fmla="*/ 64 h 387"/>
                  <a:gd name="T34" fmla="*/ 28 w 538"/>
                  <a:gd name="T35" fmla="*/ 64 h 387"/>
                  <a:gd name="T36" fmla="*/ 28 w 538"/>
                  <a:gd name="T37" fmla="*/ 60 h 387"/>
                  <a:gd name="T38" fmla="*/ 0 w 538"/>
                  <a:gd name="T39" fmla="*/ 93 h 387"/>
                  <a:gd name="T40" fmla="*/ 14 w 538"/>
                  <a:gd name="T41" fmla="*/ 93 h 387"/>
                  <a:gd name="T42" fmla="*/ 14 w 538"/>
                  <a:gd name="T43" fmla="*/ 89 h 387"/>
                  <a:gd name="T44" fmla="*/ 0 w 538"/>
                  <a:gd name="T45" fmla="*/ 89 h 387"/>
                  <a:gd name="T46" fmla="*/ 0 w 538"/>
                  <a:gd name="T47" fmla="*/ 93 h 387"/>
                  <a:gd name="T48" fmla="*/ 79 w 538"/>
                  <a:gd name="T49" fmla="*/ 96 h 387"/>
                  <a:gd name="T50" fmla="*/ 108 w 538"/>
                  <a:gd name="T51" fmla="*/ 96 h 387"/>
                  <a:gd name="T52" fmla="*/ 108 w 538"/>
                  <a:gd name="T53" fmla="*/ 94 h 387"/>
                  <a:gd name="T54" fmla="*/ 79 w 538"/>
                  <a:gd name="T55" fmla="*/ 94 h 387"/>
                  <a:gd name="T56" fmla="*/ 79 w 538"/>
                  <a:gd name="T57" fmla="*/ 96 h 387"/>
                  <a:gd name="T58" fmla="*/ 130 w 538"/>
                  <a:gd name="T59" fmla="*/ 91 h 387"/>
                  <a:gd name="T60" fmla="*/ 135 w 538"/>
                  <a:gd name="T61" fmla="*/ 91 h 387"/>
                  <a:gd name="T62" fmla="*/ 135 w 538"/>
                  <a:gd name="T63" fmla="*/ 89 h 387"/>
                  <a:gd name="T64" fmla="*/ 130 w 538"/>
                  <a:gd name="T65" fmla="*/ 89 h 387"/>
                  <a:gd name="T66" fmla="*/ 130 w 538"/>
                  <a:gd name="T67" fmla="*/ 91 h 387"/>
                  <a:gd name="T68" fmla="*/ 130 w 538"/>
                  <a:gd name="T69" fmla="*/ 95 h 387"/>
                  <a:gd name="T70" fmla="*/ 135 w 538"/>
                  <a:gd name="T71" fmla="*/ 95 h 387"/>
                  <a:gd name="T72" fmla="*/ 135 w 538"/>
                  <a:gd name="T73" fmla="*/ 93 h 387"/>
                  <a:gd name="T74" fmla="*/ 130 w 538"/>
                  <a:gd name="T75" fmla="*/ 93 h 387"/>
                  <a:gd name="T76" fmla="*/ 130 w 538"/>
                  <a:gd name="T77" fmla="*/ 95 h 387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538"/>
                  <a:gd name="T118" fmla="*/ 0 h 387"/>
                  <a:gd name="T119" fmla="*/ 538 w 538"/>
                  <a:gd name="T120" fmla="*/ 387 h 387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538" h="387">
                    <a:moveTo>
                      <a:pt x="450" y="277"/>
                    </a:moveTo>
                    <a:lnTo>
                      <a:pt x="469" y="277"/>
                    </a:lnTo>
                    <a:lnTo>
                      <a:pt x="469" y="269"/>
                    </a:lnTo>
                    <a:lnTo>
                      <a:pt x="450" y="269"/>
                    </a:lnTo>
                    <a:lnTo>
                      <a:pt x="450" y="277"/>
                    </a:lnTo>
                    <a:close/>
                    <a:moveTo>
                      <a:pt x="122" y="229"/>
                    </a:moveTo>
                    <a:lnTo>
                      <a:pt x="122" y="27"/>
                    </a:lnTo>
                    <a:lnTo>
                      <a:pt x="416" y="27"/>
                    </a:lnTo>
                    <a:lnTo>
                      <a:pt x="416" y="229"/>
                    </a:lnTo>
                    <a:lnTo>
                      <a:pt x="122" y="229"/>
                    </a:lnTo>
                    <a:close/>
                    <a:moveTo>
                      <a:pt x="109" y="243"/>
                    </a:moveTo>
                    <a:lnTo>
                      <a:pt x="429" y="243"/>
                    </a:lnTo>
                    <a:lnTo>
                      <a:pt x="429" y="14"/>
                    </a:lnTo>
                    <a:lnTo>
                      <a:pt x="443" y="14"/>
                    </a:lnTo>
                    <a:lnTo>
                      <a:pt x="443" y="0"/>
                    </a:lnTo>
                    <a:lnTo>
                      <a:pt x="94" y="0"/>
                    </a:lnTo>
                    <a:lnTo>
                      <a:pt x="94" y="256"/>
                    </a:lnTo>
                    <a:lnTo>
                      <a:pt x="109" y="256"/>
                    </a:lnTo>
                    <a:lnTo>
                      <a:pt x="109" y="243"/>
                    </a:lnTo>
                    <a:close/>
                    <a:moveTo>
                      <a:pt x="0" y="373"/>
                    </a:moveTo>
                    <a:lnTo>
                      <a:pt x="54" y="373"/>
                    </a:lnTo>
                    <a:lnTo>
                      <a:pt x="54" y="356"/>
                    </a:lnTo>
                    <a:lnTo>
                      <a:pt x="0" y="356"/>
                    </a:lnTo>
                    <a:lnTo>
                      <a:pt x="0" y="373"/>
                    </a:lnTo>
                    <a:close/>
                    <a:moveTo>
                      <a:pt x="313" y="387"/>
                    </a:moveTo>
                    <a:lnTo>
                      <a:pt x="429" y="387"/>
                    </a:lnTo>
                    <a:lnTo>
                      <a:pt x="429" y="379"/>
                    </a:lnTo>
                    <a:lnTo>
                      <a:pt x="313" y="379"/>
                    </a:lnTo>
                    <a:lnTo>
                      <a:pt x="313" y="387"/>
                    </a:lnTo>
                    <a:close/>
                    <a:moveTo>
                      <a:pt x="519" y="364"/>
                    </a:moveTo>
                    <a:lnTo>
                      <a:pt x="538" y="364"/>
                    </a:lnTo>
                    <a:lnTo>
                      <a:pt x="538" y="356"/>
                    </a:lnTo>
                    <a:lnTo>
                      <a:pt x="519" y="356"/>
                    </a:lnTo>
                    <a:lnTo>
                      <a:pt x="519" y="364"/>
                    </a:lnTo>
                    <a:close/>
                    <a:moveTo>
                      <a:pt x="519" y="383"/>
                    </a:moveTo>
                    <a:lnTo>
                      <a:pt x="538" y="383"/>
                    </a:lnTo>
                    <a:lnTo>
                      <a:pt x="538" y="373"/>
                    </a:lnTo>
                    <a:lnTo>
                      <a:pt x="519" y="373"/>
                    </a:lnTo>
                    <a:lnTo>
                      <a:pt x="519" y="383"/>
                    </a:lnTo>
                    <a:close/>
                  </a:path>
                </a:pathLst>
              </a:custGeom>
              <a:solidFill>
                <a:srgbClr val="000000"/>
              </a:solidFill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" name="Line 64"/>
              <p:cNvSpPr>
                <a:spLocks noChangeShapeType="1"/>
              </p:cNvSpPr>
              <p:nvPr/>
            </p:nvSpPr>
            <p:spPr bwMode="auto">
              <a:xfrm>
                <a:off x="747" y="2495"/>
                <a:ext cx="21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" name="Line 65"/>
              <p:cNvSpPr>
                <a:spLocks noChangeShapeType="1"/>
              </p:cNvSpPr>
              <p:nvPr/>
            </p:nvSpPr>
            <p:spPr bwMode="auto">
              <a:xfrm flipV="1">
                <a:off x="801" y="2495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" name="Line 66"/>
              <p:cNvSpPr>
                <a:spLocks noChangeShapeType="1"/>
              </p:cNvSpPr>
              <p:nvPr/>
            </p:nvSpPr>
            <p:spPr bwMode="auto">
              <a:xfrm flipV="1">
                <a:off x="855" y="2495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5" name="Group 67"/>
            <p:cNvGrpSpPr>
              <a:grpSpLocks/>
            </p:cNvGrpSpPr>
            <p:nvPr/>
          </p:nvGrpSpPr>
          <p:grpSpPr bwMode="auto">
            <a:xfrm>
              <a:off x="4623" y="2016"/>
              <a:ext cx="286" cy="288"/>
              <a:chOff x="712" y="2330"/>
              <a:chExt cx="286" cy="288"/>
            </a:xfrm>
          </p:grpSpPr>
          <p:sp>
            <p:nvSpPr>
              <p:cNvPr id="205" name="Freeform 68"/>
              <p:cNvSpPr>
                <a:spLocks/>
              </p:cNvSpPr>
              <p:nvPr/>
            </p:nvSpPr>
            <p:spPr bwMode="auto">
              <a:xfrm>
                <a:off x="712" y="2330"/>
                <a:ext cx="286" cy="288"/>
              </a:xfrm>
              <a:custGeom>
                <a:avLst/>
                <a:gdLst>
                  <a:gd name="T0" fmla="*/ 32 w 572"/>
                  <a:gd name="T1" fmla="*/ 94 h 577"/>
                  <a:gd name="T2" fmla="*/ 0 w 572"/>
                  <a:gd name="T3" fmla="*/ 94 h 577"/>
                  <a:gd name="T4" fmla="*/ 0 w 572"/>
                  <a:gd name="T5" fmla="*/ 144 h 577"/>
                  <a:gd name="T6" fmla="*/ 143 w 572"/>
                  <a:gd name="T7" fmla="*/ 144 h 577"/>
                  <a:gd name="T8" fmla="*/ 143 w 572"/>
                  <a:gd name="T9" fmla="*/ 94 h 577"/>
                  <a:gd name="T10" fmla="*/ 112 w 572"/>
                  <a:gd name="T11" fmla="*/ 94 h 577"/>
                  <a:gd name="T12" fmla="*/ 112 w 572"/>
                  <a:gd name="T13" fmla="*/ 87 h 577"/>
                  <a:gd name="T14" fmla="*/ 125 w 572"/>
                  <a:gd name="T15" fmla="*/ 87 h 577"/>
                  <a:gd name="T16" fmla="*/ 125 w 572"/>
                  <a:gd name="T17" fmla="*/ 0 h 577"/>
                  <a:gd name="T18" fmla="*/ 18 w 572"/>
                  <a:gd name="T19" fmla="*/ 0 h 577"/>
                  <a:gd name="T20" fmla="*/ 18 w 572"/>
                  <a:gd name="T21" fmla="*/ 87 h 577"/>
                  <a:gd name="T22" fmla="*/ 32 w 572"/>
                  <a:gd name="T23" fmla="*/ 87 h 577"/>
                  <a:gd name="T24" fmla="*/ 32 w 572"/>
                  <a:gd name="T25" fmla="*/ 94 h 5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72"/>
                  <a:gd name="T40" fmla="*/ 0 h 577"/>
                  <a:gd name="T41" fmla="*/ 572 w 572"/>
                  <a:gd name="T42" fmla="*/ 577 h 57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72" h="577">
                    <a:moveTo>
                      <a:pt x="126" y="377"/>
                    </a:moveTo>
                    <a:lnTo>
                      <a:pt x="0" y="377"/>
                    </a:lnTo>
                    <a:lnTo>
                      <a:pt x="0" y="577"/>
                    </a:lnTo>
                    <a:lnTo>
                      <a:pt x="572" y="577"/>
                    </a:lnTo>
                    <a:lnTo>
                      <a:pt x="572" y="377"/>
                    </a:lnTo>
                    <a:lnTo>
                      <a:pt x="446" y="377"/>
                    </a:lnTo>
                    <a:lnTo>
                      <a:pt x="446" y="350"/>
                    </a:lnTo>
                    <a:lnTo>
                      <a:pt x="500" y="350"/>
                    </a:lnTo>
                    <a:lnTo>
                      <a:pt x="500" y="0"/>
                    </a:lnTo>
                    <a:lnTo>
                      <a:pt x="71" y="0"/>
                    </a:lnTo>
                    <a:lnTo>
                      <a:pt x="71" y="350"/>
                    </a:lnTo>
                    <a:lnTo>
                      <a:pt x="126" y="350"/>
                    </a:lnTo>
                    <a:lnTo>
                      <a:pt x="126" y="377"/>
                    </a:lnTo>
                    <a:close/>
                  </a:path>
                </a:pathLst>
              </a:custGeom>
              <a:solidFill>
                <a:srgbClr val="FFFFFF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" name="Line 69"/>
              <p:cNvSpPr>
                <a:spLocks noChangeShapeType="1"/>
              </p:cNvSpPr>
              <p:nvPr/>
            </p:nvSpPr>
            <p:spPr bwMode="auto">
              <a:xfrm>
                <a:off x="774" y="2518"/>
                <a:ext cx="16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" name="Line 70"/>
              <p:cNvSpPr>
                <a:spLocks noChangeShapeType="1"/>
              </p:cNvSpPr>
              <p:nvPr/>
            </p:nvSpPr>
            <p:spPr bwMode="auto">
              <a:xfrm>
                <a:off x="774" y="2505"/>
                <a:ext cx="16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" name="Freeform 71"/>
              <p:cNvSpPr>
                <a:spLocks noEditPoints="1"/>
              </p:cNvSpPr>
              <p:nvPr/>
            </p:nvSpPr>
            <p:spPr bwMode="auto">
              <a:xfrm>
                <a:off x="859" y="2528"/>
                <a:ext cx="116" cy="81"/>
              </a:xfrm>
              <a:custGeom>
                <a:avLst/>
                <a:gdLst>
                  <a:gd name="T0" fmla="*/ 0 w 231"/>
                  <a:gd name="T1" fmla="*/ 41 h 161"/>
                  <a:gd name="T2" fmla="*/ 47 w 231"/>
                  <a:gd name="T3" fmla="*/ 41 h 161"/>
                  <a:gd name="T4" fmla="*/ 47 w 231"/>
                  <a:gd name="T5" fmla="*/ 0 h 161"/>
                  <a:gd name="T6" fmla="*/ 0 w 231"/>
                  <a:gd name="T7" fmla="*/ 0 h 161"/>
                  <a:gd name="T8" fmla="*/ 0 w 231"/>
                  <a:gd name="T9" fmla="*/ 41 h 161"/>
                  <a:gd name="T10" fmla="*/ 51 w 231"/>
                  <a:gd name="T11" fmla="*/ 7 h 161"/>
                  <a:gd name="T12" fmla="*/ 58 w 231"/>
                  <a:gd name="T13" fmla="*/ 7 h 161"/>
                  <a:gd name="T14" fmla="*/ 58 w 231"/>
                  <a:gd name="T15" fmla="*/ 0 h 161"/>
                  <a:gd name="T16" fmla="*/ 51 w 231"/>
                  <a:gd name="T17" fmla="*/ 0 h 161"/>
                  <a:gd name="T18" fmla="*/ 51 w 231"/>
                  <a:gd name="T19" fmla="*/ 7 h 16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31"/>
                  <a:gd name="T31" fmla="*/ 0 h 161"/>
                  <a:gd name="T32" fmla="*/ 231 w 231"/>
                  <a:gd name="T33" fmla="*/ 161 h 16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31" h="161">
                    <a:moveTo>
                      <a:pt x="0" y="161"/>
                    </a:moveTo>
                    <a:lnTo>
                      <a:pt x="187" y="161"/>
                    </a:lnTo>
                    <a:lnTo>
                      <a:pt x="187" y="0"/>
                    </a:lnTo>
                    <a:lnTo>
                      <a:pt x="0" y="0"/>
                    </a:lnTo>
                    <a:lnTo>
                      <a:pt x="0" y="161"/>
                    </a:lnTo>
                    <a:close/>
                    <a:moveTo>
                      <a:pt x="204" y="27"/>
                    </a:moveTo>
                    <a:lnTo>
                      <a:pt x="231" y="27"/>
                    </a:lnTo>
                    <a:lnTo>
                      <a:pt x="231" y="0"/>
                    </a:lnTo>
                    <a:lnTo>
                      <a:pt x="204" y="0"/>
                    </a:lnTo>
                    <a:lnTo>
                      <a:pt x="204" y="27"/>
                    </a:lnTo>
                    <a:close/>
                  </a:path>
                </a:pathLst>
              </a:custGeom>
              <a:solidFill>
                <a:srgbClr val="FFFFFF"/>
              </a:solidFill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9" name="Line 72"/>
              <p:cNvSpPr>
                <a:spLocks noChangeShapeType="1"/>
              </p:cNvSpPr>
              <p:nvPr/>
            </p:nvSpPr>
            <p:spPr bwMode="auto">
              <a:xfrm>
                <a:off x="859" y="2555"/>
                <a:ext cx="9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" name="Line 73"/>
              <p:cNvSpPr>
                <a:spLocks noChangeShapeType="1"/>
              </p:cNvSpPr>
              <p:nvPr/>
            </p:nvSpPr>
            <p:spPr bwMode="auto">
              <a:xfrm>
                <a:off x="859" y="2582"/>
                <a:ext cx="9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1" name="Line 74"/>
              <p:cNvSpPr>
                <a:spLocks noChangeShapeType="1"/>
              </p:cNvSpPr>
              <p:nvPr/>
            </p:nvSpPr>
            <p:spPr bwMode="auto">
              <a:xfrm>
                <a:off x="863" y="2568"/>
                <a:ext cx="8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2" name="Rectangle 75"/>
              <p:cNvSpPr>
                <a:spLocks noChangeArrowheads="1"/>
              </p:cNvSpPr>
              <p:nvPr/>
            </p:nvSpPr>
            <p:spPr bwMode="auto">
              <a:xfrm>
                <a:off x="913" y="2560"/>
                <a:ext cx="26" cy="17"/>
              </a:xfrm>
              <a:prstGeom prst="rect">
                <a:avLst/>
              </a:prstGeom>
              <a:noFill/>
              <a:ln w="476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3" name="Freeform 76"/>
              <p:cNvSpPr>
                <a:spLocks noEditPoints="1"/>
              </p:cNvSpPr>
              <p:nvPr/>
            </p:nvSpPr>
            <p:spPr bwMode="auto">
              <a:xfrm>
                <a:off x="720" y="2350"/>
                <a:ext cx="269" cy="193"/>
              </a:xfrm>
              <a:custGeom>
                <a:avLst/>
                <a:gdLst>
                  <a:gd name="T0" fmla="*/ 113 w 538"/>
                  <a:gd name="T1" fmla="*/ 69 h 387"/>
                  <a:gd name="T2" fmla="*/ 118 w 538"/>
                  <a:gd name="T3" fmla="*/ 69 h 387"/>
                  <a:gd name="T4" fmla="*/ 118 w 538"/>
                  <a:gd name="T5" fmla="*/ 67 h 387"/>
                  <a:gd name="T6" fmla="*/ 113 w 538"/>
                  <a:gd name="T7" fmla="*/ 67 h 387"/>
                  <a:gd name="T8" fmla="*/ 113 w 538"/>
                  <a:gd name="T9" fmla="*/ 69 h 387"/>
                  <a:gd name="T10" fmla="*/ 31 w 538"/>
                  <a:gd name="T11" fmla="*/ 57 h 387"/>
                  <a:gd name="T12" fmla="*/ 31 w 538"/>
                  <a:gd name="T13" fmla="*/ 6 h 387"/>
                  <a:gd name="T14" fmla="*/ 104 w 538"/>
                  <a:gd name="T15" fmla="*/ 6 h 387"/>
                  <a:gd name="T16" fmla="*/ 104 w 538"/>
                  <a:gd name="T17" fmla="*/ 57 h 387"/>
                  <a:gd name="T18" fmla="*/ 31 w 538"/>
                  <a:gd name="T19" fmla="*/ 57 h 387"/>
                  <a:gd name="T20" fmla="*/ 28 w 538"/>
                  <a:gd name="T21" fmla="*/ 60 h 387"/>
                  <a:gd name="T22" fmla="*/ 108 w 538"/>
                  <a:gd name="T23" fmla="*/ 60 h 387"/>
                  <a:gd name="T24" fmla="*/ 108 w 538"/>
                  <a:gd name="T25" fmla="*/ 3 h 387"/>
                  <a:gd name="T26" fmla="*/ 111 w 538"/>
                  <a:gd name="T27" fmla="*/ 3 h 387"/>
                  <a:gd name="T28" fmla="*/ 111 w 538"/>
                  <a:gd name="T29" fmla="*/ 0 h 387"/>
                  <a:gd name="T30" fmla="*/ 24 w 538"/>
                  <a:gd name="T31" fmla="*/ 0 h 387"/>
                  <a:gd name="T32" fmla="*/ 24 w 538"/>
                  <a:gd name="T33" fmla="*/ 64 h 387"/>
                  <a:gd name="T34" fmla="*/ 28 w 538"/>
                  <a:gd name="T35" fmla="*/ 64 h 387"/>
                  <a:gd name="T36" fmla="*/ 28 w 538"/>
                  <a:gd name="T37" fmla="*/ 60 h 387"/>
                  <a:gd name="T38" fmla="*/ 0 w 538"/>
                  <a:gd name="T39" fmla="*/ 93 h 387"/>
                  <a:gd name="T40" fmla="*/ 14 w 538"/>
                  <a:gd name="T41" fmla="*/ 93 h 387"/>
                  <a:gd name="T42" fmla="*/ 14 w 538"/>
                  <a:gd name="T43" fmla="*/ 89 h 387"/>
                  <a:gd name="T44" fmla="*/ 0 w 538"/>
                  <a:gd name="T45" fmla="*/ 89 h 387"/>
                  <a:gd name="T46" fmla="*/ 0 w 538"/>
                  <a:gd name="T47" fmla="*/ 93 h 387"/>
                  <a:gd name="T48" fmla="*/ 79 w 538"/>
                  <a:gd name="T49" fmla="*/ 96 h 387"/>
                  <a:gd name="T50" fmla="*/ 108 w 538"/>
                  <a:gd name="T51" fmla="*/ 96 h 387"/>
                  <a:gd name="T52" fmla="*/ 108 w 538"/>
                  <a:gd name="T53" fmla="*/ 94 h 387"/>
                  <a:gd name="T54" fmla="*/ 79 w 538"/>
                  <a:gd name="T55" fmla="*/ 94 h 387"/>
                  <a:gd name="T56" fmla="*/ 79 w 538"/>
                  <a:gd name="T57" fmla="*/ 96 h 387"/>
                  <a:gd name="T58" fmla="*/ 130 w 538"/>
                  <a:gd name="T59" fmla="*/ 91 h 387"/>
                  <a:gd name="T60" fmla="*/ 135 w 538"/>
                  <a:gd name="T61" fmla="*/ 91 h 387"/>
                  <a:gd name="T62" fmla="*/ 135 w 538"/>
                  <a:gd name="T63" fmla="*/ 89 h 387"/>
                  <a:gd name="T64" fmla="*/ 130 w 538"/>
                  <a:gd name="T65" fmla="*/ 89 h 387"/>
                  <a:gd name="T66" fmla="*/ 130 w 538"/>
                  <a:gd name="T67" fmla="*/ 91 h 387"/>
                  <a:gd name="T68" fmla="*/ 130 w 538"/>
                  <a:gd name="T69" fmla="*/ 95 h 387"/>
                  <a:gd name="T70" fmla="*/ 135 w 538"/>
                  <a:gd name="T71" fmla="*/ 95 h 387"/>
                  <a:gd name="T72" fmla="*/ 135 w 538"/>
                  <a:gd name="T73" fmla="*/ 93 h 387"/>
                  <a:gd name="T74" fmla="*/ 130 w 538"/>
                  <a:gd name="T75" fmla="*/ 93 h 387"/>
                  <a:gd name="T76" fmla="*/ 130 w 538"/>
                  <a:gd name="T77" fmla="*/ 95 h 387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538"/>
                  <a:gd name="T118" fmla="*/ 0 h 387"/>
                  <a:gd name="T119" fmla="*/ 538 w 538"/>
                  <a:gd name="T120" fmla="*/ 387 h 387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538" h="387">
                    <a:moveTo>
                      <a:pt x="450" y="277"/>
                    </a:moveTo>
                    <a:lnTo>
                      <a:pt x="469" y="277"/>
                    </a:lnTo>
                    <a:lnTo>
                      <a:pt x="469" y="269"/>
                    </a:lnTo>
                    <a:lnTo>
                      <a:pt x="450" y="269"/>
                    </a:lnTo>
                    <a:lnTo>
                      <a:pt x="450" y="277"/>
                    </a:lnTo>
                    <a:close/>
                    <a:moveTo>
                      <a:pt x="122" y="229"/>
                    </a:moveTo>
                    <a:lnTo>
                      <a:pt x="122" y="27"/>
                    </a:lnTo>
                    <a:lnTo>
                      <a:pt x="416" y="27"/>
                    </a:lnTo>
                    <a:lnTo>
                      <a:pt x="416" y="229"/>
                    </a:lnTo>
                    <a:lnTo>
                      <a:pt x="122" y="229"/>
                    </a:lnTo>
                    <a:close/>
                    <a:moveTo>
                      <a:pt x="109" y="243"/>
                    </a:moveTo>
                    <a:lnTo>
                      <a:pt x="429" y="243"/>
                    </a:lnTo>
                    <a:lnTo>
                      <a:pt x="429" y="14"/>
                    </a:lnTo>
                    <a:lnTo>
                      <a:pt x="443" y="14"/>
                    </a:lnTo>
                    <a:lnTo>
                      <a:pt x="443" y="0"/>
                    </a:lnTo>
                    <a:lnTo>
                      <a:pt x="94" y="0"/>
                    </a:lnTo>
                    <a:lnTo>
                      <a:pt x="94" y="256"/>
                    </a:lnTo>
                    <a:lnTo>
                      <a:pt x="109" y="256"/>
                    </a:lnTo>
                    <a:lnTo>
                      <a:pt x="109" y="243"/>
                    </a:lnTo>
                    <a:close/>
                    <a:moveTo>
                      <a:pt x="0" y="373"/>
                    </a:moveTo>
                    <a:lnTo>
                      <a:pt x="54" y="373"/>
                    </a:lnTo>
                    <a:lnTo>
                      <a:pt x="54" y="356"/>
                    </a:lnTo>
                    <a:lnTo>
                      <a:pt x="0" y="356"/>
                    </a:lnTo>
                    <a:lnTo>
                      <a:pt x="0" y="373"/>
                    </a:lnTo>
                    <a:close/>
                    <a:moveTo>
                      <a:pt x="313" y="387"/>
                    </a:moveTo>
                    <a:lnTo>
                      <a:pt x="429" y="387"/>
                    </a:lnTo>
                    <a:lnTo>
                      <a:pt x="429" y="379"/>
                    </a:lnTo>
                    <a:lnTo>
                      <a:pt x="313" y="379"/>
                    </a:lnTo>
                    <a:lnTo>
                      <a:pt x="313" y="387"/>
                    </a:lnTo>
                    <a:close/>
                    <a:moveTo>
                      <a:pt x="519" y="364"/>
                    </a:moveTo>
                    <a:lnTo>
                      <a:pt x="538" y="364"/>
                    </a:lnTo>
                    <a:lnTo>
                      <a:pt x="538" y="356"/>
                    </a:lnTo>
                    <a:lnTo>
                      <a:pt x="519" y="356"/>
                    </a:lnTo>
                    <a:lnTo>
                      <a:pt x="519" y="364"/>
                    </a:lnTo>
                    <a:close/>
                    <a:moveTo>
                      <a:pt x="519" y="383"/>
                    </a:moveTo>
                    <a:lnTo>
                      <a:pt x="538" y="383"/>
                    </a:lnTo>
                    <a:lnTo>
                      <a:pt x="538" y="373"/>
                    </a:lnTo>
                    <a:lnTo>
                      <a:pt x="519" y="373"/>
                    </a:lnTo>
                    <a:lnTo>
                      <a:pt x="519" y="383"/>
                    </a:lnTo>
                    <a:close/>
                  </a:path>
                </a:pathLst>
              </a:custGeom>
              <a:solidFill>
                <a:srgbClr val="000000"/>
              </a:solidFill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4" name="Line 77"/>
              <p:cNvSpPr>
                <a:spLocks noChangeShapeType="1"/>
              </p:cNvSpPr>
              <p:nvPr/>
            </p:nvSpPr>
            <p:spPr bwMode="auto">
              <a:xfrm>
                <a:off x="747" y="2495"/>
                <a:ext cx="21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" name="Line 78"/>
              <p:cNvSpPr>
                <a:spLocks noChangeShapeType="1"/>
              </p:cNvSpPr>
              <p:nvPr/>
            </p:nvSpPr>
            <p:spPr bwMode="auto">
              <a:xfrm flipV="1">
                <a:off x="801" y="2495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" name="Line 79"/>
              <p:cNvSpPr>
                <a:spLocks noChangeShapeType="1"/>
              </p:cNvSpPr>
              <p:nvPr/>
            </p:nvSpPr>
            <p:spPr bwMode="auto">
              <a:xfrm flipV="1">
                <a:off x="855" y="2495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6" name="Group 80"/>
            <p:cNvGrpSpPr>
              <a:grpSpLocks/>
            </p:cNvGrpSpPr>
            <p:nvPr/>
          </p:nvGrpSpPr>
          <p:grpSpPr bwMode="auto">
            <a:xfrm>
              <a:off x="4817" y="3600"/>
              <a:ext cx="286" cy="288"/>
              <a:chOff x="712" y="2330"/>
              <a:chExt cx="286" cy="288"/>
            </a:xfrm>
          </p:grpSpPr>
          <p:sp>
            <p:nvSpPr>
              <p:cNvPr id="193" name="Freeform 81"/>
              <p:cNvSpPr>
                <a:spLocks/>
              </p:cNvSpPr>
              <p:nvPr/>
            </p:nvSpPr>
            <p:spPr bwMode="auto">
              <a:xfrm>
                <a:off x="712" y="2330"/>
                <a:ext cx="286" cy="288"/>
              </a:xfrm>
              <a:custGeom>
                <a:avLst/>
                <a:gdLst>
                  <a:gd name="T0" fmla="*/ 32 w 572"/>
                  <a:gd name="T1" fmla="*/ 94 h 577"/>
                  <a:gd name="T2" fmla="*/ 0 w 572"/>
                  <a:gd name="T3" fmla="*/ 94 h 577"/>
                  <a:gd name="T4" fmla="*/ 0 w 572"/>
                  <a:gd name="T5" fmla="*/ 144 h 577"/>
                  <a:gd name="T6" fmla="*/ 143 w 572"/>
                  <a:gd name="T7" fmla="*/ 144 h 577"/>
                  <a:gd name="T8" fmla="*/ 143 w 572"/>
                  <a:gd name="T9" fmla="*/ 94 h 577"/>
                  <a:gd name="T10" fmla="*/ 112 w 572"/>
                  <a:gd name="T11" fmla="*/ 94 h 577"/>
                  <a:gd name="T12" fmla="*/ 112 w 572"/>
                  <a:gd name="T13" fmla="*/ 87 h 577"/>
                  <a:gd name="T14" fmla="*/ 125 w 572"/>
                  <a:gd name="T15" fmla="*/ 87 h 577"/>
                  <a:gd name="T16" fmla="*/ 125 w 572"/>
                  <a:gd name="T17" fmla="*/ 0 h 577"/>
                  <a:gd name="T18" fmla="*/ 18 w 572"/>
                  <a:gd name="T19" fmla="*/ 0 h 577"/>
                  <a:gd name="T20" fmla="*/ 18 w 572"/>
                  <a:gd name="T21" fmla="*/ 87 h 577"/>
                  <a:gd name="T22" fmla="*/ 32 w 572"/>
                  <a:gd name="T23" fmla="*/ 87 h 577"/>
                  <a:gd name="T24" fmla="*/ 32 w 572"/>
                  <a:gd name="T25" fmla="*/ 94 h 5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72"/>
                  <a:gd name="T40" fmla="*/ 0 h 577"/>
                  <a:gd name="T41" fmla="*/ 572 w 572"/>
                  <a:gd name="T42" fmla="*/ 577 h 57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72" h="577">
                    <a:moveTo>
                      <a:pt x="126" y="377"/>
                    </a:moveTo>
                    <a:lnTo>
                      <a:pt x="0" y="377"/>
                    </a:lnTo>
                    <a:lnTo>
                      <a:pt x="0" y="577"/>
                    </a:lnTo>
                    <a:lnTo>
                      <a:pt x="572" y="577"/>
                    </a:lnTo>
                    <a:lnTo>
                      <a:pt x="572" y="377"/>
                    </a:lnTo>
                    <a:lnTo>
                      <a:pt x="446" y="377"/>
                    </a:lnTo>
                    <a:lnTo>
                      <a:pt x="446" y="350"/>
                    </a:lnTo>
                    <a:lnTo>
                      <a:pt x="500" y="350"/>
                    </a:lnTo>
                    <a:lnTo>
                      <a:pt x="500" y="0"/>
                    </a:lnTo>
                    <a:lnTo>
                      <a:pt x="71" y="0"/>
                    </a:lnTo>
                    <a:lnTo>
                      <a:pt x="71" y="350"/>
                    </a:lnTo>
                    <a:lnTo>
                      <a:pt x="126" y="350"/>
                    </a:lnTo>
                    <a:lnTo>
                      <a:pt x="126" y="377"/>
                    </a:lnTo>
                    <a:close/>
                  </a:path>
                </a:pathLst>
              </a:custGeom>
              <a:solidFill>
                <a:srgbClr val="FFFFFF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" name="Line 82"/>
              <p:cNvSpPr>
                <a:spLocks noChangeShapeType="1"/>
              </p:cNvSpPr>
              <p:nvPr/>
            </p:nvSpPr>
            <p:spPr bwMode="auto">
              <a:xfrm>
                <a:off x="774" y="2518"/>
                <a:ext cx="16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" name="Line 83"/>
              <p:cNvSpPr>
                <a:spLocks noChangeShapeType="1"/>
              </p:cNvSpPr>
              <p:nvPr/>
            </p:nvSpPr>
            <p:spPr bwMode="auto">
              <a:xfrm>
                <a:off x="774" y="2505"/>
                <a:ext cx="16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" name="Freeform 84"/>
              <p:cNvSpPr>
                <a:spLocks noEditPoints="1"/>
              </p:cNvSpPr>
              <p:nvPr/>
            </p:nvSpPr>
            <p:spPr bwMode="auto">
              <a:xfrm>
                <a:off x="859" y="2528"/>
                <a:ext cx="116" cy="81"/>
              </a:xfrm>
              <a:custGeom>
                <a:avLst/>
                <a:gdLst>
                  <a:gd name="T0" fmla="*/ 0 w 231"/>
                  <a:gd name="T1" fmla="*/ 41 h 161"/>
                  <a:gd name="T2" fmla="*/ 47 w 231"/>
                  <a:gd name="T3" fmla="*/ 41 h 161"/>
                  <a:gd name="T4" fmla="*/ 47 w 231"/>
                  <a:gd name="T5" fmla="*/ 0 h 161"/>
                  <a:gd name="T6" fmla="*/ 0 w 231"/>
                  <a:gd name="T7" fmla="*/ 0 h 161"/>
                  <a:gd name="T8" fmla="*/ 0 w 231"/>
                  <a:gd name="T9" fmla="*/ 41 h 161"/>
                  <a:gd name="T10" fmla="*/ 51 w 231"/>
                  <a:gd name="T11" fmla="*/ 7 h 161"/>
                  <a:gd name="T12" fmla="*/ 58 w 231"/>
                  <a:gd name="T13" fmla="*/ 7 h 161"/>
                  <a:gd name="T14" fmla="*/ 58 w 231"/>
                  <a:gd name="T15" fmla="*/ 0 h 161"/>
                  <a:gd name="T16" fmla="*/ 51 w 231"/>
                  <a:gd name="T17" fmla="*/ 0 h 161"/>
                  <a:gd name="T18" fmla="*/ 51 w 231"/>
                  <a:gd name="T19" fmla="*/ 7 h 16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31"/>
                  <a:gd name="T31" fmla="*/ 0 h 161"/>
                  <a:gd name="T32" fmla="*/ 231 w 231"/>
                  <a:gd name="T33" fmla="*/ 161 h 16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31" h="161">
                    <a:moveTo>
                      <a:pt x="0" y="161"/>
                    </a:moveTo>
                    <a:lnTo>
                      <a:pt x="187" y="161"/>
                    </a:lnTo>
                    <a:lnTo>
                      <a:pt x="187" y="0"/>
                    </a:lnTo>
                    <a:lnTo>
                      <a:pt x="0" y="0"/>
                    </a:lnTo>
                    <a:lnTo>
                      <a:pt x="0" y="161"/>
                    </a:lnTo>
                    <a:close/>
                    <a:moveTo>
                      <a:pt x="204" y="27"/>
                    </a:moveTo>
                    <a:lnTo>
                      <a:pt x="231" y="27"/>
                    </a:lnTo>
                    <a:lnTo>
                      <a:pt x="231" y="0"/>
                    </a:lnTo>
                    <a:lnTo>
                      <a:pt x="204" y="0"/>
                    </a:lnTo>
                    <a:lnTo>
                      <a:pt x="204" y="27"/>
                    </a:lnTo>
                    <a:close/>
                  </a:path>
                </a:pathLst>
              </a:custGeom>
              <a:solidFill>
                <a:srgbClr val="FFFFFF"/>
              </a:solidFill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" name="Line 85"/>
              <p:cNvSpPr>
                <a:spLocks noChangeShapeType="1"/>
              </p:cNvSpPr>
              <p:nvPr/>
            </p:nvSpPr>
            <p:spPr bwMode="auto">
              <a:xfrm>
                <a:off x="859" y="2555"/>
                <a:ext cx="9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" name="Line 86"/>
              <p:cNvSpPr>
                <a:spLocks noChangeShapeType="1"/>
              </p:cNvSpPr>
              <p:nvPr/>
            </p:nvSpPr>
            <p:spPr bwMode="auto">
              <a:xfrm>
                <a:off x="859" y="2582"/>
                <a:ext cx="9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" name="Line 87"/>
              <p:cNvSpPr>
                <a:spLocks noChangeShapeType="1"/>
              </p:cNvSpPr>
              <p:nvPr/>
            </p:nvSpPr>
            <p:spPr bwMode="auto">
              <a:xfrm>
                <a:off x="863" y="2568"/>
                <a:ext cx="8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" name="Rectangle 88"/>
              <p:cNvSpPr>
                <a:spLocks noChangeArrowheads="1"/>
              </p:cNvSpPr>
              <p:nvPr/>
            </p:nvSpPr>
            <p:spPr bwMode="auto">
              <a:xfrm>
                <a:off x="913" y="2560"/>
                <a:ext cx="26" cy="17"/>
              </a:xfrm>
              <a:prstGeom prst="rect">
                <a:avLst/>
              </a:prstGeom>
              <a:noFill/>
              <a:ln w="476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1" name="Freeform 89"/>
              <p:cNvSpPr>
                <a:spLocks noEditPoints="1"/>
              </p:cNvSpPr>
              <p:nvPr/>
            </p:nvSpPr>
            <p:spPr bwMode="auto">
              <a:xfrm>
                <a:off x="720" y="2350"/>
                <a:ext cx="269" cy="193"/>
              </a:xfrm>
              <a:custGeom>
                <a:avLst/>
                <a:gdLst>
                  <a:gd name="T0" fmla="*/ 113 w 538"/>
                  <a:gd name="T1" fmla="*/ 69 h 387"/>
                  <a:gd name="T2" fmla="*/ 118 w 538"/>
                  <a:gd name="T3" fmla="*/ 69 h 387"/>
                  <a:gd name="T4" fmla="*/ 118 w 538"/>
                  <a:gd name="T5" fmla="*/ 67 h 387"/>
                  <a:gd name="T6" fmla="*/ 113 w 538"/>
                  <a:gd name="T7" fmla="*/ 67 h 387"/>
                  <a:gd name="T8" fmla="*/ 113 w 538"/>
                  <a:gd name="T9" fmla="*/ 69 h 387"/>
                  <a:gd name="T10" fmla="*/ 31 w 538"/>
                  <a:gd name="T11" fmla="*/ 57 h 387"/>
                  <a:gd name="T12" fmla="*/ 31 w 538"/>
                  <a:gd name="T13" fmla="*/ 6 h 387"/>
                  <a:gd name="T14" fmla="*/ 104 w 538"/>
                  <a:gd name="T15" fmla="*/ 6 h 387"/>
                  <a:gd name="T16" fmla="*/ 104 w 538"/>
                  <a:gd name="T17" fmla="*/ 57 h 387"/>
                  <a:gd name="T18" fmla="*/ 31 w 538"/>
                  <a:gd name="T19" fmla="*/ 57 h 387"/>
                  <a:gd name="T20" fmla="*/ 28 w 538"/>
                  <a:gd name="T21" fmla="*/ 60 h 387"/>
                  <a:gd name="T22" fmla="*/ 108 w 538"/>
                  <a:gd name="T23" fmla="*/ 60 h 387"/>
                  <a:gd name="T24" fmla="*/ 108 w 538"/>
                  <a:gd name="T25" fmla="*/ 3 h 387"/>
                  <a:gd name="T26" fmla="*/ 111 w 538"/>
                  <a:gd name="T27" fmla="*/ 3 h 387"/>
                  <a:gd name="T28" fmla="*/ 111 w 538"/>
                  <a:gd name="T29" fmla="*/ 0 h 387"/>
                  <a:gd name="T30" fmla="*/ 24 w 538"/>
                  <a:gd name="T31" fmla="*/ 0 h 387"/>
                  <a:gd name="T32" fmla="*/ 24 w 538"/>
                  <a:gd name="T33" fmla="*/ 64 h 387"/>
                  <a:gd name="T34" fmla="*/ 28 w 538"/>
                  <a:gd name="T35" fmla="*/ 64 h 387"/>
                  <a:gd name="T36" fmla="*/ 28 w 538"/>
                  <a:gd name="T37" fmla="*/ 60 h 387"/>
                  <a:gd name="T38" fmla="*/ 0 w 538"/>
                  <a:gd name="T39" fmla="*/ 93 h 387"/>
                  <a:gd name="T40" fmla="*/ 14 w 538"/>
                  <a:gd name="T41" fmla="*/ 93 h 387"/>
                  <a:gd name="T42" fmla="*/ 14 w 538"/>
                  <a:gd name="T43" fmla="*/ 89 h 387"/>
                  <a:gd name="T44" fmla="*/ 0 w 538"/>
                  <a:gd name="T45" fmla="*/ 89 h 387"/>
                  <a:gd name="T46" fmla="*/ 0 w 538"/>
                  <a:gd name="T47" fmla="*/ 93 h 387"/>
                  <a:gd name="T48" fmla="*/ 79 w 538"/>
                  <a:gd name="T49" fmla="*/ 96 h 387"/>
                  <a:gd name="T50" fmla="*/ 108 w 538"/>
                  <a:gd name="T51" fmla="*/ 96 h 387"/>
                  <a:gd name="T52" fmla="*/ 108 w 538"/>
                  <a:gd name="T53" fmla="*/ 94 h 387"/>
                  <a:gd name="T54" fmla="*/ 79 w 538"/>
                  <a:gd name="T55" fmla="*/ 94 h 387"/>
                  <a:gd name="T56" fmla="*/ 79 w 538"/>
                  <a:gd name="T57" fmla="*/ 96 h 387"/>
                  <a:gd name="T58" fmla="*/ 130 w 538"/>
                  <a:gd name="T59" fmla="*/ 91 h 387"/>
                  <a:gd name="T60" fmla="*/ 135 w 538"/>
                  <a:gd name="T61" fmla="*/ 91 h 387"/>
                  <a:gd name="T62" fmla="*/ 135 w 538"/>
                  <a:gd name="T63" fmla="*/ 89 h 387"/>
                  <a:gd name="T64" fmla="*/ 130 w 538"/>
                  <a:gd name="T65" fmla="*/ 89 h 387"/>
                  <a:gd name="T66" fmla="*/ 130 w 538"/>
                  <a:gd name="T67" fmla="*/ 91 h 387"/>
                  <a:gd name="T68" fmla="*/ 130 w 538"/>
                  <a:gd name="T69" fmla="*/ 95 h 387"/>
                  <a:gd name="T70" fmla="*/ 135 w 538"/>
                  <a:gd name="T71" fmla="*/ 95 h 387"/>
                  <a:gd name="T72" fmla="*/ 135 w 538"/>
                  <a:gd name="T73" fmla="*/ 93 h 387"/>
                  <a:gd name="T74" fmla="*/ 130 w 538"/>
                  <a:gd name="T75" fmla="*/ 93 h 387"/>
                  <a:gd name="T76" fmla="*/ 130 w 538"/>
                  <a:gd name="T77" fmla="*/ 95 h 387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538"/>
                  <a:gd name="T118" fmla="*/ 0 h 387"/>
                  <a:gd name="T119" fmla="*/ 538 w 538"/>
                  <a:gd name="T120" fmla="*/ 387 h 387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538" h="387">
                    <a:moveTo>
                      <a:pt x="450" y="277"/>
                    </a:moveTo>
                    <a:lnTo>
                      <a:pt x="469" y="277"/>
                    </a:lnTo>
                    <a:lnTo>
                      <a:pt x="469" y="269"/>
                    </a:lnTo>
                    <a:lnTo>
                      <a:pt x="450" y="269"/>
                    </a:lnTo>
                    <a:lnTo>
                      <a:pt x="450" y="277"/>
                    </a:lnTo>
                    <a:close/>
                    <a:moveTo>
                      <a:pt x="122" y="229"/>
                    </a:moveTo>
                    <a:lnTo>
                      <a:pt x="122" y="27"/>
                    </a:lnTo>
                    <a:lnTo>
                      <a:pt x="416" y="27"/>
                    </a:lnTo>
                    <a:lnTo>
                      <a:pt x="416" y="229"/>
                    </a:lnTo>
                    <a:lnTo>
                      <a:pt x="122" y="229"/>
                    </a:lnTo>
                    <a:close/>
                    <a:moveTo>
                      <a:pt x="109" y="243"/>
                    </a:moveTo>
                    <a:lnTo>
                      <a:pt x="429" y="243"/>
                    </a:lnTo>
                    <a:lnTo>
                      <a:pt x="429" y="14"/>
                    </a:lnTo>
                    <a:lnTo>
                      <a:pt x="443" y="14"/>
                    </a:lnTo>
                    <a:lnTo>
                      <a:pt x="443" y="0"/>
                    </a:lnTo>
                    <a:lnTo>
                      <a:pt x="94" y="0"/>
                    </a:lnTo>
                    <a:lnTo>
                      <a:pt x="94" y="256"/>
                    </a:lnTo>
                    <a:lnTo>
                      <a:pt x="109" y="256"/>
                    </a:lnTo>
                    <a:lnTo>
                      <a:pt x="109" y="243"/>
                    </a:lnTo>
                    <a:close/>
                    <a:moveTo>
                      <a:pt x="0" y="373"/>
                    </a:moveTo>
                    <a:lnTo>
                      <a:pt x="54" y="373"/>
                    </a:lnTo>
                    <a:lnTo>
                      <a:pt x="54" y="356"/>
                    </a:lnTo>
                    <a:lnTo>
                      <a:pt x="0" y="356"/>
                    </a:lnTo>
                    <a:lnTo>
                      <a:pt x="0" y="373"/>
                    </a:lnTo>
                    <a:close/>
                    <a:moveTo>
                      <a:pt x="313" y="387"/>
                    </a:moveTo>
                    <a:lnTo>
                      <a:pt x="429" y="387"/>
                    </a:lnTo>
                    <a:lnTo>
                      <a:pt x="429" y="379"/>
                    </a:lnTo>
                    <a:lnTo>
                      <a:pt x="313" y="379"/>
                    </a:lnTo>
                    <a:lnTo>
                      <a:pt x="313" y="387"/>
                    </a:lnTo>
                    <a:close/>
                    <a:moveTo>
                      <a:pt x="519" y="364"/>
                    </a:moveTo>
                    <a:lnTo>
                      <a:pt x="538" y="364"/>
                    </a:lnTo>
                    <a:lnTo>
                      <a:pt x="538" y="356"/>
                    </a:lnTo>
                    <a:lnTo>
                      <a:pt x="519" y="356"/>
                    </a:lnTo>
                    <a:lnTo>
                      <a:pt x="519" y="364"/>
                    </a:lnTo>
                    <a:close/>
                    <a:moveTo>
                      <a:pt x="519" y="383"/>
                    </a:moveTo>
                    <a:lnTo>
                      <a:pt x="538" y="383"/>
                    </a:lnTo>
                    <a:lnTo>
                      <a:pt x="538" y="373"/>
                    </a:lnTo>
                    <a:lnTo>
                      <a:pt x="519" y="373"/>
                    </a:lnTo>
                    <a:lnTo>
                      <a:pt x="519" y="383"/>
                    </a:lnTo>
                    <a:close/>
                  </a:path>
                </a:pathLst>
              </a:custGeom>
              <a:solidFill>
                <a:srgbClr val="000000"/>
              </a:solidFill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2" name="Line 90"/>
              <p:cNvSpPr>
                <a:spLocks noChangeShapeType="1"/>
              </p:cNvSpPr>
              <p:nvPr/>
            </p:nvSpPr>
            <p:spPr bwMode="auto">
              <a:xfrm>
                <a:off x="747" y="2495"/>
                <a:ext cx="21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3" name="Line 91"/>
              <p:cNvSpPr>
                <a:spLocks noChangeShapeType="1"/>
              </p:cNvSpPr>
              <p:nvPr/>
            </p:nvSpPr>
            <p:spPr bwMode="auto">
              <a:xfrm flipV="1">
                <a:off x="801" y="2495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" name="Line 92"/>
              <p:cNvSpPr>
                <a:spLocks noChangeShapeType="1"/>
              </p:cNvSpPr>
              <p:nvPr/>
            </p:nvSpPr>
            <p:spPr bwMode="auto">
              <a:xfrm flipV="1">
                <a:off x="855" y="2495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cxnSp>
          <p:nvCxnSpPr>
            <p:cNvPr id="167" name="AutoShape 93"/>
            <p:cNvCxnSpPr>
              <a:cxnSpLocks noChangeShapeType="1"/>
              <a:stCxn id="155" idx="3"/>
              <a:endCxn id="157" idx="1"/>
            </p:cNvCxnSpPr>
            <p:nvPr/>
          </p:nvCxnSpPr>
          <p:spPr bwMode="auto">
            <a:xfrm flipV="1">
              <a:off x="1359" y="2400"/>
              <a:ext cx="1152" cy="4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68" name="AutoShape 94"/>
            <p:cNvCxnSpPr>
              <a:cxnSpLocks noChangeShapeType="1"/>
              <a:stCxn id="155" idx="3"/>
              <a:endCxn id="158" idx="1"/>
            </p:cNvCxnSpPr>
            <p:nvPr/>
          </p:nvCxnSpPr>
          <p:spPr bwMode="auto">
            <a:xfrm>
              <a:off x="1359" y="2448"/>
              <a:ext cx="1152" cy="576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69" name="AutoShape 95"/>
            <p:cNvCxnSpPr>
              <a:cxnSpLocks noChangeShapeType="1"/>
              <a:stCxn id="156" idx="3"/>
              <a:endCxn id="158" idx="1"/>
            </p:cNvCxnSpPr>
            <p:nvPr/>
          </p:nvCxnSpPr>
          <p:spPr bwMode="auto">
            <a:xfrm flipV="1">
              <a:off x="1311" y="3024"/>
              <a:ext cx="1200" cy="48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70" name="AutoShape 96"/>
            <p:cNvCxnSpPr>
              <a:cxnSpLocks noChangeShapeType="1"/>
              <a:stCxn id="156" idx="3"/>
              <a:endCxn id="159" idx="1"/>
            </p:cNvCxnSpPr>
            <p:nvPr/>
          </p:nvCxnSpPr>
          <p:spPr bwMode="auto">
            <a:xfrm>
              <a:off x="1311" y="3504"/>
              <a:ext cx="1200" cy="336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71" name="AutoShape 97"/>
            <p:cNvCxnSpPr>
              <a:cxnSpLocks noChangeShapeType="1"/>
              <a:stCxn id="158" idx="3"/>
              <a:endCxn id="160" idx="1"/>
            </p:cNvCxnSpPr>
            <p:nvPr/>
          </p:nvCxnSpPr>
          <p:spPr bwMode="auto">
            <a:xfrm flipV="1">
              <a:off x="2703" y="2688"/>
              <a:ext cx="1440" cy="336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72" name="AutoShape 98"/>
            <p:cNvCxnSpPr>
              <a:cxnSpLocks noChangeShapeType="1"/>
              <a:stCxn id="159" idx="3"/>
              <a:endCxn id="161" idx="1"/>
            </p:cNvCxnSpPr>
            <p:nvPr/>
          </p:nvCxnSpPr>
          <p:spPr bwMode="auto">
            <a:xfrm flipV="1">
              <a:off x="2703" y="3792"/>
              <a:ext cx="1248" cy="4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73" name="AutoShape 99"/>
            <p:cNvCxnSpPr>
              <a:cxnSpLocks noChangeShapeType="1"/>
              <a:stCxn id="161" idx="0"/>
              <a:endCxn id="160" idx="2"/>
            </p:cNvCxnSpPr>
            <p:nvPr/>
          </p:nvCxnSpPr>
          <p:spPr bwMode="auto">
            <a:xfrm flipV="1">
              <a:off x="4047" y="2832"/>
              <a:ext cx="192" cy="816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74" name="AutoShape 100"/>
            <p:cNvCxnSpPr>
              <a:cxnSpLocks noChangeShapeType="1"/>
              <a:stCxn id="156" idx="0"/>
              <a:endCxn id="155" idx="2"/>
            </p:cNvCxnSpPr>
            <p:nvPr/>
          </p:nvCxnSpPr>
          <p:spPr bwMode="auto">
            <a:xfrm flipV="1">
              <a:off x="1215" y="2592"/>
              <a:ext cx="48" cy="76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75" name="AutoShape 101"/>
            <p:cNvCxnSpPr>
              <a:cxnSpLocks noChangeShapeType="1"/>
              <a:stCxn id="157" idx="3"/>
              <a:endCxn id="160" idx="1"/>
            </p:cNvCxnSpPr>
            <p:nvPr/>
          </p:nvCxnSpPr>
          <p:spPr bwMode="auto">
            <a:xfrm>
              <a:off x="2703" y="2400"/>
              <a:ext cx="1440" cy="28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76" name="AutoShape 102"/>
            <p:cNvCxnSpPr>
              <a:cxnSpLocks noChangeShapeType="1"/>
              <a:stCxn id="249" idx="35"/>
              <a:endCxn id="155" idx="1"/>
            </p:cNvCxnSpPr>
            <p:nvPr/>
          </p:nvCxnSpPr>
          <p:spPr bwMode="auto">
            <a:xfrm>
              <a:off x="676" y="2227"/>
              <a:ext cx="491" cy="221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77" name="AutoShape 103"/>
            <p:cNvCxnSpPr>
              <a:cxnSpLocks noChangeShapeType="1"/>
              <a:stCxn id="237" idx="31"/>
              <a:endCxn id="156" idx="1"/>
            </p:cNvCxnSpPr>
            <p:nvPr/>
          </p:nvCxnSpPr>
          <p:spPr bwMode="auto">
            <a:xfrm flipV="1">
              <a:off x="724" y="3504"/>
              <a:ext cx="395" cy="19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78" name="AutoShape 104"/>
            <p:cNvCxnSpPr>
              <a:cxnSpLocks noChangeShapeType="1"/>
              <a:stCxn id="157" idx="0"/>
              <a:endCxn id="220" idx="4"/>
            </p:cNvCxnSpPr>
            <p:nvPr/>
          </p:nvCxnSpPr>
          <p:spPr bwMode="auto">
            <a:xfrm flipV="1">
              <a:off x="2607" y="2007"/>
              <a:ext cx="99" cy="249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79" name="AutoShape 105"/>
            <p:cNvCxnSpPr>
              <a:cxnSpLocks noChangeShapeType="1"/>
              <a:stCxn id="161" idx="3"/>
              <a:endCxn id="201" idx="23"/>
            </p:cNvCxnSpPr>
            <p:nvPr/>
          </p:nvCxnSpPr>
          <p:spPr bwMode="auto">
            <a:xfrm>
              <a:off x="4143" y="3792"/>
              <a:ext cx="682" cy="14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80" name="AutoShape 106"/>
            <p:cNvCxnSpPr>
              <a:cxnSpLocks noChangeShapeType="1"/>
              <a:stCxn id="160" idx="3"/>
              <a:endCxn id="205" idx="2"/>
            </p:cNvCxnSpPr>
            <p:nvPr/>
          </p:nvCxnSpPr>
          <p:spPr bwMode="auto">
            <a:xfrm flipV="1">
              <a:off x="4335" y="2304"/>
              <a:ext cx="288" cy="384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81" name="Text Box 107"/>
            <p:cNvSpPr txBox="1">
              <a:spLocks noChangeArrowheads="1"/>
            </p:cNvSpPr>
            <p:nvPr/>
          </p:nvSpPr>
          <p:spPr bwMode="auto">
            <a:xfrm>
              <a:off x="303" y="1824"/>
              <a:ext cx="450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Host A</a:t>
              </a:r>
            </a:p>
          </p:txBody>
        </p:sp>
        <p:sp>
          <p:nvSpPr>
            <p:cNvPr id="182" name="Text Box 108"/>
            <p:cNvSpPr txBox="1">
              <a:spLocks noChangeArrowheads="1"/>
            </p:cNvSpPr>
            <p:nvPr/>
          </p:nvSpPr>
          <p:spPr bwMode="auto">
            <a:xfrm>
              <a:off x="333" y="3314"/>
              <a:ext cx="450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Host B</a:t>
              </a:r>
            </a:p>
          </p:txBody>
        </p:sp>
        <p:sp>
          <p:nvSpPr>
            <p:cNvPr id="183" name="Text Box 109"/>
            <p:cNvSpPr txBox="1">
              <a:spLocks noChangeArrowheads="1"/>
            </p:cNvSpPr>
            <p:nvPr/>
          </p:nvSpPr>
          <p:spPr bwMode="auto">
            <a:xfrm>
              <a:off x="4671" y="3408"/>
              <a:ext cx="450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Host E</a:t>
              </a:r>
            </a:p>
          </p:txBody>
        </p:sp>
        <p:sp>
          <p:nvSpPr>
            <p:cNvPr id="184" name="Text Box 110"/>
            <p:cNvSpPr txBox="1">
              <a:spLocks noChangeArrowheads="1"/>
            </p:cNvSpPr>
            <p:nvPr/>
          </p:nvSpPr>
          <p:spPr bwMode="auto">
            <a:xfrm>
              <a:off x="4458" y="1778"/>
              <a:ext cx="45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Host D</a:t>
              </a:r>
            </a:p>
          </p:txBody>
        </p:sp>
        <p:sp>
          <p:nvSpPr>
            <p:cNvPr id="185" name="Text Box 111"/>
            <p:cNvSpPr txBox="1">
              <a:spLocks noChangeArrowheads="1"/>
            </p:cNvSpPr>
            <p:nvPr/>
          </p:nvSpPr>
          <p:spPr bwMode="auto">
            <a:xfrm>
              <a:off x="2460" y="1536"/>
              <a:ext cx="45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Host C</a:t>
              </a:r>
            </a:p>
          </p:txBody>
        </p:sp>
        <p:sp>
          <p:nvSpPr>
            <p:cNvPr id="186" name="Text Box 112"/>
            <p:cNvSpPr txBox="1">
              <a:spLocks noChangeArrowheads="1"/>
            </p:cNvSpPr>
            <p:nvPr/>
          </p:nvSpPr>
          <p:spPr bwMode="auto">
            <a:xfrm>
              <a:off x="1152" y="2354"/>
              <a:ext cx="25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N1</a:t>
              </a:r>
            </a:p>
          </p:txBody>
        </p:sp>
        <p:sp>
          <p:nvSpPr>
            <p:cNvPr id="187" name="Text Box 113"/>
            <p:cNvSpPr txBox="1">
              <a:spLocks noChangeArrowheads="1"/>
            </p:cNvSpPr>
            <p:nvPr/>
          </p:nvSpPr>
          <p:spPr bwMode="auto">
            <a:xfrm>
              <a:off x="2479" y="2304"/>
              <a:ext cx="25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N2</a:t>
              </a:r>
            </a:p>
          </p:txBody>
        </p:sp>
        <p:sp>
          <p:nvSpPr>
            <p:cNvPr id="188" name="Text Box 114"/>
            <p:cNvSpPr txBox="1">
              <a:spLocks noChangeArrowheads="1"/>
            </p:cNvSpPr>
            <p:nvPr/>
          </p:nvSpPr>
          <p:spPr bwMode="auto">
            <a:xfrm>
              <a:off x="4111" y="2594"/>
              <a:ext cx="25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N3</a:t>
              </a:r>
            </a:p>
          </p:txBody>
        </p:sp>
        <p:sp>
          <p:nvSpPr>
            <p:cNvPr id="189" name="Text Box 115"/>
            <p:cNvSpPr txBox="1">
              <a:spLocks noChangeArrowheads="1"/>
            </p:cNvSpPr>
            <p:nvPr/>
          </p:nvSpPr>
          <p:spPr bwMode="auto">
            <a:xfrm>
              <a:off x="1089" y="3410"/>
              <a:ext cx="25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N4</a:t>
              </a:r>
            </a:p>
          </p:txBody>
        </p:sp>
        <p:sp>
          <p:nvSpPr>
            <p:cNvPr id="190" name="Text Box 116"/>
            <p:cNvSpPr txBox="1">
              <a:spLocks noChangeArrowheads="1"/>
            </p:cNvSpPr>
            <p:nvPr/>
          </p:nvSpPr>
          <p:spPr bwMode="auto">
            <a:xfrm>
              <a:off x="2479" y="2930"/>
              <a:ext cx="25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N5</a:t>
              </a:r>
            </a:p>
          </p:txBody>
        </p:sp>
        <p:sp>
          <p:nvSpPr>
            <p:cNvPr id="191" name="Text Box 117"/>
            <p:cNvSpPr txBox="1">
              <a:spLocks noChangeArrowheads="1"/>
            </p:cNvSpPr>
            <p:nvPr/>
          </p:nvSpPr>
          <p:spPr bwMode="auto">
            <a:xfrm>
              <a:off x="3919" y="3698"/>
              <a:ext cx="25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N7</a:t>
              </a:r>
            </a:p>
          </p:txBody>
        </p:sp>
        <p:sp>
          <p:nvSpPr>
            <p:cNvPr id="192" name="Text Box 118"/>
            <p:cNvSpPr txBox="1">
              <a:spLocks noChangeArrowheads="1"/>
            </p:cNvSpPr>
            <p:nvPr/>
          </p:nvSpPr>
          <p:spPr bwMode="auto">
            <a:xfrm>
              <a:off x="2479" y="3698"/>
              <a:ext cx="25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N6</a:t>
              </a:r>
            </a:p>
          </p:txBody>
        </p:sp>
      </p:grpSp>
      <p:sp>
        <p:nvSpPr>
          <p:cNvPr id="12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4C05EBB-C536-E44B-A239-9A2987AEE65E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40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Link State Routing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8610600" cy="1600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bg2"/>
                </a:solidFill>
                <a:latin typeface="Arial" charset="0"/>
              </a:rPr>
              <a:t>Each node maintains its local “link state” (LS)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Each node floods its local link state 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rgbClr val="000090"/>
                </a:solidFill>
                <a:latin typeface="Arial" charset="0"/>
              </a:rPr>
              <a:t>on receiving a </a:t>
            </a:r>
            <a:r>
              <a:rPr lang="en-US" sz="2000" dirty="0">
                <a:solidFill>
                  <a:srgbClr val="FF0000"/>
                </a:solidFill>
                <a:latin typeface="Arial" charset="0"/>
              </a:rPr>
              <a:t>new</a:t>
            </a:r>
            <a:r>
              <a:rPr lang="en-US" sz="2000" dirty="0">
                <a:solidFill>
                  <a:srgbClr val="000090"/>
                </a:solidFill>
                <a:latin typeface="Arial" charset="0"/>
              </a:rPr>
              <a:t> LS message, a router forwards the message</a:t>
            </a:r>
            <a:br>
              <a:rPr lang="en-US" sz="2000" dirty="0">
                <a:solidFill>
                  <a:srgbClr val="000090"/>
                </a:solidFill>
                <a:latin typeface="Arial" charset="0"/>
              </a:rPr>
            </a:br>
            <a:r>
              <a:rPr lang="en-US" sz="2000" dirty="0">
                <a:solidFill>
                  <a:srgbClr val="000090"/>
                </a:solidFill>
                <a:latin typeface="Arial" charset="0"/>
              </a:rPr>
              <a:t>to all its neighbors other than the one it received the message from</a:t>
            </a:r>
          </a:p>
          <a:p>
            <a:pPr>
              <a:lnSpc>
                <a:spcPct val="70000"/>
              </a:lnSpc>
            </a:pPr>
            <a:endParaRPr lang="en-US" dirty="0">
              <a:latin typeface="Arial" charset="0"/>
            </a:endParaRPr>
          </a:p>
        </p:txBody>
      </p:sp>
      <p:grpSp>
        <p:nvGrpSpPr>
          <p:cNvPr id="35844" name="Group 4"/>
          <p:cNvGrpSpPr>
            <a:grpSpLocks/>
          </p:cNvGrpSpPr>
          <p:nvPr/>
        </p:nvGrpSpPr>
        <p:grpSpPr bwMode="auto">
          <a:xfrm>
            <a:off x="685800" y="3200400"/>
            <a:ext cx="7291388" cy="3429000"/>
            <a:chOff x="192" y="1536"/>
            <a:chExt cx="4929" cy="2448"/>
          </a:xfrm>
        </p:grpSpPr>
        <p:sp>
          <p:nvSpPr>
            <p:cNvPr id="35857" name="Freeform 5"/>
            <p:cNvSpPr>
              <a:spLocks noEditPoints="1"/>
            </p:cNvSpPr>
            <p:nvPr/>
          </p:nvSpPr>
          <p:spPr bwMode="auto">
            <a:xfrm>
              <a:off x="854" y="2385"/>
              <a:ext cx="1500" cy="22"/>
            </a:xfrm>
            <a:custGeom>
              <a:avLst/>
              <a:gdLst>
                <a:gd name="T0" fmla="*/ 1500 w 1500"/>
                <a:gd name="T1" fmla="*/ 10 h 22"/>
                <a:gd name="T2" fmla="*/ 1498 w 1500"/>
                <a:gd name="T3" fmla="*/ 2 h 22"/>
                <a:gd name="T4" fmla="*/ 1490 w 1500"/>
                <a:gd name="T5" fmla="*/ 0 h 22"/>
                <a:gd name="T6" fmla="*/ 1482 w 1500"/>
                <a:gd name="T7" fmla="*/ 2 h 22"/>
                <a:gd name="T8" fmla="*/ 1478 w 1500"/>
                <a:gd name="T9" fmla="*/ 10 h 22"/>
                <a:gd name="T10" fmla="*/ 1482 w 1500"/>
                <a:gd name="T11" fmla="*/ 18 h 22"/>
                <a:gd name="T12" fmla="*/ 1490 w 1500"/>
                <a:gd name="T13" fmla="*/ 22 h 22"/>
                <a:gd name="T14" fmla="*/ 1498 w 1500"/>
                <a:gd name="T15" fmla="*/ 18 h 22"/>
                <a:gd name="T16" fmla="*/ 1500 w 1500"/>
                <a:gd name="T17" fmla="*/ 10 h 22"/>
                <a:gd name="T18" fmla="*/ 0 w 1500"/>
                <a:gd name="T19" fmla="*/ 10 h 22"/>
                <a:gd name="T20" fmla="*/ 2 w 1500"/>
                <a:gd name="T21" fmla="*/ 18 h 22"/>
                <a:gd name="T22" fmla="*/ 10 w 1500"/>
                <a:gd name="T23" fmla="*/ 22 h 22"/>
                <a:gd name="T24" fmla="*/ 18 w 1500"/>
                <a:gd name="T25" fmla="*/ 18 h 22"/>
                <a:gd name="T26" fmla="*/ 21 w 1500"/>
                <a:gd name="T27" fmla="*/ 10 h 22"/>
                <a:gd name="T28" fmla="*/ 18 w 1500"/>
                <a:gd name="T29" fmla="*/ 2 h 22"/>
                <a:gd name="T30" fmla="*/ 10 w 1500"/>
                <a:gd name="T31" fmla="*/ 0 h 22"/>
                <a:gd name="T32" fmla="*/ 2 w 1500"/>
                <a:gd name="T33" fmla="*/ 2 h 22"/>
                <a:gd name="T34" fmla="*/ 0 w 1500"/>
                <a:gd name="T35" fmla="*/ 10 h 2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00"/>
                <a:gd name="T55" fmla="*/ 0 h 22"/>
                <a:gd name="T56" fmla="*/ 1500 w 1500"/>
                <a:gd name="T57" fmla="*/ 22 h 2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00" h="22">
                  <a:moveTo>
                    <a:pt x="1500" y="10"/>
                  </a:moveTo>
                  <a:lnTo>
                    <a:pt x="1498" y="2"/>
                  </a:lnTo>
                  <a:lnTo>
                    <a:pt x="1490" y="0"/>
                  </a:lnTo>
                  <a:lnTo>
                    <a:pt x="1482" y="2"/>
                  </a:lnTo>
                  <a:lnTo>
                    <a:pt x="1478" y="10"/>
                  </a:lnTo>
                  <a:lnTo>
                    <a:pt x="1482" y="18"/>
                  </a:lnTo>
                  <a:lnTo>
                    <a:pt x="1490" y="22"/>
                  </a:lnTo>
                  <a:lnTo>
                    <a:pt x="1498" y="18"/>
                  </a:lnTo>
                  <a:lnTo>
                    <a:pt x="1500" y="10"/>
                  </a:lnTo>
                  <a:close/>
                  <a:moveTo>
                    <a:pt x="0" y="10"/>
                  </a:moveTo>
                  <a:lnTo>
                    <a:pt x="2" y="18"/>
                  </a:lnTo>
                  <a:lnTo>
                    <a:pt x="10" y="22"/>
                  </a:lnTo>
                  <a:lnTo>
                    <a:pt x="18" y="18"/>
                  </a:lnTo>
                  <a:lnTo>
                    <a:pt x="21" y="10"/>
                  </a:lnTo>
                  <a:lnTo>
                    <a:pt x="18" y="2"/>
                  </a:lnTo>
                  <a:lnTo>
                    <a:pt x="10" y="0"/>
                  </a:lnTo>
                  <a:lnTo>
                    <a:pt x="2" y="2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58" name="Line 6"/>
            <p:cNvSpPr>
              <a:spLocks noChangeShapeType="1"/>
            </p:cNvSpPr>
            <p:nvPr/>
          </p:nvSpPr>
          <p:spPr bwMode="auto">
            <a:xfrm flipH="1">
              <a:off x="875" y="2395"/>
              <a:ext cx="1457" cy="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59" name="Freeform 7"/>
            <p:cNvSpPr>
              <a:spLocks noEditPoints="1"/>
            </p:cNvSpPr>
            <p:nvPr/>
          </p:nvSpPr>
          <p:spPr bwMode="auto">
            <a:xfrm>
              <a:off x="854" y="3034"/>
              <a:ext cx="1500" cy="403"/>
            </a:xfrm>
            <a:custGeom>
              <a:avLst/>
              <a:gdLst>
                <a:gd name="T0" fmla="*/ 0 w 1500"/>
                <a:gd name="T1" fmla="*/ 395 h 403"/>
                <a:gd name="T2" fmla="*/ 4 w 1500"/>
                <a:gd name="T3" fmla="*/ 403 h 403"/>
                <a:gd name="T4" fmla="*/ 14 w 1500"/>
                <a:gd name="T5" fmla="*/ 403 h 403"/>
                <a:gd name="T6" fmla="*/ 20 w 1500"/>
                <a:gd name="T7" fmla="*/ 399 h 403"/>
                <a:gd name="T8" fmla="*/ 21 w 1500"/>
                <a:gd name="T9" fmla="*/ 391 h 403"/>
                <a:gd name="T10" fmla="*/ 16 w 1500"/>
                <a:gd name="T11" fmla="*/ 383 h 403"/>
                <a:gd name="T12" fmla="*/ 8 w 1500"/>
                <a:gd name="T13" fmla="*/ 381 h 403"/>
                <a:gd name="T14" fmla="*/ 0 w 1500"/>
                <a:gd name="T15" fmla="*/ 387 h 403"/>
                <a:gd name="T16" fmla="*/ 0 w 1500"/>
                <a:gd name="T17" fmla="*/ 395 h 403"/>
                <a:gd name="T18" fmla="*/ 1500 w 1500"/>
                <a:gd name="T19" fmla="*/ 8 h 403"/>
                <a:gd name="T20" fmla="*/ 1496 w 1500"/>
                <a:gd name="T21" fmla="*/ 2 h 403"/>
                <a:gd name="T22" fmla="*/ 1486 w 1500"/>
                <a:gd name="T23" fmla="*/ 0 h 403"/>
                <a:gd name="T24" fmla="*/ 1480 w 1500"/>
                <a:gd name="T25" fmla="*/ 6 h 403"/>
                <a:gd name="T26" fmla="*/ 1478 w 1500"/>
                <a:gd name="T27" fmla="*/ 14 h 403"/>
                <a:gd name="T28" fmla="*/ 1484 w 1500"/>
                <a:gd name="T29" fmla="*/ 22 h 403"/>
                <a:gd name="T30" fmla="*/ 1492 w 1500"/>
                <a:gd name="T31" fmla="*/ 22 h 403"/>
                <a:gd name="T32" fmla="*/ 1500 w 1500"/>
                <a:gd name="T33" fmla="*/ 18 h 403"/>
                <a:gd name="T34" fmla="*/ 1500 w 1500"/>
                <a:gd name="T35" fmla="*/ 8 h 40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00"/>
                <a:gd name="T55" fmla="*/ 0 h 403"/>
                <a:gd name="T56" fmla="*/ 1500 w 1500"/>
                <a:gd name="T57" fmla="*/ 403 h 40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00" h="403">
                  <a:moveTo>
                    <a:pt x="0" y="395"/>
                  </a:moveTo>
                  <a:lnTo>
                    <a:pt x="4" y="403"/>
                  </a:lnTo>
                  <a:lnTo>
                    <a:pt x="14" y="403"/>
                  </a:lnTo>
                  <a:lnTo>
                    <a:pt x="20" y="399"/>
                  </a:lnTo>
                  <a:lnTo>
                    <a:pt x="21" y="391"/>
                  </a:lnTo>
                  <a:lnTo>
                    <a:pt x="16" y="383"/>
                  </a:lnTo>
                  <a:lnTo>
                    <a:pt x="8" y="381"/>
                  </a:lnTo>
                  <a:lnTo>
                    <a:pt x="0" y="387"/>
                  </a:lnTo>
                  <a:lnTo>
                    <a:pt x="0" y="395"/>
                  </a:lnTo>
                  <a:close/>
                  <a:moveTo>
                    <a:pt x="1500" y="8"/>
                  </a:moveTo>
                  <a:lnTo>
                    <a:pt x="1496" y="2"/>
                  </a:lnTo>
                  <a:lnTo>
                    <a:pt x="1486" y="0"/>
                  </a:lnTo>
                  <a:lnTo>
                    <a:pt x="1480" y="6"/>
                  </a:lnTo>
                  <a:lnTo>
                    <a:pt x="1478" y="14"/>
                  </a:lnTo>
                  <a:lnTo>
                    <a:pt x="1484" y="22"/>
                  </a:lnTo>
                  <a:lnTo>
                    <a:pt x="1492" y="22"/>
                  </a:lnTo>
                  <a:lnTo>
                    <a:pt x="1500" y="18"/>
                  </a:lnTo>
                  <a:lnTo>
                    <a:pt x="1500" y="8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60" name="Line 8"/>
            <p:cNvSpPr>
              <a:spLocks noChangeShapeType="1"/>
            </p:cNvSpPr>
            <p:nvPr/>
          </p:nvSpPr>
          <p:spPr bwMode="auto">
            <a:xfrm flipV="1">
              <a:off x="875" y="3048"/>
              <a:ext cx="1457" cy="377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1" name="Freeform 9"/>
            <p:cNvSpPr>
              <a:spLocks noEditPoints="1"/>
            </p:cNvSpPr>
            <p:nvPr/>
          </p:nvSpPr>
          <p:spPr bwMode="auto">
            <a:xfrm>
              <a:off x="854" y="3415"/>
              <a:ext cx="1500" cy="381"/>
            </a:xfrm>
            <a:custGeom>
              <a:avLst/>
              <a:gdLst>
                <a:gd name="T0" fmla="*/ 0 w 1500"/>
                <a:gd name="T1" fmla="*/ 10 h 381"/>
                <a:gd name="T2" fmla="*/ 2 w 1500"/>
                <a:gd name="T3" fmla="*/ 18 h 381"/>
                <a:gd name="T4" fmla="*/ 8 w 1500"/>
                <a:gd name="T5" fmla="*/ 22 h 381"/>
                <a:gd name="T6" fmla="*/ 16 w 1500"/>
                <a:gd name="T7" fmla="*/ 22 h 381"/>
                <a:gd name="T8" fmla="*/ 21 w 1500"/>
                <a:gd name="T9" fmla="*/ 14 h 381"/>
                <a:gd name="T10" fmla="*/ 20 w 1500"/>
                <a:gd name="T11" fmla="*/ 6 h 381"/>
                <a:gd name="T12" fmla="*/ 14 w 1500"/>
                <a:gd name="T13" fmla="*/ 0 h 381"/>
                <a:gd name="T14" fmla="*/ 4 w 1500"/>
                <a:gd name="T15" fmla="*/ 2 h 381"/>
                <a:gd name="T16" fmla="*/ 0 w 1500"/>
                <a:gd name="T17" fmla="*/ 10 h 381"/>
                <a:gd name="T18" fmla="*/ 1500 w 1500"/>
                <a:gd name="T19" fmla="*/ 373 h 381"/>
                <a:gd name="T20" fmla="*/ 1500 w 1500"/>
                <a:gd name="T21" fmla="*/ 365 h 381"/>
                <a:gd name="T22" fmla="*/ 1492 w 1500"/>
                <a:gd name="T23" fmla="*/ 359 h 381"/>
                <a:gd name="T24" fmla="*/ 1484 w 1500"/>
                <a:gd name="T25" fmla="*/ 361 h 381"/>
                <a:gd name="T26" fmla="*/ 1478 w 1500"/>
                <a:gd name="T27" fmla="*/ 369 h 381"/>
                <a:gd name="T28" fmla="*/ 1480 w 1500"/>
                <a:gd name="T29" fmla="*/ 377 h 381"/>
                <a:gd name="T30" fmla="*/ 1486 w 1500"/>
                <a:gd name="T31" fmla="*/ 381 h 381"/>
                <a:gd name="T32" fmla="*/ 1496 w 1500"/>
                <a:gd name="T33" fmla="*/ 381 h 381"/>
                <a:gd name="T34" fmla="*/ 1500 w 1500"/>
                <a:gd name="T35" fmla="*/ 373 h 3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00"/>
                <a:gd name="T55" fmla="*/ 0 h 381"/>
                <a:gd name="T56" fmla="*/ 1500 w 1500"/>
                <a:gd name="T57" fmla="*/ 381 h 38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00" h="381">
                  <a:moveTo>
                    <a:pt x="0" y="10"/>
                  </a:moveTo>
                  <a:lnTo>
                    <a:pt x="2" y="18"/>
                  </a:lnTo>
                  <a:lnTo>
                    <a:pt x="8" y="22"/>
                  </a:lnTo>
                  <a:lnTo>
                    <a:pt x="16" y="22"/>
                  </a:lnTo>
                  <a:lnTo>
                    <a:pt x="21" y="14"/>
                  </a:lnTo>
                  <a:lnTo>
                    <a:pt x="20" y="6"/>
                  </a:lnTo>
                  <a:lnTo>
                    <a:pt x="14" y="0"/>
                  </a:lnTo>
                  <a:lnTo>
                    <a:pt x="4" y="2"/>
                  </a:lnTo>
                  <a:lnTo>
                    <a:pt x="0" y="10"/>
                  </a:lnTo>
                  <a:close/>
                  <a:moveTo>
                    <a:pt x="1500" y="373"/>
                  </a:moveTo>
                  <a:lnTo>
                    <a:pt x="1500" y="365"/>
                  </a:lnTo>
                  <a:lnTo>
                    <a:pt x="1492" y="359"/>
                  </a:lnTo>
                  <a:lnTo>
                    <a:pt x="1484" y="361"/>
                  </a:lnTo>
                  <a:lnTo>
                    <a:pt x="1478" y="369"/>
                  </a:lnTo>
                  <a:lnTo>
                    <a:pt x="1480" y="377"/>
                  </a:lnTo>
                  <a:lnTo>
                    <a:pt x="1486" y="381"/>
                  </a:lnTo>
                  <a:lnTo>
                    <a:pt x="1496" y="381"/>
                  </a:lnTo>
                  <a:lnTo>
                    <a:pt x="1500" y="373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62" name="Line 10"/>
            <p:cNvSpPr>
              <a:spLocks noChangeShapeType="1"/>
            </p:cNvSpPr>
            <p:nvPr/>
          </p:nvSpPr>
          <p:spPr bwMode="auto">
            <a:xfrm>
              <a:off x="875" y="3429"/>
              <a:ext cx="1457" cy="355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3" name="Freeform 11"/>
            <p:cNvSpPr>
              <a:spLocks noEditPoints="1"/>
            </p:cNvSpPr>
            <p:nvPr/>
          </p:nvSpPr>
          <p:spPr bwMode="auto">
            <a:xfrm>
              <a:off x="2332" y="2385"/>
              <a:ext cx="1660" cy="291"/>
            </a:xfrm>
            <a:custGeom>
              <a:avLst/>
              <a:gdLst>
                <a:gd name="T0" fmla="*/ 0 w 1660"/>
                <a:gd name="T1" fmla="*/ 10 h 291"/>
                <a:gd name="T2" fmla="*/ 2 w 1660"/>
                <a:gd name="T3" fmla="*/ 18 h 291"/>
                <a:gd name="T4" fmla="*/ 10 w 1660"/>
                <a:gd name="T5" fmla="*/ 22 h 291"/>
                <a:gd name="T6" fmla="*/ 18 w 1660"/>
                <a:gd name="T7" fmla="*/ 20 h 291"/>
                <a:gd name="T8" fmla="*/ 22 w 1660"/>
                <a:gd name="T9" fmla="*/ 12 h 291"/>
                <a:gd name="T10" fmla="*/ 20 w 1660"/>
                <a:gd name="T11" fmla="*/ 4 h 291"/>
                <a:gd name="T12" fmla="*/ 14 w 1660"/>
                <a:gd name="T13" fmla="*/ 0 h 291"/>
                <a:gd name="T14" fmla="*/ 6 w 1660"/>
                <a:gd name="T15" fmla="*/ 2 h 291"/>
                <a:gd name="T16" fmla="*/ 0 w 1660"/>
                <a:gd name="T17" fmla="*/ 10 h 291"/>
                <a:gd name="T18" fmla="*/ 1660 w 1660"/>
                <a:gd name="T19" fmla="*/ 281 h 291"/>
                <a:gd name="T20" fmla="*/ 1658 w 1660"/>
                <a:gd name="T21" fmla="*/ 273 h 291"/>
                <a:gd name="T22" fmla="*/ 1650 w 1660"/>
                <a:gd name="T23" fmla="*/ 269 h 291"/>
                <a:gd name="T24" fmla="*/ 1642 w 1660"/>
                <a:gd name="T25" fmla="*/ 271 h 291"/>
                <a:gd name="T26" fmla="*/ 1638 w 1660"/>
                <a:gd name="T27" fmla="*/ 279 h 291"/>
                <a:gd name="T28" fmla="*/ 1638 w 1660"/>
                <a:gd name="T29" fmla="*/ 287 h 291"/>
                <a:gd name="T30" fmla="*/ 1646 w 1660"/>
                <a:gd name="T31" fmla="*/ 291 h 291"/>
                <a:gd name="T32" fmla="*/ 1654 w 1660"/>
                <a:gd name="T33" fmla="*/ 289 h 291"/>
                <a:gd name="T34" fmla="*/ 1660 w 1660"/>
                <a:gd name="T35" fmla="*/ 281 h 29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60"/>
                <a:gd name="T55" fmla="*/ 0 h 291"/>
                <a:gd name="T56" fmla="*/ 1660 w 1660"/>
                <a:gd name="T57" fmla="*/ 291 h 29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60" h="291">
                  <a:moveTo>
                    <a:pt x="0" y="10"/>
                  </a:moveTo>
                  <a:lnTo>
                    <a:pt x="2" y="18"/>
                  </a:lnTo>
                  <a:lnTo>
                    <a:pt x="10" y="22"/>
                  </a:lnTo>
                  <a:lnTo>
                    <a:pt x="18" y="20"/>
                  </a:lnTo>
                  <a:lnTo>
                    <a:pt x="22" y="12"/>
                  </a:lnTo>
                  <a:lnTo>
                    <a:pt x="20" y="4"/>
                  </a:lnTo>
                  <a:lnTo>
                    <a:pt x="14" y="0"/>
                  </a:lnTo>
                  <a:lnTo>
                    <a:pt x="6" y="2"/>
                  </a:lnTo>
                  <a:lnTo>
                    <a:pt x="0" y="10"/>
                  </a:lnTo>
                  <a:close/>
                  <a:moveTo>
                    <a:pt x="1660" y="281"/>
                  </a:moveTo>
                  <a:lnTo>
                    <a:pt x="1658" y="273"/>
                  </a:lnTo>
                  <a:lnTo>
                    <a:pt x="1650" y="269"/>
                  </a:lnTo>
                  <a:lnTo>
                    <a:pt x="1642" y="271"/>
                  </a:lnTo>
                  <a:lnTo>
                    <a:pt x="1638" y="279"/>
                  </a:lnTo>
                  <a:lnTo>
                    <a:pt x="1638" y="287"/>
                  </a:lnTo>
                  <a:lnTo>
                    <a:pt x="1646" y="291"/>
                  </a:lnTo>
                  <a:lnTo>
                    <a:pt x="1654" y="289"/>
                  </a:lnTo>
                  <a:lnTo>
                    <a:pt x="1660" y="281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64" name="Line 12"/>
            <p:cNvSpPr>
              <a:spLocks noChangeShapeType="1"/>
            </p:cNvSpPr>
            <p:nvPr/>
          </p:nvSpPr>
          <p:spPr bwMode="auto">
            <a:xfrm>
              <a:off x="2354" y="2397"/>
              <a:ext cx="1616" cy="267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5" name="Freeform 13"/>
            <p:cNvSpPr>
              <a:spLocks noEditPoints="1"/>
            </p:cNvSpPr>
            <p:nvPr/>
          </p:nvSpPr>
          <p:spPr bwMode="auto">
            <a:xfrm>
              <a:off x="2332" y="2654"/>
              <a:ext cx="1660" cy="402"/>
            </a:xfrm>
            <a:custGeom>
              <a:avLst/>
              <a:gdLst>
                <a:gd name="T0" fmla="*/ 1660 w 1660"/>
                <a:gd name="T1" fmla="*/ 8 h 402"/>
                <a:gd name="T2" fmla="*/ 1654 w 1660"/>
                <a:gd name="T3" fmla="*/ 2 h 402"/>
                <a:gd name="T4" fmla="*/ 1646 w 1660"/>
                <a:gd name="T5" fmla="*/ 0 h 402"/>
                <a:gd name="T6" fmla="*/ 1638 w 1660"/>
                <a:gd name="T7" fmla="*/ 4 h 402"/>
                <a:gd name="T8" fmla="*/ 1638 w 1660"/>
                <a:gd name="T9" fmla="*/ 14 h 402"/>
                <a:gd name="T10" fmla="*/ 1642 w 1660"/>
                <a:gd name="T11" fmla="*/ 20 h 402"/>
                <a:gd name="T12" fmla="*/ 1650 w 1660"/>
                <a:gd name="T13" fmla="*/ 22 h 402"/>
                <a:gd name="T14" fmla="*/ 1658 w 1660"/>
                <a:gd name="T15" fmla="*/ 16 h 402"/>
                <a:gd name="T16" fmla="*/ 1660 w 1660"/>
                <a:gd name="T17" fmla="*/ 8 h 402"/>
                <a:gd name="T18" fmla="*/ 0 w 1660"/>
                <a:gd name="T19" fmla="*/ 394 h 402"/>
                <a:gd name="T20" fmla="*/ 6 w 1660"/>
                <a:gd name="T21" fmla="*/ 400 h 402"/>
                <a:gd name="T22" fmla="*/ 14 w 1660"/>
                <a:gd name="T23" fmla="*/ 402 h 402"/>
                <a:gd name="T24" fmla="*/ 22 w 1660"/>
                <a:gd name="T25" fmla="*/ 398 h 402"/>
                <a:gd name="T26" fmla="*/ 22 w 1660"/>
                <a:gd name="T27" fmla="*/ 388 h 402"/>
                <a:gd name="T28" fmla="*/ 18 w 1660"/>
                <a:gd name="T29" fmla="*/ 382 h 402"/>
                <a:gd name="T30" fmla="*/ 10 w 1660"/>
                <a:gd name="T31" fmla="*/ 380 h 402"/>
                <a:gd name="T32" fmla="*/ 2 w 1660"/>
                <a:gd name="T33" fmla="*/ 386 h 402"/>
                <a:gd name="T34" fmla="*/ 0 w 1660"/>
                <a:gd name="T35" fmla="*/ 394 h 40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60"/>
                <a:gd name="T55" fmla="*/ 0 h 402"/>
                <a:gd name="T56" fmla="*/ 1660 w 1660"/>
                <a:gd name="T57" fmla="*/ 402 h 40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60" h="402">
                  <a:moveTo>
                    <a:pt x="1660" y="8"/>
                  </a:moveTo>
                  <a:lnTo>
                    <a:pt x="1654" y="2"/>
                  </a:lnTo>
                  <a:lnTo>
                    <a:pt x="1646" y="0"/>
                  </a:lnTo>
                  <a:lnTo>
                    <a:pt x="1638" y="4"/>
                  </a:lnTo>
                  <a:lnTo>
                    <a:pt x="1638" y="14"/>
                  </a:lnTo>
                  <a:lnTo>
                    <a:pt x="1642" y="20"/>
                  </a:lnTo>
                  <a:lnTo>
                    <a:pt x="1650" y="22"/>
                  </a:lnTo>
                  <a:lnTo>
                    <a:pt x="1658" y="16"/>
                  </a:lnTo>
                  <a:lnTo>
                    <a:pt x="1660" y="8"/>
                  </a:lnTo>
                  <a:close/>
                  <a:moveTo>
                    <a:pt x="0" y="394"/>
                  </a:moveTo>
                  <a:lnTo>
                    <a:pt x="6" y="400"/>
                  </a:lnTo>
                  <a:lnTo>
                    <a:pt x="14" y="402"/>
                  </a:lnTo>
                  <a:lnTo>
                    <a:pt x="22" y="398"/>
                  </a:lnTo>
                  <a:lnTo>
                    <a:pt x="22" y="388"/>
                  </a:lnTo>
                  <a:lnTo>
                    <a:pt x="18" y="382"/>
                  </a:lnTo>
                  <a:lnTo>
                    <a:pt x="10" y="380"/>
                  </a:lnTo>
                  <a:lnTo>
                    <a:pt x="2" y="386"/>
                  </a:lnTo>
                  <a:lnTo>
                    <a:pt x="0" y="394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66" name="Line 14"/>
            <p:cNvSpPr>
              <a:spLocks noChangeShapeType="1"/>
            </p:cNvSpPr>
            <p:nvPr/>
          </p:nvSpPr>
          <p:spPr bwMode="auto">
            <a:xfrm flipH="1">
              <a:off x="2354" y="2668"/>
              <a:ext cx="1616" cy="374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7" name="Freeform 15"/>
            <p:cNvSpPr>
              <a:spLocks noEditPoints="1"/>
            </p:cNvSpPr>
            <p:nvPr/>
          </p:nvSpPr>
          <p:spPr bwMode="auto">
            <a:xfrm>
              <a:off x="2332" y="3774"/>
              <a:ext cx="1481" cy="24"/>
            </a:xfrm>
            <a:custGeom>
              <a:avLst/>
              <a:gdLst>
                <a:gd name="T0" fmla="*/ 0 w 1481"/>
                <a:gd name="T1" fmla="*/ 12 h 24"/>
                <a:gd name="T2" fmla="*/ 4 w 1481"/>
                <a:gd name="T3" fmla="*/ 20 h 24"/>
                <a:gd name="T4" fmla="*/ 12 w 1481"/>
                <a:gd name="T5" fmla="*/ 24 h 24"/>
                <a:gd name="T6" fmla="*/ 20 w 1481"/>
                <a:gd name="T7" fmla="*/ 20 h 24"/>
                <a:gd name="T8" fmla="*/ 22 w 1481"/>
                <a:gd name="T9" fmla="*/ 12 h 24"/>
                <a:gd name="T10" fmla="*/ 20 w 1481"/>
                <a:gd name="T11" fmla="*/ 4 h 24"/>
                <a:gd name="T12" fmla="*/ 12 w 1481"/>
                <a:gd name="T13" fmla="*/ 0 h 24"/>
                <a:gd name="T14" fmla="*/ 4 w 1481"/>
                <a:gd name="T15" fmla="*/ 4 h 24"/>
                <a:gd name="T16" fmla="*/ 0 w 1481"/>
                <a:gd name="T17" fmla="*/ 12 h 24"/>
                <a:gd name="T18" fmla="*/ 1481 w 1481"/>
                <a:gd name="T19" fmla="*/ 12 h 24"/>
                <a:gd name="T20" fmla="*/ 1477 w 1481"/>
                <a:gd name="T21" fmla="*/ 4 h 24"/>
                <a:gd name="T22" fmla="*/ 1469 w 1481"/>
                <a:gd name="T23" fmla="*/ 0 h 24"/>
                <a:gd name="T24" fmla="*/ 1461 w 1481"/>
                <a:gd name="T25" fmla="*/ 4 h 24"/>
                <a:gd name="T26" fmla="*/ 1457 w 1481"/>
                <a:gd name="T27" fmla="*/ 12 h 24"/>
                <a:gd name="T28" fmla="*/ 1461 w 1481"/>
                <a:gd name="T29" fmla="*/ 20 h 24"/>
                <a:gd name="T30" fmla="*/ 1469 w 1481"/>
                <a:gd name="T31" fmla="*/ 24 h 24"/>
                <a:gd name="T32" fmla="*/ 1477 w 1481"/>
                <a:gd name="T33" fmla="*/ 20 h 24"/>
                <a:gd name="T34" fmla="*/ 1481 w 1481"/>
                <a:gd name="T35" fmla="*/ 12 h 2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81"/>
                <a:gd name="T55" fmla="*/ 0 h 24"/>
                <a:gd name="T56" fmla="*/ 1481 w 1481"/>
                <a:gd name="T57" fmla="*/ 24 h 2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81" h="24">
                  <a:moveTo>
                    <a:pt x="0" y="12"/>
                  </a:moveTo>
                  <a:lnTo>
                    <a:pt x="4" y="20"/>
                  </a:lnTo>
                  <a:lnTo>
                    <a:pt x="12" y="24"/>
                  </a:lnTo>
                  <a:lnTo>
                    <a:pt x="20" y="20"/>
                  </a:lnTo>
                  <a:lnTo>
                    <a:pt x="22" y="12"/>
                  </a:lnTo>
                  <a:lnTo>
                    <a:pt x="20" y="4"/>
                  </a:lnTo>
                  <a:lnTo>
                    <a:pt x="12" y="0"/>
                  </a:lnTo>
                  <a:lnTo>
                    <a:pt x="4" y="4"/>
                  </a:lnTo>
                  <a:lnTo>
                    <a:pt x="0" y="12"/>
                  </a:lnTo>
                  <a:close/>
                  <a:moveTo>
                    <a:pt x="1481" y="12"/>
                  </a:moveTo>
                  <a:lnTo>
                    <a:pt x="1477" y="4"/>
                  </a:lnTo>
                  <a:lnTo>
                    <a:pt x="1469" y="0"/>
                  </a:lnTo>
                  <a:lnTo>
                    <a:pt x="1461" y="4"/>
                  </a:lnTo>
                  <a:lnTo>
                    <a:pt x="1457" y="12"/>
                  </a:lnTo>
                  <a:lnTo>
                    <a:pt x="1461" y="20"/>
                  </a:lnTo>
                  <a:lnTo>
                    <a:pt x="1469" y="24"/>
                  </a:lnTo>
                  <a:lnTo>
                    <a:pt x="1477" y="20"/>
                  </a:lnTo>
                  <a:lnTo>
                    <a:pt x="1481" y="12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68" name="Line 16"/>
            <p:cNvSpPr>
              <a:spLocks noChangeShapeType="1"/>
            </p:cNvSpPr>
            <p:nvPr/>
          </p:nvSpPr>
          <p:spPr bwMode="auto">
            <a:xfrm>
              <a:off x="2354" y="3786"/>
              <a:ext cx="1435" cy="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9" name="Line 17"/>
            <p:cNvSpPr>
              <a:spLocks noChangeShapeType="1"/>
            </p:cNvSpPr>
            <p:nvPr/>
          </p:nvSpPr>
          <p:spPr bwMode="auto">
            <a:xfrm flipH="1" flipV="1">
              <a:off x="3801" y="3786"/>
              <a:ext cx="785" cy="14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70" name="Line 18"/>
            <p:cNvSpPr>
              <a:spLocks noChangeShapeType="1"/>
            </p:cNvSpPr>
            <p:nvPr/>
          </p:nvSpPr>
          <p:spPr bwMode="auto">
            <a:xfrm>
              <a:off x="2344" y="1856"/>
              <a:ext cx="1" cy="539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71" name="Line 19"/>
            <p:cNvSpPr>
              <a:spLocks noChangeShapeType="1"/>
            </p:cNvSpPr>
            <p:nvPr/>
          </p:nvSpPr>
          <p:spPr bwMode="auto">
            <a:xfrm flipV="1">
              <a:off x="192" y="3427"/>
              <a:ext cx="672" cy="373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72" name="Line 20"/>
            <p:cNvSpPr>
              <a:spLocks noChangeShapeType="1"/>
            </p:cNvSpPr>
            <p:nvPr/>
          </p:nvSpPr>
          <p:spPr bwMode="auto">
            <a:xfrm flipH="1">
              <a:off x="3980" y="2171"/>
              <a:ext cx="516" cy="493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73" name="Rectangle 21"/>
            <p:cNvSpPr>
              <a:spLocks noChangeArrowheads="1"/>
            </p:cNvSpPr>
            <p:nvPr/>
          </p:nvSpPr>
          <p:spPr bwMode="auto">
            <a:xfrm>
              <a:off x="1167" y="2304"/>
              <a:ext cx="192" cy="288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35874" name="Rectangle 22"/>
            <p:cNvSpPr>
              <a:spLocks noChangeArrowheads="1"/>
            </p:cNvSpPr>
            <p:nvPr/>
          </p:nvSpPr>
          <p:spPr bwMode="auto">
            <a:xfrm>
              <a:off x="1119" y="3360"/>
              <a:ext cx="192" cy="288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35875" name="Rectangle 23"/>
            <p:cNvSpPr>
              <a:spLocks noChangeArrowheads="1"/>
            </p:cNvSpPr>
            <p:nvPr/>
          </p:nvSpPr>
          <p:spPr bwMode="auto">
            <a:xfrm>
              <a:off x="2511" y="2256"/>
              <a:ext cx="192" cy="288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35876" name="Rectangle 24"/>
            <p:cNvSpPr>
              <a:spLocks noChangeArrowheads="1"/>
            </p:cNvSpPr>
            <p:nvPr/>
          </p:nvSpPr>
          <p:spPr bwMode="auto">
            <a:xfrm>
              <a:off x="2511" y="2880"/>
              <a:ext cx="192" cy="288"/>
            </a:xfrm>
            <a:prstGeom prst="rect">
              <a:avLst/>
            </a:prstGeom>
            <a:solidFill>
              <a:srgbClr val="B3B3B3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35877" name="Rectangle 25"/>
            <p:cNvSpPr>
              <a:spLocks noChangeArrowheads="1"/>
            </p:cNvSpPr>
            <p:nvPr/>
          </p:nvSpPr>
          <p:spPr bwMode="auto">
            <a:xfrm>
              <a:off x="2511" y="3696"/>
              <a:ext cx="192" cy="288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35878" name="Rectangle 26"/>
            <p:cNvSpPr>
              <a:spLocks noChangeArrowheads="1"/>
            </p:cNvSpPr>
            <p:nvPr/>
          </p:nvSpPr>
          <p:spPr bwMode="auto">
            <a:xfrm>
              <a:off x="4143" y="2544"/>
              <a:ext cx="192" cy="288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35879" name="Rectangle 27"/>
            <p:cNvSpPr>
              <a:spLocks noChangeArrowheads="1"/>
            </p:cNvSpPr>
            <p:nvPr/>
          </p:nvSpPr>
          <p:spPr bwMode="auto">
            <a:xfrm>
              <a:off x="3951" y="3648"/>
              <a:ext cx="192" cy="288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grpSp>
          <p:nvGrpSpPr>
            <p:cNvPr id="35880" name="Group 28"/>
            <p:cNvGrpSpPr>
              <a:grpSpLocks/>
            </p:cNvGrpSpPr>
            <p:nvPr/>
          </p:nvGrpSpPr>
          <p:grpSpPr bwMode="auto">
            <a:xfrm>
              <a:off x="399" y="2016"/>
              <a:ext cx="286" cy="288"/>
              <a:chOff x="712" y="2330"/>
              <a:chExt cx="286" cy="288"/>
            </a:xfrm>
          </p:grpSpPr>
          <p:sp>
            <p:nvSpPr>
              <p:cNvPr id="35959" name="Freeform 29"/>
              <p:cNvSpPr>
                <a:spLocks/>
              </p:cNvSpPr>
              <p:nvPr/>
            </p:nvSpPr>
            <p:spPr bwMode="auto">
              <a:xfrm>
                <a:off x="712" y="2330"/>
                <a:ext cx="286" cy="288"/>
              </a:xfrm>
              <a:custGeom>
                <a:avLst/>
                <a:gdLst>
                  <a:gd name="T0" fmla="*/ 32 w 572"/>
                  <a:gd name="T1" fmla="*/ 94 h 577"/>
                  <a:gd name="T2" fmla="*/ 0 w 572"/>
                  <a:gd name="T3" fmla="*/ 94 h 577"/>
                  <a:gd name="T4" fmla="*/ 0 w 572"/>
                  <a:gd name="T5" fmla="*/ 144 h 577"/>
                  <a:gd name="T6" fmla="*/ 143 w 572"/>
                  <a:gd name="T7" fmla="*/ 144 h 577"/>
                  <a:gd name="T8" fmla="*/ 143 w 572"/>
                  <a:gd name="T9" fmla="*/ 94 h 577"/>
                  <a:gd name="T10" fmla="*/ 112 w 572"/>
                  <a:gd name="T11" fmla="*/ 94 h 577"/>
                  <a:gd name="T12" fmla="*/ 112 w 572"/>
                  <a:gd name="T13" fmla="*/ 87 h 577"/>
                  <a:gd name="T14" fmla="*/ 125 w 572"/>
                  <a:gd name="T15" fmla="*/ 87 h 577"/>
                  <a:gd name="T16" fmla="*/ 125 w 572"/>
                  <a:gd name="T17" fmla="*/ 0 h 577"/>
                  <a:gd name="T18" fmla="*/ 18 w 572"/>
                  <a:gd name="T19" fmla="*/ 0 h 577"/>
                  <a:gd name="T20" fmla="*/ 18 w 572"/>
                  <a:gd name="T21" fmla="*/ 87 h 577"/>
                  <a:gd name="T22" fmla="*/ 32 w 572"/>
                  <a:gd name="T23" fmla="*/ 87 h 577"/>
                  <a:gd name="T24" fmla="*/ 32 w 572"/>
                  <a:gd name="T25" fmla="*/ 94 h 5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72"/>
                  <a:gd name="T40" fmla="*/ 0 h 577"/>
                  <a:gd name="T41" fmla="*/ 572 w 572"/>
                  <a:gd name="T42" fmla="*/ 577 h 57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72" h="577">
                    <a:moveTo>
                      <a:pt x="126" y="377"/>
                    </a:moveTo>
                    <a:lnTo>
                      <a:pt x="0" y="377"/>
                    </a:lnTo>
                    <a:lnTo>
                      <a:pt x="0" y="577"/>
                    </a:lnTo>
                    <a:lnTo>
                      <a:pt x="572" y="577"/>
                    </a:lnTo>
                    <a:lnTo>
                      <a:pt x="572" y="377"/>
                    </a:lnTo>
                    <a:lnTo>
                      <a:pt x="446" y="377"/>
                    </a:lnTo>
                    <a:lnTo>
                      <a:pt x="446" y="350"/>
                    </a:lnTo>
                    <a:lnTo>
                      <a:pt x="500" y="350"/>
                    </a:lnTo>
                    <a:lnTo>
                      <a:pt x="500" y="0"/>
                    </a:lnTo>
                    <a:lnTo>
                      <a:pt x="71" y="0"/>
                    </a:lnTo>
                    <a:lnTo>
                      <a:pt x="71" y="350"/>
                    </a:lnTo>
                    <a:lnTo>
                      <a:pt x="126" y="350"/>
                    </a:lnTo>
                    <a:lnTo>
                      <a:pt x="126" y="377"/>
                    </a:lnTo>
                    <a:close/>
                  </a:path>
                </a:pathLst>
              </a:custGeom>
              <a:solidFill>
                <a:srgbClr val="FFFFFF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60" name="Line 30"/>
              <p:cNvSpPr>
                <a:spLocks noChangeShapeType="1"/>
              </p:cNvSpPr>
              <p:nvPr/>
            </p:nvSpPr>
            <p:spPr bwMode="auto">
              <a:xfrm>
                <a:off x="774" y="2518"/>
                <a:ext cx="16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61" name="Line 31"/>
              <p:cNvSpPr>
                <a:spLocks noChangeShapeType="1"/>
              </p:cNvSpPr>
              <p:nvPr/>
            </p:nvSpPr>
            <p:spPr bwMode="auto">
              <a:xfrm>
                <a:off x="774" y="2505"/>
                <a:ext cx="16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62" name="Freeform 32"/>
              <p:cNvSpPr>
                <a:spLocks noEditPoints="1"/>
              </p:cNvSpPr>
              <p:nvPr/>
            </p:nvSpPr>
            <p:spPr bwMode="auto">
              <a:xfrm>
                <a:off x="859" y="2528"/>
                <a:ext cx="116" cy="81"/>
              </a:xfrm>
              <a:custGeom>
                <a:avLst/>
                <a:gdLst>
                  <a:gd name="T0" fmla="*/ 0 w 231"/>
                  <a:gd name="T1" fmla="*/ 41 h 161"/>
                  <a:gd name="T2" fmla="*/ 47 w 231"/>
                  <a:gd name="T3" fmla="*/ 41 h 161"/>
                  <a:gd name="T4" fmla="*/ 47 w 231"/>
                  <a:gd name="T5" fmla="*/ 0 h 161"/>
                  <a:gd name="T6" fmla="*/ 0 w 231"/>
                  <a:gd name="T7" fmla="*/ 0 h 161"/>
                  <a:gd name="T8" fmla="*/ 0 w 231"/>
                  <a:gd name="T9" fmla="*/ 41 h 161"/>
                  <a:gd name="T10" fmla="*/ 51 w 231"/>
                  <a:gd name="T11" fmla="*/ 7 h 161"/>
                  <a:gd name="T12" fmla="*/ 58 w 231"/>
                  <a:gd name="T13" fmla="*/ 7 h 161"/>
                  <a:gd name="T14" fmla="*/ 58 w 231"/>
                  <a:gd name="T15" fmla="*/ 0 h 161"/>
                  <a:gd name="T16" fmla="*/ 51 w 231"/>
                  <a:gd name="T17" fmla="*/ 0 h 161"/>
                  <a:gd name="T18" fmla="*/ 51 w 231"/>
                  <a:gd name="T19" fmla="*/ 7 h 16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31"/>
                  <a:gd name="T31" fmla="*/ 0 h 161"/>
                  <a:gd name="T32" fmla="*/ 231 w 231"/>
                  <a:gd name="T33" fmla="*/ 161 h 16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31" h="161">
                    <a:moveTo>
                      <a:pt x="0" y="161"/>
                    </a:moveTo>
                    <a:lnTo>
                      <a:pt x="187" y="161"/>
                    </a:lnTo>
                    <a:lnTo>
                      <a:pt x="187" y="0"/>
                    </a:lnTo>
                    <a:lnTo>
                      <a:pt x="0" y="0"/>
                    </a:lnTo>
                    <a:lnTo>
                      <a:pt x="0" y="161"/>
                    </a:lnTo>
                    <a:close/>
                    <a:moveTo>
                      <a:pt x="204" y="27"/>
                    </a:moveTo>
                    <a:lnTo>
                      <a:pt x="231" y="27"/>
                    </a:lnTo>
                    <a:lnTo>
                      <a:pt x="231" y="0"/>
                    </a:lnTo>
                    <a:lnTo>
                      <a:pt x="204" y="0"/>
                    </a:lnTo>
                    <a:lnTo>
                      <a:pt x="204" y="27"/>
                    </a:lnTo>
                    <a:close/>
                  </a:path>
                </a:pathLst>
              </a:custGeom>
              <a:solidFill>
                <a:srgbClr val="FFFFFF"/>
              </a:solidFill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63" name="Line 33"/>
              <p:cNvSpPr>
                <a:spLocks noChangeShapeType="1"/>
              </p:cNvSpPr>
              <p:nvPr/>
            </p:nvSpPr>
            <p:spPr bwMode="auto">
              <a:xfrm>
                <a:off x="859" y="2555"/>
                <a:ext cx="9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64" name="Line 34"/>
              <p:cNvSpPr>
                <a:spLocks noChangeShapeType="1"/>
              </p:cNvSpPr>
              <p:nvPr/>
            </p:nvSpPr>
            <p:spPr bwMode="auto">
              <a:xfrm>
                <a:off x="859" y="2582"/>
                <a:ext cx="9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65" name="Line 35"/>
              <p:cNvSpPr>
                <a:spLocks noChangeShapeType="1"/>
              </p:cNvSpPr>
              <p:nvPr/>
            </p:nvSpPr>
            <p:spPr bwMode="auto">
              <a:xfrm>
                <a:off x="863" y="2568"/>
                <a:ext cx="8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66" name="Rectangle 36"/>
              <p:cNvSpPr>
                <a:spLocks noChangeArrowheads="1"/>
              </p:cNvSpPr>
              <p:nvPr/>
            </p:nvSpPr>
            <p:spPr bwMode="auto">
              <a:xfrm>
                <a:off x="913" y="2560"/>
                <a:ext cx="26" cy="17"/>
              </a:xfrm>
              <a:prstGeom prst="rect">
                <a:avLst/>
              </a:prstGeom>
              <a:noFill/>
              <a:ln w="476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67" name="Freeform 37"/>
              <p:cNvSpPr>
                <a:spLocks noEditPoints="1"/>
              </p:cNvSpPr>
              <p:nvPr/>
            </p:nvSpPr>
            <p:spPr bwMode="auto">
              <a:xfrm>
                <a:off x="720" y="2350"/>
                <a:ext cx="269" cy="193"/>
              </a:xfrm>
              <a:custGeom>
                <a:avLst/>
                <a:gdLst>
                  <a:gd name="T0" fmla="*/ 113 w 538"/>
                  <a:gd name="T1" fmla="*/ 69 h 387"/>
                  <a:gd name="T2" fmla="*/ 118 w 538"/>
                  <a:gd name="T3" fmla="*/ 69 h 387"/>
                  <a:gd name="T4" fmla="*/ 118 w 538"/>
                  <a:gd name="T5" fmla="*/ 67 h 387"/>
                  <a:gd name="T6" fmla="*/ 113 w 538"/>
                  <a:gd name="T7" fmla="*/ 67 h 387"/>
                  <a:gd name="T8" fmla="*/ 113 w 538"/>
                  <a:gd name="T9" fmla="*/ 69 h 387"/>
                  <a:gd name="T10" fmla="*/ 31 w 538"/>
                  <a:gd name="T11" fmla="*/ 57 h 387"/>
                  <a:gd name="T12" fmla="*/ 31 w 538"/>
                  <a:gd name="T13" fmla="*/ 6 h 387"/>
                  <a:gd name="T14" fmla="*/ 104 w 538"/>
                  <a:gd name="T15" fmla="*/ 6 h 387"/>
                  <a:gd name="T16" fmla="*/ 104 w 538"/>
                  <a:gd name="T17" fmla="*/ 57 h 387"/>
                  <a:gd name="T18" fmla="*/ 31 w 538"/>
                  <a:gd name="T19" fmla="*/ 57 h 387"/>
                  <a:gd name="T20" fmla="*/ 28 w 538"/>
                  <a:gd name="T21" fmla="*/ 60 h 387"/>
                  <a:gd name="T22" fmla="*/ 108 w 538"/>
                  <a:gd name="T23" fmla="*/ 60 h 387"/>
                  <a:gd name="T24" fmla="*/ 108 w 538"/>
                  <a:gd name="T25" fmla="*/ 3 h 387"/>
                  <a:gd name="T26" fmla="*/ 111 w 538"/>
                  <a:gd name="T27" fmla="*/ 3 h 387"/>
                  <a:gd name="T28" fmla="*/ 111 w 538"/>
                  <a:gd name="T29" fmla="*/ 0 h 387"/>
                  <a:gd name="T30" fmla="*/ 24 w 538"/>
                  <a:gd name="T31" fmla="*/ 0 h 387"/>
                  <a:gd name="T32" fmla="*/ 24 w 538"/>
                  <a:gd name="T33" fmla="*/ 64 h 387"/>
                  <a:gd name="T34" fmla="*/ 28 w 538"/>
                  <a:gd name="T35" fmla="*/ 64 h 387"/>
                  <a:gd name="T36" fmla="*/ 28 w 538"/>
                  <a:gd name="T37" fmla="*/ 60 h 387"/>
                  <a:gd name="T38" fmla="*/ 0 w 538"/>
                  <a:gd name="T39" fmla="*/ 93 h 387"/>
                  <a:gd name="T40" fmla="*/ 14 w 538"/>
                  <a:gd name="T41" fmla="*/ 93 h 387"/>
                  <a:gd name="T42" fmla="*/ 14 w 538"/>
                  <a:gd name="T43" fmla="*/ 89 h 387"/>
                  <a:gd name="T44" fmla="*/ 0 w 538"/>
                  <a:gd name="T45" fmla="*/ 89 h 387"/>
                  <a:gd name="T46" fmla="*/ 0 w 538"/>
                  <a:gd name="T47" fmla="*/ 93 h 387"/>
                  <a:gd name="T48" fmla="*/ 79 w 538"/>
                  <a:gd name="T49" fmla="*/ 96 h 387"/>
                  <a:gd name="T50" fmla="*/ 108 w 538"/>
                  <a:gd name="T51" fmla="*/ 96 h 387"/>
                  <a:gd name="T52" fmla="*/ 108 w 538"/>
                  <a:gd name="T53" fmla="*/ 94 h 387"/>
                  <a:gd name="T54" fmla="*/ 79 w 538"/>
                  <a:gd name="T55" fmla="*/ 94 h 387"/>
                  <a:gd name="T56" fmla="*/ 79 w 538"/>
                  <a:gd name="T57" fmla="*/ 96 h 387"/>
                  <a:gd name="T58" fmla="*/ 130 w 538"/>
                  <a:gd name="T59" fmla="*/ 91 h 387"/>
                  <a:gd name="T60" fmla="*/ 135 w 538"/>
                  <a:gd name="T61" fmla="*/ 91 h 387"/>
                  <a:gd name="T62" fmla="*/ 135 w 538"/>
                  <a:gd name="T63" fmla="*/ 89 h 387"/>
                  <a:gd name="T64" fmla="*/ 130 w 538"/>
                  <a:gd name="T65" fmla="*/ 89 h 387"/>
                  <a:gd name="T66" fmla="*/ 130 w 538"/>
                  <a:gd name="T67" fmla="*/ 91 h 387"/>
                  <a:gd name="T68" fmla="*/ 130 w 538"/>
                  <a:gd name="T69" fmla="*/ 95 h 387"/>
                  <a:gd name="T70" fmla="*/ 135 w 538"/>
                  <a:gd name="T71" fmla="*/ 95 h 387"/>
                  <a:gd name="T72" fmla="*/ 135 w 538"/>
                  <a:gd name="T73" fmla="*/ 93 h 387"/>
                  <a:gd name="T74" fmla="*/ 130 w 538"/>
                  <a:gd name="T75" fmla="*/ 93 h 387"/>
                  <a:gd name="T76" fmla="*/ 130 w 538"/>
                  <a:gd name="T77" fmla="*/ 95 h 387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538"/>
                  <a:gd name="T118" fmla="*/ 0 h 387"/>
                  <a:gd name="T119" fmla="*/ 538 w 538"/>
                  <a:gd name="T120" fmla="*/ 387 h 387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538" h="387">
                    <a:moveTo>
                      <a:pt x="450" y="277"/>
                    </a:moveTo>
                    <a:lnTo>
                      <a:pt x="469" y="277"/>
                    </a:lnTo>
                    <a:lnTo>
                      <a:pt x="469" y="269"/>
                    </a:lnTo>
                    <a:lnTo>
                      <a:pt x="450" y="269"/>
                    </a:lnTo>
                    <a:lnTo>
                      <a:pt x="450" y="277"/>
                    </a:lnTo>
                    <a:close/>
                    <a:moveTo>
                      <a:pt x="122" y="229"/>
                    </a:moveTo>
                    <a:lnTo>
                      <a:pt x="122" y="27"/>
                    </a:lnTo>
                    <a:lnTo>
                      <a:pt x="416" y="27"/>
                    </a:lnTo>
                    <a:lnTo>
                      <a:pt x="416" y="229"/>
                    </a:lnTo>
                    <a:lnTo>
                      <a:pt x="122" y="229"/>
                    </a:lnTo>
                    <a:close/>
                    <a:moveTo>
                      <a:pt x="109" y="243"/>
                    </a:moveTo>
                    <a:lnTo>
                      <a:pt x="429" y="243"/>
                    </a:lnTo>
                    <a:lnTo>
                      <a:pt x="429" y="14"/>
                    </a:lnTo>
                    <a:lnTo>
                      <a:pt x="443" y="14"/>
                    </a:lnTo>
                    <a:lnTo>
                      <a:pt x="443" y="0"/>
                    </a:lnTo>
                    <a:lnTo>
                      <a:pt x="94" y="0"/>
                    </a:lnTo>
                    <a:lnTo>
                      <a:pt x="94" y="256"/>
                    </a:lnTo>
                    <a:lnTo>
                      <a:pt x="109" y="256"/>
                    </a:lnTo>
                    <a:lnTo>
                      <a:pt x="109" y="243"/>
                    </a:lnTo>
                    <a:close/>
                    <a:moveTo>
                      <a:pt x="0" y="373"/>
                    </a:moveTo>
                    <a:lnTo>
                      <a:pt x="54" y="373"/>
                    </a:lnTo>
                    <a:lnTo>
                      <a:pt x="54" y="356"/>
                    </a:lnTo>
                    <a:lnTo>
                      <a:pt x="0" y="356"/>
                    </a:lnTo>
                    <a:lnTo>
                      <a:pt x="0" y="373"/>
                    </a:lnTo>
                    <a:close/>
                    <a:moveTo>
                      <a:pt x="313" y="387"/>
                    </a:moveTo>
                    <a:lnTo>
                      <a:pt x="429" y="387"/>
                    </a:lnTo>
                    <a:lnTo>
                      <a:pt x="429" y="379"/>
                    </a:lnTo>
                    <a:lnTo>
                      <a:pt x="313" y="379"/>
                    </a:lnTo>
                    <a:lnTo>
                      <a:pt x="313" y="387"/>
                    </a:lnTo>
                    <a:close/>
                    <a:moveTo>
                      <a:pt x="519" y="364"/>
                    </a:moveTo>
                    <a:lnTo>
                      <a:pt x="538" y="364"/>
                    </a:lnTo>
                    <a:lnTo>
                      <a:pt x="538" y="356"/>
                    </a:lnTo>
                    <a:lnTo>
                      <a:pt x="519" y="356"/>
                    </a:lnTo>
                    <a:lnTo>
                      <a:pt x="519" y="364"/>
                    </a:lnTo>
                    <a:close/>
                    <a:moveTo>
                      <a:pt x="519" y="383"/>
                    </a:moveTo>
                    <a:lnTo>
                      <a:pt x="538" y="383"/>
                    </a:lnTo>
                    <a:lnTo>
                      <a:pt x="538" y="373"/>
                    </a:lnTo>
                    <a:lnTo>
                      <a:pt x="519" y="373"/>
                    </a:lnTo>
                    <a:lnTo>
                      <a:pt x="519" y="383"/>
                    </a:lnTo>
                    <a:close/>
                  </a:path>
                </a:pathLst>
              </a:custGeom>
              <a:solidFill>
                <a:srgbClr val="000000"/>
              </a:solidFill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68" name="Line 38"/>
              <p:cNvSpPr>
                <a:spLocks noChangeShapeType="1"/>
              </p:cNvSpPr>
              <p:nvPr/>
            </p:nvSpPr>
            <p:spPr bwMode="auto">
              <a:xfrm>
                <a:off x="747" y="2495"/>
                <a:ext cx="21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69" name="Line 39"/>
              <p:cNvSpPr>
                <a:spLocks noChangeShapeType="1"/>
              </p:cNvSpPr>
              <p:nvPr/>
            </p:nvSpPr>
            <p:spPr bwMode="auto">
              <a:xfrm flipV="1">
                <a:off x="801" y="2495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70" name="Line 40"/>
              <p:cNvSpPr>
                <a:spLocks noChangeShapeType="1"/>
              </p:cNvSpPr>
              <p:nvPr/>
            </p:nvSpPr>
            <p:spPr bwMode="auto">
              <a:xfrm flipV="1">
                <a:off x="855" y="2495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5881" name="Group 41"/>
            <p:cNvGrpSpPr>
              <a:grpSpLocks/>
            </p:cNvGrpSpPr>
            <p:nvPr/>
          </p:nvGrpSpPr>
          <p:grpSpPr bwMode="auto">
            <a:xfrm>
              <a:off x="447" y="3504"/>
              <a:ext cx="286" cy="288"/>
              <a:chOff x="712" y="2330"/>
              <a:chExt cx="286" cy="288"/>
            </a:xfrm>
          </p:grpSpPr>
          <p:sp>
            <p:nvSpPr>
              <p:cNvPr id="35947" name="Freeform 42"/>
              <p:cNvSpPr>
                <a:spLocks/>
              </p:cNvSpPr>
              <p:nvPr/>
            </p:nvSpPr>
            <p:spPr bwMode="auto">
              <a:xfrm>
                <a:off x="712" y="2330"/>
                <a:ext cx="286" cy="288"/>
              </a:xfrm>
              <a:custGeom>
                <a:avLst/>
                <a:gdLst>
                  <a:gd name="T0" fmla="*/ 32 w 572"/>
                  <a:gd name="T1" fmla="*/ 94 h 577"/>
                  <a:gd name="T2" fmla="*/ 0 w 572"/>
                  <a:gd name="T3" fmla="*/ 94 h 577"/>
                  <a:gd name="T4" fmla="*/ 0 w 572"/>
                  <a:gd name="T5" fmla="*/ 144 h 577"/>
                  <a:gd name="T6" fmla="*/ 143 w 572"/>
                  <a:gd name="T7" fmla="*/ 144 h 577"/>
                  <a:gd name="T8" fmla="*/ 143 w 572"/>
                  <a:gd name="T9" fmla="*/ 94 h 577"/>
                  <a:gd name="T10" fmla="*/ 112 w 572"/>
                  <a:gd name="T11" fmla="*/ 94 h 577"/>
                  <a:gd name="T12" fmla="*/ 112 w 572"/>
                  <a:gd name="T13" fmla="*/ 87 h 577"/>
                  <a:gd name="T14" fmla="*/ 125 w 572"/>
                  <a:gd name="T15" fmla="*/ 87 h 577"/>
                  <a:gd name="T16" fmla="*/ 125 w 572"/>
                  <a:gd name="T17" fmla="*/ 0 h 577"/>
                  <a:gd name="T18" fmla="*/ 18 w 572"/>
                  <a:gd name="T19" fmla="*/ 0 h 577"/>
                  <a:gd name="T20" fmla="*/ 18 w 572"/>
                  <a:gd name="T21" fmla="*/ 87 h 577"/>
                  <a:gd name="T22" fmla="*/ 32 w 572"/>
                  <a:gd name="T23" fmla="*/ 87 h 577"/>
                  <a:gd name="T24" fmla="*/ 32 w 572"/>
                  <a:gd name="T25" fmla="*/ 94 h 5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72"/>
                  <a:gd name="T40" fmla="*/ 0 h 577"/>
                  <a:gd name="T41" fmla="*/ 572 w 572"/>
                  <a:gd name="T42" fmla="*/ 577 h 57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72" h="577">
                    <a:moveTo>
                      <a:pt x="126" y="377"/>
                    </a:moveTo>
                    <a:lnTo>
                      <a:pt x="0" y="377"/>
                    </a:lnTo>
                    <a:lnTo>
                      <a:pt x="0" y="577"/>
                    </a:lnTo>
                    <a:lnTo>
                      <a:pt x="572" y="577"/>
                    </a:lnTo>
                    <a:lnTo>
                      <a:pt x="572" y="377"/>
                    </a:lnTo>
                    <a:lnTo>
                      <a:pt x="446" y="377"/>
                    </a:lnTo>
                    <a:lnTo>
                      <a:pt x="446" y="350"/>
                    </a:lnTo>
                    <a:lnTo>
                      <a:pt x="500" y="350"/>
                    </a:lnTo>
                    <a:lnTo>
                      <a:pt x="500" y="0"/>
                    </a:lnTo>
                    <a:lnTo>
                      <a:pt x="71" y="0"/>
                    </a:lnTo>
                    <a:lnTo>
                      <a:pt x="71" y="350"/>
                    </a:lnTo>
                    <a:lnTo>
                      <a:pt x="126" y="350"/>
                    </a:lnTo>
                    <a:lnTo>
                      <a:pt x="126" y="377"/>
                    </a:lnTo>
                    <a:close/>
                  </a:path>
                </a:pathLst>
              </a:custGeom>
              <a:solidFill>
                <a:srgbClr val="FFFFFF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48" name="Line 43"/>
              <p:cNvSpPr>
                <a:spLocks noChangeShapeType="1"/>
              </p:cNvSpPr>
              <p:nvPr/>
            </p:nvSpPr>
            <p:spPr bwMode="auto">
              <a:xfrm>
                <a:off x="774" y="2518"/>
                <a:ext cx="16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49" name="Line 44"/>
              <p:cNvSpPr>
                <a:spLocks noChangeShapeType="1"/>
              </p:cNvSpPr>
              <p:nvPr/>
            </p:nvSpPr>
            <p:spPr bwMode="auto">
              <a:xfrm>
                <a:off x="774" y="2505"/>
                <a:ext cx="16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50" name="Freeform 45"/>
              <p:cNvSpPr>
                <a:spLocks noEditPoints="1"/>
              </p:cNvSpPr>
              <p:nvPr/>
            </p:nvSpPr>
            <p:spPr bwMode="auto">
              <a:xfrm>
                <a:off x="859" y="2528"/>
                <a:ext cx="116" cy="81"/>
              </a:xfrm>
              <a:custGeom>
                <a:avLst/>
                <a:gdLst>
                  <a:gd name="T0" fmla="*/ 0 w 231"/>
                  <a:gd name="T1" fmla="*/ 41 h 161"/>
                  <a:gd name="T2" fmla="*/ 47 w 231"/>
                  <a:gd name="T3" fmla="*/ 41 h 161"/>
                  <a:gd name="T4" fmla="*/ 47 w 231"/>
                  <a:gd name="T5" fmla="*/ 0 h 161"/>
                  <a:gd name="T6" fmla="*/ 0 w 231"/>
                  <a:gd name="T7" fmla="*/ 0 h 161"/>
                  <a:gd name="T8" fmla="*/ 0 w 231"/>
                  <a:gd name="T9" fmla="*/ 41 h 161"/>
                  <a:gd name="T10" fmla="*/ 51 w 231"/>
                  <a:gd name="T11" fmla="*/ 7 h 161"/>
                  <a:gd name="T12" fmla="*/ 58 w 231"/>
                  <a:gd name="T13" fmla="*/ 7 h 161"/>
                  <a:gd name="T14" fmla="*/ 58 w 231"/>
                  <a:gd name="T15" fmla="*/ 0 h 161"/>
                  <a:gd name="T16" fmla="*/ 51 w 231"/>
                  <a:gd name="T17" fmla="*/ 0 h 161"/>
                  <a:gd name="T18" fmla="*/ 51 w 231"/>
                  <a:gd name="T19" fmla="*/ 7 h 16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31"/>
                  <a:gd name="T31" fmla="*/ 0 h 161"/>
                  <a:gd name="T32" fmla="*/ 231 w 231"/>
                  <a:gd name="T33" fmla="*/ 161 h 16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31" h="161">
                    <a:moveTo>
                      <a:pt x="0" y="161"/>
                    </a:moveTo>
                    <a:lnTo>
                      <a:pt x="187" y="161"/>
                    </a:lnTo>
                    <a:lnTo>
                      <a:pt x="187" y="0"/>
                    </a:lnTo>
                    <a:lnTo>
                      <a:pt x="0" y="0"/>
                    </a:lnTo>
                    <a:lnTo>
                      <a:pt x="0" y="161"/>
                    </a:lnTo>
                    <a:close/>
                    <a:moveTo>
                      <a:pt x="204" y="27"/>
                    </a:moveTo>
                    <a:lnTo>
                      <a:pt x="231" y="27"/>
                    </a:lnTo>
                    <a:lnTo>
                      <a:pt x="231" y="0"/>
                    </a:lnTo>
                    <a:lnTo>
                      <a:pt x="204" y="0"/>
                    </a:lnTo>
                    <a:lnTo>
                      <a:pt x="204" y="27"/>
                    </a:lnTo>
                    <a:close/>
                  </a:path>
                </a:pathLst>
              </a:custGeom>
              <a:solidFill>
                <a:srgbClr val="FFFFFF"/>
              </a:solidFill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51" name="Line 46"/>
              <p:cNvSpPr>
                <a:spLocks noChangeShapeType="1"/>
              </p:cNvSpPr>
              <p:nvPr/>
            </p:nvSpPr>
            <p:spPr bwMode="auto">
              <a:xfrm>
                <a:off x="859" y="2555"/>
                <a:ext cx="9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52" name="Line 47"/>
              <p:cNvSpPr>
                <a:spLocks noChangeShapeType="1"/>
              </p:cNvSpPr>
              <p:nvPr/>
            </p:nvSpPr>
            <p:spPr bwMode="auto">
              <a:xfrm>
                <a:off x="859" y="2582"/>
                <a:ext cx="9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53" name="Line 48"/>
              <p:cNvSpPr>
                <a:spLocks noChangeShapeType="1"/>
              </p:cNvSpPr>
              <p:nvPr/>
            </p:nvSpPr>
            <p:spPr bwMode="auto">
              <a:xfrm>
                <a:off x="863" y="2568"/>
                <a:ext cx="8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54" name="Rectangle 49"/>
              <p:cNvSpPr>
                <a:spLocks noChangeArrowheads="1"/>
              </p:cNvSpPr>
              <p:nvPr/>
            </p:nvSpPr>
            <p:spPr bwMode="auto">
              <a:xfrm>
                <a:off x="913" y="2560"/>
                <a:ext cx="26" cy="17"/>
              </a:xfrm>
              <a:prstGeom prst="rect">
                <a:avLst/>
              </a:prstGeom>
              <a:noFill/>
              <a:ln w="476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55" name="Freeform 50"/>
              <p:cNvSpPr>
                <a:spLocks noEditPoints="1"/>
              </p:cNvSpPr>
              <p:nvPr/>
            </p:nvSpPr>
            <p:spPr bwMode="auto">
              <a:xfrm>
                <a:off x="720" y="2350"/>
                <a:ext cx="269" cy="193"/>
              </a:xfrm>
              <a:custGeom>
                <a:avLst/>
                <a:gdLst>
                  <a:gd name="T0" fmla="*/ 113 w 538"/>
                  <a:gd name="T1" fmla="*/ 69 h 387"/>
                  <a:gd name="T2" fmla="*/ 118 w 538"/>
                  <a:gd name="T3" fmla="*/ 69 h 387"/>
                  <a:gd name="T4" fmla="*/ 118 w 538"/>
                  <a:gd name="T5" fmla="*/ 67 h 387"/>
                  <a:gd name="T6" fmla="*/ 113 w 538"/>
                  <a:gd name="T7" fmla="*/ 67 h 387"/>
                  <a:gd name="T8" fmla="*/ 113 w 538"/>
                  <a:gd name="T9" fmla="*/ 69 h 387"/>
                  <a:gd name="T10" fmla="*/ 31 w 538"/>
                  <a:gd name="T11" fmla="*/ 57 h 387"/>
                  <a:gd name="T12" fmla="*/ 31 w 538"/>
                  <a:gd name="T13" fmla="*/ 6 h 387"/>
                  <a:gd name="T14" fmla="*/ 104 w 538"/>
                  <a:gd name="T15" fmla="*/ 6 h 387"/>
                  <a:gd name="T16" fmla="*/ 104 w 538"/>
                  <a:gd name="T17" fmla="*/ 57 h 387"/>
                  <a:gd name="T18" fmla="*/ 31 w 538"/>
                  <a:gd name="T19" fmla="*/ 57 h 387"/>
                  <a:gd name="T20" fmla="*/ 28 w 538"/>
                  <a:gd name="T21" fmla="*/ 60 h 387"/>
                  <a:gd name="T22" fmla="*/ 108 w 538"/>
                  <a:gd name="T23" fmla="*/ 60 h 387"/>
                  <a:gd name="T24" fmla="*/ 108 w 538"/>
                  <a:gd name="T25" fmla="*/ 3 h 387"/>
                  <a:gd name="T26" fmla="*/ 111 w 538"/>
                  <a:gd name="T27" fmla="*/ 3 h 387"/>
                  <a:gd name="T28" fmla="*/ 111 w 538"/>
                  <a:gd name="T29" fmla="*/ 0 h 387"/>
                  <a:gd name="T30" fmla="*/ 24 w 538"/>
                  <a:gd name="T31" fmla="*/ 0 h 387"/>
                  <a:gd name="T32" fmla="*/ 24 w 538"/>
                  <a:gd name="T33" fmla="*/ 64 h 387"/>
                  <a:gd name="T34" fmla="*/ 28 w 538"/>
                  <a:gd name="T35" fmla="*/ 64 h 387"/>
                  <a:gd name="T36" fmla="*/ 28 w 538"/>
                  <a:gd name="T37" fmla="*/ 60 h 387"/>
                  <a:gd name="T38" fmla="*/ 0 w 538"/>
                  <a:gd name="T39" fmla="*/ 93 h 387"/>
                  <a:gd name="T40" fmla="*/ 14 w 538"/>
                  <a:gd name="T41" fmla="*/ 93 h 387"/>
                  <a:gd name="T42" fmla="*/ 14 w 538"/>
                  <a:gd name="T43" fmla="*/ 89 h 387"/>
                  <a:gd name="T44" fmla="*/ 0 w 538"/>
                  <a:gd name="T45" fmla="*/ 89 h 387"/>
                  <a:gd name="T46" fmla="*/ 0 w 538"/>
                  <a:gd name="T47" fmla="*/ 93 h 387"/>
                  <a:gd name="T48" fmla="*/ 79 w 538"/>
                  <a:gd name="T49" fmla="*/ 96 h 387"/>
                  <a:gd name="T50" fmla="*/ 108 w 538"/>
                  <a:gd name="T51" fmla="*/ 96 h 387"/>
                  <a:gd name="T52" fmla="*/ 108 w 538"/>
                  <a:gd name="T53" fmla="*/ 94 h 387"/>
                  <a:gd name="T54" fmla="*/ 79 w 538"/>
                  <a:gd name="T55" fmla="*/ 94 h 387"/>
                  <a:gd name="T56" fmla="*/ 79 w 538"/>
                  <a:gd name="T57" fmla="*/ 96 h 387"/>
                  <a:gd name="T58" fmla="*/ 130 w 538"/>
                  <a:gd name="T59" fmla="*/ 91 h 387"/>
                  <a:gd name="T60" fmla="*/ 135 w 538"/>
                  <a:gd name="T61" fmla="*/ 91 h 387"/>
                  <a:gd name="T62" fmla="*/ 135 w 538"/>
                  <a:gd name="T63" fmla="*/ 89 h 387"/>
                  <a:gd name="T64" fmla="*/ 130 w 538"/>
                  <a:gd name="T65" fmla="*/ 89 h 387"/>
                  <a:gd name="T66" fmla="*/ 130 w 538"/>
                  <a:gd name="T67" fmla="*/ 91 h 387"/>
                  <a:gd name="T68" fmla="*/ 130 w 538"/>
                  <a:gd name="T69" fmla="*/ 95 h 387"/>
                  <a:gd name="T70" fmla="*/ 135 w 538"/>
                  <a:gd name="T71" fmla="*/ 95 h 387"/>
                  <a:gd name="T72" fmla="*/ 135 w 538"/>
                  <a:gd name="T73" fmla="*/ 93 h 387"/>
                  <a:gd name="T74" fmla="*/ 130 w 538"/>
                  <a:gd name="T75" fmla="*/ 93 h 387"/>
                  <a:gd name="T76" fmla="*/ 130 w 538"/>
                  <a:gd name="T77" fmla="*/ 95 h 387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538"/>
                  <a:gd name="T118" fmla="*/ 0 h 387"/>
                  <a:gd name="T119" fmla="*/ 538 w 538"/>
                  <a:gd name="T120" fmla="*/ 387 h 387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538" h="387">
                    <a:moveTo>
                      <a:pt x="450" y="277"/>
                    </a:moveTo>
                    <a:lnTo>
                      <a:pt x="469" y="277"/>
                    </a:lnTo>
                    <a:lnTo>
                      <a:pt x="469" y="269"/>
                    </a:lnTo>
                    <a:lnTo>
                      <a:pt x="450" y="269"/>
                    </a:lnTo>
                    <a:lnTo>
                      <a:pt x="450" y="277"/>
                    </a:lnTo>
                    <a:close/>
                    <a:moveTo>
                      <a:pt x="122" y="229"/>
                    </a:moveTo>
                    <a:lnTo>
                      <a:pt x="122" y="27"/>
                    </a:lnTo>
                    <a:lnTo>
                      <a:pt x="416" y="27"/>
                    </a:lnTo>
                    <a:lnTo>
                      <a:pt x="416" y="229"/>
                    </a:lnTo>
                    <a:lnTo>
                      <a:pt x="122" y="229"/>
                    </a:lnTo>
                    <a:close/>
                    <a:moveTo>
                      <a:pt x="109" y="243"/>
                    </a:moveTo>
                    <a:lnTo>
                      <a:pt x="429" y="243"/>
                    </a:lnTo>
                    <a:lnTo>
                      <a:pt x="429" y="14"/>
                    </a:lnTo>
                    <a:lnTo>
                      <a:pt x="443" y="14"/>
                    </a:lnTo>
                    <a:lnTo>
                      <a:pt x="443" y="0"/>
                    </a:lnTo>
                    <a:lnTo>
                      <a:pt x="94" y="0"/>
                    </a:lnTo>
                    <a:lnTo>
                      <a:pt x="94" y="256"/>
                    </a:lnTo>
                    <a:lnTo>
                      <a:pt x="109" y="256"/>
                    </a:lnTo>
                    <a:lnTo>
                      <a:pt x="109" y="243"/>
                    </a:lnTo>
                    <a:close/>
                    <a:moveTo>
                      <a:pt x="0" y="373"/>
                    </a:moveTo>
                    <a:lnTo>
                      <a:pt x="54" y="373"/>
                    </a:lnTo>
                    <a:lnTo>
                      <a:pt x="54" y="356"/>
                    </a:lnTo>
                    <a:lnTo>
                      <a:pt x="0" y="356"/>
                    </a:lnTo>
                    <a:lnTo>
                      <a:pt x="0" y="373"/>
                    </a:lnTo>
                    <a:close/>
                    <a:moveTo>
                      <a:pt x="313" y="387"/>
                    </a:moveTo>
                    <a:lnTo>
                      <a:pt x="429" y="387"/>
                    </a:lnTo>
                    <a:lnTo>
                      <a:pt x="429" y="379"/>
                    </a:lnTo>
                    <a:lnTo>
                      <a:pt x="313" y="379"/>
                    </a:lnTo>
                    <a:lnTo>
                      <a:pt x="313" y="387"/>
                    </a:lnTo>
                    <a:close/>
                    <a:moveTo>
                      <a:pt x="519" y="364"/>
                    </a:moveTo>
                    <a:lnTo>
                      <a:pt x="538" y="364"/>
                    </a:lnTo>
                    <a:lnTo>
                      <a:pt x="538" y="356"/>
                    </a:lnTo>
                    <a:lnTo>
                      <a:pt x="519" y="356"/>
                    </a:lnTo>
                    <a:lnTo>
                      <a:pt x="519" y="364"/>
                    </a:lnTo>
                    <a:close/>
                    <a:moveTo>
                      <a:pt x="519" y="383"/>
                    </a:moveTo>
                    <a:lnTo>
                      <a:pt x="538" y="383"/>
                    </a:lnTo>
                    <a:lnTo>
                      <a:pt x="538" y="373"/>
                    </a:lnTo>
                    <a:lnTo>
                      <a:pt x="519" y="373"/>
                    </a:lnTo>
                    <a:lnTo>
                      <a:pt x="519" y="383"/>
                    </a:lnTo>
                    <a:close/>
                  </a:path>
                </a:pathLst>
              </a:custGeom>
              <a:solidFill>
                <a:srgbClr val="000000"/>
              </a:solidFill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56" name="Line 51"/>
              <p:cNvSpPr>
                <a:spLocks noChangeShapeType="1"/>
              </p:cNvSpPr>
              <p:nvPr/>
            </p:nvSpPr>
            <p:spPr bwMode="auto">
              <a:xfrm>
                <a:off x="747" y="2495"/>
                <a:ext cx="21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57" name="Line 52"/>
              <p:cNvSpPr>
                <a:spLocks noChangeShapeType="1"/>
              </p:cNvSpPr>
              <p:nvPr/>
            </p:nvSpPr>
            <p:spPr bwMode="auto">
              <a:xfrm flipV="1">
                <a:off x="801" y="2495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58" name="Line 53"/>
              <p:cNvSpPr>
                <a:spLocks noChangeShapeType="1"/>
              </p:cNvSpPr>
              <p:nvPr/>
            </p:nvSpPr>
            <p:spPr bwMode="auto">
              <a:xfrm flipV="1">
                <a:off x="855" y="2495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5882" name="Group 54"/>
            <p:cNvGrpSpPr>
              <a:grpSpLocks/>
            </p:cNvGrpSpPr>
            <p:nvPr/>
          </p:nvGrpSpPr>
          <p:grpSpPr bwMode="auto">
            <a:xfrm>
              <a:off x="2559" y="1728"/>
              <a:ext cx="286" cy="288"/>
              <a:chOff x="712" y="2330"/>
              <a:chExt cx="286" cy="288"/>
            </a:xfrm>
          </p:grpSpPr>
          <p:sp>
            <p:nvSpPr>
              <p:cNvPr id="35935" name="Freeform 55"/>
              <p:cNvSpPr>
                <a:spLocks/>
              </p:cNvSpPr>
              <p:nvPr/>
            </p:nvSpPr>
            <p:spPr bwMode="auto">
              <a:xfrm>
                <a:off x="712" y="2330"/>
                <a:ext cx="286" cy="288"/>
              </a:xfrm>
              <a:custGeom>
                <a:avLst/>
                <a:gdLst>
                  <a:gd name="T0" fmla="*/ 32 w 572"/>
                  <a:gd name="T1" fmla="*/ 94 h 577"/>
                  <a:gd name="T2" fmla="*/ 0 w 572"/>
                  <a:gd name="T3" fmla="*/ 94 h 577"/>
                  <a:gd name="T4" fmla="*/ 0 w 572"/>
                  <a:gd name="T5" fmla="*/ 144 h 577"/>
                  <a:gd name="T6" fmla="*/ 143 w 572"/>
                  <a:gd name="T7" fmla="*/ 144 h 577"/>
                  <a:gd name="T8" fmla="*/ 143 w 572"/>
                  <a:gd name="T9" fmla="*/ 94 h 577"/>
                  <a:gd name="T10" fmla="*/ 112 w 572"/>
                  <a:gd name="T11" fmla="*/ 94 h 577"/>
                  <a:gd name="T12" fmla="*/ 112 w 572"/>
                  <a:gd name="T13" fmla="*/ 87 h 577"/>
                  <a:gd name="T14" fmla="*/ 125 w 572"/>
                  <a:gd name="T15" fmla="*/ 87 h 577"/>
                  <a:gd name="T16" fmla="*/ 125 w 572"/>
                  <a:gd name="T17" fmla="*/ 0 h 577"/>
                  <a:gd name="T18" fmla="*/ 18 w 572"/>
                  <a:gd name="T19" fmla="*/ 0 h 577"/>
                  <a:gd name="T20" fmla="*/ 18 w 572"/>
                  <a:gd name="T21" fmla="*/ 87 h 577"/>
                  <a:gd name="T22" fmla="*/ 32 w 572"/>
                  <a:gd name="T23" fmla="*/ 87 h 577"/>
                  <a:gd name="T24" fmla="*/ 32 w 572"/>
                  <a:gd name="T25" fmla="*/ 94 h 5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72"/>
                  <a:gd name="T40" fmla="*/ 0 h 577"/>
                  <a:gd name="T41" fmla="*/ 572 w 572"/>
                  <a:gd name="T42" fmla="*/ 577 h 57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72" h="577">
                    <a:moveTo>
                      <a:pt x="126" y="377"/>
                    </a:moveTo>
                    <a:lnTo>
                      <a:pt x="0" y="377"/>
                    </a:lnTo>
                    <a:lnTo>
                      <a:pt x="0" y="577"/>
                    </a:lnTo>
                    <a:lnTo>
                      <a:pt x="572" y="577"/>
                    </a:lnTo>
                    <a:lnTo>
                      <a:pt x="572" y="377"/>
                    </a:lnTo>
                    <a:lnTo>
                      <a:pt x="446" y="377"/>
                    </a:lnTo>
                    <a:lnTo>
                      <a:pt x="446" y="350"/>
                    </a:lnTo>
                    <a:lnTo>
                      <a:pt x="500" y="350"/>
                    </a:lnTo>
                    <a:lnTo>
                      <a:pt x="500" y="0"/>
                    </a:lnTo>
                    <a:lnTo>
                      <a:pt x="71" y="0"/>
                    </a:lnTo>
                    <a:lnTo>
                      <a:pt x="71" y="350"/>
                    </a:lnTo>
                    <a:lnTo>
                      <a:pt x="126" y="350"/>
                    </a:lnTo>
                    <a:lnTo>
                      <a:pt x="126" y="377"/>
                    </a:lnTo>
                    <a:close/>
                  </a:path>
                </a:pathLst>
              </a:custGeom>
              <a:solidFill>
                <a:srgbClr val="FFFFFF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36" name="Line 56"/>
              <p:cNvSpPr>
                <a:spLocks noChangeShapeType="1"/>
              </p:cNvSpPr>
              <p:nvPr/>
            </p:nvSpPr>
            <p:spPr bwMode="auto">
              <a:xfrm>
                <a:off x="774" y="2518"/>
                <a:ext cx="16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37" name="Line 57"/>
              <p:cNvSpPr>
                <a:spLocks noChangeShapeType="1"/>
              </p:cNvSpPr>
              <p:nvPr/>
            </p:nvSpPr>
            <p:spPr bwMode="auto">
              <a:xfrm>
                <a:off x="774" y="2505"/>
                <a:ext cx="16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38" name="Freeform 58"/>
              <p:cNvSpPr>
                <a:spLocks noEditPoints="1"/>
              </p:cNvSpPr>
              <p:nvPr/>
            </p:nvSpPr>
            <p:spPr bwMode="auto">
              <a:xfrm>
                <a:off x="859" y="2528"/>
                <a:ext cx="116" cy="81"/>
              </a:xfrm>
              <a:custGeom>
                <a:avLst/>
                <a:gdLst>
                  <a:gd name="T0" fmla="*/ 0 w 231"/>
                  <a:gd name="T1" fmla="*/ 41 h 161"/>
                  <a:gd name="T2" fmla="*/ 47 w 231"/>
                  <a:gd name="T3" fmla="*/ 41 h 161"/>
                  <a:gd name="T4" fmla="*/ 47 w 231"/>
                  <a:gd name="T5" fmla="*/ 0 h 161"/>
                  <a:gd name="T6" fmla="*/ 0 w 231"/>
                  <a:gd name="T7" fmla="*/ 0 h 161"/>
                  <a:gd name="T8" fmla="*/ 0 w 231"/>
                  <a:gd name="T9" fmla="*/ 41 h 161"/>
                  <a:gd name="T10" fmla="*/ 51 w 231"/>
                  <a:gd name="T11" fmla="*/ 7 h 161"/>
                  <a:gd name="T12" fmla="*/ 58 w 231"/>
                  <a:gd name="T13" fmla="*/ 7 h 161"/>
                  <a:gd name="T14" fmla="*/ 58 w 231"/>
                  <a:gd name="T15" fmla="*/ 0 h 161"/>
                  <a:gd name="T16" fmla="*/ 51 w 231"/>
                  <a:gd name="T17" fmla="*/ 0 h 161"/>
                  <a:gd name="T18" fmla="*/ 51 w 231"/>
                  <a:gd name="T19" fmla="*/ 7 h 16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31"/>
                  <a:gd name="T31" fmla="*/ 0 h 161"/>
                  <a:gd name="T32" fmla="*/ 231 w 231"/>
                  <a:gd name="T33" fmla="*/ 161 h 16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31" h="161">
                    <a:moveTo>
                      <a:pt x="0" y="161"/>
                    </a:moveTo>
                    <a:lnTo>
                      <a:pt x="187" y="161"/>
                    </a:lnTo>
                    <a:lnTo>
                      <a:pt x="187" y="0"/>
                    </a:lnTo>
                    <a:lnTo>
                      <a:pt x="0" y="0"/>
                    </a:lnTo>
                    <a:lnTo>
                      <a:pt x="0" y="161"/>
                    </a:lnTo>
                    <a:close/>
                    <a:moveTo>
                      <a:pt x="204" y="27"/>
                    </a:moveTo>
                    <a:lnTo>
                      <a:pt x="231" y="27"/>
                    </a:lnTo>
                    <a:lnTo>
                      <a:pt x="231" y="0"/>
                    </a:lnTo>
                    <a:lnTo>
                      <a:pt x="204" y="0"/>
                    </a:lnTo>
                    <a:lnTo>
                      <a:pt x="204" y="27"/>
                    </a:lnTo>
                    <a:close/>
                  </a:path>
                </a:pathLst>
              </a:custGeom>
              <a:solidFill>
                <a:srgbClr val="FFFFFF"/>
              </a:solidFill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39" name="Line 59"/>
              <p:cNvSpPr>
                <a:spLocks noChangeShapeType="1"/>
              </p:cNvSpPr>
              <p:nvPr/>
            </p:nvSpPr>
            <p:spPr bwMode="auto">
              <a:xfrm>
                <a:off x="859" y="2555"/>
                <a:ext cx="9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40" name="Line 60"/>
              <p:cNvSpPr>
                <a:spLocks noChangeShapeType="1"/>
              </p:cNvSpPr>
              <p:nvPr/>
            </p:nvSpPr>
            <p:spPr bwMode="auto">
              <a:xfrm>
                <a:off x="859" y="2582"/>
                <a:ext cx="9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41" name="Line 61"/>
              <p:cNvSpPr>
                <a:spLocks noChangeShapeType="1"/>
              </p:cNvSpPr>
              <p:nvPr/>
            </p:nvSpPr>
            <p:spPr bwMode="auto">
              <a:xfrm>
                <a:off x="863" y="2568"/>
                <a:ext cx="8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42" name="Rectangle 62"/>
              <p:cNvSpPr>
                <a:spLocks noChangeArrowheads="1"/>
              </p:cNvSpPr>
              <p:nvPr/>
            </p:nvSpPr>
            <p:spPr bwMode="auto">
              <a:xfrm>
                <a:off x="913" y="2560"/>
                <a:ext cx="26" cy="17"/>
              </a:xfrm>
              <a:prstGeom prst="rect">
                <a:avLst/>
              </a:prstGeom>
              <a:noFill/>
              <a:ln w="476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43" name="Freeform 63"/>
              <p:cNvSpPr>
                <a:spLocks noEditPoints="1"/>
              </p:cNvSpPr>
              <p:nvPr/>
            </p:nvSpPr>
            <p:spPr bwMode="auto">
              <a:xfrm>
                <a:off x="720" y="2350"/>
                <a:ext cx="269" cy="193"/>
              </a:xfrm>
              <a:custGeom>
                <a:avLst/>
                <a:gdLst>
                  <a:gd name="T0" fmla="*/ 113 w 538"/>
                  <a:gd name="T1" fmla="*/ 69 h 387"/>
                  <a:gd name="T2" fmla="*/ 118 w 538"/>
                  <a:gd name="T3" fmla="*/ 69 h 387"/>
                  <a:gd name="T4" fmla="*/ 118 w 538"/>
                  <a:gd name="T5" fmla="*/ 67 h 387"/>
                  <a:gd name="T6" fmla="*/ 113 w 538"/>
                  <a:gd name="T7" fmla="*/ 67 h 387"/>
                  <a:gd name="T8" fmla="*/ 113 w 538"/>
                  <a:gd name="T9" fmla="*/ 69 h 387"/>
                  <a:gd name="T10" fmla="*/ 31 w 538"/>
                  <a:gd name="T11" fmla="*/ 57 h 387"/>
                  <a:gd name="T12" fmla="*/ 31 w 538"/>
                  <a:gd name="T13" fmla="*/ 6 h 387"/>
                  <a:gd name="T14" fmla="*/ 104 w 538"/>
                  <a:gd name="T15" fmla="*/ 6 h 387"/>
                  <a:gd name="T16" fmla="*/ 104 w 538"/>
                  <a:gd name="T17" fmla="*/ 57 h 387"/>
                  <a:gd name="T18" fmla="*/ 31 w 538"/>
                  <a:gd name="T19" fmla="*/ 57 h 387"/>
                  <a:gd name="T20" fmla="*/ 28 w 538"/>
                  <a:gd name="T21" fmla="*/ 60 h 387"/>
                  <a:gd name="T22" fmla="*/ 108 w 538"/>
                  <a:gd name="T23" fmla="*/ 60 h 387"/>
                  <a:gd name="T24" fmla="*/ 108 w 538"/>
                  <a:gd name="T25" fmla="*/ 3 h 387"/>
                  <a:gd name="T26" fmla="*/ 111 w 538"/>
                  <a:gd name="T27" fmla="*/ 3 h 387"/>
                  <a:gd name="T28" fmla="*/ 111 w 538"/>
                  <a:gd name="T29" fmla="*/ 0 h 387"/>
                  <a:gd name="T30" fmla="*/ 24 w 538"/>
                  <a:gd name="T31" fmla="*/ 0 h 387"/>
                  <a:gd name="T32" fmla="*/ 24 w 538"/>
                  <a:gd name="T33" fmla="*/ 64 h 387"/>
                  <a:gd name="T34" fmla="*/ 28 w 538"/>
                  <a:gd name="T35" fmla="*/ 64 h 387"/>
                  <a:gd name="T36" fmla="*/ 28 w 538"/>
                  <a:gd name="T37" fmla="*/ 60 h 387"/>
                  <a:gd name="T38" fmla="*/ 0 w 538"/>
                  <a:gd name="T39" fmla="*/ 93 h 387"/>
                  <a:gd name="T40" fmla="*/ 14 w 538"/>
                  <a:gd name="T41" fmla="*/ 93 h 387"/>
                  <a:gd name="T42" fmla="*/ 14 w 538"/>
                  <a:gd name="T43" fmla="*/ 89 h 387"/>
                  <a:gd name="T44" fmla="*/ 0 w 538"/>
                  <a:gd name="T45" fmla="*/ 89 h 387"/>
                  <a:gd name="T46" fmla="*/ 0 w 538"/>
                  <a:gd name="T47" fmla="*/ 93 h 387"/>
                  <a:gd name="T48" fmla="*/ 79 w 538"/>
                  <a:gd name="T49" fmla="*/ 96 h 387"/>
                  <a:gd name="T50" fmla="*/ 108 w 538"/>
                  <a:gd name="T51" fmla="*/ 96 h 387"/>
                  <a:gd name="T52" fmla="*/ 108 w 538"/>
                  <a:gd name="T53" fmla="*/ 94 h 387"/>
                  <a:gd name="T54" fmla="*/ 79 w 538"/>
                  <a:gd name="T55" fmla="*/ 94 h 387"/>
                  <a:gd name="T56" fmla="*/ 79 w 538"/>
                  <a:gd name="T57" fmla="*/ 96 h 387"/>
                  <a:gd name="T58" fmla="*/ 130 w 538"/>
                  <a:gd name="T59" fmla="*/ 91 h 387"/>
                  <a:gd name="T60" fmla="*/ 135 w 538"/>
                  <a:gd name="T61" fmla="*/ 91 h 387"/>
                  <a:gd name="T62" fmla="*/ 135 w 538"/>
                  <a:gd name="T63" fmla="*/ 89 h 387"/>
                  <a:gd name="T64" fmla="*/ 130 w 538"/>
                  <a:gd name="T65" fmla="*/ 89 h 387"/>
                  <a:gd name="T66" fmla="*/ 130 w 538"/>
                  <a:gd name="T67" fmla="*/ 91 h 387"/>
                  <a:gd name="T68" fmla="*/ 130 w 538"/>
                  <a:gd name="T69" fmla="*/ 95 h 387"/>
                  <a:gd name="T70" fmla="*/ 135 w 538"/>
                  <a:gd name="T71" fmla="*/ 95 h 387"/>
                  <a:gd name="T72" fmla="*/ 135 w 538"/>
                  <a:gd name="T73" fmla="*/ 93 h 387"/>
                  <a:gd name="T74" fmla="*/ 130 w 538"/>
                  <a:gd name="T75" fmla="*/ 93 h 387"/>
                  <a:gd name="T76" fmla="*/ 130 w 538"/>
                  <a:gd name="T77" fmla="*/ 95 h 387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538"/>
                  <a:gd name="T118" fmla="*/ 0 h 387"/>
                  <a:gd name="T119" fmla="*/ 538 w 538"/>
                  <a:gd name="T120" fmla="*/ 387 h 387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538" h="387">
                    <a:moveTo>
                      <a:pt x="450" y="277"/>
                    </a:moveTo>
                    <a:lnTo>
                      <a:pt x="469" y="277"/>
                    </a:lnTo>
                    <a:lnTo>
                      <a:pt x="469" y="269"/>
                    </a:lnTo>
                    <a:lnTo>
                      <a:pt x="450" y="269"/>
                    </a:lnTo>
                    <a:lnTo>
                      <a:pt x="450" y="277"/>
                    </a:lnTo>
                    <a:close/>
                    <a:moveTo>
                      <a:pt x="122" y="229"/>
                    </a:moveTo>
                    <a:lnTo>
                      <a:pt x="122" y="27"/>
                    </a:lnTo>
                    <a:lnTo>
                      <a:pt x="416" y="27"/>
                    </a:lnTo>
                    <a:lnTo>
                      <a:pt x="416" y="229"/>
                    </a:lnTo>
                    <a:lnTo>
                      <a:pt x="122" y="229"/>
                    </a:lnTo>
                    <a:close/>
                    <a:moveTo>
                      <a:pt x="109" y="243"/>
                    </a:moveTo>
                    <a:lnTo>
                      <a:pt x="429" y="243"/>
                    </a:lnTo>
                    <a:lnTo>
                      <a:pt x="429" y="14"/>
                    </a:lnTo>
                    <a:lnTo>
                      <a:pt x="443" y="14"/>
                    </a:lnTo>
                    <a:lnTo>
                      <a:pt x="443" y="0"/>
                    </a:lnTo>
                    <a:lnTo>
                      <a:pt x="94" y="0"/>
                    </a:lnTo>
                    <a:lnTo>
                      <a:pt x="94" y="256"/>
                    </a:lnTo>
                    <a:lnTo>
                      <a:pt x="109" y="256"/>
                    </a:lnTo>
                    <a:lnTo>
                      <a:pt x="109" y="243"/>
                    </a:lnTo>
                    <a:close/>
                    <a:moveTo>
                      <a:pt x="0" y="373"/>
                    </a:moveTo>
                    <a:lnTo>
                      <a:pt x="54" y="373"/>
                    </a:lnTo>
                    <a:lnTo>
                      <a:pt x="54" y="356"/>
                    </a:lnTo>
                    <a:lnTo>
                      <a:pt x="0" y="356"/>
                    </a:lnTo>
                    <a:lnTo>
                      <a:pt x="0" y="373"/>
                    </a:lnTo>
                    <a:close/>
                    <a:moveTo>
                      <a:pt x="313" y="387"/>
                    </a:moveTo>
                    <a:lnTo>
                      <a:pt x="429" y="387"/>
                    </a:lnTo>
                    <a:lnTo>
                      <a:pt x="429" y="379"/>
                    </a:lnTo>
                    <a:lnTo>
                      <a:pt x="313" y="379"/>
                    </a:lnTo>
                    <a:lnTo>
                      <a:pt x="313" y="387"/>
                    </a:lnTo>
                    <a:close/>
                    <a:moveTo>
                      <a:pt x="519" y="364"/>
                    </a:moveTo>
                    <a:lnTo>
                      <a:pt x="538" y="364"/>
                    </a:lnTo>
                    <a:lnTo>
                      <a:pt x="538" y="356"/>
                    </a:lnTo>
                    <a:lnTo>
                      <a:pt x="519" y="356"/>
                    </a:lnTo>
                    <a:lnTo>
                      <a:pt x="519" y="364"/>
                    </a:lnTo>
                    <a:close/>
                    <a:moveTo>
                      <a:pt x="519" y="383"/>
                    </a:moveTo>
                    <a:lnTo>
                      <a:pt x="538" y="383"/>
                    </a:lnTo>
                    <a:lnTo>
                      <a:pt x="538" y="373"/>
                    </a:lnTo>
                    <a:lnTo>
                      <a:pt x="519" y="373"/>
                    </a:lnTo>
                    <a:lnTo>
                      <a:pt x="519" y="383"/>
                    </a:lnTo>
                    <a:close/>
                  </a:path>
                </a:pathLst>
              </a:custGeom>
              <a:solidFill>
                <a:srgbClr val="000000"/>
              </a:solidFill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44" name="Line 64"/>
              <p:cNvSpPr>
                <a:spLocks noChangeShapeType="1"/>
              </p:cNvSpPr>
              <p:nvPr/>
            </p:nvSpPr>
            <p:spPr bwMode="auto">
              <a:xfrm>
                <a:off x="747" y="2495"/>
                <a:ext cx="21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45" name="Line 65"/>
              <p:cNvSpPr>
                <a:spLocks noChangeShapeType="1"/>
              </p:cNvSpPr>
              <p:nvPr/>
            </p:nvSpPr>
            <p:spPr bwMode="auto">
              <a:xfrm flipV="1">
                <a:off x="801" y="2495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46" name="Line 66"/>
              <p:cNvSpPr>
                <a:spLocks noChangeShapeType="1"/>
              </p:cNvSpPr>
              <p:nvPr/>
            </p:nvSpPr>
            <p:spPr bwMode="auto">
              <a:xfrm flipV="1">
                <a:off x="855" y="2495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5883" name="Group 67"/>
            <p:cNvGrpSpPr>
              <a:grpSpLocks/>
            </p:cNvGrpSpPr>
            <p:nvPr/>
          </p:nvGrpSpPr>
          <p:grpSpPr bwMode="auto">
            <a:xfrm>
              <a:off x="4623" y="2016"/>
              <a:ext cx="286" cy="288"/>
              <a:chOff x="712" y="2330"/>
              <a:chExt cx="286" cy="288"/>
            </a:xfrm>
          </p:grpSpPr>
          <p:sp>
            <p:nvSpPr>
              <p:cNvPr id="35923" name="Freeform 68"/>
              <p:cNvSpPr>
                <a:spLocks/>
              </p:cNvSpPr>
              <p:nvPr/>
            </p:nvSpPr>
            <p:spPr bwMode="auto">
              <a:xfrm>
                <a:off x="712" y="2330"/>
                <a:ext cx="286" cy="288"/>
              </a:xfrm>
              <a:custGeom>
                <a:avLst/>
                <a:gdLst>
                  <a:gd name="T0" fmla="*/ 32 w 572"/>
                  <a:gd name="T1" fmla="*/ 94 h 577"/>
                  <a:gd name="T2" fmla="*/ 0 w 572"/>
                  <a:gd name="T3" fmla="*/ 94 h 577"/>
                  <a:gd name="T4" fmla="*/ 0 w 572"/>
                  <a:gd name="T5" fmla="*/ 144 h 577"/>
                  <a:gd name="T6" fmla="*/ 143 w 572"/>
                  <a:gd name="T7" fmla="*/ 144 h 577"/>
                  <a:gd name="T8" fmla="*/ 143 w 572"/>
                  <a:gd name="T9" fmla="*/ 94 h 577"/>
                  <a:gd name="T10" fmla="*/ 112 w 572"/>
                  <a:gd name="T11" fmla="*/ 94 h 577"/>
                  <a:gd name="T12" fmla="*/ 112 w 572"/>
                  <a:gd name="T13" fmla="*/ 87 h 577"/>
                  <a:gd name="T14" fmla="*/ 125 w 572"/>
                  <a:gd name="T15" fmla="*/ 87 h 577"/>
                  <a:gd name="T16" fmla="*/ 125 w 572"/>
                  <a:gd name="T17" fmla="*/ 0 h 577"/>
                  <a:gd name="T18" fmla="*/ 18 w 572"/>
                  <a:gd name="T19" fmla="*/ 0 h 577"/>
                  <a:gd name="T20" fmla="*/ 18 w 572"/>
                  <a:gd name="T21" fmla="*/ 87 h 577"/>
                  <a:gd name="T22" fmla="*/ 32 w 572"/>
                  <a:gd name="T23" fmla="*/ 87 h 577"/>
                  <a:gd name="T24" fmla="*/ 32 w 572"/>
                  <a:gd name="T25" fmla="*/ 94 h 5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72"/>
                  <a:gd name="T40" fmla="*/ 0 h 577"/>
                  <a:gd name="T41" fmla="*/ 572 w 572"/>
                  <a:gd name="T42" fmla="*/ 577 h 57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72" h="577">
                    <a:moveTo>
                      <a:pt x="126" y="377"/>
                    </a:moveTo>
                    <a:lnTo>
                      <a:pt x="0" y="377"/>
                    </a:lnTo>
                    <a:lnTo>
                      <a:pt x="0" y="577"/>
                    </a:lnTo>
                    <a:lnTo>
                      <a:pt x="572" y="577"/>
                    </a:lnTo>
                    <a:lnTo>
                      <a:pt x="572" y="377"/>
                    </a:lnTo>
                    <a:lnTo>
                      <a:pt x="446" y="377"/>
                    </a:lnTo>
                    <a:lnTo>
                      <a:pt x="446" y="350"/>
                    </a:lnTo>
                    <a:lnTo>
                      <a:pt x="500" y="350"/>
                    </a:lnTo>
                    <a:lnTo>
                      <a:pt x="500" y="0"/>
                    </a:lnTo>
                    <a:lnTo>
                      <a:pt x="71" y="0"/>
                    </a:lnTo>
                    <a:lnTo>
                      <a:pt x="71" y="350"/>
                    </a:lnTo>
                    <a:lnTo>
                      <a:pt x="126" y="350"/>
                    </a:lnTo>
                    <a:lnTo>
                      <a:pt x="126" y="377"/>
                    </a:lnTo>
                    <a:close/>
                  </a:path>
                </a:pathLst>
              </a:custGeom>
              <a:solidFill>
                <a:srgbClr val="FFFFFF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24" name="Line 69"/>
              <p:cNvSpPr>
                <a:spLocks noChangeShapeType="1"/>
              </p:cNvSpPr>
              <p:nvPr/>
            </p:nvSpPr>
            <p:spPr bwMode="auto">
              <a:xfrm>
                <a:off x="774" y="2518"/>
                <a:ext cx="16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25" name="Line 70"/>
              <p:cNvSpPr>
                <a:spLocks noChangeShapeType="1"/>
              </p:cNvSpPr>
              <p:nvPr/>
            </p:nvSpPr>
            <p:spPr bwMode="auto">
              <a:xfrm>
                <a:off x="774" y="2505"/>
                <a:ext cx="16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26" name="Freeform 71"/>
              <p:cNvSpPr>
                <a:spLocks noEditPoints="1"/>
              </p:cNvSpPr>
              <p:nvPr/>
            </p:nvSpPr>
            <p:spPr bwMode="auto">
              <a:xfrm>
                <a:off x="859" y="2528"/>
                <a:ext cx="116" cy="81"/>
              </a:xfrm>
              <a:custGeom>
                <a:avLst/>
                <a:gdLst>
                  <a:gd name="T0" fmla="*/ 0 w 231"/>
                  <a:gd name="T1" fmla="*/ 41 h 161"/>
                  <a:gd name="T2" fmla="*/ 47 w 231"/>
                  <a:gd name="T3" fmla="*/ 41 h 161"/>
                  <a:gd name="T4" fmla="*/ 47 w 231"/>
                  <a:gd name="T5" fmla="*/ 0 h 161"/>
                  <a:gd name="T6" fmla="*/ 0 w 231"/>
                  <a:gd name="T7" fmla="*/ 0 h 161"/>
                  <a:gd name="T8" fmla="*/ 0 w 231"/>
                  <a:gd name="T9" fmla="*/ 41 h 161"/>
                  <a:gd name="T10" fmla="*/ 51 w 231"/>
                  <a:gd name="T11" fmla="*/ 7 h 161"/>
                  <a:gd name="T12" fmla="*/ 58 w 231"/>
                  <a:gd name="T13" fmla="*/ 7 h 161"/>
                  <a:gd name="T14" fmla="*/ 58 w 231"/>
                  <a:gd name="T15" fmla="*/ 0 h 161"/>
                  <a:gd name="T16" fmla="*/ 51 w 231"/>
                  <a:gd name="T17" fmla="*/ 0 h 161"/>
                  <a:gd name="T18" fmla="*/ 51 w 231"/>
                  <a:gd name="T19" fmla="*/ 7 h 16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31"/>
                  <a:gd name="T31" fmla="*/ 0 h 161"/>
                  <a:gd name="T32" fmla="*/ 231 w 231"/>
                  <a:gd name="T33" fmla="*/ 161 h 16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31" h="161">
                    <a:moveTo>
                      <a:pt x="0" y="161"/>
                    </a:moveTo>
                    <a:lnTo>
                      <a:pt x="187" y="161"/>
                    </a:lnTo>
                    <a:lnTo>
                      <a:pt x="187" y="0"/>
                    </a:lnTo>
                    <a:lnTo>
                      <a:pt x="0" y="0"/>
                    </a:lnTo>
                    <a:lnTo>
                      <a:pt x="0" y="161"/>
                    </a:lnTo>
                    <a:close/>
                    <a:moveTo>
                      <a:pt x="204" y="27"/>
                    </a:moveTo>
                    <a:lnTo>
                      <a:pt x="231" y="27"/>
                    </a:lnTo>
                    <a:lnTo>
                      <a:pt x="231" y="0"/>
                    </a:lnTo>
                    <a:lnTo>
                      <a:pt x="204" y="0"/>
                    </a:lnTo>
                    <a:lnTo>
                      <a:pt x="204" y="27"/>
                    </a:lnTo>
                    <a:close/>
                  </a:path>
                </a:pathLst>
              </a:custGeom>
              <a:solidFill>
                <a:srgbClr val="FFFFFF"/>
              </a:solidFill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27" name="Line 72"/>
              <p:cNvSpPr>
                <a:spLocks noChangeShapeType="1"/>
              </p:cNvSpPr>
              <p:nvPr/>
            </p:nvSpPr>
            <p:spPr bwMode="auto">
              <a:xfrm>
                <a:off x="859" y="2555"/>
                <a:ext cx="9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28" name="Line 73"/>
              <p:cNvSpPr>
                <a:spLocks noChangeShapeType="1"/>
              </p:cNvSpPr>
              <p:nvPr/>
            </p:nvSpPr>
            <p:spPr bwMode="auto">
              <a:xfrm>
                <a:off x="859" y="2582"/>
                <a:ext cx="9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29" name="Line 74"/>
              <p:cNvSpPr>
                <a:spLocks noChangeShapeType="1"/>
              </p:cNvSpPr>
              <p:nvPr/>
            </p:nvSpPr>
            <p:spPr bwMode="auto">
              <a:xfrm>
                <a:off x="863" y="2568"/>
                <a:ext cx="8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30" name="Rectangle 75"/>
              <p:cNvSpPr>
                <a:spLocks noChangeArrowheads="1"/>
              </p:cNvSpPr>
              <p:nvPr/>
            </p:nvSpPr>
            <p:spPr bwMode="auto">
              <a:xfrm>
                <a:off x="913" y="2560"/>
                <a:ext cx="26" cy="17"/>
              </a:xfrm>
              <a:prstGeom prst="rect">
                <a:avLst/>
              </a:prstGeom>
              <a:noFill/>
              <a:ln w="476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31" name="Freeform 76"/>
              <p:cNvSpPr>
                <a:spLocks noEditPoints="1"/>
              </p:cNvSpPr>
              <p:nvPr/>
            </p:nvSpPr>
            <p:spPr bwMode="auto">
              <a:xfrm>
                <a:off x="720" y="2350"/>
                <a:ext cx="269" cy="193"/>
              </a:xfrm>
              <a:custGeom>
                <a:avLst/>
                <a:gdLst>
                  <a:gd name="T0" fmla="*/ 113 w 538"/>
                  <a:gd name="T1" fmla="*/ 69 h 387"/>
                  <a:gd name="T2" fmla="*/ 118 w 538"/>
                  <a:gd name="T3" fmla="*/ 69 h 387"/>
                  <a:gd name="T4" fmla="*/ 118 w 538"/>
                  <a:gd name="T5" fmla="*/ 67 h 387"/>
                  <a:gd name="T6" fmla="*/ 113 w 538"/>
                  <a:gd name="T7" fmla="*/ 67 h 387"/>
                  <a:gd name="T8" fmla="*/ 113 w 538"/>
                  <a:gd name="T9" fmla="*/ 69 h 387"/>
                  <a:gd name="T10" fmla="*/ 31 w 538"/>
                  <a:gd name="T11" fmla="*/ 57 h 387"/>
                  <a:gd name="T12" fmla="*/ 31 w 538"/>
                  <a:gd name="T13" fmla="*/ 6 h 387"/>
                  <a:gd name="T14" fmla="*/ 104 w 538"/>
                  <a:gd name="T15" fmla="*/ 6 h 387"/>
                  <a:gd name="T16" fmla="*/ 104 w 538"/>
                  <a:gd name="T17" fmla="*/ 57 h 387"/>
                  <a:gd name="T18" fmla="*/ 31 w 538"/>
                  <a:gd name="T19" fmla="*/ 57 h 387"/>
                  <a:gd name="T20" fmla="*/ 28 w 538"/>
                  <a:gd name="T21" fmla="*/ 60 h 387"/>
                  <a:gd name="T22" fmla="*/ 108 w 538"/>
                  <a:gd name="T23" fmla="*/ 60 h 387"/>
                  <a:gd name="T24" fmla="*/ 108 w 538"/>
                  <a:gd name="T25" fmla="*/ 3 h 387"/>
                  <a:gd name="T26" fmla="*/ 111 w 538"/>
                  <a:gd name="T27" fmla="*/ 3 h 387"/>
                  <a:gd name="T28" fmla="*/ 111 w 538"/>
                  <a:gd name="T29" fmla="*/ 0 h 387"/>
                  <a:gd name="T30" fmla="*/ 24 w 538"/>
                  <a:gd name="T31" fmla="*/ 0 h 387"/>
                  <a:gd name="T32" fmla="*/ 24 w 538"/>
                  <a:gd name="T33" fmla="*/ 64 h 387"/>
                  <a:gd name="T34" fmla="*/ 28 w 538"/>
                  <a:gd name="T35" fmla="*/ 64 h 387"/>
                  <a:gd name="T36" fmla="*/ 28 w 538"/>
                  <a:gd name="T37" fmla="*/ 60 h 387"/>
                  <a:gd name="T38" fmla="*/ 0 w 538"/>
                  <a:gd name="T39" fmla="*/ 93 h 387"/>
                  <a:gd name="T40" fmla="*/ 14 w 538"/>
                  <a:gd name="T41" fmla="*/ 93 h 387"/>
                  <a:gd name="T42" fmla="*/ 14 w 538"/>
                  <a:gd name="T43" fmla="*/ 89 h 387"/>
                  <a:gd name="T44" fmla="*/ 0 w 538"/>
                  <a:gd name="T45" fmla="*/ 89 h 387"/>
                  <a:gd name="T46" fmla="*/ 0 w 538"/>
                  <a:gd name="T47" fmla="*/ 93 h 387"/>
                  <a:gd name="T48" fmla="*/ 79 w 538"/>
                  <a:gd name="T49" fmla="*/ 96 h 387"/>
                  <a:gd name="T50" fmla="*/ 108 w 538"/>
                  <a:gd name="T51" fmla="*/ 96 h 387"/>
                  <a:gd name="T52" fmla="*/ 108 w 538"/>
                  <a:gd name="T53" fmla="*/ 94 h 387"/>
                  <a:gd name="T54" fmla="*/ 79 w 538"/>
                  <a:gd name="T55" fmla="*/ 94 h 387"/>
                  <a:gd name="T56" fmla="*/ 79 w 538"/>
                  <a:gd name="T57" fmla="*/ 96 h 387"/>
                  <a:gd name="T58" fmla="*/ 130 w 538"/>
                  <a:gd name="T59" fmla="*/ 91 h 387"/>
                  <a:gd name="T60" fmla="*/ 135 w 538"/>
                  <a:gd name="T61" fmla="*/ 91 h 387"/>
                  <a:gd name="T62" fmla="*/ 135 w 538"/>
                  <a:gd name="T63" fmla="*/ 89 h 387"/>
                  <a:gd name="T64" fmla="*/ 130 w 538"/>
                  <a:gd name="T65" fmla="*/ 89 h 387"/>
                  <a:gd name="T66" fmla="*/ 130 w 538"/>
                  <a:gd name="T67" fmla="*/ 91 h 387"/>
                  <a:gd name="T68" fmla="*/ 130 w 538"/>
                  <a:gd name="T69" fmla="*/ 95 h 387"/>
                  <a:gd name="T70" fmla="*/ 135 w 538"/>
                  <a:gd name="T71" fmla="*/ 95 h 387"/>
                  <a:gd name="T72" fmla="*/ 135 w 538"/>
                  <a:gd name="T73" fmla="*/ 93 h 387"/>
                  <a:gd name="T74" fmla="*/ 130 w 538"/>
                  <a:gd name="T75" fmla="*/ 93 h 387"/>
                  <a:gd name="T76" fmla="*/ 130 w 538"/>
                  <a:gd name="T77" fmla="*/ 95 h 387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538"/>
                  <a:gd name="T118" fmla="*/ 0 h 387"/>
                  <a:gd name="T119" fmla="*/ 538 w 538"/>
                  <a:gd name="T120" fmla="*/ 387 h 387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538" h="387">
                    <a:moveTo>
                      <a:pt x="450" y="277"/>
                    </a:moveTo>
                    <a:lnTo>
                      <a:pt x="469" y="277"/>
                    </a:lnTo>
                    <a:lnTo>
                      <a:pt x="469" y="269"/>
                    </a:lnTo>
                    <a:lnTo>
                      <a:pt x="450" y="269"/>
                    </a:lnTo>
                    <a:lnTo>
                      <a:pt x="450" y="277"/>
                    </a:lnTo>
                    <a:close/>
                    <a:moveTo>
                      <a:pt x="122" y="229"/>
                    </a:moveTo>
                    <a:lnTo>
                      <a:pt x="122" y="27"/>
                    </a:lnTo>
                    <a:lnTo>
                      <a:pt x="416" y="27"/>
                    </a:lnTo>
                    <a:lnTo>
                      <a:pt x="416" y="229"/>
                    </a:lnTo>
                    <a:lnTo>
                      <a:pt x="122" y="229"/>
                    </a:lnTo>
                    <a:close/>
                    <a:moveTo>
                      <a:pt x="109" y="243"/>
                    </a:moveTo>
                    <a:lnTo>
                      <a:pt x="429" y="243"/>
                    </a:lnTo>
                    <a:lnTo>
                      <a:pt x="429" y="14"/>
                    </a:lnTo>
                    <a:lnTo>
                      <a:pt x="443" y="14"/>
                    </a:lnTo>
                    <a:lnTo>
                      <a:pt x="443" y="0"/>
                    </a:lnTo>
                    <a:lnTo>
                      <a:pt x="94" y="0"/>
                    </a:lnTo>
                    <a:lnTo>
                      <a:pt x="94" y="256"/>
                    </a:lnTo>
                    <a:lnTo>
                      <a:pt x="109" y="256"/>
                    </a:lnTo>
                    <a:lnTo>
                      <a:pt x="109" y="243"/>
                    </a:lnTo>
                    <a:close/>
                    <a:moveTo>
                      <a:pt x="0" y="373"/>
                    </a:moveTo>
                    <a:lnTo>
                      <a:pt x="54" y="373"/>
                    </a:lnTo>
                    <a:lnTo>
                      <a:pt x="54" y="356"/>
                    </a:lnTo>
                    <a:lnTo>
                      <a:pt x="0" y="356"/>
                    </a:lnTo>
                    <a:lnTo>
                      <a:pt x="0" y="373"/>
                    </a:lnTo>
                    <a:close/>
                    <a:moveTo>
                      <a:pt x="313" y="387"/>
                    </a:moveTo>
                    <a:lnTo>
                      <a:pt x="429" y="387"/>
                    </a:lnTo>
                    <a:lnTo>
                      <a:pt x="429" y="379"/>
                    </a:lnTo>
                    <a:lnTo>
                      <a:pt x="313" y="379"/>
                    </a:lnTo>
                    <a:lnTo>
                      <a:pt x="313" y="387"/>
                    </a:lnTo>
                    <a:close/>
                    <a:moveTo>
                      <a:pt x="519" y="364"/>
                    </a:moveTo>
                    <a:lnTo>
                      <a:pt x="538" y="364"/>
                    </a:lnTo>
                    <a:lnTo>
                      <a:pt x="538" y="356"/>
                    </a:lnTo>
                    <a:lnTo>
                      <a:pt x="519" y="356"/>
                    </a:lnTo>
                    <a:lnTo>
                      <a:pt x="519" y="364"/>
                    </a:lnTo>
                    <a:close/>
                    <a:moveTo>
                      <a:pt x="519" y="383"/>
                    </a:moveTo>
                    <a:lnTo>
                      <a:pt x="538" y="383"/>
                    </a:lnTo>
                    <a:lnTo>
                      <a:pt x="538" y="373"/>
                    </a:lnTo>
                    <a:lnTo>
                      <a:pt x="519" y="373"/>
                    </a:lnTo>
                    <a:lnTo>
                      <a:pt x="519" y="383"/>
                    </a:lnTo>
                    <a:close/>
                  </a:path>
                </a:pathLst>
              </a:custGeom>
              <a:solidFill>
                <a:srgbClr val="000000"/>
              </a:solidFill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32" name="Line 77"/>
              <p:cNvSpPr>
                <a:spLocks noChangeShapeType="1"/>
              </p:cNvSpPr>
              <p:nvPr/>
            </p:nvSpPr>
            <p:spPr bwMode="auto">
              <a:xfrm>
                <a:off x="747" y="2495"/>
                <a:ext cx="21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33" name="Line 78"/>
              <p:cNvSpPr>
                <a:spLocks noChangeShapeType="1"/>
              </p:cNvSpPr>
              <p:nvPr/>
            </p:nvSpPr>
            <p:spPr bwMode="auto">
              <a:xfrm flipV="1">
                <a:off x="801" y="2495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34" name="Line 79"/>
              <p:cNvSpPr>
                <a:spLocks noChangeShapeType="1"/>
              </p:cNvSpPr>
              <p:nvPr/>
            </p:nvSpPr>
            <p:spPr bwMode="auto">
              <a:xfrm flipV="1">
                <a:off x="855" y="2495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5884" name="Group 80"/>
            <p:cNvGrpSpPr>
              <a:grpSpLocks/>
            </p:cNvGrpSpPr>
            <p:nvPr/>
          </p:nvGrpSpPr>
          <p:grpSpPr bwMode="auto">
            <a:xfrm>
              <a:off x="4817" y="3600"/>
              <a:ext cx="286" cy="288"/>
              <a:chOff x="712" y="2330"/>
              <a:chExt cx="286" cy="288"/>
            </a:xfrm>
          </p:grpSpPr>
          <p:sp>
            <p:nvSpPr>
              <p:cNvPr id="35911" name="Freeform 81"/>
              <p:cNvSpPr>
                <a:spLocks/>
              </p:cNvSpPr>
              <p:nvPr/>
            </p:nvSpPr>
            <p:spPr bwMode="auto">
              <a:xfrm>
                <a:off x="712" y="2330"/>
                <a:ext cx="286" cy="288"/>
              </a:xfrm>
              <a:custGeom>
                <a:avLst/>
                <a:gdLst>
                  <a:gd name="T0" fmla="*/ 32 w 572"/>
                  <a:gd name="T1" fmla="*/ 94 h 577"/>
                  <a:gd name="T2" fmla="*/ 0 w 572"/>
                  <a:gd name="T3" fmla="*/ 94 h 577"/>
                  <a:gd name="T4" fmla="*/ 0 w 572"/>
                  <a:gd name="T5" fmla="*/ 144 h 577"/>
                  <a:gd name="T6" fmla="*/ 143 w 572"/>
                  <a:gd name="T7" fmla="*/ 144 h 577"/>
                  <a:gd name="T8" fmla="*/ 143 w 572"/>
                  <a:gd name="T9" fmla="*/ 94 h 577"/>
                  <a:gd name="T10" fmla="*/ 112 w 572"/>
                  <a:gd name="T11" fmla="*/ 94 h 577"/>
                  <a:gd name="T12" fmla="*/ 112 w 572"/>
                  <a:gd name="T13" fmla="*/ 87 h 577"/>
                  <a:gd name="T14" fmla="*/ 125 w 572"/>
                  <a:gd name="T15" fmla="*/ 87 h 577"/>
                  <a:gd name="T16" fmla="*/ 125 w 572"/>
                  <a:gd name="T17" fmla="*/ 0 h 577"/>
                  <a:gd name="T18" fmla="*/ 18 w 572"/>
                  <a:gd name="T19" fmla="*/ 0 h 577"/>
                  <a:gd name="T20" fmla="*/ 18 w 572"/>
                  <a:gd name="T21" fmla="*/ 87 h 577"/>
                  <a:gd name="T22" fmla="*/ 32 w 572"/>
                  <a:gd name="T23" fmla="*/ 87 h 577"/>
                  <a:gd name="T24" fmla="*/ 32 w 572"/>
                  <a:gd name="T25" fmla="*/ 94 h 5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72"/>
                  <a:gd name="T40" fmla="*/ 0 h 577"/>
                  <a:gd name="T41" fmla="*/ 572 w 572"/>
                  <a:gd name="T42" fmla="*/ 577 h 57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72" h="577">
                    <a:moveTo>
                      <a:pt x="126" y="377"/>
                    </a:moveTo>
                    <a:lnTo>
                      <a:pt x="0" y="377"/>
                    </a:lnTo>
                    <a:lnTo>
                      <a:pt x="0" y="577"/>
                    </a:lnTo>
                    <a:lnTo>
                      <a:pt x="572" y="577"/>
                    </a:lnTo>
                    <a:lnTo>
                      <a:pt x="572" y="377"/>
                    </a:lnTo>
                    <a:lnTo>
                      <a:pt x="446" y="377"/>
                    </a:lnTo>
                    <a:lnTo>
                      <a:pt x="446" y="350"/>
                    </a:lnTo>
                    <a:lnTo>
                      <a:pt x="500" y="350"/>
                    </a:lnTo>
                    <a:lnTo>
                      <a:pt x="500" y="0"/>
                    </a:lnTo>
                    <a:lnTo>
                      <a:pt x="71" y="0"/>
                    </a:lnTo>
                    <a:lnTo>
                      <a:pt x="71" y="350"/>
                    </a:lnTo>
                    <a:lnTo>
                      <a:pt x="126" y="350"/>
                    </a:lnTo>
                    <a:lnTo>
                      <a:pt x="126" y="377"/>
                    </a:lnTo>
                    <a:close/>
                  </a:path>
                </a:pathLst>
              </a:custGeom>
              <a:solidFill>
                <a:srgbClr val="FFFFFF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12" name="Line 82"/>
              <p:cNvSpPr>
                <a:spLocks noChangeShapeType="1"/>
              </p:cNvSpPr>
              <p:nvPr/>
            </p:nvSpPr>
            <p:spPr bwMode="auto">
              <a:xfrm>
                <a:off x="774" y="2518"/>
                <a:ext cx="16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13" name="Line 83"/>
              <p:cNvSpPr>
                <a:spLocks noChangeShapeType="1"/>
              </p:cNvSpPr>
              <p:nvPr/>
            </p:nvSpPr>
            <p:spPr bwMode="auto">
              <a:xfrm>
                <a:off x="774" y="2505"/>
                <a:ext cx="16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14" name="Freeform 84"/>
              <p:cNvSpPr>
                <a:spLocks noEditPoints="1"/>
              </p:cNvSpPr>
              <p:nvPr/>
            </p:nvSpPr>
            <p:spPr bwMode="auto">
              <a:xfrm>
                <a:off x="859" y="2528"/>
                <a:ext cx="116" cy="81"/>
              </a:xfrm>
              <a:custGeom>
                <a:avLst/>
                <a:gdLst>
                  <a:gd name="T0" fmla="*/ 0 w 231"/>
                  <a:gd name="T1" fmla="*/ 41 h 161"/>
                  <a:gd name="T2" fmla="*/ 47 w 231"/>
                  <a:gd name="T3" fmla="*/ 41 h 161"/>
                  <a:gd name="T4" fmla="*/ 47 w 231"/>
                  <a:gd name="T5" fmla="*/ 0 h 161"/>
                  <a:gd name="T6" fmla="*/ 0 w 231"/>
                  <a:gd name="T7" fmla="*/ 0 h 161"/>
                  <a:gd name="T8" fmla="*/ 0 w 231"/>
                  <a:gd name="T9" fmla="*/ 41 h 161"/>
                  <a:gd name="T10" fmla="*/ 51 w 231"/>
                  <a:gd name="T11" fmla="*/ 7 h 161"/>
                  <a:gd name="T12" fmla="*/ 58 w 231"/>
                  <a:gd name="T13" fmla="*/ 7 h 161"/>
                  <a:gd name="T14" fmla="*/ 58 w 231"/>
                  <a:gd name="T15" fmla="*/ 0 h 161"/>
                  <a:gd name="T16" fmla="*/ 51 w 231"/>
                  <a:gd name="T17" fmla="*/ 0 h 161"/>
                  <a:gd name="T18" fmla="*/ 51 w 231"/>
                  <a:gd name="T19" fmla="*/ 7 h 16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31"/>
                  <a:gd name="T31" fmla="*/ 0 h 161"/>
                  <a:gd name="T32" fmla="*/ 231 w 231"/>
                  <a:gd name="T33" fmla="*/ 161 h 16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31" h="161">
                    <a:moveTo>
                      <a:pt x="0" y="161"/>
                    </a:moveTo>
                    <a:lnTo>
                      <a:pt x="187" y="161"/>
                    </a:lnTo>
                    <a:lnTo>
                      <a:pt x="187" y="0"/>
                    </a:lnTo>
                    <a:lnTo>
                      <a:pt x="0" y="0"/>
                    </a:lnTo>
                    <a:lnTo>
                      <a:pt x="0" y="161"/>
                    </a:lnTo>
                    <a:close/>
                    <a:moveTo>
                      <a:pt x="204" y="27"/>
                    </a:moveTo>
                    <a:lnTo>
                      <a:pt x="231" y="27"/>
                    </a:lnTo>
                    <a:lnTo>
                      <a:pt x="231" y="0"/>
                    </a:lnTo>
                    <a:lnTo>
                      <a:pt x="204" y="0"/>
                    </a:lnTo>
                    <a:lnTo>
                      <a:pt x="204" y="27"/>
                    </a:lnTo>
                    <a:close/>
                  </a:path>
                </a:pathLst>
              </a:custGeom>
              <a:solidFill>
                <a:srgbClr val="FFFFFF"/>
              </a:solidFill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15" name="Line 85"/>
              <p:cNvSpPr>
                <a:spLocks noChangeShapeType="1"/>
              </p:cNvSpPr>
              <p:nvPr/>
            </p:nvSpPr>
            <p:spPr bwMode="auto">
              <a:xfrm>
                <a:off x="859" y="2555"/>
                <a:ext cx="9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16" name="Line 86"/>
              <p:cNvSpPr>
                <a:spLocks noChangeShapeType="1"/>
              </p:cNvSpPr>
              <p:nvPr/>
            </p:nvSpPr>
            <p:spPr bwMode="auto">
              <a:xfrm>
                <a:off x="859" y="2582"/>
                <a:ext cx="9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17" name="Line 87"/>
              <p:cNvSpPr>
                <a:spLocks noChangeShapeType="1"/>
              </p:cNvSpPr>
              <p:nvPr/>
            </p:nvSpPr>
            <p:spPr bwMode="auto">
              <a:xfrm>
                <a:off x="863" y="2568"/>
                <a:ext cx="8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18" name="Rectangle 88"/>
              <p:cNvSpPr>
                <a:spLocks noChangeArrowheads="1"/>
              </p:cNvSpPr>
              <p:nvPr/>
            </p:nvSpPr>
            <p:spPr bwMode="auto">
              <a:xfrm>
                <a:off x="913" y="2560"/>
                <a:ext cx="26" cy="17"/>
              </a:xfrm>
              <a:prstGeom prst="rect">
                <a:avLst/>
              </a:prstGeom>
              <a:noFill/>
              <a:ln w="476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19" name="Freeform 89"/>
              <p:cNvSpPr>
                <a:spLocks noEditPoints="1"/>
              </p:cNvSpPr>
              <p:nvPr/>
            </p:nvSpPr>
            <p:spPr bwMode="auto">
              <a:xfrm>
                <a:off x="720" y="2350"/>
                <a:ext cx="269" cy="193"/>
              </a:xfrm>
              <a:custGeom>
                <a:avLst/>
                <a:gdLst>
                  <a:gd name="T0" fmla="*/ 113 w 538"/>
                  <a:gd name="T1" fmla="*/ 69 h 387"/>
                  <a:gd name="T2" fmla="*/ 118 w 538"/>
                  <a:gd name="T3" fmla="*/ 69 h 387"/>
                  <a:gd name="T4" fmla="*/ 118 w 538"/>
                  <a:gd name="T5" fmla="*/ 67 h 387"/>
                  <a:gd name="T6" fmla="*/ 113 w 538"/>
                  <a:gd name="T7" fmla="*/ 67 h 387"/>
                  <a:gd name="T8" fmla="*/ 113 w 538"/>
                  <a:gd name="T9" fmla="*/ 69 h 387"/>
                  <a:gd name="T10" fmla="*/ 31 w 538"/>
                  <a:gd name="T11" fmla="*/ 57 h 387"/>
                  <a:gd name="T12" fmla="*/ 31 w 538"/>
                  <a:gd name="T13" fmla="*/ 6 h 387"/>
                  <a:gd name="T14" fmla="*/ 104 w 538"/>
                  <a:gd name="T15" fmla="*/ 6 h 387"/>
                  <a:gd name="T16" fmla="*/ 104 w 538"/>
                  <a:gd name="T17" fmla="*/ 57 h 387"/>
                  <a:gd name="T18" fmla="*/ 31 w 538"/>
                  <a:gd name="T19" fmla="*/ 57 h 387"/>
                  <a:gd name="T20" fmla="*/ 28 w 538"/>
                  <a:gd name="T21" fmla="*/ 60 h 387"/>
                  <a:gd name="T22" fmla="*/ 108 w 538"/>
                  <a:gd name="T23" fmla="*/ 60 h 387"/>
                  <a:gd name="T24" fmla="*/ 108 w 538"/>
                  <a:gd name="T25" fmla="*/ 3 h 387"/>
                  <a:gd name="T26" fmla="*/ 111 w 538"/>
                  <a:gd name="T27" fmla="*/ 3 h 387"/>
                  <a:gd name="T28" fmla="*/ 111 w 538"/>
                  <a:gd name="T29" fmla="*/ 0 h 387"/>
                  <a:gd name="T30" fmla="*/ 24 w 538"/>
                  <a:gd name="T31" fmla="*/ 0 h 387"/>
                  <a:gd name="T32" fmla="*/ 24 w 538"/>
                  <a:gd name="T33" fmla="*/ 64 h 387"/>
                  <a:gd name="T34" fmla="*/ 28 w 538"/>
                  <a:gd name="T35" fmla="*/ 64 h 387"/>
                  <a:gd name="T36" fmla="*/ 28 w 538"/>
                  <a:gd name="T37" fmla="*/ 60 h 387"/>
                  <a:gd name="T38" fmla="*/ 0 w 538"/>
                  <a:gd name="T39" fmla="*/ 93 h 387"/>
                  <a:gd name="T40" fmla="*/ 14 w 538"/>
                  <a:gd name="T41" fmla="*/ 93 h 387"/>
                  <a:gd name="T42" fmla="*/ 14 w 538"/>
                  <a:gd name="T43" fmla="*/ 89 h 387"/>
                  <a:gd name="T44" fmla="*/ 0 w 538"/>
                  <a:gd name="T45" fmla="*/ 89 h 387"/>
                  <a:gd name="T46" fmla="*/ 0 w 538"/>
                  <a:gd name="T47" fmla="*/ 93 h 387"/>
                  <a:gd name="T48" fmla="*/ 79 w 538"/>
                  <a:gd name="T49" fmla="*/ 96 h 387"/>
                  <a:gd name="T50" fmla="*/ 108 w 538"/>
                  <a:gd name="T51" fmla="*/ 96 h 387"/>
                  <a:gd name="T52" fmla="*/ 108 w 538"/>
                  <a:gd name="T53" fmla="*/ 94 h 387"/>
                  <a:gd name="T54" fmla="*/ 79 w 538"/>
                  <a:gd name="T55" fmla="*/ 94 h 387"/>
                  <a:gd name="T56" fmla="*/ 79 w 538"/>
                  <a:gd name="T57" fmla="*/ 96 h 387"/>
                  <a:gd name="T58" fmla="*/ 130 w 538"/>
                  <a:gd name="T59" fmla="*/ 91 h 387"/>
                  <a:gd name="T60" fmla="*/ 135 w 538"/>
                  <a:gd name="T61" fmla="*/ 91 h 387"/>
                  <a:gd name="T62" fmla="*/ 135 w 538"/>
                  <a:gd name="T63" fmla="*/ 89 h 387"/>
                  <a:gd name="T64" fmla="*/ 130 w 538"/>
                  <a:gd name="T65" fmla="*/ 89 h 387"/>
                  <a:gd name="T66" fmla="*/ 130 w 538"/>
                  <a:gd name="T67" fmla="*/ 91 h 387"/>
                  <a:gd name="T68" fmla="*/ 130 w 538"/>
                  <a:gd name="T69" fmla="*/ 95 h 387"/>
                  <a:gd name="T70" fmla="*/ 135 w 538"/>
                  <a:gd name="T71" fmla="*/ 95 h 387"/>
                  <a:gd name="T72" fmla="*/ 135 w 538"/>
                  <a:gd name="T73" fmla="*/ 93 h 387"/>
                  <a:gd name="T74" fmla="*/ 130 w 538"/>
                  <a:gd name="T75" fmla="*/ 93 h 387"/>
                  <a:gd name="T76" fmla="*/ 130 w 538"/>
                  <a:gd name="T77" fmla="*/ 95 h 387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538"/>
                  <a:gd name="T118" fmla="*/ 0 h 387"/>
                  <a:gd name="T119" fmla="*/ 538 w 538"/>
                  <a:gd name="T120" fmla="*/ 387 h 387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538" h="387">
                    <a:moveTo>
                      <a:pt x="450" y="277"/>
                    </a:moveTo>
                    <a:lnTo>
                      <a:pt x="469" y="277"/>
                    </a:lnTo>
                    <a:lnTo>
                      <a:pt x="469" y="269"/>
                    </a:lnTo>
                    <a:lnTo>
                      <a:pt x="450" y="269"/>
                    </a:lnTo>
                    <a:lnTo>
                      <a:pt x="450" y="277"/>
                    </a:lnTo>
                    <a:close/>
                    <a:moveTo>
                      <a:pt x="122" y="229"/>
                    </a:moveTo>
                    <a:lnTo>
                      <a:pt x="122" y="27"/>
                    </a:lnTo>
                    <a:lnTo>
                      <a:pt x="416" y="27"/>
                    </a:lnTo>
                    <a:lnTo>
                      <a:pt x="416" y="229"/>
                    </a:lnTo>
                    <a:lnTo>
                      <a:pt x="122" y="229"/>
                    </a:lnTo>
                    <a:close/>
                    <a:moveTo>
                      <a:pt x="109" y="243"/>
                    </a:moveTo>
                    <a:lnTo>
                      <a:pt x="429" y="243"/>
                    </a:lnTo>
                    <a:lnTo>
                      <a:pt x="429" y="14"/>
                    </a:lnTo>
                    <a:lnTo>
                      <a:pt x="443" y="14"/>
                    </a:lnTo>
                    <a:lnTo>
                      <a:pt x="443" y="0"/>
                    </a:lnTo>
                    <a:lnTo>
                      <a:pt x="94" y="0"/>
                    </a:lnTo>
                    <a:lnTo>
                      <a:pt x="94" y="256"/>
                    </a:lnTo>
                    <a:lnTo>
                      <a:pt x="109" y="256"/>
                    </a:lnTo>
                    <a:lnTo>
                      <a:pt x="109" y="243"/>
                    </a:lnTo>
                    <a:close/>
                    <a:moveTo>
                      <a:pt x="0" y="373"/>
                    </a:moveTo>
                    <a:lnTo>
                      <a:pt x="54" y="373"/>
                    </a:lnTo>
                    <a:lnTo>
                      <a:pt x="54" y="356"/>
                    </a:lnTo>
                    <a:lnTo>
                      <a:pt x="0" y="356"/>
                    </a:lnTo>
                    <a:lnTo>
                      <a:pt x="0" y="373"/>
                    </a:lnTo>
                    <a:close/>
                    <a:moveTo>
                      <a:pt x="313" y="387"/>
                    </a:moveTo>
                    <a:lnTo>
                      <a:pt x="429" y="387"/>
                    </a:lnTo>
                    <a:lnTo>
                      <a:pt x="429" y="379"/>
                    </a:lnTo>
                    <a:lnTo>
                      <a:pt x="313" y="379"/>
                    </a:lnTo>
                    <a:lnTo>
                      <a:pt x="313" y="387"/>
                    </a:lnTo>
                    <a:close/>
                    <a:moveTo>
                      <a:pt x="519" y="364"/>
                    </a:moveTo>
                    <a:lnTo>
                      <a:pt x="538" y="364"/>
                    </a:lnTo>
                    <a:lnTo>
                      <a:pt x="538" y="356"/>
                    </a:lnTo>
                    <a:lnTo>
                      <a:pt x="519" y="356"/>
                    </a:lnTo>
                    <a:lnTo>
                      <a:pt x="519" y="364"/>
                    </a:lnTo>
                    <a:close/>
                    <a:moveTo>
                      <a:pt x="519" y="383"/>
                    </a:moveTo>
                    <a:lnTo>
                      <a:pt x="538" y="383"/>
                    </a:lnTo>
                    <a:lnTo>
                      <a:pt x="538" y="373"/>
                    </a:lnTo>
                    <a:lnTo>
                      <a:pt x="519" y="373"/>
                    </a:lnTo>
                    <a:lnTo>
                      <a:pt x="519" y="383"/>
                    </a:lnTo>
                    <a:close/>
                  </a:path>
                </a:pathLst>
              </a:custGeom>
              <a:solidFill>
                <a:srgbClr val="000000"/>
              </a:solidFill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20" name="Line 90"/>
              <p:cNvSpPr>
                <a:spLocks noChangeShapeType="1"/>
              </p:cNvSpPr>
              <p:nvPr/>
            </p:nvSpPr>
            <p:spPr bwMode="auto">
              <a:xfrm>
                <a:off x="747" y="2495"/>
                <a:ext cx="21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21" name="Line 91"/>
              <p:cNvSpPr>
                <a:spLocks noChangeShapeType="1"/>
              </p:cNvSpPr>
              <p:nvPr/>
            </p:nvSpPr>
            <p:spPr bwMode="auto">
              <a:xfrm flipV="1">
                <a:off x="801" y="2495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22" name="Line 92"/>
              <p:cNvSpPr>
                <a:spLocks noChangeShapeType="1"/>
              </p:cNvSpPr>
              <p:nvPr/>
            </p:nvSpPr>
            <p:spPr bwMode="auto">
              <a:xfrm flipV="1">
                <a:off x="855" y="2495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cxnSp>
          <p:nvCxnSpPr>
            <p:cNvPr id="35885" name="AutoShape 93"/>
            <p:cNvCxnSpPr>
              <a:cxnSpLocks noChangeShapeType="1"/>
              <a:stCxn id="35873" idx="3"/>
              <a:endCxn id="35875" idx="1"/>
            </p:cNvCxnSpPr>
            <p:nvPr/>
          </p:nvCxnSpPr>
          <p:spPr bwMode="auto">
            <a:xfrm flipV="1">
              <a:off x="1359" y="2400"/>
              <a:ext cx="1152" cy="4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5886" name="AutoShape 94"/>
            <p:cNvCxnSpPr>
              <a:cxnSpLocks noChangeShapeType="1"/>
              <a:stCxn id="35873" idx="3"/>
              <a:endCxn id="35876" idx="1"/>
            </p:cNvCxnSpPr>
            <p:nvPr/>
          </p:nvCxnSpPr>
          <p:spPr bwMode="auto">
            <a:xfrm>
              <a:off x="1359" y="2448"/>
              <a:ext cx="1152" cy="576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5887" name="AutoShape 95"/>
            <p:cNvCxnSpPr>
              <a:cxnSpLocks noChangeShapeType="1"/>
              <a:stCxn id="35874" idx="3"/>
              <a:endCxn id="35876" idx="1"/>
            </p:cNvCxnSpPr>
            <p:nvPr/>
          </p:nvCxnSpPr>
          <p:spPr bwMode="auto">
            <a:xfrm flipV="1">
              <a:off x="1311" y="3024"/>
              <a:ext cx="1200" cy="48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5888" name="AutoShape 96"/>
            <p:cNvCxnSpPr>
              <a:cxnSpLocks noChangeShapeType="1"/>
              <a:stCxn id="35874" idx="3"/>
              <a:endCxn id="35877" idx="1"/>
            </p:cNvCxnSpPr>
            <p:nvPr/>
          </p:nvCxnSpPr>
          <p:spPr bwMode="auto">
            <a:xfrm>
              <a:off x="1311" y="3504"/>
              <a:ext cx="1200" cy="336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5889" name="AutoShape 97"/>
            <p:cNvCxnSpPr>
              <a:cxnSpLocks noChangeShapeType="1"/>
              <a:stCxn id="35876" idx="3"/>
              <a:endCxn id="35878" idx="1"/>
            </p:cNvCxnSpPr>
            <p:nvPr/>
          </p:nvCxnSpPr>
          <p:spPr bwMode="auto">
            <a:xfrm flipV="1">
              <a:off x="2703" y="2688"/>
              <a:ext cx="1440" cy="336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5890" name="AutoShape 98"/>
            <p:cNvCxnSpPr>
              <a:cxnSpLocks noChangeShapeType="1"/>
              <a:stCxn id="35877" idx="3"/>
              <a:endCxn id="35879" idx="1"/>
            </p:cNvCxnSpPr>
            <p:nvPr/>
          </p:nvCxnSpPr>
          <p:spPr bwMode="auto">
            <a:xfrm flipV="1">
              <a:off x="2703" y="3792"/>
              <a:ext cx="1248" cy="4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5891" name="AutoShape 99"/>
            <p:cNvCxnSpPr>
              <a:cxnSpLocks noChangeShapeType="1"/>
              <a:stCxn id="35879" idx="0"/>
              <a:endCxn id="35878" idx="2"/>
            </p:cNvCxnSpPr>
            <p:nvPr/>
          </p:nvCxnSpPr>
          <p:spPr bwMode="auto">
            <a:xfrm flipV="1">
              <a:off x="4047" y="2832"/>
              <a:ext cx="192" cy="816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5892" name="AutoShape 100"/>
            <p:cNvCxnSpPr>
              <a:cxnSpLocks noChangeShapeType="1"/>
              <a:stCxn id="35874" idx="0"/>
              <a:endCxn id="35873" idx="2"/>
            </p:cNvCxnSpPr>
            <p:nvPr/>
          </p:nvCxnSpPr>
          <p:spPr bwMode="auto">
            <a:xfrm flipV="1">
              <a:off x="1215" y="2592"/>
              <a:ext cx="48" cy="76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5893" name="AutoShape 101"/>
            <p:cNvCxnSpPr>
              <a:cxnSpLocks noChangeShapeType="1"/>
              <a:stCxn id="35875" idx="3"/>
              <a:endCxn id="35878" idx="1"/>
            </p:cNvCxnSpPr>
            <p:nvPr/>
          </p:nvCxnSpPr>
          <p:spPr bwMode="auto">
            <a:xfrm>
              <a:off x="2703" y="2400"/>
              <a:ext cx="1440" cy="28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5894" name="AutoShape 102"/>
            <p:cNvCxnSpPr>
              <a:cxnSpLocks noChangeShapeType="1"/>
              <a:stCxn id="35967" idx="35"/>
              <a:endCxn id="35873" idx="1"/>
            </p:cNvCxnSpPr>
            <p:nvPr/>
          </p:nvCxnSpPr>
          <p:spPr bwMode="auto">
            <a:xfrm>
              <a:off x="676" y="2227"/>
              <a:ext cx="491" cy="221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5895" name="AutoShape 103"/>
            <p:cNvCxnSpPr>
              <a:cxnSpLocks noChangeShapeType="1"/>
              <a:stCxn id="35955" idx="31"/>
              <a:endCxn id="35874" idx="1"/>
            </p:cNvCxnSpPr>
            <p:nvPr/>
          </p:nvCxnSpPr>
          <p:spPr bwMode="auto">
            <a:xfrm flipV="1">
              <a:off x="724" y="3504"/>
              <a:ext cx="395" cy="19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5896" name="AutoShape 104"/>
            <p:cNvCxnSpPr>
              <a:cxnSpLocks noChangeShapeType="1"/>
              <a:stCxn id="35875" idx="0"/>
              <a:endCxn id="35938" idx="4"/>
            </p:cNvCxnSpPr>
            <p:nvPr/>
          </p:nvCxnSpPr>
          <p:spPr bwMode="auto">
            <a:xfrm flipV="1">
              <a:off x="2607" y="2007"/>
              <a:ext cx="99" cy="249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5897" name="AutoShape 105"/>
            <p:cNvCxnSpPr>
              <a:cxnSpLocks noChangeShapeType="1"/>
              <a:stCxn id="35879" idx="3"/>
              <a:endCxn id="35919" idx="23"/>
            </p:cNvCxnSpPr>
            <p:nvPr/>
          </p:nvCxnSpPr>
          <p:spPr bwMode="auto">
            <a:xfrm>
              <a:off x="4143" y="3792"/>
              <a:ext cx="682" cy="14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5898" name="AutoShape 106"/>
            <p:cNvCxnSpPr>
              <a:cxnSpLocks noChangeShapeType="1"/>
              <a:stCxn id="35878" idx="3"/>
              <a:endCxn id="35923" idx="2"/>
            </p:cNvCxnSpPr>
            <p:nvPr/>
          </p:nvCxnSpPr>
          <p:spPr bwMode="auto">
            <a:xfrm flipV="1">
              <a:off x="4335" y="2304"/>
              <a:ext cx="288" cy="384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35899" name="Text Box 107"/>
            <p:cNvSpPr txBox="1">
              <a:spLocks noChangeArrowheads="1"/>
            </p:cNvSpPr>
            <p:nvPr/>
          </p:nvSpPr>
          <p:spPr bwMode="auto">
            <a:xfrm>
              <a:off x="303" y="1824"/>
              <a:ext cx="450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Host A</a:t>
              </a:r>
            </a:p>
          </p:txBody>
        </p:sp>
        <p:sp>
          <p:nvSpPr>
            <p:cNvPr id="35900" name="Text Box 108"/>
            <p:cNvSpPr txBox="1">
              <a:spLocks noChangeArrowheads="1"/>
            </p:cNvSpPr>
            <p:nvPr/>
          </p:nvSpPr>
          <p:spPr bwMode="auto">
            <a:xfrm>
              <a:off x="333" y="3314"/>
              <a:ext cx="450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Host B</a:t>
              </a:r>
            </a:p>
          </p:txBody>
        </p:sp>
        <p:sp>
          <p:nvSpPr>
            <p:cNvPr id="35901" name="Text Box 109"/>
            <p:cNvSpPr txBox="1">
              <a:spLocks noChangeArrowheads="1"/>
            </p:cNvSpPr>
            <p:nvPr/>
          </p:nvSpPr>
          <p:spPr bwMode="auto">
            <a:xfrm>
              <a:off x="4671" y="3408"/>
              <a:ext cx="450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Host E</a:t>
              </a:r>
            </a:p>
          </p:txBody>
        </p:sp>
        <p:sp>
          <p:nvSpPr>
            <p:cNvPr id="35902" name="Text Box 110"/>
            <p:cNvSpPr txBox="1">
              <a:spLocks noChangeArrowheads="1"/>
            </p:cNvSpPr>
            <p:nvPr/>
          </p:nvSpPr>
          <p:spPr bwMode="auto">
            <a:xfrm>
              <a:off x="4458" y="1778"/>
              <a:ext cx="45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Host D</a:t>
              </a:r>
            </a:p>
          </p:txBody>
        </p:sp>
        <p:sp>
          <p:nvSpPr>
            <p:cNvPr id="35903" name="Text Box 111"/>
            <p:cNvSpPr txBox="1">
              <a:spLocks noChangeArrowheads="1"/>
            </p:cNvSpPr>
            <p:nvPr/>
          </p:nvSpPr>
          <p:spPr bwMode="auto">
            <a:xfrm>
              <a:off x="2460" y="1536"/>
              <a:ext cx="45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Host C</a:t>
              </a:r>
            </a:p>
          </p:txBody>
        </p:sp>
        <p:sp>
          <p:nvSpPr>
            <p:cNvPr id="35904" name="Text Box 112"/>
            <p:cNvSpPr txBox="1">
              <a:spLocks noChangeArrowheads="1"/>
            </p:cNvSpPr>
            <p:nvPr/>
          </p:nvSpPr>
          <p:spPr bwMode="auto">
            <a:xfrm>
              <a:off x="1152" y="2354"/>
              <a:ext cx="25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N1</a:t>
              </a:r>
            </a:p>
          </p:txBody>
        </p:sp>
        <p:sp>
          <p:nvSpPr>
            <p:cNvPr id="35905" name="Text Box 113"/>
            <p:cNvSpPr txBox="1">
              <a:spLocks noChangeArrowheads="1"/>
            </p:cNvSpPr>
            <p:nvPr/>
          </p:nvSpPr>
          <p:spPr bwMode="auto">
            <a:xfrm>
              <a:off x="2479" y="2304"/>
              <a:ext cx="25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N2</a:t>
              </a:r>
            </a:p>
          </p:txBody>
        </p:sp>
        <p:sp>
          <p:nvSpPr>
            <p:cNvPr id="35906" name="Text Box 114"/>
            <p:cNvSpPr txBox="1">
              <a:spLocks noChangeArrowheads="1"/>
            </p:cNvSpPr>
            <p:nvPr/>
          </p:nvSpPr>
          <p:spPr bwMode="auto">
            <a:xfrm>
              <a:off x="4111" y="2594"/>
              <a:ext cx="25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N3</a:t>
              </a:r>
            </a:p>
          </p:txBody>
        </p:sp>
        <p:sp>
          <p:nvSpPr>
            <p:cNvPr id="35907" name="Text Box 115"/>
            <p:cNvSpPr txBox="1">
              <a:spLocks noChangeArrowheads="1"/>
            </p:cNvSpPr>
            <p:nvPr/>
          </p:nvSpPr>
          <p:spPr bwMode="auto">
            <a:xfrm>
              <a:off x="1089" y="3410"/>
              <a:ext cx="25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N4</a:t>
              </a:r>
            </a:p>
          </p:txBody>
        </p:sp>
        <p:sp>
          <p:nvSpPr>
            <p:cNvPr id="35908" name="Text Box 116"/>
            <p:cNvSpPr txBox="1">
              <a:spLocks noChangeArrowheads="1"/>
            </p:cNvSpPr>
            <p:nvPr/>
          </p:nvSpPr>
          <p:spPr bwMode="auto">
            <a:xfrm>
              <a:off x="2479" y="2930"/>
              <a:ext cx="25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N5</a:t>
              </a:r>
            </a:p>
          </p:txBody>
        </p:sp>
        <p:sp>
          <p:nvSpPr>
            <p:cNvPr id="35909" name="Text Box 117"/>
            <p:cNvSpPr txBox="1">
              <a:spLocks noChangeArrowheads="1"/>
            </p:cNvSpPr>
            <p:nvPr/>
          </p:nvSpPr>
          <p:spPr bwMode="auto">
            <a:xfrm>
              <a:off x="3919" y="3698"/>
              <a:ext cx="25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N7</a:t>
              </a:r>
            </a:p>
          </p:txBody>
        </p:sp>
        <p:sp>
          <p:nvSpPr>
            <p:cNvPr id="35910" name="Text Box 118"/>
            <p:cNvSpPr txBox="1">
              <a:spLocks noChangeArrowheads="1"/>
            </p:cNvSpPr>
            <p:nvPr/>
          </p:nvSpPr>
          <p:spPr bwMode="auto">
            <a:xfrm>
              <a:off x="2479" y="3698"/>
              <a:ext cx="25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N6</a:t>
              </a:r>
            </a:p>
          </p:txBody>
        </p:sp>
      </p:grpSp>
      <p:grpSp>
        <p:nvGrpSpPr>
          <p:cNvPr id="8" name="Group 119"/>
          <p:cNvGrpSpPr>
            <a:grpSpLocks/>
          </p:cNvGrpSpPr>
          <p:nvPr/>
        </p:nvGrpSpPr>
        <p:grpSpPr bwMode="auto">
          <a:xfrm>
            <a:off x="2286000" y="4267200"/>
            <a:ext cx="1846146" cy="1344706"/>
            <a:chOff x="1152" y="2304"/>
            <a:chExt cx="1248" cy="960"/>
          </a:xfrm>
        </p:grpSpPr>
        <p:sp>
          <p:nvSpPr>
            <p:cNvPr id="35854" name="Line 120"/>
            <p:cNvSpPr>
              <a:spLocks noChangeShapeType="1"/>
            </p:cNvSpPr>
            <p:nvPr/>
          </p:nvSpPr>
          <p:spPr bwMode="auto">
            <a:xfrm flipH="1">
              <a:off x="1152" y="2592"/>
              <a:ext cx="48" cy="672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35855" name="Line 121"/>
            <p:cNvSpPr>
              <a:spLocks noChangeShapeType="1"/>
            </p:cNvSpPr>
            <p:nvPr/>
          </p:nvSpPr>
          <p:spPr bwMode="auto">
            <a:xfrm>
              <a:off x="1344" y="2592"/>
              <a:ext cx="960" cy="432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35856" name="Line 122"/>
            <p:cNvSpPr>
              <a:spLocks noChangeShapeType="1"/>
            </p:cNvSpPr>
            <p:nvPr/>
          </p:nvSpPr>
          <p:spPr bwMode="auto">
            <a:xfrm flipV="1">
              <a:off x="1344" y="2304"/>
              <a:ext cx="1056" cy="48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</p:grpSp>
      <p:grpSp>
        <p:nvGrpSpPr>
          <p:cNvPr id="9" name="Group 123"/>
          <p:cNvGrpSpPr>
            <a:grpSpLocks/>
          </p:cNvGrpSpPr>
          <p:nvPr/>
        </p:nvGrpSpPr>
        <p:grpSpPr bwMode="auto">
          <a:xfrm>
            <a:off x="2211470" y="4325470"/>
            <a:ext cx="4189330" cy="2151529"/>
            <a:chOff x="1296" y="2352"/>
            <a:chExt cx="2832" cy="1536"/>
          </a:xfrm>
        </p:grpSpPr>
        <p:sp>
          <p:nvSpPr>
            <p:cNvPr id="35851" name="Line 124"/>
            <p:cNvSpPr>
              <a:spLocks noChangeShapeType="1"/>
            </p:cNvSpPr>
            <p:nvPr/>
          </p:nvSpPr>
          <p:spPr bwMode="auto">
            <a:xfrm>
              <a:off x="2736" y="2352"/>
              <a:ext cx="1344" cy="24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35852" name="Line 125"/>
            <p:cNvSpPr>
              <a:spLocks noChangeShapeType="1"/>
            </p:cNvSpPr>
            <p:nvPr/>
          </p:nvSpPr>
          <p:spPr bwMode="auto">
            <a:xfrm flipV="1">
              <a:off x="2736" y="2736"/>
              <a:ext cx="1392" cy="336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35853" name="Line 126"/>
            <p:cNvSpPr>
              <a:spLocks noChangeShapeType="1"/>
            </p:cNvSpPr>
            <p:nvPr/>
          </p:nvSpPr>
          <p:spPr bwMode="auto">
            <a:xfrm>
              <a:off x="1296" y="3552"/>
              <a:ext cx="1200" cy="336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</p:grpSp>
      <p:grpSp>
        <p:nvGrpSpPr>
          <p:cNvPr id="10" name="Group 127"/>
          <p:cNvGrpSpPr>
            <a:grpSpLocks/>
          </p:cNvGrpSpPr>
          <p:nvPr/>
        </p:nvGrpSpPr>
        <p:grpSpPr bwMode="auto">
          <a:xfrm>
            <a:off x="4291410" y="5006788"/>
            <a:ext cx="2414190" cy="1546412"/>
            <a:chOff x="2688" y="2832"/>
            <a:chExt cx="1632" cy="1104"/>
          </a:xfrm>
        </p:grpSpPr>
        <p:sp>
          <p:nvSpPr>
            <p:cNvPr id="35849" name="Line 128"/>
            <p:cNvSpPr>
              <a:spLocks noChangeShapeType="1"/>
            </p:cNvSpPr>
            <p:nvPr/>
          </p:nvSpPr>
          <p:spPr bwMode="auto">
            <a:xfrm flipH="1">
              <a:off x="4128" y="2832"/>
              <a:ext cx="192" cy="816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35850" name="Line 129"/>
            <p:cNvSpPr>
              <a:spLocks noChangeShapeType="1"/>
            </p:cNvSpPr>
            <p:nvPr/>
          </p:nvSpPr>
          <p:spPr bwMode="auto">
            <a:xfrm flipV="1">
              <a:off x="2688" y="3888"/>
              <a:ext cx="1248" cy="48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</p:grpSp>
      <p:sp>
        <p:nvSpPr>
          <p:cNvPr id="917634" name="Line 130"/>
          <p:cNvSpPr>
            <a:spLocks noChangeShapeType="1"/>
          </p:cNvSpPr>
          <p:nvPr/>
        </p:nvSpPr>
        <p:spPr bwMode="auto">
          <a:xfrm flipV="1">
            <a:off x="2247877" y="5329518"/>
            <a:ext cx="1562123" cy="537882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828800" y="3810000"/>
            <a:ext cx="1622618" cy="1528465"/>
            <a:chOff x="1828800" y="3810000"/>
            <a:chExt cx="1622618" cy="1528465"/>
          </a:xfrm>
        </p:grpSpPr>
        <p:grpSp>
          <p:nvGrpSpPr>
            <p:cNvPr id="132" name="Group 131"/>
            <p:cNvGrpSpPr/>
            <p:nvPr/>
          </p:nvGrpSpPr>
          <p:grpSpPr>
            <a:xfrm>
              <a:off x="2895600" y="3810000"/>
              <a:ext cx="479618" cy="461665"/>
              <a:chOff x="1793305" y="2819400"/>
              <a:chExt cx="1037915" cy="1039486"/>
            </a:xfrm>
          </p:grpSpPr>
          <p:sp>
            <p:nvSpPr>
              <p:cNvPr id="133" name="Rounded Rectangle 132"/>
              <p:cNvSpPr/>
              <p:nvPr/>
            </p:nvSpPr>
            <p:spPr bwMode="auto">
              <a:xfrm>
                <a:off x="1828800" y="2819400"/>
                <a:ext cx="914400" cy="762000"/>
              </a:xfrm>
              <a:prstGeom prst="roundRect">
                <a:avLst/>
              </a:prstGeom>
              <a:solidFill>
                <a:srgbClr val="FFFF9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urier New" charset="0"/>
                </a:endParaRPr>
              </a:p>
            </p:txBody>
          </p:sp>
          <p:sp>
            <p:nvSpPr>
              <p:cNvPr id="134" name="TextBox 133"/>
              <p:cNvSpPr txBox="1"/>
              <p:nvPr/>
            </p:nvSpPr>
            <p:spPr>
              <a:xfrm>
                <a:off x="1793305" y="2819400"/>
                <a:ext cx="1037915" cy="10394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600" b="0" dirty="0">
                    <a:latin typeface="+mn-lt"/>
                  </a:rPr>
                  <a:t>(N1,N2)</a:t>
                </a:r>
              </a:p>
              <a:p>
                <a:pPr algn="ctr"/>
                <a:r>
                  <a:rPr lang="en-US" sz="600" b="0" dirty="0">
                    <a:latin typeface="+mn-lt"/>
                  </a:rPr>
                  <a:t>(N1, N4)</a:t>
                </a:r>
              </a:p>
              <a:p>
                <a:pPr algn="ctr"/>
                <a:r>
                  <a:rPr lang="en-US" sz="600" b="0" dirty="0">
                    <a:latin typeface="+mn-lt"/>
                  </a:rPr>
                  <a:t>(N1, N5)</a:t>
                </a:r>
              </a:p>
              <a:p>
                <a:pPr algn="ctr"/>
                <a:endParaRPr lang="en-US" sz="600" b="0" dirty="0">
                  <a:latin typeface="+mn-lt"/>
                </a:endParaRPr>
              </a:p>
            </p:txBody>
          </p:sp>
        </p:grpSp>
        <p:grpSp>
          <p:nvGrpSpPr>
            <p:cNvPr id="135" name="Group 134"/>
            <p:cNvGrpSpPr/>
            <p:nvPr/>
          </p:nvGrpSpPr>
          <p:grpSpPr>
            <a:xfrm>
              <a:off x="2971800" y="4491335"/>
              <a:ext cx="479618" cy="461665"/>
              <a:chOff x="1793305" y="2819400"/>
              <a:chExt cx="1037915" cy="1039486"/>
            </a:xfrm>
          </p:grpSpPr>
          <p:sp>
            <p:nvSpPr>
              <p:cNvPr id="136" name="Rounded Rectangle 135"/>
              <p:cNvSpPr/>
              <p:nvPr/>
            </p:nvSpPr>
            <p:spPr bwMode="auto">
              <a:xfrm>
                <a:off x="1828800" y="2819400"/>
                <a:ext cx="914400" cy="762000"/>
              </a:xfrm>
              <a:prstGeom prst="roundRect">
                <a:avLst/>
              </a:prstGeom>
              <a:solidFill>
                <a:srgbClr val="FFFF9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urier New" charset="0"/>
                </a:endParaRPr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>
                <a:off x="1793305" y="2819400"/>
                <a:ext cx="1037915" cy="10394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600" b="0" dirty="0">
                    <a:latin typeface="+mn-lt"/>
                  </a:rPr>
                  <a:t>(N1,N2)</a:t>
                </a:r>
              </a:p>
              <a:p>
                <a:pPr algn="ctr"/>
                <a:r>
                  <a:rPr lang="en-US" sz="600" b="0" dirty="0">
                    <a:latin typeface="+mn-lt"/>
                  </a:rPr>
                  <a:t>(N1, N4)</a:t>
                </a:r>
              </a:p>
              <a:p>
                <a:pPr algn="ctr"/>
                <a:r>
                  <a:rPr lang="en-US" sz="600" b="0" dirty="0">
                    <a:latin typeface="+mn-lt"/>
                  </a:rPr>
                  <a:t>(N1, N5)</a:t>
                </a:r>
              </a:p>
              <a:p>
                <a:pPr algn="ctr"/>
                <a:endParaRPr lang="en-US" sz="600" b="0" dirty="0">
                  <a:latin typeface="+mn-lt"/>
                </a:endParaRPr>
              </a:p>
            </p:txBody>
          </p:sp>
        </p:grpSp>
        <p:grpSp>
          <p:nvGrpSpPr>
            <p:cNvPr id="141" name="Group 140"/>
            <p:cNvGrpSpPr/>
            <p:nvPr/>
          </p:nvGrpSpPr>
          <p:grpSpPr>
            <a:xfrm>
              <a:off x="1828800" y="4876800"/>
              <a:ext cx="479618" cy="461665"/>
              <a:chOff x="1793305" y="2819400"/>
              <a:chExt cx="1037915" cy="1039486"/>
            </a:xfrm>
          </p:grpSpPr>
          <p:sp>
            <p:nvSpPr>
              <p:cNvPr id="142" name="Rounded Rectangle 141"/>
              <p:cNvSpPr/>
              <p:nvPr/>
            </p:nvSpPr>
            <p:spPr bwMode="auto">
              <a:xfrm>
                <a:off x="1828800" y="2819400"/>
                <a:ext cx="914400" cy="762000"/>
              </a:xfrm>
              <a:prstGeom prst="roundRect">
                <a:avLst/>
              </a:prstGeom>
              <a:solidFill>
                <a:srgbClr val="FFFF9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urier New" charset="0"/>
                </a:endParaRPr>
              </a:p>
            </p:txBody>
          </p:sp>
          <p:sp>
            <p:nvSpPr>
              <p:cNvPr id="143" name="TextBox 142"/>
              <p:cNvSpPr txBox="1"/>
              <p:nvPr/>
            </p:nvSpPr>
            <p:spPr>
              <a:xfrm>
                <a:off x="1793305" y="2819400"/>
                <a:ext cx="1037915" cy="10394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600" b="0" dirty="0">
                    <a:latin typeface="+mn-lt"/>
                  </a:rPr>
                  <a:t>(N1,N2)</a:t>
                </a:r>
              </a:p>
              <a:p>
                <a:pPr algn="ctr"/>
                <a:r>
                  <a:rPr lang="en-US" sz="600" b="0" dirty="0">
                    <a:latin typeface="+mn-lt"/>
                  </a:rPr>
                  <a:t>(N1, N4)</a:t>
                </a:r>
              </a:p>
              <a:p>
                <a:pPr algn="ctr"/>
                <a:r>
                  <a:rPr lang="en-US" sz="600" b="0" dirty="0">
                    <a:latin typeface="+mn-lt"/>
                  </a:rPr>
                  <a:t>(N1, N5)</a:t>
                </a:r>
              </a:p>
              <a:p>
                <a:pPr algn="ctr"/>
                <a:endParaRPr lang="en-US" sz="600" b="0" dirty="0">
                  <a:latin typeface="+mn-lt"/>
                </a:endParaRP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4930582" y="5329535"/>
            <a:ext cx="2232218" cy="1223665"/>
            <a:chOff x="4930582" y="5329535"/>
            <a:chExt cx="2232218" cy="1223665"/>
          </a:xfrm>
        </p:grpSpPr>
        <p:grpSp>
          <p:nvGrpSpPr>
            <p:cNvPr id="147" name="Group 146"/>
            <p:cNvGrpSpPr/>
            <p:nvPr/>
          </p:nvGrpSpPr>
          <p:grpSpPr>
            <a:xfrm>
              <a:off x="4930582" y="6091535"/>
              <a:ext cx="479618" cy="461665"/>
              <a:chOff x="1793305" y="2819400"/>
              <a:chExt cx="1037915" cy="1039486"/>
            </a:xfrm>
          </p:grpSpPr>
          <p:sp>
            <p:nvSpPr>
              <p:cNvPr id="148" name="Rounded Rectangle 147"/>
              <p:cNvSpPr/>
              <p:nvPr/>
            </p:nvSpPr>
            <p:spPr bwMode="auto">
              <a:xfrm>
                <a:off x="1828800" y="2819400"/>
                <a:ext cx="914400" cy="762000"/>
              </a:xfrm>
              <a:prstGeom prst="roundRect">
                <a:avLst/>
              </a:prstGeom>
              <a:solidFill>
                <a:srgbClr val="FFFF9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urier New" charset="0"/>
                </a:endParaRPr>
              </a:p>
            </p:txBody>
          </p:sp>
          <p:sp>
            <p:nvSpPr>
              <p:cNvPr id="149" name="TextBox 148"/>
              <p:cNvSpPr txBox="1"/>
              <p:nvPr/>
            </p:nvSpPr>
            <p:spPr>
              <a:xfrm>
                <a:off x="1793305" y="2819400"/>
                <a:ext cx="1037915" cy="10394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600" b="0" dirty="0">
                    <a:latin typeface="+mn-lt"/>
                  </a:rPr>
                  <a:t>(N1,N2)</a:t>
                </a:r>
              </a:p>
              <a:p>
                <a:pPr algn="ctr"/>
                <a:r>
                  <a:rPr lang="en-US" sz="600" b="0" dirty="0">
                    <a:latin typeface="+mn-lt"/>
                  </a:rPr>
                  <a:t>(N1, N4)</a:t>
                </a:r>
              </a:p>
              <a:p>
                <a:pPr algn="ctr"/>
                <a:r>
                  <a:rPr lang="en-US" sz="600" b="0" dirty="0">
                    <a:latin typeface="+mn-lt"/>
                  </a:rPr>
                  <a:t>(N1, N5)</a:t>
                </a:r>
              </a:p>
              <a:p>
                <a:pPr algn="ctr"/>
                <a:endParaRPr lang="en-US" sz="600" b="0" dirty="0">
                  <a:latin typeface="+mn-lt"/>
                </a:endParaRPr>
              </a:p>
            </p:txBody>
          </p:sp>
        </p:grpSp>
        <p:grpSp>
          <p:nvGrpSpPr>
            <p:cNvPr id="156" name="Group 155"/>
            <p:cNvGrpSpPr/>
            <p:nvPr/>
          </p:nvGrpSpPr>
          <p:grpSpPr>
            <a:xfrm>
              <a:off x="6683182" y="5329535"/>
              <a:ext cx="479618" cy="461665"/>
              <a:chOff x="1793305" y="2819400"/>
              <a:chExt cx="1037915" cy="1039486"/>
            </a:xfrm>
          </p:grpSpPr>
          <p:sp>
            <p:nvSpPr>
              <p:cNvPr id="157" name="Rounded Rectangle 156"/>
              <p:cNvSpPr/>
              <p:nvPr/>
            </p:nvSpPr>
            <p:spPr bwMode="auto">
              <a:xfrm>
                <a:off x="1828800" y="2819400"/>
                <a:ext cx="914400" cy="762000"/>
              </a:xfrm>
              <a:prstGeom prst="roundRect">
                <a:avLst/>
              </a:prstGeom>
              <a:solidFill>
                <a:srgbClr val="FFFF9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urier New" charset="0"/>
                </a:endParaRPr>
              </a:p>
            </p:txBody>
          </p:sp>
          <p:sp>
            <p:nvSpPr>
              <p:cNvPr id="158" name="TextBox 157"/>
              <p:cNvSpPr txBox="1"/>
              <p:nvPr/>
            </p:nvSpPr>
            <p:spPr>
              <a:xfrm>
                <a:off x="1793305" y="2819400"/>
                <a:ext cx="1037915" cy="10394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600" b="0" dirty="0">
                    <a:latin typeface="+mn-lt"/>
                  </a:rPr>
                  <a:t>(N1,N2)</a:t>
                </a:r>
              </a:p>
              <a:p>
                <a:pPr algn="ctr"/>
                <a:r>
                  <a:rPr lang="en-US" sz="600" b="0" dirty="0">
                    <a:latin typeface="+mn-lt"/>
                  </a:rPr>
                  <a:t>(N1, N4)</a:t>
                </a:r>
              </a:p>
              <a:p>
                <a:pPr algn="ctr"/>
                <a:r>
                  <a:rPr lang="en-US" sz="600" b="0" dirty="0">
                    <a:latin typeface="+mn-lt"/>
                  </a:rPr>
                  <a:t>(N1, N5)</a:t>
                </a:r>
              </a:p>
              <a:p>
                <a:pPr algn="ctr"/>
                <a:endParaRPr lang="en-US" sz="600" b="0" dirty="0">
                  <a:latin typeface="+mn-lt"/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2667000" y="4038600"/>
            <a:ext cx="2994218" cy="2667000"/>
            <a:chOff x="2667000" y="4038600"/>
            <a:chExt cx="2994218" cy="2667000"/>
          </a:xfrm>
        </p:grpSpPr>
        <p:grpSp>
          <p:nvGrpSpPr>
            <p:cNvPr id="138" name="Group 137"/>
            <p:cNvGrpSpPr/>
            <p:nvPr/>
          </p:nvGrpSpPr>
          <p:grpSpPr>
            <a:xfrm>
              <a:off x="2743200" y="5177135"/>
              <a:ext cx="479618" cy="461665"/>
              <a:chOff x="1793305" y="2819400"/>
              <a:chExt cx="1037915" cy="1039486"/>
            </a:xfrm>
          </p:grpSpPr>
          <p:sp>
            <p:nvSpPr>
              <p:cNvPr id="139" name="Rounded Rectangle 138"/>
              <p:cNvSpPr/>
              <p:nvPr/>
            </p:nvSpPr>
            <p:spPr bwMode="auto">
              <a:xfrm>
                <a:off x="1828800" y="2819400"/>
                <a:ext cx="914400" cy="762000"/>
              </a:xfrm>
              <a:prstGeom prst="roundRect">
                <a:avLst/>
              </a:prstGeom>
              <a:solidFill>
                <a:srgbClr val="FFFF9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urier New" charset="0"/>
                </a:endParaRPr>
              </a:p>
            </p:txBody>
          </p:sp>
          <p:sp>
            <p:nvSpPr>
              <p:cNvPr id="140" name="TextBox 139"/>
              <p:cNvSpPr txBox="1"/>
              <p:nvPr/>
            </p:nvSpPr>
            <p:spPr>
              <a:xfrm>
                <a:off x="1793305" y="2819400"/>
                <a:ext cx="1037915" cy="10394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600" b="0" dirty="0">
                    <a:latin typeface="+mn-lt"/>
                  </a:rPr>
                  <a:t>(N1,N2)</a:t>
                </a:r>
              </a:p>
              <a:p>
                <a:pPr algn="ctr"/>
                <a:r>
                  <a:rPr lang="en-US" sz="600" b="0" dirty="0">
                    <a:latin typeface="+mn-lt"/>
                  </a:rPr>
                  <a:t>(N1, N4)</a:t>
                </a:r>
              </a:p>
              <a:p>
                <a:pPr algn="ctr"/>
                <a:r>
                  <a:rPr lang="en-US" sz="600" b="0" dirty="0">
                    <a:latin typeface="+mn-lt"/>
                  </a:rPr>
                  <a:t>(N1, N5)</a:t>
                </a:r>
              </a:p>
              <a:p>
                <a:pPr algn="ctr"/>
                <a:endParaRPr lang="en-US" sz="600" b="0" dirty="0">
                  <a:latin typeface="+mn-lt"/>
                </a:endParaRPr>
              </a:p>
            </p:txBody>
          </p:sp>
        </p:grpSp>
        <p:grpSp>
          <p:nvGrpSpPr>
            <p:cNvPr id="144" name="Group 143"/>
            <p:cNvGrpSpPr/>
            <p:nvPr/>
          </p:nvGrpSpPr>
          <p:grpSpPr>
            <a:xfrm>
              <a:off x="2667000" y="6243935"/>
              <a:ext cx="479618" cy="461665"/>
              <a:chOff x="1298605" y="3848832"/>
              <a:chExt cx="1037915" cy="1039486"/>
            </a:xfrm>
          </p:grpSpPr>
          <p:sp>
            <p:nvSpPr>
              <p:cNvPr id="145" name="Rounded Rectangle 144"/>
              <p:cNvSpPr/>
              <p:nvPr/>
            </p:nvSpPr>
            <p:spPr bwMode="auto">
              <a:xfrm>
                <a:off x="1373606" y="3858885"/>
                <a:ext cx="914400" cy="762001"/>
              </a:xfrm>
              <a:prstGeom prst="roundRect">
                <a:avLst/>
              </a:prstGeom>
              <a:solidFill>
                <a:srgbClr val="FFFF9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urier New" charset="0"/>
                </a:endParaRPr>
              </a:p>
            </p:txBody>
          </p:sp>
          <p:sp>
            <p:nvSpPr>
              <p:cNvPr id="146" name="TextBox 145"/>
              <p:cNvSpPr txBox="1"/>
              <p:nvPr/>
            </p:nvSpPr>
            <p:spPr>
              <a:xfrm>
                <a:off x="1298605" y="3848832"/>
                <a:ext cx="1037915" cy="10394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600" b="0" dirty="0">
                    <a:latin typeface="+mn-lt"/>
                  </a:rPr>
                  <a:t>(N1,N2)</a:t>
                </a:r>
              </a:p>
              <a:p>
                <a:pPr algn="ctr"/>
                <a:r>
                  <a:rPr lang="en-US" sz="600" b="0" dirty="0">
                    <a:latin typeface="+mn-lt"/>
                  </a:rPr>
                  <a:t>(N1, N4)</a:t>
                </a:r>
              </a:p>
              <a:p>
                <a:pPr algn="ctr"/>
                <a:r>
                  <a:rPr lang="en-US" sz="600" b="0" dirty="0">
                    <a:latin typeface="+mn-lt"/>
                  </a:rPr>
                  <a:t>(N1, N5)</a:t>
                </a:r>
              </a:p>
              <a:p>
                <a:pPr algn="ctr"/>
                <a:endParaRPr lang="en-US" sz="600" b="0" dirty="0">
                  <a:latin typeface="+mn-lt"/>
                </a:endParaRPr>
              </a:p>
            </p:txBody>
          </p:sp>
        </p:grpSp>
        <p:grpSp>
          <p:nvGrpSpPr>
            <p:cNvPr id="150" name="Group 149"/>
            <p:cNvGrpSpPr/>
            <p:nvPr/>
          </p:nvGrpSpPr>
          <p:grpSpPr>
            <a:xfrm>
              <a:off x="5159182" y="5181600"/>
              <a:ext cx="479618" cy="461665"/>
              <a:chOff x="1793305" y="2819400"/>
              <a:chExt cx="1037915" cy="1039486"/>
            </a:xfrm>
          </p:grpSpPr>
          <p:sp>
            <p:nvSpPr>
              <p:cNvPr id="151" name="Rounded Rectangle 150"/>
              <p:cNvSpPr/>
              <p:nvPr/>
            </p:nvSpPr>
            <p:spPr bwMode="auto">
              <a:xfrm>
                <a:off x="1828800" y="2819400"/>
                <a:ext cx="914400" cy="762000"/>
              </a:xfrm>
              <a:prstGeom prst="roundRect">
                <a:avLst/>
              </a:prstGeom>
              <a:solidFill>
                <a:srgbClr val="FFFF9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urier New" charset="0"/>
                </a:endParaRPr>
              </a:p>
            </p:txBody>
          </p:sp>
          <p:sp>
            <p:nvSpPr>
              <p:cNvPr id="152" name="TextBox 151"/>
              <p:cNvSpPr txBox="1"/>
              <p:nvPr/>
            </p:nvSpPr>
            <p:spPr>
              <a:xfrm>
                <a:off x="1793305" y="2819400"/>
                <a:ext cx="1037915" cy="10394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600" b="0" dirty="0">
                    <a:latin typeface="+mn-lt"/>
                  </a:rPr>
                  <a:t>(N1,N2)</a:t>
                </a:r>
              </a:p>
              <a:p>
                <a:pPr algn="ctr"/>
                <a:r>
                  <a:rPr lang="en-US" sz="600" b="0" dirty="0">
                    <a:latin typeface="+mn-lt"/>
                  </a:rPr>
                  <a:t>(N1, N4)</a:t>
                </a:r>
              </a:p>
              <a:p>
                <a:pPr algn="ctr"/>
                <a:r>
                  <a:rPr lang="en-US" sz="600" b="0" dirty="0">
                    <a:latin typeface="+mn-lt"/>
                  </a:rPr>
                  <a:t>(N1, N5)</a:t>
                </a:r>
              </a:p>
              <a:p>
                <a:pPr algn="ctr"/>
                <a:endParaRPr lang="en-US" sz="600" b="0" dirty="0">
                  <a:latin typeface="+mn-lt"/>
                </a:endParaRPr>
              </a:p>
            </p:txBody>
          </p:sp>
        </p:grpSp>
        <p:grpSp>
          <p:nvGrpSpPr>
            <p:cNvPr id="153" name="Group 152"/>
            <p:cNvGrpSpPr/>
            <p:nvPr/>
          </p:nvGrpSpPr>
          <p:grpSpPr>
            <a:xfrm>
              <a:off x="5181600" y="4038600"/>
              <a:ext cx="479618" cy="461665"/>
              <a:chOff x="1793305" y="2819400"/>
              <a:chExt cx="1037915" cy="1039486"/>
            </a:xfrm>
          </p:grpSpPr>
          <p:sp>
            <p:nvSpPr>
              <p:cNvPr id="154" name="Rounded Rectangle 153"/>
              <p:cNvSpPr/>
              <p:nvPr/>
            </p:nvSpPr>
            <p:spPr bwMode="auto">
              <a:xfrm>
                <a:off x="1828800" y="2819400"/>
                <a:ext cx="914400" cy="762000"/>
              </a:xfrm>
              <a:prstGeom prst="roundRect">
                <a:avLst/>
              </a:prstGeom>
              <a:solidFill>
                <a:srgbClr val="FFFF9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urier New" charset="0"/>
                </a:endParaRPr>
              </a:p>
            </p:txBody>
          </p:sp>
          <p:sp>
            <p:nvSpPr>
              <p:cNvPr id="155" name="TextBox 154"/>
              <p:cNvSpPr txBox="1"/>
              <p:nvPr/>
            </p:nvSpPr>
            <p:spPr>
              <a:xfrm>
                <a:off x="1793305" y="2819400"/>
                <a:ext cx="1037915" cy="10394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600" b="0" dirty="0">
                    <a:latin typeface="+mn-lt"/>
                  </a:rPr>
                  <a:t>(N1,N2)</a:t>
                </a:r>
              </a:p>
              <a:p>
                <a:pPr algn="ctr"/>
                <a:r>
                  <a:rPr lang="en-US" sz="600" b="0" dirty="0">
                    <a:latin typeface="+mn-lt"/>
                  </a:rPr>
                  <a:t>(N1, N4)</a:t>
                </a:r>
              </a:p>
              <a:p>
                <a:pPr algn="ctr"/>
                <a:r>
                  <a:rPr lang="en-US" sz="600" b="0" dirty="0">
                    <a:latin typeface="+mn-lt"/>
                  </a:rPr>
                  <a:t>(N1, N5)</a:t>
                </a:r>
              </a:p>
              <a:p>
                <a:pPr algn="ctr"/>
                <a:endParaRPr lang="en-US" sz="600" b="0" dirty="0">
                  <a:latin typeface="+mn-lt"/>
                </a:endParaRPr>
              </a:p>
            </p:txBody>
          </p:sp>
        </p:grpSp>
        <p:grpSp>
          <p:nvGrpSpPr>
            <p:cNvPr id="159" name="Group 158"/>
            <p:cNvGrpSpPr/>
            <p:nvPr/>
          </p:nvGrpSpPr>
          <p:grpSpPr>
            <a:xfrm>
              <a:off x="2971800" y="5481935"/>
              <a:ext cx="479618" cy="461665"/>
              <a:chOff x="1841817" y="3162544"/>
              <a:chExt cx="1037914" cy="1039486"/>
            </a:xfrm>
          </p:grpSpPr>
          <p:sp>
            <p:nvSpPr>
              <p:cNvPr id="160" name="Rounded Rectangle 159"/>
              <p:cNvSpPr/>
              <p:nvPr/>
            </p:nvSpPr>
            <p:spPr bwMode="auto">
              <a:xfrm>
                <a:off x="1916818" y="3172597"/>
                <a:ext cx="914399" cy="762001"/>
              </a:xfrm>
              <a:prstGeom prst="roundRect">
                <a:avLst/>
              </a:prstGeom>
              <a:solidFill>
                <a:srgbClr val="FFFF9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urier New" charset="0"/>
                </a:endParaRPr>
              </a:p>
            </p:txBody>
          </p:sp>
          <p:sp>
            <p:nvSpPr>
              <p:cNvPr id="161" name="TextBox 160"/>
              <p:cNvSpPr txBox="1"/>
              <p:nvPr/>
            </p:nvSpPr>
            <p:spPr>
              <a:xfrm>
                <a:off x="1841817" y="3162544"/>
                <a:ext cx="1037914" cy="10394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600" b="0" dirty="0">
                    <a:latin typeface="+mn-lt"/>
                  </a:rPr>
                  <a:t>(N1,N2)</a:t>
                </a:r>
              </a:p>
              <a:p>
                <a:pPr algn="ctr"/>
                <a:r>
                  <a:rPr lang="en-US" sz="600" b="0" dirty="0">
                    <a:latin typeface="+mn-lt"/>
                  </a:rPr>
                  <a:t>(N1, N4)</a:t>
                </a:r>
              </a:p>
              <a:p>
                <a:pPr algn="ctr"/>
                <a:r>
                  <a:rPr lang="en-US" sz="600" b="0" dirty="0">
                    <a:latin typeface="+mn-lt"/>
                  </a:rPr>
                  <a:t>(N1, N5)</a:t>
                </a:r>
              </a:p>
              <a:p>
                <a:pPr algn="ctr"/>
                <a:endParaRPr lang="en-US" sz="600" b="0" dirty="0">
                  <a:latin typeface="+mn-lt"/>
                </a:endParaRPr>
              </a:p>
            </p:txBody>
          </p:sp>
        </p:grpSp>
      </p:grpSp>
      <p:sp>
        <p:nvSpPr>
          <p:cNvPr id="16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4C05EBB-C536-E44B-A239-9A2987AEE65E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651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17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/>
      <p:bldP spid="91763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Link State Routing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8610600" cy="1600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bg2"/>
                </a:solidFill>
                <a:latin typeface="Arial" charset="0"/>
              </a:rPr>
              <a:t>Each node maintains its local “link state” (LS)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Each node floods its local link state 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Hence, each node learns the entire network topology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rgbClr val="FF0000"/>
                </a:solidFill>
                <a:latin typeface="Arial" charset="0"/>
              </a:rPr>
              <a:t>Can use </a:t>
            </a:r>
            <a:r>
              <a:rPr lang="en-US" sz="2000" dirty="0" err="1">
                <a:solidFill>
                  <a:srgbClr val="FF0000"/>
                </a:solidFill>
                <a:latin typeface="Arial" charset="0"/>
              </a:rPr>
              <a:t>Dijkstra’s</a:t>
            </a:r>
            <a:r>
              <a:rPr lang="en-US" sz="2000" dirty="0">
                <a:solidFill>
                  <a:srgbClr val="FF0000"/>
                </a:solidFill>
                <a:latin typeface="Arial" charset="0"/>
              </a:rPr>
              <a:t> to compute the shortest paths between nodes</a:t>
            </a:r>
          </a:p>
        </p:txBody>
      </p:sp>
      <p:grpSp>
        <p:nvGrpSpPr>
          <p:cNvPr id="35844" name="Group 4"/>
          <p:cNvGrpSpPr>
            <a:grpSpLocks/>
          </p:cNvGrpSpPr>
          <p:nvPr/>
        </p:nvGrpSpPr>
        <p:grpSpPr bwMode="auto">
          <a:xfrm>
            <a:off x="685800" y="3200400"/>
            <a:ext cx="7291388" cy="3429000"/>
            <a:chOff x="192" y="1536"/>
            <a:chExt cx="4929" cy="2448"/>
          </a:xfrm>
        </p:grpSpPr>
        <p:sp>
          <p:nvSpPr>
            <p:cNvPr id="35857" name="Freeform 5"/>
            <p:cNvSpPr>
              <a:spLocks noEditPoints="1"/>
            </p:cNvSpPr>
            <p:nvPr/>
          </p:nvSpPr>
          <p:spPr bwMode="auto">
            <a:xfrm>
              <a:off x="854" y="2385"/>
              <a:ext cx="1500" cy="22"/>
            </a:xfrm>
            <a:custGeom>
              <a:avLst/>
              <a:gdLst>
                <a:gd name="T0" fmla="*/ 1500 w 1500"/>
                <a:gd name="T1" fmla="*/ 10 h 22"/>
                <a:gd name="T2" fmla="*/ 1498 w 1500"/>
                <a:gd name="T3" fmla="*/ 2 h 22"/>
                <a:gd name="T4" fmla="*/ 1490 w 1500"/>
                <a:gd name="T5" fmla="*/ 0 h 22"/>
                <a:gd name="T6" fmla="*/ 1482 w 1500"/>
                <a:gd name="T7" fmla="*/ 2 h 22"/>
                <a:gd name="T8" fmla="*/ 1478 w 1500"/>
                <a:gd name="T9" fmla="*/ 10 h 22"/>
                <a:gd name="T10" fmla="*/ 1482 w 1500"/>
                <a:gd name="T11" fmla="*/ 18 h 22"/>
                <a:gd name="T12" fmla="*/ 1490 w 1500"/>
                <a:gd name="T13" fmla="*/ 22 h 22"/>
                <a:gd name="T14" fmla="*/ 1498 w 1500"/>
                <a:gd name="T15" fmla="*/ 18 h 22"/>
                <a:gd name="T16" fmla="*/ 1500 w 1500"/>
                <a:gd name="T17" fmla="*/ 10 h 22"/>
                <a:gd name="T18" fmla="*/ 0 w 1500"/>
                <a:gd name="T19" fmla="*/ 10 h 22"/>
                <a:gd name="T20" fmla="*/ 2 w 1500"/>
                <a:gd name="T21" fmla="*/ 18 h 22"/>
                <a:gd name="T22" fmla="*/ 10 w 1500"/>
                <a:gd name="T23" fmla="*/ 22 h 22"/>
                <a:gd name="T24" fmla="*/ 18 w 1500"/>
                <a:gd name="T25" fmla="*/ 18 h 22"/>
                <a:gd name="T26" fmla="*/ 21 w 1500"/>
                <a:gd name="T27" fmla="*/ 10 h 22"/>
                <a:gd name="T28" fmla="*/ 18 w 1500"/>
                <a:gd name="T29" fmla="*/ 2 h 22"/>
                <a:gd name="T30" fmla="*/ 10 w 1500"/>
                <a:gd name="T31" fmla="*/ 0 h 22"/>
                <a:gd name="T32" fmla="*/ 2 w 1500"/>
                <a:gd name="T33" fmla="*/ 2 h 22"/>
                <a:gd name="T34" fmla="*/ 0 w 1500"/>
                <a:gd name="T35" fmla="*/ 10 h 2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00"/>
                <a:gd name="T55" fmla="*/ 0 h 22"/>
                <a:gd name="T56" fmla="*/ 1500 w 1500"/>
                <a:gd name="T57" fmla="*/ 22 h 2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00" h="22">
                  <a:moveTo>
                    <a:pt x="1500" y="10"/>
                  </a:moveTo>
                  <a:lnTo>
                    <a:pt x="1498" y="2"/>
                  </a:lnTo>
                  <a:lnTo>
                    <a:pt x="1490" y="0"/>
                  </a:lnTo>
                  <a:lnTo>
                    <a:pt x="1482" y="2"/>
                  </a:lnTo>
                  <a:lnTo>
                    <a:pt x="1478" y="10"/>
                  </a:lnTo>
                  <a:lnTo>
                    <a:pt x="1482" y="18"/>
                  </a:lnTo>
                  <a:lnTo>
                    <a:pt x="1490" y="22"/>
                  </a:lnTo>
                  <a:lnTo>
                    <a:pt x="1498" y="18"/>
                  </a:lnTo>
                  <a:lnTo>
                    <a:pt x="1500" y="10"/>
                  </a:lnTo>
                  <a:close/>
                  <a:moveTo>
                    <a:pt x="0" y="10"/>
                  </a:moveTo>
                  <a:lnTo>
                    <a:pt x="2" y="18"/>
                  </a:lnTo>
                  <a:lnTo>
                    <a:pt x="10" y="22"/>
                  </a:lnTo>
                  <a:lnTo>
                    <a:pt x="18" y="18"/>
                  </a:lnTo>
                  <a:lnTo>
                    <a:pt x="21" y="10"/>
                  </a:lnTo>
                  <a:lnTo>
                    <a:pt x="18" y="2"/>
                  </a:lnTo>
                  <a:lnTo>
                    <a:pt x="10" y="0"/>
                  </a:lnTo>
                  <a:lnTo>
                    <a:pt x="2" y="2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58" name="Line 6"/>
            <p:cNvSpPr>
              <a:spLocks noChangeShapeType="1"/>
            </p:cNvSpPr>
            <p:nvPr/>
          </p:nvSpPr>
          <p:spPr bwMode="auto">
            <a:xfrm flipH="1">
              <a:off x="875" y="2395"/>
              <a:ext cx="1457" cy="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59" name="Freeform 7"/>
            <p:cNvSpPr>
              <a:spLocks noEditPoints="1"/>
            </p:cNvSpPr>
            <p:nvPr/>
          </p:nvSpPr>
          <p:spPr bwMode="auto">
            <a:xfrm>
              <a:off x="854" y="3034"/>
              <a:ext cx="1500" cy="403"/>
            </a:xfrm>
            <a:custGeom>
              <a:avLst/>
              <a:gdLst>
                <a:gd name="T0" fmla="*/ 0 w 1500"/>
                <a:gd name="T1" fmla="*/ 395 h 403"/>
                <a:gd name="T2" fmla="*/ 4 w 1500"/>
                <a:gd name="T3" fmla="*/ 403 h 403"/>
                <a:gd name="T4" fmla="*/ 14 w 1500"/>
                <a:gd name="T5" fmla="*/ 403 h 403"/>
                <a:gd name="T6" fmla="*/ 20 w 1500"/>
                <a:gd name="T7" fmla="*/ 399 h 403"/>
                <a:gd name="T8" fmla="*/ 21 w 1500"/>
                <a:gd name="T9" fmla="*/ 391 h 403"/>
                <a:gd name="T10" fmla="*/ 16 w 1500"/>
                <a:gd name="T11" fmla="*/ 383 h 403"/>
                <a:gd name="T12" fmla="*/ 8 w 1500"/>
                <a:gd name="T13" fmla="*/ 381 h 403"/>
                <a:gd name="T14" fmla="*/ 0 w 1500"/>
                <a:gd name="T15" fmla="*/ 387 h 403"/>
                <a:gd name="T16" fmla="*/ 0 w 1500"/>
                <a:gd name="T17" fmla="*/ 395 h 403"/>
                <a:gd name="T18" fmla="*/ 1500 w 1500"/>
                <a:gd name="T19" fmla="*/ 8 h 403"/>
                <a:gd name="T20" fmla="*/ 1496 w 1500"/>
                <a:gd name="T21" fmla="*/ 2 h 403"/>
                <a:gd name="T22" fmla="*/ 1486 w 1500"/>
                <a:gd name="T23" fmla="*/ 0 h 403"/>
                <a:gd name="T24" fmla="*/ 1480 w 1500"/>
                <a:gd name="T25" fmla="*/ 6 h 403"/>
                <a:gd name="T26" fmla="*/ 1478 w 1500"/>
                <a:gd name="T27" fmla="*/ 14 h 403"/>
                <a:gd name="T28" fmla="*/ 1484 w 1500"/>
                <a:gd name="T29" fmla="*/ 22 h 403"/>
                <a:gd name="T30" fmla="*/ 1492 w 1500"/>
                <a:gd name="T31" fmla="*/ 22 h 403"/>
                <a:gd name="T32" fmla="*/ 1500 w 1500"/>
                <a:gd name="T33" fmla="*/ 18 h 403"/>
                <a:gd name="T34" fmla="*/ 1500 w 1500"/>
                <a:gd name="T35" fmla="*/ 8 h 40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00"/>
                <a:gd name="T55" fmla="*/ 0 h 403"/>
                <a:gd name="T56" fmla="*/ 1500 w 1500"/>
                <a:gd name="T57" fmla="*/ 403 h 40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00" h="403">
                  <a:moveTo>
                    <a:pt x="0" y="395"/>
                  </a:moveTo>
                  <a:lnTo>
                    <a:pt x="4" y="403"/>
                  </a:lnTo>
                  <a:lnTo>
                    <a:pt x="14" y="403"/>
                  </a:lnTo>
                  <a:lnTo>
                    <a:pt x="20" y="399"/>
                  </a:lnTo>
                  <a:lnTo>
                    <a:pt x="21" y="391"/>
                  </a:lnTo>
                  <a:lnTo>
                    <a:pt x="16" y="383"/>
                  </a:lnTo>
                  <a:lnTo>
                    <a:pt x="8" y="381"/>
                  </a:lnTo>
                  <a:lnTo>
                    <a:pt x="0" y="387"/>
                  </a:lnTo>
                  <a:lnTo>
                    <a:pt x="0" y="395"/>
                  </a:lnTo>
                  <a:close/>
                  <a:moveTo>
                    <a:pt x="1500" y="8"/>
                  </a:moveTo>
                  <a:lnTo>
                    <a:pt x="1496" y="2"/>
                  </a:lnTo>
                  <a:lnTo>
                    <a:pt x="1486" y="0"/>
                  </a:lnTo>
                  <a:lnTo>
                    <a:pt x="1480" y="6"/>
                  </a:lnTo>
                  <a:lnTo>
                    <a:pt x="1478" y="14"/>
                  </a:lnTo>
                  <a:lnTo>
                    <a:pt x="1484" y="22"/>
                  </a:lnTo>
                  <a:lnTo>
                    <a:pt x="1492" y="22"/>
                  </a:lnTo>
                  <a:lnTo>
                    <a:pt x="1500" y="18"/>
                  </a:lnTo>
                  <a:lnTo>
                    <a:pt x="1500" y="8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60" name="Line 8"/>
            <p:cNvSpPr>
              <a:spLocks noChangeShapeType="1"/>
            </p:cNvSpPr>
            <p:nvPr/>
          </p:nvSpPr>
          <p:spPr bwMode="auto">
            <a:xfrm flipV="1">
              <a:off x="875" y="3048"/>
              <a:ext cx="1457" cy="377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1" name="Freeform 9"/>
            <p:cNvSpPr>
              <a:spLocks noEditPoints="1"/>
            </p:cNvSpPr>
            <p:nvPr/>
          </p:nvSpPr>
          <p:spPr bwMode="auto">
            <a:xfrm>
              <a:off x="854" y="3415"/>
              <a:ext cx="1500" cy="381"/>
            </a:xfrm>
            <a:custGeom>
              <a:avLst/>
              <a:gdLst>
                <a:gd name="T0" fmla="*/ 0 w 1500"/>
                <a:gd name="T1" fmla="*/ 10 h 381"/>
                <a:gd name="T2" fmla="*/ 2 w 1500"/>
                <a:gd name="T3" fmla="*/ 18 h 381"/>
                <a:gd name="T4" fmla="*/ 8 w 1500"/>
                <a:gd name="T5" fmla="*/ 22 h 381"/>
                <a:gd name="T6" fmla="*/ 16 w 1500"/>
                <a:gd name="T7" fmla="*/ 22 h 381"/>
                <a:gd name="T8" fmla="*/ 21 w 1500"/>
                <a:gd name="T9" fmla="*/ 14 h 381"/>
                <a:gd name="T10" fmla="*/ 20 w 1500"/>
                <a:gd name="T11" fmla="*/ 6 h 381"/>
                <a:gd name="T12" fmla="*/ 14 w 1500"/>
                <a:gd name="T13" fmla="*/ 0 h 381"/>
                <a:gd name="T14" fmla="*/ 4 w 1500"/>
                <a:gd name="T15" fmla="*/ 2 h 381"/>
                <a:gd name="T16" fmla="*/ 0 w 1500"/>
                <a:gd name="T17" fmla="*/ 10 h 381"/>
                <a:gd name="T18" fmla="*/ 1500 w 1500"/>
                <a:gd name="T19" fmla="*/ 373 h 381"/>
                <a:gd name="T20" fmla="*/ 1500 w 1500"/>
                <a:gd name="T21" fmla="*/ 365 h 381"/>
                <a:gd name="T22" fmla="*/ 1492 w 1500"/>
                <a:gd name="T23" fmla="*/ 359 h 381"/>
                <a:gd name="T24" fmla="*/ 1484 w 1500"/>
                <a:gd name="T25" fmla="*/ 361 h 381"/>
                <a:gd name="T26" fmla="*/ 1478 w 1500"/>
                <a:gd name="T27" fmla="*/ 369 h 381"/>
                <a:gd name="T28" fmla="*/ 1480 w 1500"/>
                <a:gd name="T29" fmla="*/ 377 h 381"/>
                <a:gd name="T30" fmla="*/ 1486 w 1500"/>
                <a:gd name="T31" fmla="*/ 381 h 381"/>
                <a:gd name="T32" fmla="*/ 1496 w 1500"/>
                <a:gd name="T33" fmla="*/ 381 h 381"/>
                <a:gd name="T34" fmla="*/ 1500 w 1500"/>
                <a:gd name="T35" fmla="*/ 373 h 3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00"/>
                <a:gd name="T55" fmla="*/ 0 h 381"/>
                <a:gd name="T56" fmla="*/ 1500 w 1500"/>
                <a:gd name="T57" fmla="*/ 381 h 38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00" h="381">
                  <a:moveTo>
                    <a:pt x="0" y="10"/>
                  </a:moveTo>
                  <a:lnTo>
                    <a:pt x="2" y="18"/>
                  </a:lnTo>
                  <a:lnTo>
                    <a:pt x="8" y="22"/>
                  </a:lnTo>
                  <a:lnTo>
                    <a:pt x="16" y="22"/>
                  </a:lnTo>
                  <a:lnTo>
                    <a:pt x="21" y="14"/>
                  </a:lnTo>
                  <a:lnTo>
                    <a:pt x="20" y="6"/>
                  </a:lnTo>
                  <a:lnTo>
                    <a:pt x="14" y="0"/>
                  </a:lnTo>
                  <a:lnTo>
                    <a:pt x="4" y="2"/>
                  </a:lnTo>
                  <a:lnTo>
                    <a:pt x="0" y="10"/>
                  </a:lnTo>
                  <a:close/>
                  <a:moveTo>
                    <a:pt x="1500" y="373"/>
                  </a:moveTo>
                  <a:lnTo>
                    <a:pt x="1500" y="365"/>
                  </a:lnTo>
                  <a:lnTo>
                    <a:pt x="1492" y="359"/>
                  </a:lnTo>
                  <a:lnTo>
                    <a:pt x="1484" y="361"/>
                  </a:lnTo>
                  <a:lnTo>
                    <a:pt x="1478" y="369"/>
                  </a:lnTo>
                  <a:lnTo>
                    <a:pt x="1480" y="377"/>
                  </a:lnTo>
                  <a:lnTo>
                    <a:pt x="1486" y="381"/>
                  </a:lnTo>
                  <a:lnTo>
                    <a:pt x="1496" y="381"/>
                  </a:lnTo>
                  <a:lnTo>
                    <a:pt x="1500" y="373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62" name="Line 10"/>
            <p:cNvSpPr>
              <a:spLocks noChangeShapeType="1"/>
            </p:cNvSpPr>
            <p:nvPr/>
          </p:nvSpPr>
          <p:spPr bwMode="auto">
            <a:xfrm>
              <a:off x="875" y="3429"/>
              <a:ext cx="1457" cy="355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3" name="Freeform 11"/>
            <p:cNvSpPr>
              <a:spLocks noEditPoints="1"/>
            </p:cNvSpPr>
            <p:nvPr/>
          </p:nvSpPr>
          <p:spPr bwMode="auto">
            <a:xfrm>
              <a:off x="2332" y="2385"/>
              <a:ext cx="1660" cy="291"/>
            </a:xfrm>
            <a:custGeom>
              <a:avLst/>
              <a:gdLst>
                <a:gd name="T0" fmla="*/ 0 w 1660"/>
                <a:gd name="T1" fmla="*/ 10 h 291"/>
                <a:gd name="T2" fmla="*/ 2 w 1660"/>
                <a:gd name="T3" fmla="*/ 18 h 291"/>
                <a:gd name="T4" fmla="*/ 10 w 1660"/>
                <a:gd name="T5" fmla="*/ 22 h 291"/>
                <a:gd name="T6" fmla="*/ 18 w 1660"/>
                <a:gd name="T7" fmla="*/ 20 h 291"/>
                <a:gd name="T8" fmla="*/ 22 w 1660"/>
                <a:gd name="T9" fmla="*/ 12 h 291"/>
                <a:gd name="T10" fmla="*/ 20 w 1660"/>
                <a:gd name="T11" fmla="*/ 4 h 291"/>
                <a:gd name="T12" fmla="*/ 14 w 1660"/>
                <a:gd name="T13" fmla="*/ 0 h 291"/>
                <a:gd name="T14" fmla="*/ 6 w 1660"/>
                <a:gd name="T15" fmla="*/ 2 h 291"/>
                <a:gd name="T16" fmla="*/ 0 w 1660"/>
                <a:gd name="T17" fmla="*/ 10 h 291"/>
                <a:gd name="T18" fmla="*/ 1660 w 1660"/>
                <a:gd name="T19" fmla="*/ 281 h 291"/>
                <a:gd name="T20" fmla="*/ 1658 w 1660"/>
                <a:gd name="T21" fmla="*/ 273 h 291"/>
                <a:gd name="T22" fmla="*/ 1650 w 1660"/>
                <a:gd name="T23" fmla="*/ 269 h 291"/>
                <a:gd name="T24" fmla="*/ 1642 w 1660"/>
                <a:gd name="T25" fmla="*/ 271 h 291"/>
                <a:gd name="T26" fmla="*/ 1638 w 1660"/>
                <a:gd name="T27" fmla="*/ 279 h 291"/>
                <a:gd name="T28" fmla="*/ 1638 w 1660"/>
                <a:gd name="T29" fmla="*/ 287 h 291"/>
                <a:gd name="T30" fmla="*/ 1646 w 1660"/>
                <a:gd name="T31" fmla="*/ 291 h 291"/>
                <a:gd name="T32" fmla="*/ 1654 w 1660"/>
                <a:gd name="T33" fmla="*/ 289 h 291"/>
                <a:gd name="T34" fmla="*/ 1660 w 1660"/>
                <a:gd name="T35" fmla="*/ 281 h 29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60"/>
                <a:gd name="T55" fmla="*/ 0 h 291"/>
                <a:gd name="T56" fmla="*/ 1660 w 1660"/>
                <a:gd name="T57" fmla="*/ 291 h 29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60" h="291">
                  <a:moveTo>
                    <a:pt x="0" y="10"/>
                  </a:moveTo>
                  <a:lnTo>
                    <a:pt x="2" y="18"/>
                  </a:lnTo>
                  <a:lnTo>
                    <a:pt x="10" y="22"/>
                  </a:lnTo>
                  <a:lnTo>
                    <a:pt x="18" y="20"/>
                  </a:lnTo>
                  <a:lnTo>
                    <a:pt x="22" y="12"/>
                  </a:lnTo>
                  <a:lnTo>
                    <a:pt x="20" y="4"/>
                  </a:lnTo>
                  <a:lnTo>
                    <a:pt x="14" y="0"/>
                  </a:lnTo>
                  <a:lnTo>
                    <a:pt x="6" y="2"/>
                  </a:lnTo>
                  <a:lnTo>
                    <a:pt x="0" y="10"/>
                  </a:lnTo>
                  <a:close/>
                  <a:moveTo>
                    <a:pt x="1660" y="281"/>
                  </a:moveTo>
                  <a:lnTo>
                    <a:pt x="1658" y="273"/>
                  </a:lnTo>
                  <a:lnTo>
                    <a:pt x="1650" y="269"/>
                  </a:lnTo>
                  <a:lnTo>
                    <a:pt x="1642" y="271"/>
                  </a:lnTo>
                  <a:lnTo>
                    <a:pt x="1638" y="279"/>
                  </a:lnTo>
                  <a:lnTo>
                    <a:pt x="1638" y="287"/>
                  </a:lnTo>
                  <a:lnTo>
                    <a:pt x="1646" y="291"/>
                  </a:lnTo>
                  <a:lnTo>
                    <a:pt x="1654" y="289"/>
                  </a:lnTo>
                  <a:lnTo>
                    <a:pt x="1660" y="281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64" name="Line 12"/>
            <p:cNvSpPr>
              <a:spLocks noChangeShapeType="1"/>
            </p:cNvSpPr>
            <p:nvPr/>
          </p:nvSpPr>
          <p:spPr bwMode="auto">
            <a:xfrm>
              <a:off x="2354" y="2397"/>
              <a:ext cx="1616" cy="267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5" name="Freeform 13"/>
            <p:cNvSpPr>
              <a:spLocks noEditPoints="1"/>
            </p:cNvSpPr>
            <p:nvPr/>
          </p:nvSpPr>
          <p:spPr bwMode="auto">
            <a:xfrm>
              <a:off x="2332" y="2654"/>
              <a:ext cx="1660" cy="402"/>
            </a:xfrm>
            <a:custGeom>
              <a:avLst/>
              <a:gdLst>
                <a:gd name="T0" fmla="*/ 1660 w 1660"/>
                <a:gd name="T1" fmla="*/ 8 h 402"/>
                <a:gd name="T2" fmla="*/ 1654 w 1660"/>
                <a:gd name="T3" fmla="*/ 2 h 402"/>
                <a:gd name="T4" fmla="*/ 1646 w 1660"/>
                <a:gd name="T5" fmla="*/ 0 h 402"/>
                <a:gd name="T6" fmla="*/ 1638 w 1660"/>
                <a:gd name="T7" fmla="*/ 4 h 402"/>
                <a:gd name="T8" fmla="*/ 1638 w 1660"/>
                <a:gd name="T9" fmla="*/ 14 h 402"/>
                <a:gd name="T10" fmla="*/ 1642 w 1660"/>
                <a:gd name="T11" fmla="*/ 20 h 402"/>
                <a:gd name="T12" fmla="*/ 1650 w 1660"/>
                <a:gd name="T13" fmla="*/ 22 h 402"/>
                <a:gd name="T14" fmla="*/ 1658 w 1660"/>
                <a:gd name="T15" fmla="*/ 16 h 402"/>
                <a:gd name="T16" fmla="*/ 1660 w 1660"/>
                <a:gd name="T17" fmla="*/ 8 h 402"/>
                <a:gd name="T18" fmla="*/ 0 w 1660"/>
                <a:gd name="T19" fmla="*/ 394 h 402"/>
                <a:gd name="T20" fmla="*/ 6 w 1660"/>
                <a:gd name="T21" fmla="*/ 400 h 402"/>
                <a:gd name="T22" fmla="*/ 14 w 1660"/>
                <a:gd name="T23" fmla="*/ 402 h 402"/>
                <a:gd name="T24" fmla="*/ 22 w 1660"/>
                <a:gd name="T25" fmla="*/ 398 h 402"/>
                <a:gd name="T26" fmla="*/ 22 w 1660"/>
                <a:gd name="T27" fmla="*/ 388 h 402"/>
                <a:gd name="T28" fmla="*/ 18 w 1660"/>
                <a:gd name="T29" fmla="*/ 382 h 402"/>
                <a:gd name="T30" fmla="*/ 10 w 1660"/>
                <a:gd name="T31" fmla="*/ 380 h 402"/>
                <a:gd name="T32" fmla="*/ 2 w 1660"/>
                <a:gd name="T33" fmla="*/ 386 h 402"/>
                <a:gd name="T34" fmla="*/ 0 w 1660"/>
                <a:gd name="T35" fmla="*/ 394 h 40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60"/>
                <a:gd name="T55" fmla="*/ 0 h 402"/>
                <a:gd name="T56" fmla="*/ 1660 w 1660"/>
                <a:gd name="T57" fmla="*/ 402 h 40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60" h="402">
                  <a:moveTo>
                    <a:pt x="1660" y="8"/>
                  </a:moveTo>
                  <a:lnTo>
                    <a:pt x="1654" y="2"/>
                  </a:lnTo>
                  <a:lnTo>
                    <a:pt x="1646" y="0"/>
                  </a:lnTo>
                  <a:lnTo>
                    <a:pt x="1638" y="4"/>
                  </a:lnTo>
                  <a:lnTo>
                    <a:pt x="1638" y="14"/>
                  </a:lnTo>
                  <a:lnTo>
                    <a:pt x="1642" y="20"/>
                  </a:lnTo>
                  <a:lnTo>
                    <a:pt x="1650" y="22"/>
                  </a:lnTo>
                  <a:lnTo>
                    <a:pt x="1658" y="16"/>
                  </a:lnTo>
                  <a:lnTo>
                    <a:pt x="1660" y="8"/>
                  </a:lnTo>
                  <a:close/>
                  <a:moveTo>
                    <a:pt x="0" y="394"/>
                  </a:moveTo>
                  <a:lnTo>
                    <a:pt x="6" y="400"/>
                  </a:lnTo>
                  <a:lnTo>
                    <a:pt x="14" y="402"/>
                  </a:lnTo>
                  <a:lnTo>
                    <a:pt x="22" y="398"/>
                  </a:lnTo>
                  <a:lnTo>
                    <a:pt x="22" y="388"/>
                  </a:lnTo>
                  <a:lnTo>
                    <a:pt x="18" y="382"/>
                  </a:lnTo>
                  <a:lnTo>
                    <a:pt x="10" y="380"/>
                  </a:lnTo>
                  <a:lnTo>
                    <a:pt x="2" y="386"/>
                  </a:lnTo>
                  <a:lnTo>
                    <a:pt x="0" y="394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66" name="Line 14"/>
            <p:cNvSpPr>
              <a:spLocks noChangeShapeType="1"/>
            </p:cNvSpPr>
            <p:nvPr/>
          </p:nvSpPr>
          <p:spPr bwMode="auto">
            <a:xfrm flipH="1">
              <a:off x="2354" y="2668"/>
              <a:ext cx="1616" cy="374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7" name="Freeform 15"/>
            <p:cNvSpPr>
              <a:spLocks noEditPoints="1"/>
            </p:cNvSpPr>
            <p:nvPr/>
          </p:nvSpPr>
          <p:spPr bwMode="auto">
            <a:xfrm>
              <a:off x="2332" y="3774"/>
              <a:ext cx="1481" cy="24"/>
            </a:xfrm>
            <a:custGeom>
              <a:avLst/>
              <a:gdLst>
                <a:gd name="T0" fmla="*/ 0 w 1481"/>
                <a:gd name="T1" fmla="*/ 12 h 24"/>
                <a:gd name="T2" fmla="*/ 4 w 1481"/>
                <a:gd name="T3" fmla="*/ 20 h 24"/>
                <a:gd name="T4" fmla="*/ 12 w 1481"/>
                <a:gd name="T5" fmla="*/ 24 h 24"/>
                <a:gd name="T6" fmla="*/ 20 w 1481"/>
                <a:gd name="T7" fmla="*/ 20 h 24"/>
                <a:gd name="T8" fmla="*/ 22 w 1481"/>
                <a:gd name="T9" fmla="*/ 12 h 24"/>
                <a:gd name="T10" fmla="*/ 20 w 1481"/>
                <a:gd name="T11" fmla="*/ 4 h 24"/>
                <a:gd name="T12" fmla="*/ 12 w 1481"/>
                <a:gd name="T13" fmla="*/ 0 h 24"/>
                <a:gd name="T14" fmla="*/ 4 w 1481"/>
                <a:gd name="T15" fmla="*/ 4 h 24"/>
                <a:gd name="T16" fmla="*/ 0 w 1481"/>
                <a:gd name="T17" fmla="*/ 12 h 24"/>
                <a:gd name="T18" fmla="*/ 1481 w 1481"/>
                <a:gd name="T19" fmla="*/ 12 h 24"/>
                <a:gd name="T20" fmla="*/ 1477 w 1481"/>
                <a:gd name="T21" fmla="*/ 4 h 24"/>
                <a:gd name="T22" fmla="*/ 1469 w 1481"/>
                <a:gd name="T23" fmla="*/ 0 h 24"/>
                <a:gd name="T24" fmla="*/ 1461 w 1481"/>
                <a:gd name="T25" fmla="*/ 4 h 24"/>
                <a:gd name="T26" fmla="*/ 1457 w 1481"/>
                <a:gd name="T27" fmla="*/ 12 h 24"/>
                <a:gd name="T28" fmla="*/ 1461 w 1481"/>
                <a:gd name="T29" fmla="*/ 20 h 24"/>
                <a:gd name="T30" fmla="*/ 1469 w 1481"/>
                <a:gd name="T31" fmla="*/ 24 h 24"/>
                <a:gd name="T32" fmla="*/ 1477 w 1481"/>
                <a:gd name="T33" fmla="*/ 20 h 24"/>
                <a:gd name="T34" fmla="*/ 1481 w 1481"/>
                <a:gd name="T35" fmla="*/ 12 h 2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81"/>
                <a:gd name="T55" fmla="*/ 0 h 24"/>
                <a:gd name="T56" fmla="*/ 1481 w 1481"/>
                <a:gd name="T57" fmla="*/ 24 h 2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81" h="24">
                  <a:moveTo>
                    <a:pt x="0" y="12"/>
                  </a:moveTo>
                  <a:lnTo>
                    <a:pt x="4" y="20"/>
                  </a:lnTo>
                  <a:lnTo>
                    <a:pt x="12" y="24"/>
                  </a:lnTo>
                  <a:lnTo>
                    <a:pt x="20" y="20"/>
                  </a:lnTo>
                  <a:lnTo>
                    <a:pt x="22" y="12"/>
                  </a:lnTo>
                  <a:lnTo>
                    <a:pt x="20" y="4"/>
                  </a:lnTo>
                  <a:lnTo>
                    <a:pt x="12" y="0"/>
                  </a:lnTo>
                  <a:lnTo>
                    <a:pt x="4" y="4"/>
                  </a:lnTo>
                  <a:lnTo>
                    <a:pt x="0" y="12"/>
                  </a:lnTo>
                  <a:close/>
                  <a:moveTo>
                    <a:pt x="1481" y="12"/>
                  </a:moveTo>
                  <a:lnTo>
                    <a:pt x="1477" y="4"/>
                  </a:lnTo>
                  <a:lnTo>
                    <a:pt x="1469" y="0"/>
                  </a:lnTo>
                  <a:lnTo>
                    <a:pt x="1461" y="4"/>
                  </a:lnTo>
                  <a:lnTo>
                    <a:pt x="1457" y="12"/>
                  </a:lnTo>
                  <a:lnTo>
                    <a:pt x="1461" y="20"/>
                  </a:lnTo>
                  <a:lnTo>
                    <a:pt x="1469" y="24"/>
                  </a:lnTo>
                  <a:lnTo>
                    <a:pt x="1477" y="20"/>
                  </a:lnTo>
                  <a:lnTo>
                    <a:pt x="1481" y="12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68" name="Line 16"/>
            <p:cNvSpPr>
              <a:spLocks noChangeShapeType="1"/>
            </p:cNvSpPr>
            <p:nvPr/>
          </p:nvSpPr>
          <p:spPr bwMode="auto">
            <a:xfrm>
              <a:off x="2354" y="3786"/>
              <a:ext cx="1435" cy="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9" name="Line 17"/>
            <p:cNvSpPr>
              <a:spLocks noChangeShapeType="1"/>
            </p:cNvSpPr>
            <p:nvPr/>
          </p:nvSpPr>
          <p:spPr bwMode="auto">
            <a:xfrm flipH="1" flipV="1">
              <a:off x="3801" y="3786"/>
              <a:ext cx="785" cy="14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70" name="Line 18"/>
            <p:cNvSpPr>
              <a:spLocks noChangeShapeType="1"/>
            </p:cNvSpPr>
            <p:nvPr/>
          </p:nvSpPr>
          <p:spPr bwMode="auto">
            <a:xfrm>
              <a:off x="2344" y="1856"/>
              <a:ext cx="1" cy="539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71" name="Line 19"/>
            <p:cNvSpPr>
              <a:spLocks noChangeShapeType="1"/>
            </p:cNvSpPr>
            <p:nvPr/>
          </p:nvSpPr>
          <p:spPr bwMode="auto">
            <a:xfrm flipV="1">
              <a:off x="192" y="3427"/>
              <a:ext cx="672" cy="373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72" name="Line 20"/>
            <p:cNvSpPr>
              <a:spLocks noChangeShapeType="1"/>
            </p:cNvSpPr>
            <p:nvPr/>
          </p:nvSpPr>
          <p:spPr bwMode="auto">
            <a:xfrm flipH="1">
              <a:off x="3980" y="2171"/>
              <a:ext cx="516" cy="493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73" name="Rectangle 21"/>
            <p:cNvSpPr>
              <a:spLocks noChangeArrowheads="1"/>
            </p:cNvSpPr>
            <p:nvPr/>
          </p:nvSpPr>
          <p:spPr bwMode="auto">
            <a:xfrm>
              <a:off x="1167" y="2304"/>
              <a:ext cx="192" cy="288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35874" name="Rectangle 22"/>
            <p:cNvSpPr>
              <a:spLocks noChangeArrowheads="1"/>
            </p:cNvSpPr>
            <p:nvPr/>
          </p:nvSpPr>
          <p:spPr bwMode="auto">
            <a:xfrm>
              <a:off x="1119" y="3360"/>
              <a:ext cx="192" cy="288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35875" name="Rectangle 23"/>
            <p:cNvSpPr>
              <a:spLocks noChangeArrowheads="1"/>
            </p:cNvSpPr>
            <p:nvPr/>
          </p:nvSpPr>
          <p:spPr bwMode="auto">
            <a:xfrm>
              <a:off x="2511" y="2256"/>
              <a:ext cx="192" cy="288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35876" name="Rectangle 24"/>
            <p:cNvSpPr>
              <a:spLocks noChangeArrowheads="1"/>
            </p:cNvSpPr>
            <p:nvPr/>
          </p:nvSpPr>
          <p:spPr bwMode="auto">
            <a:xfrm>
              <a:off x="2511" y="2880"/>
              <a:ext cx="192" cy="288"/>
            </a:xfrm>
            <a:prstGeom prst="rect">
              <a:avLst/>
            </a:prstGeom>
            <a:solidFill>
              <a:srgbClr val="B3B3B3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35877" name="Rectangle 25"/>
            <p:cNvSpPr>
              <a:spLocks noChangeArrowheads="1"/>
            </p:cNvSpPr>
            <p:nvPr/>
          </p:nvSpPr>
          <p:spPr bwMode="auto">
            <a:xfrm>
              <a:off x="2511" y="3696"/>
              <a:ext cx="192" cy="288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35878" name="Rectangle 26"/>
            <p:cNvSpPr>
              <a:spLocks noChangeArrowheads="1"/>
            </p:cNvSpPr>
            <p:nvPr/>
          </p:nvSpPr>
          <p:spPr bwMode="auto">
            <a:xfrm>
              <a:off x="4143" y="2544"/>
              <a:ext cx="192" cy="288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35879" name="Rectangle 27"/>
            <p:cNvSpPr>
              <a:spLocks noChangeArrowheads="1"/>
            </p:cNvSpPr>
            <p:nvPr/>
          </p:nvSpPr>
          <p:spPr bwMode="auto">
            <a:xfrm>
              <a:off x="3951" y="3648"/>
              <a:ext cx="192" cy="288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grpSp>
          <p:nvGrpSpPr>
            <p:cNvPr id="35880" name="Group 28"/>
            <p:cNvGrpSpPr>
              <a:grpSpLocks/>
            </p:cNvGrpSpPr>
            <p:nvPr/>
          </p:nvGrpSpPr>
          <p:grpSpPr bwMode="auto">
            <a:xfrm>
              <a:off x="399" y="2016"/>
              <a:ext cx="286" cy="288"/>
              <a:chOff x="712" y="2330"/>
              <a:chExt cx="286" cy="288"/>
            </a:xfrm>
          </p:grpSpPr>
          <p:sp>
            <p:nvSpPr>
              <p:cNvPr id="35959" name="Freeform 29"/>
              <p:cNvSpPr>
                <a:spLocks/>
              </p:cNvSpPr>
              <p:nvPr/>
            </p:nvSpPr>
            <p:spPr bwMode="auto">
              <a:xfrm>
                <a:off x="712" y="2330"/>
                <a:ext cx="286" cy="288"/>
              </a:xfrm>
              <a:custGeom>
                <a:avLst/>
                <a:gdLst>
                  <a:gd name="T0" fmla="*/ 32 w 572"/>
                  <a:gd name="T1" fmla="*/ 94 h 577"/>
                  <a:gd name="T2" fmla="*/ 0 w 572"/>
                  <a:gd name="T3" fmla="*/ 94 h 577"/>
                  <a:gd name="T4" fmla="*/ 0 w 572"/>
                  <a:gd name="T5" fmla="*/ 144 h 577"/>
                  <a:gd name="T6" fmla="*/ 143 w 572"/>
                  <a:gd name="T7" fmla="*/ 144 h 577"/>
                  <a:gd name="T8" fmla="*/ 143 w 572"/>
                  <a:gd name="T9" fmla="*/ 94 h 577"/>
                  <a:gd name="T10" fmla="*/ 112 w 572"/>
                  <a:gd name="T11" fmla="*/ 94 h 577"/>
                  <a:gd name="T12" fmla="*/ 112 w 572"/>
                  <a:gd name="T13" fmla="*/ 87 h 577"/>
                  <a:gd name="T14" fmla="*/ 125 w 572"/>
                  <a:gd name="T15" fmla="*/ 87 h 577"/>
                  <a:gd name="T16" fmla="*/ 125 w 572"/>
                  <a:gd name="T17" fmla="*/ 0 h 577"/>
                  <a:gd name="T18" fmla="*/ 18 w 572"/>
                  <a:gd name="T19" fmla="*/ 0 h 577"/>
                  <a:gd name="T20" fmla="*/ 18 w 572"/>
                  <a:gd name="T21" fmla="*/ 87 h 577"/>
                  <a:gd name="T22" fmla="*/ 32 w 572"/>
                  <a:gd name="T23" fmla="*/ 87 h 577"/>
                  <a:gd name="T24" fmla="*/ 32 w 572"/>
                  <a:gd name="T25" fmla="*/ 94 h 5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72"/>
                  <a:gd name="T40" fmla="*/ 0 h 577"/>
                  <a:gd name="T41" fmla="*/ 572 w 572"/>
                  <a:gd name="T42" fmla="*/ 577 h 57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72" h="577">
                    <a:moveTo>
                      <a:pt x="126" y="377"/>
                    </a:moveTo>
                    <a:lnTo>
                      <a:pt x="0" y="377"/>
                    </a:lnTo>
                    <a:lnTo>
                      <a:pt x="0" y="577"/>
                    </a:lnTo>
                    <a:lnTo>
                      <a:pt x="572" y="577"/>
                    </a:lnTo>
                    <a:lnTo>
                      <a:pt x="572" y="377"/>
                    </a:lnTo>
                    <a:lnTo>
                      <a:pt x="446" y="377"/>
                    </a:lnTo>
                    <a:lnTo>
                      <a:pt x="446" y="350"/>
                    </a:lnTo>
                    <a:lnTo>
                      <a:pt x="500" y="350"/>
                    </a:lnTo>
                    <a:lnTo>
                      <a:pt x="500" y="0"/>
                    </a:lnTo>
                    <a:lnTo>
                      <a:pt x="71" y="0"/>
                    </a:lnTo>
                    <a:lnTo>
                      <a:pt x="71" y="350"/>
                    </a:lnTo>
                    <a:lnTo>
                      <a:pt x="126" y="350"/>
                    </a:lnTo>
                    <a:lnTo>
                      <a:pt x="126" y="377"/>
                    </a:lnTo>
                    <a:close/>
                  </a:path>
                </a:pathLst>
              </a:custGeom>
              <a:solidFill>
                <a:srgbClr val="FFFFFF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60" name="Line 30"/>
              <p:cNvSpPr>
                <a:spLocks noChangeShapeType="1"/>
              </p:cNvSpPr>
              <p:nvPr/>
            </p:nvSpPr>
            <p:spPr bwMode="auto">
              <a:xfrm>
                <a:off x="774" y="2518"/>
                <a:ext cx="16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61" name="Line 31"/>
              <p:cNvSpPr>
                <a:spLocks noChangeShapeType="1"/>
              </p:cNvSpPr>
              <p:nvPr/>
            </p:nvSpPr>
            <p:spPr bwMode="auto">
              <a:xfrm>
                <a:off x="774" y="2505"/>
                <a:ext cx="16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62" name="Freeform 32"/>
              <p:cNvSpPr>
                <a:spLocks noEditPoints="1"/>
              </p:cNvSpPr>
              <p:nvPr/>
            </p:nvSpPr>
            <p:spPr bwMode="auto">
              <a:xfrm>
                <a:off x="859" y="2528"/>
                <a:ext cx="116" cy="81"/>
              </a:xfrm>
              <a:custGeom>
                <a:avLst/>
                <a:gdLst>
                  <a:gd name="T0" fmla="*/ 0 w 231"/>
                  <a:gd name="T1" fmla="*/ 41 h 161"/>
                  <a:gd name="T2" fmla="*/ 47 w 231"/>
                  <a:gd name="T3" fmla="*/ 41 h 161"/>
                  <a:gd name="T4" fmla="*/ 47 w 231"/>
                  <a:gd name="T5" fmla="*/ 0 h 161"/>
                  <a:gd name="T6" fmla="*/ 0 w 231"/>
                  <a:gd name="T7" fmla="*/ 0 h 161"/>
                  <a:gd name="T8" fmla="*/ 0 w 231"/>
                  <a:gd name="T9" fmla="*/ 41 h 161"/>
                  <a:gd name="T10" fmla="*/ 51 w 231"/>
                  <a:gd name="T11" fmla="*/ 7 h 161"/>
                  <a:gd name="T12" fmla="*/ 58 w 231"/>
                  <a:gd name="T13" fmla="*/ 7 h 161"/>
                  <a:gd name="T14" fmla="*/ 58 w 231"/>
                  <a:gd name="T15" fmla="*/ 0 h 161"/>
                  <a:gd name="T16" fmla="*/ 51 w 231"/>
                  <a:gd name="T17" fmla="*/ 0 h 161"/>
                  <a:gd name="T18" fmla="*/ 51 w 231"/>
                  <a:gd name="T19" fmla="*/ 7 h 16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31"/>
                  <a:gd name="T31" fmla="*/ 0 h 161"/>
                  <a:gd name="T32" fmla="*/ 231 w 231"/>
                  <a:gd name="T33" fmla="*/ 161 h 16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31" h="161">
                    <a:moveTo>
                      <a:pt x="0" y="161"/>
                    </a:moveTo>
                    <a:lnTo>
                      <a:pt x="187" y="161"/>
                    </a:lnTo>
                    <a:lnTo>
                      <a:pt x="187" y="0"/>
                    </a:lnTo>
                    <a:lnTo>
                      <a:pt x="0" y="0"/>
                    </a:lnTo>
                    <a:lnTo>
                      <a:pt x="0" y="161"/>
                    </a:lnTo>
                    <a:close/>
                    <a:moveTo>
                      <a:pt x="204" y="27"/>
                    </a:moveTo>
                    <a:lnTo>
                      <a:pt x="231" y="27"/>
                    </a:lnTo>
                    <a:lnTo>
                      <a:pt x="231" y="0"/>
                    </a:lnTo>
                    <a:lnTo>
                      <a:pt x="204" y="0"/>
                    </a:lnTo>
                    <a:lnTo>
                      <a:pt x="204" y="27"/>
                    </a:lnTo>
                    <a:close/>
                  </a:path>
                </a:pathLst>
              </a:custGeom>
              <a:solidFill>
                <a:srgbClr val="FFFFFF"/>
              </a:solidFill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63" name="Line 33"/>
              <p:cNvSpPr>
                <a:spLocks noChangeShapeType="1"/>
              </p:cNvSpPr>
              <p:nvPr/>
            </p:nvSpPr>
            <p:spPr bwMode="auto">
              <a:xfrm>
                <a:off x="859" y="2555"/>
                <a:ext cx="9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64" name="Line 34"/>
              <p:cNvSpPr>
                <a:spLocks noChangeShapeType="1"/>
              </p:cNvSpPr>
              <p:nvPr/>
            </p:nvSpPr>
            <p:spPr bwMode="auto">
              <a:xfrm>
                <a:off x="859" y="2582"/>
                <a:ext cx="9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65" name="Line 35"/>
              <p:cNvSpPr>
                <a:spLocks noChangeShapeType="1"/>
              </p:cNvSpPr>
              <p:nvPr/>
            </p:nvSpPr>
            <p:spPr bwMode="auto">
              <a:xfrm>
                <a:off x="863" y="2568"/>
                <a:ext cx="8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66" name="Rectangle 36"/>
              <p:cNvSpPr>
                <a:spLocks noChangeArrowheads="1"/>
              </p:cNvSpPr>
              <p:nvPr/>
            </p:nvSpPr>
            <p:spPr bwMode="auto">
              <a:xfrm>
                <a:off x="913" y="2560"/>
                <a:ext cx="26" cy="17"/>
              </a:xfrm>
              <a:prstGeom prst="rect">
                <a:avLst/>
              </a:prstGeom>
              <a:noFill/>
              <a:ln w="476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67" name="Freeform 37"/>
              <p:cNvSpPr>
                <a:spLocks noEditPoints="1"/>
              </p:cNvSpPr>
              <p:nvPr/>
            </p:nvSpPr>
            <p:spPr bwMode="auto">
              <a:xfrm>
                <a:off x="720" y="2350"/>
                <a:ext cx="269" cy="193"/>
              </a:xfrm>
              <a:custGeom>
                <a:avLst/>
                <a:gdLst>
                  <a:gd name="T0" fmla="*/ 113 w 538"/>
                  <a:gd name="T1" fmla="*/ 69 h 387"/>
                  <a:gd name="T2" fmla="*/ 118 w 538"/>
                  <a:gd name="T3" fmla="*/ 69 h 387"/>
                  <a:gd name="T4" fmla="*/ 118 w 538"/>
                  <a:gd name="T5" fmla="*/ 67 h 387"/>
                  <a:gd name="T6" fmla="*/ 113 w 538"/>
                  <a:gd name="T7" fmla="*/ 67 h 387"/>
                  <a:gd name="T8" fmla="*/ 113 w 538"/>
                  <a:gd name="T9" fmla="*/ 69 h 387"/>
                  <a:gd name="T10" fmla="*/ 31 w 538"/>
                  <a:gd name="T11" fmla="*/ 57 h 387"/>
                  <a:gd name="T12" fmla="*/ 31 w 538"/>
                  <a:gd name="T13" fmla="*/ 6 h 387"/>
                  <a:gd name="T14" fmla="*/ 104 w 538"/>
                  <a:gd name="T15" fmla="*/ 6 h 387"/>
                  <a:gd name="T16" fmla="*/ 104 w 538"/>
                  <a:gd name="T17" fmla="*/ 57 h 387"/>
                  <a:gd name="T18" fmla="*/ 31 w 538"/>
                  <a:gd name="T19" fmla="*/ 57 h 387"/>
                  <a:gd name="T20" fmla="*/ 28 w 538"/>
                  <a:gd name="T21" fmla="*/ 60 h 387"/>
                  <a:gd name="T22" fmla="*/ 108 w 538"/>
                  <a:gd name="T23" fmla="*/ 60 h 387"/>
                  <a:gd name="T24" fmla="*/ 108 w 538"/>
                  <a:gd name="T25" fmla="*/ 3 h 387"/>
                  <a:gd name="T26" fmla="*/ 111 w 538"/>
                  <a:gd name="T27" fmla="*/ 3 h 387"/>
                  <a:gd name="T28" fmla="*/ 111 w 538"/>
                  <a:gd name="T29" fmla="*/ 0 h 387"/>
                  <a:gd name="T30" fmla="*/ 24 w 538"/>
                  <a:gd name="T31" fmla="*/ 0 h 387"/>
                  <a:gd name="T32" fmla="*/ 24 w 538"/>
                  <a:gd name="T33" fmla="*/ 64 h 387"/>
                  <a:gd name="T34" fmla="*/ 28 w 538"/>
                  <a:gd name="T35" fmla="*/ 64 h 387"/>
                  <a:gd name="T36" fmla="*/ 28 w 538"/>
                  <a:gd name="T37" fmla="*/ 60 h 387"/>
                  <a:gd name="T38" fmla="*/ 0 w 538"/>
                  <a:gd name="T39" fmla="*/ 93 h 387"/>
                  <a:gd name="T40" fmla="*/ 14 w 538"/>
                  <a:gd name="T41" fmla="*/ 93 h 387"/>
                  <a:gd name="T42" fmla="*/ 14 w 538"/>
                  <a:gd name="T43" fmla="*/ 89 h 387"/>
                  <a:gd name="T44" fmla="*/ 0 w 538"/>
                  <a:gd name="T45" fmla="*/ 89 h 387"/>
                  <a:gd name="T46" fmla="*/ 0 w 538"/>
                  <a:gd name="T47" fmla="*/ 93 h 387"/>
                  <a:gd name="T48" fmla="*/ 79 w 538"/>
                  <a:gd name="T49" fmla="*/ 96 h 387"/>
                  <a:gd name="T50" fmla="*/ 108 w 538"/>
                  <a:gd name="T51" fmla="*/ 96 h 387"/>
                  <a:gd name="T52" fmla="*/ 108 w 538"/>
                  <a:gd name="T53" fmla="*/ 94 h 387"/>
                  <a:gd name="T54" fmla="*/ 79 w 538"/>
                  <a:gd name="T55" fmla="*/ 94 h 387"/>
                  <a:gd name="T56" fmla="*/ 79 w 538"/>
                  <a:gd name="T57" fmla="*/ 96 h 387"/>
                  <a:gd name="T58" fmla="*/ 130 w 538"/>
                  <a:gd name="T59" fmla="*/ 91 h 387"/>
                  <a:gd name="T60" fmla="*/ 135 w 538"/>
                  <a:gd name="T61" fmla="*/ 91 h 387"/>
                  <a:gd name="T62" fmla="*/ 135 w 538"/>
                  <a:gd name="T63" fmla="*/ 89 h 387"/>
                  <a:gd name="T64" fmla="*/ 130 w 538"/>
                  <a:gd name="T65" fmla="*/ 89 h 387"/>
                  <a:gd name="T66" fmla="*/ 130 w 538"/>
                  <a:gd name="T67" fmla="*/ 91 h 387"/>
                  <a:gd name="T68" fmla="*/ 130 w 538"/>
                  <a:gd name="T69" fmla="*/ 95 h 387"/>
                  <a:gd name="T70" fmla="*/ 135 w 538"/>
                  <a:gd name="T71" fmla="*/ 95 h 387"/>
                  <a:gd name="T72" fmla="*/ 135 w 538"/>
                  <a:gd name="T73" fmla="*/ 93 h 387"/>
                  <a:gd name="T74" fmla="*/ 130 w 538"/>
                  <a:gd name="T75" fmla="*/ 93 h 387"/>
                  <a:gd name="T76" fmla="*/ 130 w 538"/>
                  <a:gd name="T77" fmla="*/ 95 h 387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538"/>
                  <a:gd name="T118" fmla="*/ 0 h 387"/>
                  <a:gd name="T119" fmla="*/ 538 w 538"/>
                  <a:gd name="T120" fmla="*/ 387 h 387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538" h="387">
                    <a:moveTo>
                      <a:pt x="450" y="277"/>
                    </a:moveTo>
                    <a:lnTo>
                      <a:pt x="469" y="277"/>
                    </a:lnTo>
                    <a:lnTo>
                      <a:pt x="469" y="269"/>
                    </a:lnTo>
                    <a:lnTo>
                      <a:pt x="450" y="269"/>
                    </a:lnTo>
                    <a:lnTo>
                      <a:pt x="450" y="277"/>
                    </a:lnTo>
                    <a:close/>
                    <a:moveTo>
                      <a:pt x="122" y="229"/>
                    </a:moveTo>
                    <a:lnTo>
                      <a:pt x="122" y="27"/>
                    </a:lnTo>
                    <a:lnTo>
                      <a:pt x="416" y="27"/>
                    </a:lnTo>
                    <a:lnTo>
                      <a:pt x="416" y="229"/>
                    </a:lnTo>
                    <a:lnTo>
                      <a:pt x="122" y="229"/>
                    </a:lnTo>
                    <a:close/>
                    <a:moveTo>
                      <a:pt x="109" y="243"/>
                    </a:moveTo>
                    <a:lnTo>
                      <a:pt x="429" y="243"/>
                    </a:lnTo>
                    <a:lnTo>
                      <a:pt x="429" y="14"/>
                    </a:lnTo>
                    <a:lnTo>
                      <a:pt x="443" y="14"/>
                    </a:lnTo>
                    <a:lnTo>
                      <a:pt x="443" y="0"/>
                    </a:lnTo>
                    <a:lnTo>
                      <a:pt x="94" y="0"/>
                    </a:lnTo>
                    <a:lnTo>
                      <a:pt x="94" y="256"/>
                    </a:lnTo>
                    <a:lnTo>
                      <a:pt x="109" y="256"/>
                    </a:lnTo>
                    <a:lnTo>
                      <a:pt x="109" y="243"/>
                    </a:lnTo>
                    <a:close/>
                    <a:moveTo>
                      <a:pt x="0" y="373"/>
                    </a:moveTo>
                    <a:lnTo>
                      <a:pt x="54" y="373"/>
                    </a:lnTo>
                    <a:lnTo>
                      <a:pt x="54" y="356"/>
                    </a:lnTo>
                    <a:lnTo>
                      <a:pt x="0" y="356"/>
                    </a:lnTo>
                    <a:lnTo>
                      <a:pt x="0" y="373"/>
                    </a:lnTo>
                    <a:close/>
                    <a:moveTo>
                      <a:pt x="313" y="387"/>
                    </a:moveTo>
                    <a:lnTo>
                      <a:pt x="429" y="387"/>
                    </a:lnTo>
                    <a:lnTo>
                      <a:pt x="429" y="379"/>
                    </a:lnTo>
                    <a:lnTo>
                      <a:pt x="313" y="379"/>
                    </a:lnTo>
                    <a:lnTo>
                      <a:pt x="313" y="387"/>
                    </a:lnTo>
                    <a:close/>
                    <a:moveTo>
                      <a:pt x="519" y="364"/>
                    </a:moveTo>
                    <a:lnTo>
                      <a:pt x="538" y="364"/>
                    </a:lnTo>
                    <a:lnTo>
                      <a:pt x="538" y="356"/>
                    </a:lnTo>
                    <a:lnTo>
                      <a:pt x="519" y="356"/>
                    </a:lnTo>
                    <a:lnTo>
                      <a:pt x="519" y="364"/>
                    </a:lnTo>
                    <a:close/>
                    <a:moveTo>
                      <a:pt x="519" y="383"/>
                    </a:moveTo>
                    <a:lnTo>
                      <a:pt x="538" y="383"/>
                    </a:lnTo>
                    <a:lnTo>
                      <a:pt x="538" y="373"/>
                    </a:lnTo>
                    <a:lnTo>
                      <a:pt x="519" y="373"/>
                    </a:lnTo>
                    <a:lnTo>
                      <a:pt x="519" y="383"/>
                    </a:lnTo>
                    <a:close/>
                  </a:path>
                </a:pathLst>
              </a:custGeom>
              <a:solidFill>
                <a:srgbClr val="000000"/>
              </a:solidFill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68" name="Line 38"/>
              <p:cNvSpPr>
                <a:spLocks noChangeShapeType="1"/>
              </p:cNvSpPr>
              <p:nvPr/>
            </p:nvSpPr>
            <p:spPr bwMode="auto">
              <a:xfrm>
                <a:off x="747" y="2495"/>
                <a:ext cx="21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69" name="Line 39"/>
              <p:cNvSpPr>
                <a:spLocks noChangeShapeType="1"/>
              </p:cNvSpPr>
              <p:nvPr/>
            </p:nvSpPr>
            <p:spPr bwMode="auto">
              <a:xfrm flipV="1">
                <a:off x="801" y="2495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70" name="Line 40"/>
              <p:cNvSpPr>
                <a:spLocks noChangeShapeType="1"/>
              </p:cNvSpPr>
              <p:nvPr/>
            </p:nvSpPr>
            <p:spPr bwMode="auto">
              <a:xfrm flipV="1">
                <a:off x="855" y="2495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5881" name="Group 41"/>
            <p:cNvGrpSpPr>
              <a:grpSpLocks/>
            </p:cNvGrpSpPr>
            <p:nvPr/>
          </p:nvGrpSpPr>
          <p:grpSpPr bwMode="auto">
            <a:xfrm>
              <a:off x="447" y="3504"/>
              <a:ext cx="286" cy="288"/>
              <a:chOff x="712" y="2330"/>
              <a:chExt cx="286" cy="288"/>
            </a:xfrm>
          </p:grpSpPr>
          <p:sp>
            <p:nvSpPr>
              <p:cNvPr id="35947" name="Freeform 42"/>
              <p:cNvSpPr>
                <a:spLocks/>
              </p:cNvSpPr>
              <p:nvPr/>
            </p:nvSpPr>
            <p:spPr bwMode="auto">
              <a:xfrm>
                <a:off x="712" y="2330"/>
                <a:ext cx="286" cy="288"/>
              </a:xfrm>
              <a:custGeom>
                <a:avLst/>
                <a:gdLst>
                  <a:gd name="T0" fmla="*/ 32 w 572"/>
                  <a:gd name="T1" fmla="*/ 94 h 577"/>
                  <a:gd name="T2" fmla="*/ 0 w 572"/>
                  <a:gd name="T3" fmla="*/ 94 h 577"/>
                  <a:gd name="T4" fmla="*/ 0 w 572"/>
                  <a:gd name="T5" fmla="*/ 144 h 577"/>
                  <a:gd name="T6" fmla="*/ 143 w 572"/>
                  <a:gd name="T7" fmla="*/ 144 h 577"/>
                  <a:gd name="T8" fmla="*/ 143 w 572"/>
                  <a:gd name="T9" fmla="*/ 94 h 577"/>
                  <a:gd name="T10" fmla="*/ 112 w 572"/>
                  <a:gd name="T11" fmla="*/ 94 h 577"/>
                  <a:gd name="T12" fmla="*/ 112 w 572"/>
                  <a:gd name="T13" fmla="*/ 87 h 577"/>
                  <a:gd name="T14" fmla="*/ 125 w 572"/>
                  <a:gd name="T15" fmla="*/ 87 h 577"/>
                  <a:gd name="T16" fmla="*/ 125 w 572"/>
                  <a:gd name="T17" fmla="*/ 0 h 577"/>
                  <a:gd name="T18" fmla="*/ 18 w 572"/>
                  <a:gd name="T19" fmla="*/ 0 h 577"/>
                  <a:gd name="T20" fmla="*/ 18 w 572"/>
                  <a:gd name="T21" fmla="*/ 87 h 577"/>
                  <a:gd name="T22" fmla="*/ 32 w 572"/>
                  <a:gd name="T23" fmla="*/ 87 h 577"/>
                  <a:gd name="T24" fmla="*/ 32 w 572"/>
                  <a:gd name="T25" fmla="*/ 94 h 5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72"/>
                  <a:gd name="T40" fmla="*/ 0 h 577"/>
                  <a:gd name="T41" fmla="*/ 572 w 572"/>
                  <a:gd name="T42" fmla="*/ 577 h 57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72" h="577">
                    <a:moveTo>
                      <a:pt x="126" y="377"/>
                    </a:moveTo>
                    <a:lnTo>
                      <a:pt x="0" y="377"/>
                    </a:lnTo>
                    <a:lnTo>
                      <a:pt x="0" y="577"/>
                    </a:lnTo>
                    <a:lnTo>
                      <a:pt x="572" y="577"/>
                    </a:lnTo>
                    <a:lnTo>
                      <a:pt x="572" y="377"/>
                    </a:lnTo>
                    <a:lnTo>
                      <a:pt x="446" y="377"/>
                    </a:lnTo>
                    <a:lnTo>
                      <a:pt x="446" y="350"/>
                    </a:lnTo>
                    <a:lnTo>
                      <a:pt x="500" y="350"/>
                    </a:lnTo>
                    <a:lnTo>
                      <a:pt x="500" y="0"/>
                    </a:lnTo>
                    <a:lnTo>
                      <a:pt x="71" y="0"/>
                    </a:lnTo>
                    <a:lnTo>
                      <a:pt x="71" y="350"/>
                    </a:lnTo>
                    <a:lnTo>
                      <a:pt x="126" y="350"/>
                    </a:lnTo>
                    <a:lnTo>
                      <a:pt x="126" y="377"/>
                    </a:lnTo>
                    <a:close/>
                  </a:path>
                </a:pathLst>
              </a:custGeom>
              <a:solidFill>
                <a:srgbClr val="FFFFFF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48" name="Line 43"/>
              <p:cNvSpPr>
                <a:spLocks noChangeShapeType="1"/>
              </p:cNvSpPr>
              <p:nvPr/>
            </p:nvSpPr>
            <p:spPr bwMode="auto">
              <a:xfrm>
                <a:off x="774" y="2518"/>
                <a:ext cx="16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49" name="Line 44"/>
              <p:cNvSpPr>
                <a:spLocks noChangeShapeType="1"/>
              </p:cNvSpPr>
              <p:nvPr/>
            </p:nvSpPr>
            <p:spPr bwMode="auto">
              <a:xfrm>
                <a:off x="774" y="2505"/>
                <a:ext cx="16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50" name="Freeform 45"/>
              <p:cNvSpPr>
                <a:spLocks noEditPoints="1"/>
              </p:cNvSpPr>
              <p:nvPr/>
            </p:nvSpPr>
            <p:spPr bwMode="auto">
              <a:xfrm>
                <a:off x="859" y="2528"/>
                <a:ext cx="116" cy="81"/>
              </a:xfrm>
              <a:custGeom>
                <a:avLst/>
                <a:gdLst>
                  <a:gd name="T0" fmla="*/ 0 w 231"/>
                  <a:gd name="T1" fmla="*/ 41 h 161"/>
                  <a:gd name="T2" fmla="*/ 47 w 231"/>
                  <a:gd name="T3" fmla="*/ 41 h 161"/>
                  <a:gd name="T4" fmla="*/ 47 w 231"/>
                  <a:gd name="T5" fmla="*/ 0 h 161"/>
                  <a:gd name="T6" fmla="*/ 0 w 231"/>
                  <a:gd name="T7" fmla="*/ 0 h 161"/>
                  <a:gd name="T8" fmla="*/ 0 w 231"/>
                  <a:gd name="T9" fmla="*/ 41 h 161"/>
                  <a:gd name="T10" fmla="*/ 51 w 231"/>
                  <a:gd name="T11" fmla="*/ 7 h 161"/>
                  <a:gd name="T12" fmla="*/ 58 w 231"/>
                  <a:gd name="T13" fmla="*/ 7 h 161"/>
                  <a:gd name="T14" fmla="*/ 58 w 231"/>
                  <a:gd name="T15" fmla="*/ 0 h 161"/>
                  <a:gd name="T16" fmla="*/ 51 w 231"/>
                  <a:gd name="T17" fmla="*/ 0 h 161"/>
                  <a:gd name="T18" fmla="*/ 51 w 231"/>
                  <a:gd name="T19" fmla="*/ 7 h 16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31"/>
                  <a:gd name="T31" fmla="*/ 0 h 161"/>
                  <a:gd name="T32" fmla="*/ 231 w 231"/>
                  <a:gd name="T33" fmla="*/ 161 h 16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31" h="161">
                    <a:moveTo>
                      <a:pt x="0" y="161"/>
                    </a:moveTo>
                    <a:lnTo>
                      <a:pt x="187" y="161"/>
                    </a:lnTo>
                    <a:lnTo>
                      <a:pt x="187" y="0"/>
                    </a:lnTo>
                    <a:lnTo>
                      <a:pt x="0" y="0"/>
                    </a:lnTo>
                    <a:lnTo>
                      <a:pt x="0" y="161"/>
                    </a:lnTo>
                    <a:close/>
                    <a:moveTo>
                      <a:pt x="204" y="27"/>
                    </a:moveTo>
                    <a:lnTo>
                      <a:pt x="231" y="27"/>
                    </a:lnTo>
                    <a:lnTo>
                      <a:pt x="231" y="0"/>
                    </a:lnTo>
                    <a:lnTo>
                      <a:pt x="204" y="0"/>
                    </a:lnTo>
                    <a:lnTo>
                      <a:pt x="204" y="27"/>
                    </a:lnTo>
                    <a:close/>
                  </a:path>
                </a:pathLst>
              </a:custGeom>
              <a:solidFill>
                <a:srgbClr val="FFFFFF"/>
              </a:solidFill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51" name="Line 46"/>
              <p:cNvSpPr>
                <a:spLocks noChangeShapeType="1"/>
              </p:cNvSpPr>
              <p:nvPr/>
            </p:nvSpPr>
            <p:spPr bwMode="auto">
              <a:xfrm>
                <a:off x="859" y="2555"/>
                <a:ext cx="9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52" name="Line 47"/>
              <p:cNvSpPr>
                <a:spLocks noChangeShapeType="1"/>
              </p:cNvSpPr>
              <p:nvPr/>
            </p:nvSpPr>
            <p:spPr bwMode="auto">
              <a:xfrm>
                <a:off x="859" y="2582"/>
                <a:ext cx="9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53" name="Line 48"/>
              <p:cNvSpPr>
                <a:spLocks noChangeShapeType="1"/>
              </p:cNvSpPr>
              <p:nvPr/>
            </p:nvSpPr>
            <p:spPr bwMode="auto">
              <a:xfrm>
                <a:off x="863" y="2568"/>
                <a:ext cx="8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54" name="Rectangle 49"/>
              <p:cNvSpPr>
                <a:spLocks noChangeArrowheads="1"/>
              </p:cNvSpPr>
              <p:nvPr/>
            </p:nvSpPr>
            <p:spPr bwMode="auto">
              <a:xfrm>
                <a:off x="913" y="2560"/>
                <a:ext cx="26" cy="17"/>
              </a:xfrm>
              <a:prstGeom prst="rect">
                <a:avLst/>
              </a:prstGeom>
              <a:noFill/>
              <a:ln w="476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55" name="Freeform 50"/>
              <p:cNvSpPr>
                <a:spLocks noEditPoints="1"/>
              </p:cNvSpPr>
              <p:nvPr/>
            </p:nvSpPr>
            <p:spPr bwMode="auto">
              <a:xfrm>
                <a:off x="720" y="2350"/>
                <a:ext cx="269" cy="193"/>
              </a:xfrm>
              <a:custGeom>
                <a:avLst/>
                <a:gdLst>
                  <a:gd name="T0" fmla="*/ 113 w 538"/>
                  <a:gd name="T1" fmla="*/ 69 h 387"/>
                  <a:gd name="T2" fmla="*/ 118 w 538"/>
                  <a:gd name="T3" fmla="*/ 69 h 387"/>
                  <a:gd name="T4" fmla="*/ 118 w 538"/>
                  <a:gd name="T5" fmla="*/ 67 h 387"/>
                  <a:gd name="T6" fmla="*/ 113 w 538"/>
                  <a:gd name="T7" fmla="*/ 67 h 387"/>
                  <a:gd name="T8" fmla="*/ 113 w 538"/>
                  <a:gd name="T9" fmla="*/ 69 h 387"/>
                  <a:gd name="T10" fmla="*/ 31 w 538"/>
                  <a:gd name="T11" fmla="*/ 57 h 387"/>
                  <a:gd name="T12" fmla="*/ 31 w 538"/>
                  <a:gd name="T13" fmla="*/ 6 h 387"/>
                  <a:gd name="T14" fmla="*/ 104 w 538"/>
                  <a:gd name="T15" fmla="*/ 6 h 387"/>
                  <a:gd name="T16" fmla="*/ 104 w 538"/>
                  <a:gd name="T17" fmla="*/ 57 h 387"/>
                  <a:gd name="T18" fmla="*/ 31 w 538"/>
                  <a:gd name="T19" fmla="*/ 57 h 387"/>
                  <a:gd name="T20" fmla="*/ 28 w 538"/>
                  <a:gd name="T21" fmla="*/ 60 h 387"/>
                  <a:gd name="T22" fmla="*/ 108 w 538"/>
                  <a:gd name="T23" fmla="*/ 60 h 387"/>
                  <a:gd name="T24" fmla="*/ 108 w 538"/>
                  <a:gd name="T25" fmla="*/ 3 h 387"/>
                  <a:gd name="T26" fmla="*/ 111 w 538"/>
                  <a:gd name="T27" fmla="*/ 3 h 387"/>
                  <a:gd name="T28" fmla="*/ 111 w 538"/>
                  <a:gd name="T29" fmla="*/ 0 h 387"/>
                  <a:gd name="T30" fmla="*/ 24 w 538"/>
                  <a:gd name="T31" fmla="*/ 0 h 387"/>
                  <a:gd name="T32" fmla="*/ 24 w 538"/>
                  <a:gd name="T33" fmla="*/ 64 h 387"/>
                  <a:gd name="T34" fmla="*/ 28 w 538"/>
                  <a:gd name="T35" fmla="*/ 64 h 387"/>
                  <a:gd name="T36" fmla="*/ 28 w 538"/>
                  <a:gd name="T37" fmla="*/ 60 h 387"/>
                  <a:gd name="T38" fmla="*/ 0 w 538"/>
                  <a:gd name="T39" fmla="*/ 93 h 387"/>
                  <a:gd name="T40" fmla="*/ 14 w 538"/>
                  <a:gd name="T41" fmla="*/ 93 h 387"/>
                  <a:gd name="T42" fmla="*/ 14 w 538"/>
                  <a:gd name="T43" fmla="*/ 89 h 387"/>
                  <a:gd name="T44" fmla="*/ 0 w 538"/>
                  <a:gd name="T45" fmla="*/ 89 h 387"/>
                  <a:gd name="T46" fmla="*/ 0 w 538"/>
                  <a:gd name="T47" fmla="*/ 93 h 387"/>
                  <a:gd name="T48" fmla="*/ 79 w 538"/>
                  <a:gd name="T49" fmla="*/ 96 h 387"/>
                  <a:gd name="T50" fmla="*/ 108 w 538"/>
                  <a:gd name="T51" fmla="*/ 96 h 387"/>
                  <a:gd name="T52" fmla="*/ 108 w 538"/>
                  <a:gd name="T53" fmla="*/ 94 h 387"/>
                  <a:gd name="T54" fmla="*/ 79 w 538"/>
                  <a:gd name="T55" fmla="*/ 94 h 387"/>
                  <a:gd name="T56" fmla="*/ 79 w 538"/>
                  <a:gd name="T57" fmla="*/ 96 h 387"/>
                  <a:gd name="T58" fmla="*/ 130 w 538"/>
                  <a:gd name="T59" fmla="*/ 91 h 387"/>
                  <a:gd name="T60" fmla="*/ 135 w 538"/>
                  <a:gd name="T61" fmla="*/ 91 h 387"/>
                  <a:gd name="T62" fmla="*/ 135 w 538"/>
                  <a:gd name="T63" fmla="*/ 89 h 387"/>
                  <a:gd name="T64" fmla="*/ 130 w 538"/>
                  <a:gd name="T65" fmla="*/ 89 h 387"/>
                  <a:gd name="T66" fmla="*/ 130 w 538"/>
                  <a:gd name="T67" fmla="*/ 91 h 387"/>
                  <a:gd name="T68" fmla="*/ 130 w 538"/>
                  <a:gd name="T69" fmla="*/ 95 h 387"/>
                  <a:gd name="T70" fmla="*/ 135 w 538"/>
                  <a:gd name="T71" fmla="*/ 95 h 387"/>
                  <a:gd name="T72" fmla="*/ 135 w 538"/>
                  <a:gd name="T73" fmla="*/ 93 h 387"/>
                  <a:gd name="T74" fmla="*/ 130 w 538"/>
                  <a:gd name="T75" fmla="*/ 93 h 387"/>
                  <a:gd name="T76" fmla="*/ 130 w 538"/>
                  <a:gd name="T77" fmla="*/ 95 h 387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538"/>
                  <a:gd name="T118" fmla="*/ 0 h 387"/>
                  <a:gd name="T119" fmla="*/ 538 w 538"/>
                  <a:gd name="T120" fmla="*/ 387 h 387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538" h="387">
                    <a:moveTo>
                      <a:pt x="450" y="277"/>
                    </a:moveTo>
                    <a:lnTo>
                      <a:pt x="469" y="277"/>
                    </a:lnTo>
                    <a:lnTo>
                      <a:pt x="469" y="269"/>
                    </a:lnTo>
                    <a:lnTo>
                      <a:pt x="450" y="269"/>
                    </a:lnTo>
                    <a:lnTo>
                      <a:pt x="450" y="277"/>
                    </a:lnTo>
                    <a:close/>
                    <a:moveTo>
                      <a:pt x="122" y="229"/>
                    </a:moveTo>
                    <a:lnTo>
                      <a:pt x="122" y="27"/>
                    </a:lnTo>
                    <a:lnTo>
                      <a:pt x="416" y="27"/>
                    </a:lnTo>
                    <a:lnTo>
                      <a:pt x="416" y="229"/>
                    </a:lnTo>
                    <a:lnTo>
                      <a:pt x="122" y="229"/>
                    </a:lnTo>
                    <a:close/>
                    <a:moveTo>
                      <a:pt x="109" y="243"/>
                    </a:moveTo>
                    <a:lnTo>
                      <a:pt x="429" y="243"/>
                    </a:lnTo>
                    <a:lnTo>
                      <a:pt x="429" y="14"/>
                    </a:lnTo>
                    <a:lnTo>
                      <a:pt x="443" y="14"/>
                    </a:lnTo>
                    <a:lnTo>
                      <a:pt x="443" y="0"/>
                    </a:lnTo>
                    <a:lnTo>
                      <a:pt x="94" y="0"/>
                    </a:lnTo>
                    <a:lnTo>
                      <a:pt x="94" y="256"/>
                    </a:lnTo>
                    <a:lnTo>
                      <a:pt x="109" y="256"/>
                    </a:lnTo>
                    <a:lnTo>
                      <a:pt x="109" y="243"/>
                    </a:lnTo>
                    <a:close/>
                    <a:moveTo>
                      <a:pt x="0" y="373"/>
                    </a:moveTo>
                    <a:lnTo>
                      <a:pt x="54" y="373"/>
                    </a:lnTo>
                    <a:lnTo>
                      <a:pt x="54" y="356"/>
                    </a:lnTo>
                    <a:lnTo>
                      <a:pt x="0" y="356"/>
                    </a:lnTo>
                    <a:lnTo>
                      <a:pt x="0" y="373"/>
                    </a:lnTo>
                    <a:close/>
                    <a:moveTo>
                      <a:pt x="313" y="387"/>
                    </a:moveTo>
                    <a:lnTo>
                      <a:pt x="429" y="387"/>
                    </a:lnTo>
                    <a:lnTo>
                      <a:pt x="429" y="379"/>
                    </a:lnTo>
                    <a:lnTo>
                      <a:pt x="313" y="379"/>
                    </a:lnTo>
                    <a:lnTo>
                      <a:pt x="313" y="387"/>
                    </a:lnTo>
                    <a:close/>
                    <a:moveTo>
                      <a:pt x="519" y="364"/>
                    </a:moveTo>
                    <a:lnTo>
                      <a:pt x="538" y="364"/>
                    </a:lnTo>
                    <a:lnTo>
                      <a:pt x="538" y="356"/>
                    </a:lnTo>
                    <a:lnTo>
                      <a:pt x="519" y="356"/>
                    </a:lnTo>
                    <a:lnTo>
                      <a:pt x="519" y="364"/>
                    </a:lnTo>
                    <a:close/>
                    <a:moveTo>
                      <a:pt x="519" y="383"/>
                    </a:moveTo>
                    <a:lnTo>
                      <a:pt x="538" y="383"/>
                    </a:lnTo>
                    <a:lnTo>
                      <a:pt x="538" y="373"/>
                    </a:lnTo>
                    <a:lnTo>
                      <a:pt x="519" y="373"/>
                    </a:lnTo>
                    <a:lnTo>
                      <a:pt x="519" y="383"/>
                    </a:lnTo>
                    <a:close/>
                  </a:path>
                </a:pathLst>
              </a:custGeom>
              <a:solidFill>
                <a:srgbClr val="000000"/>
              </a:solidFill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56" name="Line 51"/>
              <p:cNvSpPr>
                <a:spLocks noChangeShapeType="1"/>
              </p:cNvSpPr>
              <p:nvPr/>
            </p:nvSpPr>
            <p:spPr bwMode="auto">
              <a:xfrm>
                <a:off x="747" y="2495"/>
                <a:ext cx="21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57" name="Line 52"/>
              <p:cNvSpPr>
                <a:spLocks noChangeShapeType="1"/>
              </p:cNvSpPr>
              <p:nvPr/>
            </p:nvSpPr>
            <p:spPr bwMode="auto">
              <a:xfrm flipV="1">
                <a:off x="801" y="2495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58" name="Line 53"/>
              <p:cNvSpPr>
                <a:spLocks noChangeShapeType="1"/>
              </p:cNvSpPr>
              <p:nvPr/>
            </p:nvSpPr>
            <p:spPr bwMode="auto">
              <a:xfrm flipV="1">
                <a:off x="855" y="2495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5882" name="Group 54"/>
            <p:cNvGrpSpPr>
              <a:grpSpLocks/>
            </p:cNvGrpSpPr>
            <p:nvPr/>
          </p:nvGrpSpPr>
          <p:grpSpPr bwMode="auto">
            <a:xfrm>
              <a:off x="2559" y="1728"/>
              <a:ext cx="286" cy="288"/>
              <a:chOff x="712" y="2330"/>
              <a:chExt cx="286" cy="288"/>
            </a:xfrm>
          </p:grpSpPr>
          <p:sp>
            <p:nvSpPr>
              <p:cNvPr id="35935" name="Freeform 55"/>
              <p:cNvSpPr>
                <a:spLocks/>
              </p:cNvSpPr>
              <p:nvPr/>
            </p:nvSpPr>
            <p:spPr bwMode="auto">
              <a:xfrm>
                <a:off x="712" y="2330"/>
                <a:ext cx="286" cy="288"/>
              </a:xfrm>
              <a:custGeom>
                <a:avLst/>
                <a:gdLst>
                  <a:gd name="T0" fmla="*/ 32 w 572"/>
                  <a:gd name="T1" fmla="*/ 94 h 577"/>
                  <a:gd name="T2" fmla="*/ 0 w 572"/>
                  <a:gd name="T3" fmla="*/ 94 h 577"/>
                  <a:gd name="T4" fmla="*/ 0 w 572"/>
                  <a:gd name="T5" fmla="*/ 144 h 577"/>
                  <a:gd name="T6" fmla="*/ 143 w 572"/>
                  <a:gd name="T7" fmla="*/ 144 h 577"/>
                  <a:gd name="T8" fmla="*/ 143 w 572"/>
                  <a:gd name="T9" fmla="*/ 94 h 577"/>
                  <a:gd name="T10" fmla="*/ 112 w 572"/>
                  <a:gd name="T11" fmla="*/ 94 h 577"/>
                  <a:gd name="T12" fmla="*/ 112 w 572"/>
                  <a:gd name="T13" fmla="*/ 87 h 577"/>
                  <a:gd name="T14" fmla="*/ 125 w 572"/>
                  <a:gd name="T15" fmla="*/ 87 h 577"/>
                  <a:gd name="T16" fmla="*/ 125 w 572"/>
                  <a:gd name="T17" fmla="*/ 0 h 577"/>
                  <a:gd name="T18" fmla="*/ 18 w 572"/>
                  <a:gd name="T19" fmla="*/ 0 h 577"/>
                  <a:gd name="T20" fmla="*/ 18 w 572"/>
                  <a:gd name="T21" fmla="*/ 87 h 577"/>
                  <a:gd name="T22" fmla="*/ 32 w 572"/>
                  <a:gd name="T23" fmla="*/ 87 h 577"/>
                  <a:gd name="T24" fmla="*/ 32 w 572"/>
                  <a:gd name="T25" fmla="*/ 94 h 5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72"/>
                  <a:gd name="T40" fmla="*/ 0 h 577"/>
                  <a:gd name="T41" fmla="*/ 572 w 572"/>
                  <a:gd name="T42" fmla="*/ 577 h 57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72" h="577">
                    <a:moveTo>
                      <a:pt x="126" y="377"/>
                    </a:moveTo>
                    <a:lnTo>
                      <a:pt x="0" y="377"/>
                    </a:lnTo>
                    <a:lnTo>
                      <a:pt x="0" y="577"/>
                    </a:lnTo>
                    <a:lnTo>
                      <a:pt x="572" y="577"/>
                    </a:lnTo>
                    <a:lnTo>
                      <a:pt x="572" y="377"/>
                    </a:lnTo>
                    <a:lnTo>
                      <a:pt x="446" y="377"/>
                    </a:lnTo>
                    <a:lnTo>
                      <a:pt x="446" y="350"/>
                    </a:lnTo>
                    <a:lnTo>
                      <a:pt x="500" y="350"/>
                    </a:lnTo>
                    <a:lnTo>
                      <a:pt x="500" y="0"/>
                    </a:lnTo>
                    <a:lnTo>
                      <a:pt x="71" y="0"/>
                    </a:lnTo>
                    <a:lnTo>
                      <a:pt x="71" y="350"/>
                    </a:lnTo>
                    <a:lnTo>
                      <a:pt x="126" y="350"/>
                    </a:lnTo>
                    <a:lnTo>
                      <a:pt x="126" y="377"/>
                    </a:lnTo>
                    <a:close/>
                  </a:path>
                </a:pathLst>
              </a:custGeom>
              <a:solidFill>
                <a:srgbClr val="FFFFFF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36" name="Line 56"/>
              <p:cNvSpPr>
                <a:spLocks noChangeShapeType="1"/>
              </p:cNvSpPr>
              <p:nvPr/>
            </p:nvSpPr>
            <p:spPr bwMode="auto">
              <a:xfrm>
                <a:off x="774" y="2518"/>
                <a:ext cx="16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37" name="Line 57"/>
              <p:cNvSpPr>
                <a:spLocks noChangeShapeType="1"/>
              </p:cNvSpPr>
              <p:nvPr/>
            </p:nvSpPr>
            <p:spPr bwMode="auto">
              <a:xfrm>
                <a:off x="774" y="2505"/>
                <a:ext cx="16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38" name="Freeform 58"/>
              <p:cNvSpPr>
                <a:spLocks noEditPoints="1"/>
              </p:cNvSpPr>
              <p:nvPr/>
            </p:nvSpPr>
            <p:spPr bwMode="auto">
              <a:xfrm>
                <a:off x="859" y="2528"/>
                <a:ext cx="116" cy="81"/>
              </a:xfrm>
              <a:custGeom>
                <a:avLst/>
                <a:gdLst>
                  <a:gd name="T0" fmla="*/ 0 w 231"/>
                  <a:gd name="T1" fmla="*/ 41 h 161"/>
                  <a:gd name="T2" fmla="*/ 47 w 231"/>
                  <a:gd name="T3" fmla="*/ 41 h 161"/>
                  <a:gd name="T4" fmla="*/ 47 w 231"/>
                  <a:gd name="T5" fmla="*/ 0 h 161"/>
                  <a:gd name="T6" fmla="*/ 0 w 231"/>
                  <a:gd name="T7" fmla="*/ 0 h 161"/>
                  <a:gd name="T8" fmla="*/ 0 w 231"/>
                  <a:gd name="T9" fmla="*/ 41 h 161"/>
                  <a:gd name="T10" fmla="*/ 51 w 231"/>
                  <a:gd name="T11" fmla="*/ 7 h 161"/>
                  <a:gd name="T12" fmla="*/ 58 w 231"/>
                  <a:gd name="T13" fmla="*/ 7 h 161"/>
                  <a:gd name="T14" fmla="*/ 58 w 231"/>
                  <a:gd name="T15" fmla="*/ 0 h 161"/>
                  <a:gd name="T16" fmla="*/ 51 w 231"/>
                  <a:gd name="T17" fmla="*/ 0 h 161"/>
                  <a:gd name="T18" fmla="*/ 51 w 231"/>
                  <a:gd name="T19" fmla="*/ 7 h 16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31"/>
                  <a:gd name="T31" fmla="*/ 0 h 161"/>
                  <a:gd name="T32" fmla="*/ 231 w 231"/>
                  <a:gd name="T33" fmla="*/ 161 h 16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31" h="161">
                    <a:moveTo>
                      <a:pt x="0" y="161"/>
                    </a:moveTo>
                    <a:lnTo>
                      <a:pt x="187" y="161"/>
                    </a:lnTo>
                    <a:lnTo>
                      <a:pt x="187" y="0"/>
                    </a:lnTo>
                    <a:lnTo>
                      <a:pt x="0" y="0"/>
                    </a:lnTo>
                    <a:lnTo>
                      <a:pt x="0" y="161"/>
                    </a:lnTo>
                    <a:close/>
                    <a:moveTo>
                      <a:pt x="204" y="27"/>
                    </a:moveTo>
                    <a:lnTo>
                      <a:pt x="231" y="27"/>
                    </a:lnTo>
                    <a:lnTo>
                      <a:pt x="231" y="0"/>
                    </a:lnTo>
                    <a:lnTo>
                      <a:pt x="204" y="0"/>
                    </a:lnTo>
                    <a:lnTo>
                      <a:pt x="204" y="27"/>
                    </a:lnTo>
                    <a:close/>
                  </a:path>
                </a:pathLst>
              </a:custGeom>
              <a:solidFill>
                <a:srgbClr val="FFFFFF"/>
              </a:solidFill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39" name="Line 59"/>
              <p:cNvSpPr>
                <a:spLocks noChangeShapeType="1"/>
              </p:cNvSpPr>
              <p:nvPr/>
            </p:nvSpPr>
            <p:spPr bwMode="auto">
              <a:xfrm>
                <a:off x="859" y="2555"/>
                <a:ext cx="9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40" name="Line 60"/>
              <p:cNvSpPr>
                <a:spLocks noChangeShapeType="1"/>
              </p:cNvSpPr>
              <p:nvPr/>
            </p:nvSpPr>
            <p:spPr bwMode="auto">
              <a:xfrm>
                <a:off x="859" y="2582"/>
                <a:ext cx="9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41" name="Line 61"/>
              <p:cNvSpPr>
                <a:spLocks noChangeShapeType="1"/>
              </p:cNvSpPr>
              <p:nvPr/>
            </p:nvSpPr>
            <p:spPr bwMode="auto">
              <a:xfrm>
                <a:off x="863" y="2568"/>
                <a:ext cx="8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42" name="Rectangle 62"/>
              <p:cNvSpPr>
                <a:spLocks noChangeArrowheads="1"/>
              </p:cNvSpPr>
              <p:nvPr/>
            </p:nvSpPr>
            <p:spPr bwMode="auto">
              <a:xfrm>
                <a:off x="913" y="2560"/>
                <a:ext cx="26" cy="17"/>
              </a:xfrm>
              <a:prstGeom prst="rect">
                <a:avLst/>
              </a:prstGeom>
              <a:noFill/>
              <a:ln w="476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43" name="Freeform 63"/>
              <p:cNvSpPr>
                <a:spLocks noEditPoints="1"/>
              </p:cNvSpPr>
              <p:nvPr/>
            </p:nvSpPr>
            <p:spPr bwMode="auto">
              <a:xfrm>
                <a:off x="720" y="2350"/>
                <a:ext cx="269" cy="193"/>
              </a:xfrm>
              <a:custGeom>
                <a:avLst/>
                <a:gdLst>
                  <a:gd name="T0" fmla="*/ 113 w 538"/>
                  <a:gd name="T1" fmla="*/ 69 h 387"/>
                  <a:gd name="T2" fmla="*/ 118 w 538"/>
                  <a:gd name="T3" fmla="*/ 69 h 387"/>
                  <a:gd name="T4" fmla="*/ 118 w 538"/>
                  <a:gd name="T5" fmla="*/ 67 h 387"/>
                  <a:gd name="T6" fmla="*/ 113 w 538"/>
                  <a:gd name="T7" fmla="*/ 67 h 387"/>
                  <a:gd name="T8" fmla="*/ 113 w 538"/>
                  <a:gd name="T9" fmla="*/ 69 h 387"/>
                  <a:gd name="T10" fmla="*/ 31 w 538"/>
                  <a:gd name="T11" fmla="*/ 57 h 387"/>
                  <a:gd name="T12" fmla="*/ 31 w 538"/>
                  <a:gd name="T13" fmla="*/ 6 h 387"/>
                  <a:gd name="T14" fmla="*/ 104 w 538"/>
                  <a:gd name="T15" fmla="*/ 6 h 387"/>
                  <a:gd name="T16" fmla="*/ 104 w 538"/>
                  <a:gd name="T17" fmla="*/ 57 h 387"/>
                  <a:gd name="T18" fmla="*/ 31 w 538"/>
                  <a:gd name="T19" fmla="*/ 57 h 387"/>
                  <a:gd name="T20" fmla="*/ 28 w 538"/>
                  <a:gd name="T21" fmla="*/ 60 h 387"/>
                  <a:gd name="T22" fmla="*/ 108 w 538"/>
                  <a:gd name="T23" fmla="*/ 60 h 387"/>
                  <a:gd name="T24" fmla="*/ 108 w 538"/>
                  <a:gd name="T25" fmla="*/ 3 h 387"/>
                  <a:gd name="T26" fmla="*/ 111 w 538"/>
                  <a:gd name="T27" fmla="*/ 3 h 387"/>
                  <a:gd name="T28" fmla="*/ 111 w 538"/>
                  <a:gd name="T29" fmla="*/ 0 h 387"/>
                  <a:gd name="T30" fmla="*/ 24 w 538"/>
                  <a:gd name="T31" fmla="*/ 0 h 387"/>
                  <a:gd name="T32" fmla="*/ 24 w 538"/>
                  <a:gd name="T33" fmla="*/ 64 h 387"/>
                  <a:gd name="T34" fmla="*/ 28 w 538"/>
                  <a:gd name="T35" fmla="*/ 64 h 387"/>
                  <a:gd name="T36" fmla="*/ 28 w 538"/>
                  <a:gd name="T37" fmla="*/ 60 h 387"/>
                  <a:gd name="T38" fmla="*/ 0 w 538"/>
                  <a:gd name="T39" fmla="*/ 93 h 387"/>
                  <a:gd name="T40" fmla="*/ 14 w 538"/>
                  <a:gd name="T41" fmla="*/ 93 h 387"/>
                  <a:gd name="T42" fmla="*/ 14 w 538"/>
                  <a:gd name="T43" fmla="*/ 89 h 387"/>
                  <a:gd name="T44" fmla="*/ 0 w 538"/>
                  <a:gd name="T45" fmla="*/ 89 h 387"/>
                  <a:gd name="T46" fmla="*/ 0 w 538"/>
                  <a:gd name="T47" fmla="*/ 93 h 387"/>
                  <a:gd name="T48" fmla="*/ 79 w 538"/>
                  <a:gd name="T49" fmla="*/ 96 h 387"/>
                  <a:gd name="T50" fmla="*/ 108 w 538"/>
                  <a:gd name="T51" fmla="*/ 96 h 387"/>
                  <a:gd name="T52" fmla="*/ 108 w 538"/>
                  <a:gd name="T53" fmla="*/ 94 h 387"/>
                  <a:gd name="T54" fmla="*/ 79 w 538"/>
                  <a:gd name="T55" fmla="*/ 94 h 387"/>
                  <a:gd name="T56" fmla="*/ 79 w 538"/>
                  <a:gd name="T57" fmla="*/ 96 h 387"/>
                  <a:gd name="T58" fmla="*/ 130 w 538"/>
                  <a:gd name="T59" fmla="*/ 91 h 387"/>
                  <a:gd name="T60" fmla="*/ 135 w 538"/>
                  <a:gd name="T61" fmla="*/ 91 h 387"/>
                  <a:gd name="T62" fmla="*/ 135 w 538"/>
                  <a:gd name="T63" fmla="*/ 89 h 387"/>
                  <a:gd name="T64" fmla="*/ 130 w 538"/>
                  <a:gd name="T65" fmla="*/ 89 h 387"/>
                  <a:gd name="T66" fmla="*/ 130 w 538"/>
                  <a:gd name="T67" fmla="*/ 91 h 387"/>
                  <a:gd name="T68" fmla="*/ 130 w 538"/>
                  <a:gd name="T69" fmla="*/ 95 h 387"/>
                  <a:gd name="T70" fmla="*/ 135 w 538"/>
                  <a:gd name="T71" fmla="*/ 95 h 387"/>
                  <a:gd name="T72" fmla="*/ 135 w 538"/>
                  <a:gd name="T73" fmla="*/ 93 h 387"/>
                  <a:gd name="T74" fmla="*/ 130 w 538"/>
                  <a:gd name="T75" fmla="*/ 93 h 387"/>
                  <a:gd name="T76" fmla="*/ 130 w 538"/>
                  <a:gd name="T77" fmla="*/ 95 h 387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538"/>
                  <a:gd name="T118" fmla="*/ 0 h 387"/>
                  <a:gd name="T119" fmla="*/ 538 w 538"/>
                  <a:gd name="T120" fmla="*/ 387 h 387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538" h="387">
                    <a:moveTo>
                      <a:pt x="450" y="277"/>
                    </a:moveTo>
                    <a:lnTo>
                      <a:pt x="469" y="277"/>
                    </a:lnTo>
                    <a:lnTo>
                      <a:pt x="469" y="269"/>
                    </a:lnTo>
                    <a:lnTo>
                      <a:pt x="450" y="269"/>
                    </a:lnTo>
                    <a:lnTo>
                      <a:pt x="450" y="277"/>
                    </a:lnTo>
                    <a:close/>
                    <a:moveTo>
                      <a:pt x="122" y="229"/>
                    </a:moveTo>
                    <a:lnTo>
                      <a:pt x="122" y="27"/>
                    </a:lnTo>
                    <a:lnTo>
                      <a:pt x="416" y="27"/>
                    </a:lnTo>
                    <a:lnTo>
                      <a:pt x="416" y="229"/>
                    </a:lnTo>
                    <a:lnTo>
                      <a:pt x="122" y="229"/>
                    </a:lnTo>
                    <a:close/>
                    <a:moveTo>
                      <a:pt x="109" y="243"/>
                    </a:moveTo>
                    <a:lnTo>
                      <a:pt x="429" y="243"/>
                    </a:lnTo>
                    <a:lnTo>
                      <a:pt x="429" y="14"/>
                    </a:lnTo>
                    <a:lnTo>
                      <a:pt x="443" y="14"/>
                    </a:lnTo>
                    <a:lnTo>
                      <a:pt x="443" y="0"/>
                    </a:lnTo>
                    <a:lnTo>
                      <a:pt x="94" y="0"/>
                    </a:lnTo>
                    <a:lnTo>
                      <a:pt x="94" y="256"/>
                    </a:lnTo>
                    <a:lnTo>
                      <a:pt x="109" y="256"/>
                    </a:lnTo>
                    <a:lnTo>
                      <a:pt x="109" y="243"/>
                    </a:lnTo>
                    <a:close/>
                    <a:moveTo>
                      <a:pt x="0" y="373"/>
                    </a:moveTo>
                    <a:lnTo>
                      <a:pt x="54" y="373"/>
                    </a:lnTo>
                    <a:lnTo>
                      <a:pt x="54" y="356"/>
                    </a:lnTo>
                    <a:lnTo>
                      <a:pt x="0" y="356"/>
                    </a:lnTo>
                    <a:lnTo>
                      <a:pt x="0" y="373"/>
                    </a:lnTo>
                    <a:close/>
                    <a:moveTo>
                      <a:pt x="313" y="387"/>
                    </a:moveTo>
                    <a:lnTo>
                      <a:pt x="429" y="387"/>
                    </a:lnTo>
                    <a:lnTo>
                      <a:pt x="429" y="379"/>
                    </a:lnTo>
                    <a:lnTo>
                      <a:pt x="313" y="379"/>
                    </a:lnTo>
                    <a:lnTo>
                      <a:pt x="313" y="387"/>
                    </a:lnTo>
                    <a:close/>
                    <a:moveTo>
                      <a:pt x="519" y="364"/>
                    </a:moveTo>
                    <a:lnTo>
                      <a:pt x="538" y="364"/>
                    </a:lnTo>
                    <a:lnTo>
                      <a:pt x="538" y="356"/>
                    </a:lnTo>
                    <a:lnTo>
                      <a:pt x="519" y="356"/>
                    </a:lnTo>
                    <a:lnTo>
                      <a:pt x="519" y="364"/>
                    </a:lnTo>
                    <a:close/>
                    <a:moveTo>
                      <a:pt x="519" y="383"/>
                    </a:moveTo>
                    <a:lnTo>
                      <a:pt x="538" y="383"/>
                    </a:lnTo>
                    <a:lnTo>
                      <a:pt x="538" y="373"/>
                    </a:lnTo>
                    <a:lnTo>
                      <a:pt x="519" y="373"/>
                    </a:lnTo>
                    <a:lnTo>
                      <a:pt x="519" y="383"/>
                    </a:lnTo>
                    <a:close/>
                  </a:path>
                </a:pathLst>
              </a:custGeom>
              <a:solidFill>
                <a:srgbClr val="000000"/>
              </a:solidFill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44" name="Line 64"/>
              <p:cNvSpPr>
                <a:spLocks noChangeShapeType="1"/>
              </p:cNvSpPr>
              <p:nvPr/>
            </p:nvSpPr>
            <p:spPr bwMode="auto">
              <a:xfrm>
                <a:off x="747" y="2495"/>
                <a:ext cx="21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45" name="Line 65"/>
              <p:cNvSpPr>
                <a:spLocks noChangeShapeType="1"/>
              </p:cNvSpPr>
              <p:nvPr/>
            </p:nvSpPr>
            <p:spPr bwMode="auto">
              <a:xfrm flipV="1">
                <a:off x="801" y="2495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46" name="Line 66"/>
              <p:cNvSpPr>
                <a:spLocks noChangeShapeType="1"/>
              </p:cNvSpPr>
              <p:nvPr/>
            </p:nvSpPr>
            <p:spPr bwMode="auto">
              <a:xfrm flipV="1">
                <a:off x="855" y="2495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5883" name="Group 67"/>
            <p:cNvGrpSpPr>
              <a:grpSpLocks/>
            </p:cNvGrpSpPr>
            <p:nvPr/>
          </p:nvGrpSpPr>
          <p:grpSpPr bwMode="auto">
            <a:xfrm>
              <a:off x="4623" y="2016"/>
              <a:ext cx="286" cy="288"/>
              <a:chOff x="712" y="2330"/>
              <a:chExt cx="286" cy="288"/>
            </a:xfrm>
          </p:grpSpPr>
          <p:sp>
            <p:nvSpPr>
              <p:cNvPr id="35923" name="Freeform 68"/>
              <p:cNvSpPr>
                <a:spLocks/>
              </p:cNvSpPr>
              <p:nvPr/>
            </p:nvSpPr>
            <p:spPr bwMode="auto">
              <a:xfrm>
                <a:off x="712" y="2330"/>
                <a:ext cx="286" cy="288"/>
              </a:xfrm>
              <a:custGeom>
                <a:avLst/>
                <a:gdLst>
                  <a:gd name="T0" fmla="*/ 32 w 572"/>
                  <a:gd name="T1" fmla="*/ 94 h 577"/>
                  <a:gd name="T2" fmla="*/ 0 w 572"/>
                  <a:gd name="T3" fmla="*/ 94 h 577"/>
                  <a:gd name="T4" fmla="*/ 0 w 572"/>
                  <a:gd name="T5" fmla="*/ 144 h 577"/>
                  <a:gd name="T6" fmla="*/ 143 w 572"/>
                  <a:gd name="T7" fmla="*/ 144 h 577"/>
                  <a:gd name="T8" fmla="*/ 143 w 572"/>
                  <a:gd name="T9" fmla="*/ 94 h 577"/>
                  <a:gd name="T10" fmla="*/ 112 w 572"/>
                  <a:gd name="T11" fmla="*/ 94 h 577"/>
                  <a:gd name="T12" fmla="*/ 112 w 572"/>
                  <a:gd name="T13" fmla="*/ 87 h 577"/>
                  <a:gd name="T14" fmla="*/ 125 w 572"/>
                  <a:gd name="T15" fmla="*/ 87 h 577"/>
                  <a:gd name="T16" fmla="*/ 125 w 572"/>
                  <a:gd name="T17" fmla="*/ 0 h 577"/>
                  <a:gd name="T18" fmla="*/ 18 w 572"/>
                  <a:gd name="T19" fmla="*/ 0 h 577"/>
                  <a:gd name="T20" fmla="*/ 18 w 572"/>
                  <a:gd name="T21" fmla="*/ 87 h 577"/>
                  <a:gd name="T22" fmla="*/ 32 w 572"/>
                  <a:gd name="T23" fmla="*/ 87 h 577"/>
                  <a:gd name="T24" fmla="*/ 32 w 572"/>
                  <a:gd name="T25" fmla="*/ 94 h 5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72"/>
                  <a:gd name="T40" fmla="*/ 0 h 577"/>
                  <a:gd name="T41" fmla="*/ 572 w 572"/>
                  <a:gd name="T42" fmla="*/ 577 h 57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72" h="577">
                    <a:moveTo>
                      <a:pt x="126" y="377"/>
                    </a:moveTo>
                    <a:lnTo>
                      <a:pt x="0" y="377"/>
                    </a:lnTo>
                    <a:lnTo>
                      <a:pt x="0" y="577"/>
                    </a:lnTo>
                    <a:lnTo>
                      <a:pt x="572" y="577"/>
                    </a:lnTo>
                    <a:lnTo>
                      <a:pt x="572" y="377"/>
                    </a:lnTo>
                    <a:lnTo>
                      <a:pt x="446" y="377"/>
                    </a:lnTo>
                    <a:lnTo>
                      <a:pt x="446" y="350"/>
                    </a:lnTo>
                    <a:lnTo>
                      <a:pt x="500" y="350"/>
                    </a:lnTo>
                    <a:lnTo>
                      <a:pt x="500" y="0"/>
                    </a:lnTo>
                    <a:lnTo>
                      <a:pt x="71" y="0"/>
                    </a:lnTo>
                    <a:lnTo>
                      <a:pt x="71" y="350"/>
                    </a:lnTo>
                    <a:lnTo>
                      <a:pt x="126" y="350"/>
                    </a:lnTo>
                    <a:lnTo>
                      <a:pt x="126" y="377"/>
                    </a:lnTo>
                    <a:close/>
                  </a:path>
                </a:pathLst>
              </a:custGeom>
              <a:solidFill>
                <a:srgbClr val="FFFFFF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24" name="Line 69"/>
              <p:cNvSpPr>
                <a:spLocks noChangeShapeType="1"/>
              </p:cNvSpPr>
              <p:nvPr/>
            </p:nvSpPr>
            <p:spPr bwMode="auto">
              <a:xfrm>
                <a:off x="774" y="2518"/>
                <a:ext cx="16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25" name="Line 70"/>
              <p:cNvSpPr>
                <a:spLocks noChangeShapeType="1"/>
              </p:cNvSpPr>
              <p:nvPr/>
            </p:nvSpPr>
            <p:spPr bwMode="auto">
              <a:xfrm>
                <a:off x="774" y="2505"/>
                <a:ext cx="16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26" name="Freeform 71"/>
              <p:cNvSpPr>
                <a:spLocks noEditPoints="1"/>
              </p:cNvSpPr>
              <p:nvPr/>
            </p:nvSpPr>
            <p:spPr bwMode="auto">
              <a:xfrm>
                <a:off x="859" y="2528"/>
                <a:ext cx="116" cy="81"/>
              </a:xfrm>
              <a:custGeom>
                <a:avLst/>
                <a:gdLst>
                  <a:gd name="T0" fmla="*/ 0 w 231"/>
                  <a:gd name="T1" fmla="*/ 41 h 161"/>
                  <a:gd name="T2" fmla="*/ 47 w 231"/>
                  <a:gd name="T3" fmla="*/ 41 h 161"/>
                  <a:gd name="T4" fmla="*/ 47 w 231"/>
                  <a:gd name="T5" fmla="*/ 0 h 161"/>
                  <a:gd name="T6" fmla="*/ 0 w 231"/>
                  <a:gd name="T7" fmla="*/ 0 h 161"/>
                  <a:gd name="T8" fmla="*/ 0 w 231"/>
                  <a:gd name="T9" fmla="*/ 41 h 161"/>
                  <a:gd name="T10" fmla="*/ 51 w 231"/>
                  <a:gd name="T11" fmla="*/ 7 h 161"/>
                  <a:gd name="T12" fmla="*/ 58 w 231"/>
                  <a:gd name="T13" fmla="*/ 7 h 161"/>
                  <a:gd name="T14" fmla="*/ 58 w 231"/>
                  <a:gd name="T15" fmla="*/ 0 h 161"/>
                  <a:gd name="T16" fmla="*/ 51 w 231"/>
                  <a:gd name="T17" fmla="*/ 0 h 161"/>
                  <a:gd name="T18" fmla="*/ 51 w 231"/>
                  <a:gd name="T19" fmla="*/ 7 h 16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31"/>
                  <a:gd name="T31" fmla="*/ 0 h 161"/>
                  <a:gd name="T32" fmla="*/ 231 w 231"/>
                  <a:gd name="T33" fmla="*/ 161 h 16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31" h="161">
                    <a:moveTo>
                      <a:pt x="0" y="161"/>
                    </a:moveTo>
                    <a:lnTo>
                      <a:pt x="187" y="161"/>
                    </a:lnTo>
                    <a:lnTo>
                      <a:pt x="187" y="0"/>
                    </a:lnTo>
                    <a:lnTo>
                      <a:pt x="0" y="0"/>
                    </a:lnTo>
                    <a:lnTo>
                      <a:pt x="0" y="161"/>
                    </a:lnTo>
                    <a:close/>
                    <a:moveTo>
                      <a:pt x="204" y="27"/>
                    </a:moveTo>
                    <a:lnTo>
                      <a:pt x="231" y="27"/>
                    </a:lnTo>
                    <a:lnTo>
                      <a:pt x="231" y="0"/>
                    </a:lnTo>
                    <a:lnTo>
                      <a:pt x="204" y="0"/>
                    </a:lnTo>
                    <a:lnTo>
                      <a:pt x="204" y="27"/>
                    </a:lnTo>
                    <a:close/>
                  </a:path>
                </a:pathLst>
              </a:custGeom>
              <a:solidFill>
                <a:srgbClr val="FFFFFF"/>
              </a:solidFill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27" name="Line 72"/>
              <p:cNvSpPr>
                <a:spLocks noChangeShapeType="1"/>
              </p:cNvSpPr>
              <p:nvPr/>
            </p:nvSpPr>
            <p:spPr bwMode="auto">
              <a:xfrm>
                <a:off x="859" y="2555"/>
                <a:ext cx="9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28" name="Line 73"/>
              <p:cNvSpPr>
                <a:spLocks noChangeShapeType="1"/>
              </p:cNvSpPr>
              <p:nvPr/>
            </p:nvSpPr>
            <p:spPr bwMode="auto">
              <a:xfrm>
                <a:off x="859" y="2582"/>
                <a:ext cx="9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29" name="Line 74"/>
              <p:cNvSpPr>
                <a:spLocks noChangeShapeType="1"/>
              </p:cNvSpPr>
              <p:nvPr/>
            </p:nvSpPr>
            <p:spPr bwMode="auto">
              <a:xfrm>
                <a:off x="863" y="2568"/>
                <a:ext cx="8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30" name="Rectangle 75"/>
              <p:cNvSpPr>
                <a:spLocks noChangeArrowheads="1"/>
              </p:cNvSpPr>
              <p:nvPr/>
            </p:nvSpPr>
            <p:spPr bwMode="auto">
              <a:xfrm>
                <a:off x="913" y="2560"/>
                <a:ext cx="26" cy="17"/>
              </a:xfrm>
              <a:prstGeom prst="rect">
                <a:avLst/>
              </a:prstGeom>
              <a:noFill/>
              <a:ln w="476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31" name="Freeform 76"/>
              <p:cNvSpPr>
                <a:spLocks noEditPoints="1"/>
              </p:cNvSpPr>
              <p:nvPr/>
            </p:nvSpPr>
            <p:spPr bwMode="auto">
              <a:xfrm>
                <a:off x="720" y="2350"/>
                <a:ext cx="269" cy="193"/>
              </a:xfrm>
              <a:custGeom>
                <a:avLst/>
                <a:gdLst>
                  <a:gd name="T0" fmla="*/ 113 w 538"/>
                  <a:gd name="T1" fmla="*/ 69 h 387"/>
                  <a:gd name="T2" fmla="*/ 118 w 538"/>
                  <a:gd name="T3" fmla="*/ 69 h 387"/>
                  <a:gd name="T4" fmla="*/ 118 w 538"/>
                  <a:gd name="T5" fmla="*/ 67 h 387"/>
                  <a:gd name="T6" fmla="*/ 113 w 538"/>
                  <a:gd name="T7" fmla="*/ 67 h 387"/>
                  <a:gd name="T8" fmla="*/ 113 w 538"/>
                  <a:gd name="T9" fmla="*/ 69 h 387"/>
                  <a:gd name="T10" fmla="*/ 31 w 538"/>
                  <a:gd name="T11" fmla="*/ 57 h 387"/>
                  <a:gd name="T12" fmla="*/ 31 w 538"/>
                  <a:gd name="T13" fmla="*/ 6 h 387"/>
                  <a:gd name="T14" fmla="*/ 104 w 538"/>
                  <a:gd name="T15" fmla="*/ 6 h 387"/>
                  <a:gd name="T16" fmla="*/ 104 w 538"/>
                  <a:gd name="T17" fmla="*/ 57 h 387"/>
                  <a:gd name="T18" fmla="*/ 31 w 538"/>
                  <a:gd name="T19" fmla="*/ 57 h 387"/>
                  <a:gd name="T20" fmla="*/ 28 w 538"/>
                  <a:gd name="T21" fmla="*/ 60 h 387"/>
                  <a:gd name="T22" fmla="*/ 108 w 538"/>
                  <a:gd name="T23" fmla="*/ 60 h 387"/>
                  <a:gd name="T24" fmla="*/ 108 w 538"/>
                  <a:gd name="T25" fmla="*/ 3 h 387"/>
                  <a:gd name="T26" fmla="*/ 111 w 538"/>
                  <a:gd name="T27" fmla="*/ 3 h 387"/>
                  <a:gd name="T28" fmla="*/ 111 w 538"/>
                  <a:gd name="T29" fmla="*/ 0 h 387"/>
                  <a:gd name="T30" fmla="*/ 24 w 538"/>
                  <a:gd name="T31" fmla="*/ 0 h 387"/>
                  <a:gd name="T32" fmla="*/ 24 w 538"/>
                  <a:gd name="T33" fmla="*/ 64 h 387"/>
                  <a:gd name="T34" fmla="*/ 28 w 538"/>
                  <a:gd name="T35" fmla="*/ 64 h 387"/>
                  <a:gd name="T36" fmla="*/ 28 w 538"/>
                  <a:gd name="T37" fmla="*/ 60 h 387"/>
                  <a:gd name="T38" fmla="*/ 0 w 538"/>
                  <a:gd name="T39" fmla="*/ 93 h 387"/>
                  <a:gd name="T40" fmla="*/ 14 w 538"/>
                  <a:gd name="T41" fmla="*/ 93 h 387"/>
                  <a:gd name="T42" fmla="*/ 14 w 538"/>
                  <a:gd name="T43" fmla="*/ 89 h 387"/>
                  <a:gd name="T44" fmla="*/ 0 w 538"/>
                  <a:gd name="T45" fmla="*/ 89 h 387"/>
                  <a:gd name="T46" fmla="*/ 0 w 538"/>
                  <a:gd name="T47" fmla="*/ 93 h 387"/>
                  <a:gd name="T48" fmla="*/ 79 w 538"/>
                  <a:gd name="T49" fmla="*/ 96 h 387"/>
                  <a:gd name="T50" fmla="*/ 108 w 538"/>
                  <a:gd name="T51" fmla="*/ 96 h 387"/>
                  <a:gd name="T52" fmla="*/ 108 w 538"/>
                  <a:gd name="T53" fmla="*/ 94 h 387"/>
                  <a:gd name="T54" fmla="*/ 79 w 538"/>
                  <a:gd name="T55" fmla="*/ 94 h 387"/>
                  <a:gd name="T56" fmla="*/ 79 w 538"/>
                  <a:gd name="T57" fmla="*/ 96 h 387"/>
                  <a:gd name="T58" fmla="*/ 130 w 538"/>
                  <a:gd name="T59" fmla="*/ 91 h 387"/>
                  <a:gd name="T60" fmla="*/ 135 w 538"/>
                  <a:gd name="T61" fmla="*/ 91 h 387"/>
                  <a:gd name="T62" fmla="*/ 135 w 538"/>
                  <a:gd name="T63" fmla="*/ 89 h 387"/>
                  <a:gd name="T64" fmla="*/ 130 w 538"/>
                  <a:gd name="T65" fmla="*/ 89 h 387"/>
                  <a:gd name="T66" fmla="*/ 130 w 538"/>
                  <a:gd name="T67" fmla="*/ 91 h 387"/>
                  <a:gd name="T68" fmla="*/ 130 w 538"/>
                  <a:gd name="T69" fmla="*/ 95 h 387"/>
                  <a:gd name="T70" fmla="*/ 135 w 538"/>
                  <a:gd name="T71" fmla="*/ 95 h 387"/>
                  <a:gd name="T72" fmla="*/ 135 w 538"/>
                  <a:gd name="T73" fmla="*/ 93 h 387"/>
                  <a:gd name="T74" fmla="*/ 130 w 538"/>
                  <a:gd name="T75" fmla="*/ 93 h 387"/>
                  <a:gd name="T76" fmla="*/ 130 w 538"/>
                  <a:gd name="T77" fmla="*/ 95 h 387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538"/>
                  <a:gd name="T118" fmla="*/ 0 h 387"/>
                  <a:gd name="T119" fmla="*/ 538 w 538"/>
                  <a:gd name="T120" fmla="*/ 387 h 387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538" h="387">
                    <a:moveTo>
                      <a:pt x="450" y="277"/>
                    </a:moveTo>
                    <a:lnTo>
                      <a:pt x="469" y="277"/>
                    </a:lnTo>
                    <a:lnTo>
                      <a:pt x="469" y="269"/>
                    </a:lnTo>
                    <a:lnTo>
                      <a:pt x="450" y="269"/>
                    </a:lnTo>
                    <a:lnTo>
                      <a:pt x="450" y="277"/>
                    </a:lnTo>
                    <a:close/>
                    <a:moveTo>
                      <a:pt x="122" y="229"/>
                    </a:moveTo>
                    <a:lnTo>
                      <a:pt x="122" y="27"/>
                    </a:lnTo>
                    <a:lnTo>
                      <a:pt x="416" y="27"/>
                    </a:lnTo>
                    <a:lnTo>
                      <a:pt x="416" y="229"/>
                    </a:lnTo>
                    <a:lnTo>
                      <a:pt x="122" y="229"/>
                    </a:lnTo>
                    <a:close/>
                    <a:moveTo>
                      <a:pt x="109" y="243"/>
                    </a:moveTo>
                    <a:lnTo>
                      <a:pt x="429" y="243"/>
                    </a:lnTo>
                    <a:lnTo>
                      <a:pt x="429" y="14"/>
                    </a:lnTo>
                    <a:lnTo>
                      <a:pt x="443" y="14"/>
                    </a:lnTo>
                    <a:lnTo>
                      <a:pt x="443" y="0"/>
                    </a:lnTo>
                    <a:lnTo>
                      <a:pt x="94" y="0"/>
                    </a:lnTo>
                    <a:lnTo>
                      <a:pt x="94" y="256"/>
                    </a:lnTo>
                    <a:lnTo>
                      <a:pt x="109" y="256"/>
                    </a:lnTo>
                    <a:lnTo>
                      <a:pt x="109" y="243"/>
                    </a:lnTo>
                    <a:close/>
                    <a:moveTo>
                      <a:pt x="0" y="373"/>
                    </a:moveTo>
                    <a:lnTo>
                      <a:pt x="54" y="373"/>
                    </a:lnTo>
                    <a:lnTo>
                      <a:pt x="54" y="356"/>
                    </a:lnTo>
                    <a:lnTo>
                      <a:pt x="0" y="356"/>
                    </a:lnTo>
                    <a:lnTo>
                      <a:pt x="0" y="373"/>
                    </a:lnTo>
                    <a:close/>
                    <a:moveTo>
                      <a:pt x="313" y="387"/>
                    </a:moveTo>
                    <a:lnTo>
                      <a:pt x="429" y="387"/>
                    </a:lnTo>
                    <a:lnTo>
                      <a:pt x="429" y="379"/>
                    </a:lnTo>
                    <a:lnTo>
                      <a:pt x="313" y="379"/>
                    </a:lnTo>
                    <a:lnTo>
                      <a:pt x="313" y="387"/>
                    </a:lnTo>
                    <a:close/>
                    <a:moveTo>
                      <a:pt x="519" y="364"/>
                    </a:moveTo>
                    <a:lnTo>
                      <a:pt x="538" y="364"/>
                    </a:lnTo>
                    <a:lnTo>
                      <a:pt x="538" y="356"/>
                    </a:lnTo>
                    <a:lnTo>
                      <a:pt x="519" y="356"/>
                    </a:lnTo>
                    <a:lnTo>
                      <a:pt x="519" y="364"/>
                    </a:lnTo>
                    <a:close/>
                    <a:moveTo>
                      <a:pt x="519" y="383"/>
                    </a:moveTo>
                    <a:lnTo>
                      <a:pt x="538" y="383"/>
                    </a:lnTo>
                    <a:lnTo>
                      <a:pt x="538" y="373"/>
                    </a:lnTo>
                    <a:lnTo>
                      <a:pt x="519" y="373"/>
                    </a:lnTo>
                    <a:lnTo>
                      <a:pt x="519" y="383"/>
                    </a:lnTo>
                    <a:close/>
                  </a:path>
                </a:pathLst>
              </a:custGeom>
              <a:solidFill>
                <a:srgbClr val="000000"/>
              </a:solidFill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32" name="Line 77"/>
              <p:cNvSpPr>
                <a:spLocks noChangeShapeType="1"/>
              </p:cNvSpPr>
              <p:nvPr/>
            </p:nvSpPr>
            <p:spPr bwMode="auto">
              <a:xfrm>
                <a:off x="747" y="2495"/>
                <a:ext cx="21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33" name="Line 78"/>
              <p:cNvSpPr>
                <a:spLocks noChangeShapeType="1"/>
              </p:cNvSpPr>
              <p:nvPr/>
            </p:nvSpPr>
            <p:spPr bwMode="auto">
              <a:xfrm flipV="1">
                <a:off x="801" y="2495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34" name="Line 79"/>
              <p:cNvSpPr>
                <a:spLocks noChangeShapeType="1"/>
              </p:cNvSpPr>
              <p:nvPr/>
            </p:nvSpPr>
            <p:spPr bwMode="auto">
              <a:xfrm flipV="1">
                <a:off x="855" y="2495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5884" name="Group 80"/>
            <p:cNvGrpSpPr>
              <a:grpSpLocks/>
            </p:cNvGrpSpPr>
            <p:nvPr/>
          </p:nvGrpSpPr>
          <p:grpSpPr bwMode="auto">
            <a:xfrm>
              <a:off x="4817" y="3600"/>
              <a:ext cx="286" cy="288"/>
              <a:chOff x="712" y="2330"/>
              <a:chExt cx="286" cy="288"/>
            </a:xfrm>
          </p:grpSpPr>
          <p:sp>
            <p:nvSpPr>
              <p:cNvPr id="35911" name="Freeform 81"/>
              <p:cNvSpPr>
                <a:spLocks/>
              </p:cNvSpPr>
              <p:nvPr/>
            </p:nvSpPr>
            <p:spPr bwMode="auto">
              <a:xfrm>
                <a:off x="712" y="2330"/>
                <a:ext cx="286" cy="288"/>
              </a:xfrm>
              <a:custGeom>
                <a:avLst/>
                <a:gdLst>
                  <a:gd name="T0" fmla="*/ 32 w 572"/>
                  <a:gd name="T1" fmla="*/ 94 h 577"/>
                  <a:gd name="T2" fmla="*/ 0 w 572"/>
                  <a:gd name="T3" fmla="*/ 94 h 577"/>
                  <a:gd name="T4" fmla="*/ 0 w 572"/>
                  <a:gd name="T5" fmla="*/ 144 h 577"/>
                  <a:gd name="T6" fmla="*/ 143 w 572"/>
                  <a:gd name="T7" fmla="*/ 144 h 577"/>
                  <a:gd name="T8" fmla="*/ 143 w 572"/>
                  <a:gd name="T9" fmla="*/ 94 h 577"/>
                  <a:gd name="T10" fmla="*/ 112 w 572"/>
                  <a:gd name="T11" fmla="*/ 94 h 577"/>
                  <a:gd name="T12" fmla="*/ 112 w 572"/>
                  <a:gd name="T13" fmla="*/ 87 h 577"/>
                  <a:gd name="T14" fmla="*/ 125 w 572"/>
                  <a:gd name="T15" fmla="*/ 87 h 577"/>
                  <a:gd name="T16" fmla="*/ 125 w 572"/>
                  <a:gd name="T17" fmla="*/ 0 h 577"/>
                  <a:gd name="T18" fmla="*/ 18 w 572"/>
                  <a:gd name="T19" fmla="*/ 0 h 577"/>
                  <a:gd name="T20" fmla="*/ 18 w 572"/>
                  <a:gd name="T21" fmla="*/ 87 h 577"/>
                  <a:gd name="T22" fmla="*/ 32 w 572"/>
                  <a:gd name="T23" fmla="*/ 87 h 577"/>
                  <a:gd name="T24" fmla="*/ 32 w 572"/>
                  <a:gd name="T25" fmla="*/ 94 h 5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72"/>
                  <a:gd name="T40" fmla="*/ 0 h 577"/>
                  <a:gd name="T41" fmla="*/ 572 w 572"/>
                  <a:gd name="T42" fmla="*/ 577 h 57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72" h="577">
                    <a:moveTo>
                      <a:pt x="126" y="377"/>
                    </a:moveTo>
                    <a:lnTo>
                      <a:pt x="0" y="377"/>
                    </a:lnTo>
                    <a:lnTo>
                      <a:pt x="0" y="577"/>
                    </a:lnTo>
                    <a:lnTo>
                      <a:pt x="572" y="577"/>
                    </a:lnTo>
                    <a:lnTo>
                      <a:pt x="572" y="377"/>
                    </a:lnTo>
                    <a:lnTo>
                      <a:pt x="446" y="377"/>
                    </a:lnTo>
                    <a:lnTo>
                      <a:pt x="446" y="350"/>
                    </a:lnTo>
                    <a:lnTo>
                      <a:pt x="500" y="350"/>
                    </a:lnTo>
                    <a:lnTo>
                      <a:pt x="500" y="0"/>
                    </a:lnTo>
                    <a:lnTo>
                      <a:pt x="71" y="0"/>
                    </a:lnTo>
                    <a:lnTo>
                      <a:pt x="71" y="350"/>
                    </a:lnTo>
                    <a:lnTo>
                      <a:pt x="126" y="350"/>
                    </a:lnTo>
                    <a:lnTo>
                      <a:pt x="126" y="377"/>
                    </a:lnTo>
                    <a:close/>
                  </a:path>
                </a:pathLst>
              </a:custGeom>
              <a:solidFill>
                <a:srgbClr val="FFFFFF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12" name="Line 82"/>
              <p:cNvSpPr>
                <a:spLocks noChangeShapeType="1"/>
              </p:cNvSpPr>
              <p:nvPr/>
            </p:nvSpPr>
            <p:spPr bwMode="auto">
              <a:xfrm>
                <a:off x="774" y="2518"/>
                <a:ext cx="16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13" name="Line 83"/>
              <p:cNvSpPr>
                <a:spLocks noChangeShapeType="1"/>
              </p:cNvSpPr>
              <p:nvPr/>
            </p:nvSpPr>
            <p:spPr bwMode="auto">
              <a:xfrm>
                <a:off x="774" y="2505"/>
                <a:ext cx="16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14" name="Freeform 84"/>
              <p:cNvSpPr>
                <a:spLocks noEditPoints="1"/>
              </p:cNvSpPr>
              <p:nvPr/>
            </p:nvSpPr>
            <p:spPr bwMode="auto">
              <a:xfrm>
                <a:off x="859" y="2528"/>
                <a:ext cx="116" cy="81"/>
              </a:xfrm>
              <a:custGeom>
                <a:avLst/>
                <a:gdLst>
                  <a:gd name="T0" fmla="*/ 0 w 231"/>
                  <a:gd name="T1" fmla="*/ 41 h 161"/>
                  <a:gd name="T2" fmla="*/ 47 w 231"/>
                  <a:gd name="T3" fmla="*/ 41 h 161"/>
                  <a:gd name="T4" fmla="*/ 47 w 231"/>
                  <a:gd name="T5" fmla="*/ 0 h 161"/>
                  <a:gd name="T6" fmla="*/ 0 w 231"/>
                  <a:gd name="T7" fmla="*/ 0 h 161"/>
                  <a:gd name="T8" fmla="*/ 0 w 231"/>
                  <a:gd name="T9" fmla="*/ 41 h 161"/>
                  <a:gd name="T10" fmla="*/ 51 w 231"/>
                  <a:gd name="T11" fmla="*/ 7 h 161"/>
                  <a:gd name="T12" fmla="*/ 58 w 231"/>
                  <a:gd name="T13" fmla="*/ 7 h 161"/>
                  <a:gd name="T14" fmla="*/ 58 w 231"/>
                  <a:gd name="T15" fmla="*/ 0 h 161"/>
                  <a:gd name="T16" fmla="*/ 51 w 231"/>
                  <a:gd name="T17" fmla="*/ 0 h 161"/>
                  <a:gd name="T18" fmla="*/ 51 w 231"/>
                  <a:gd name="T19" fmla="*/ 7 h 16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31"/>
                  <a:gd name="T31" fmla="*/ 0 h 161"/>
                  <a:gd name="T32" fmla="*/ 231 w 231"/>
                  <a:gd name="T33" fmla="*/ 161 h 16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31" h="161">
                    <a:moveTo>
                      <a:pt x="0" y="161"/>
                    </a:moveTo>
                    <a:lnTo>
                      <a:pt x="187" y="161"/>
                    </a:lnTo>
                    <a:lnTo>
                      <a:pt x="187" y="0"/>
                    </a:lnTo>
                    <a:lnTo>
                      <a:pt x="0" y="0"/>
                    </a:lnTo>
                    <a:lnTo>
                      <a:pt x="0" y="161"/>
                    </a:lnTo>
                    <a:close/>
                    <a:moveTo>
                      <a:pt x="204" y="27"/>
                    </a:moveTo>
                    <a:lnTo>
                      <a:pt x="231" y="27"/>
                    </a:lnTo>
                    <a:lnTo>
                      <a:pt x="231" y="0"/>
                    </a:lnTo>
                    <a:lnTo>
                      <a:pt x="204" y="0"/>
                    </a:lnTo>
                    <a:lnTo>
                      <a:pt x="204" y="27"/>
                    </a:lnTo>
                    <a:close/>
                  </a:path>
                </a:pathLst>
              </a:custGeom>
              <a:solidFill>
                <a:srgbClr val="FFFFFF"/>
              </a:solidFill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15" name="Line 85"/>
              <p:cNvSpPr>
                <a:spLocks noChangeShapeType="1"/>
              </p:cNvSpPr>
              <p:nvPr/>
            </p:nvSpPr>
            <p:spPr bwMode="auto">
              <a:xfrm>
                <a:off x="859" y="2555"/>
                <a:ext cx="9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16" name="Line 86"/>
              <p:cNvSpPr>
                <a:spLocks noChangeShapeType="1"/>
              </p:cNvSpPr>
              <p:nvPr/>
            </p:nvSpPr>
            <p:spPr bwMode="auto">
              <a:xfrm>
                <a:off x="859" y="2582"/>
                <a:ext cx="9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17" name="Line 87"/>
              <p:cNvSpPr>
                <a:spLocks noChangeShapeType="1"/>
              </p:cNvSpPr>
              <p:nvPr/>
            </p:nvSpPr>
            <p:spPr bwMode="auto">
              <a:xfrm>
                <a:off x="863" y="2568"/>
                <a:ext cx="8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18" name="Rectangle 88"/>
              <p:cNvSpPr>
                <a:spLocks noChangeArrowheads="1"/>
              </p:cNvSpPr>
              <p:nvPr/>
            </p:nvSpPr>
            <p:spPr bwMode="auto">
              <a:xfrm>
                <a:off x="913" y="2560"/>
                <a:ext cx="26" cy="17"/>
              </a:xfrm>
              <a:prstGeom prst="rect">
                <a:avLst/>
              </a:prstGeom>
              <a:noFill/>
              <a:ln w="476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19" name="Freeform 89"/>
              <p:cNvSpPr>
                <a:spLocks noEditPoints="1"/>
              </p:cNvSpPr>
              <p:nvPr/>
            </p:nvSpPr>
            <p:spPr bwMode="auto">
              <a:xfrm>
                <a:off x="720" y="2350"/>
                <a:ext cx="269" cy="193"/>
              </a:xfrm>
              <a:custGeom>
                <a:avLst/>
                <a:gdLst>
                  <a:gd name="T0" fmla="*/ 113 w 538"/>
                  <a:gd name="T1" fmla="*/ 69 h 387"/>
                  <a:gd name="T2" fmla="*/ 118 w 538"/>
                  <a:gd name="T3" fmla="*/ 69 h 387"/>
                  <a:gd name="T4" fmla="*/ 118 w 538"/>
                  <a:gd name="T5" fmla="*/ 67 h 387"/>
                  <a:gd name="T6" fmla="*/ 113 w 538"/>
                  <a:gd name="T7" fmla="*/ 67 h 387"/>
                  <a:gd name="T8" fmla="*/ 113 w 538"/>
                  <a:gd name="T9" fmla="*/ 69 h 387"/>
                  <a:gd name="T10" fmla="*/ 31 w 538"/>
                  <a:gd name="T11" fmla="*/ 57 h 387"/>
                  <a:gd name="T12" fmla="*/ 31 w 538"/>
                  <a:gd name="T13" fmla="*/ 6 h 387"/>
                  <a:gd name="T14" fmla="*/ 104 w 538"/>
                  <a:gd name="T15" fmla="*/ 6 h 387"/>
                  <a:gd name="T16" fmla="*/ 104 w 538"/>
                  <a:gd name="T17" fmla="*/ 57 h 387"/>
                  <a:gd name="T18" fmla="*/ 31 w 538"/>
                  <a:gd name="T19" fmla="*/ 57 h 387"/>
                  <a:gd name="T20" fmla="*/ 28 w 538"/>
                  <a:gd name="T21" fmla="*/ 60 h 387"/>
                  <a:gd name="T22" fmla="*/ 108 w 538"/>
                  <a:gd name="T23" fmla="*/ 60 h 387"/>
                  <a:gd name="T24" fmla="*/ 108 w 538"/>
                  <a:gd name="T25" fmla="*/ 3 h 387"/>
                  <a:gd name="T26" fmla="*/ 111 w 538"/>
                  <a:gd name="T27" fmla="*/ 3 h 387"/>
                  <a:gd name="T28" fmla="*/ 111 w 538"/>
                  <a:gd name="T29" fmla="*/ 0 h 387"/>
                  <a:gd name="T30" fmla="*/ 24 w 538"/>
                  <a:gd name="T31" fmla="*/ 0 h 387"/>
                  <a:gd name="T32" fmla="*/ 24 w 538"/>
                  <a:gd name="T33" fmla="*/ 64 h 387"/>
                  <a:gd name="T34" fmla="*/ 28 w 538"/>
                  <a:gd name="T35" fmla="*/ 64 h 387"/>
                  <a:gd name="T36" fmla="*/ 28 w 538"/>
                  <a:gd name="T37" fmla="*/ 60 h 387"/>
                  <a:gd name="T38" fmla="*/ 0 w 538"/>
                  <a:gd name="T39" fmla="*/ 93 h 387"/>
                  <a:gd name="T40" fmla="*/ 14 w 538"/>
                  <a:gd name="T41" fmla="*/ 93 h 387"/>
                  <a:gd name="T42" fmla="*/ 14 w 538"/>
                  <a:gd name="T43" fmla="*/ 89 h 387"/>
                  <a:gd name="T44" fmla="*/ 0 w 538"/>
                  <a:gd name="T45" fmla="*/ 89 h 387"/>
                  <a:gd name="T46" fmla="*/ 0 w 538"/>
                  <a:gd name="T47" fmla="*/ 93 h 387"/>
                  <a:gd name="T48" fmla="*/ 79 w 538"/>
                  <a:gd name="T49" fmla="*/ 96 h 387"/>
                  <a:gd name="T50" fmla="*/ 108 w 538"/>
                  <a:gd name="T51" fmla="*/ 96 h 387"/>
                  <a:gd name="T52" fmla="*/ 108 w 538"/>
                  <a:gd name="T53" fmla="*/ 94 h 387"/>
                  <a:gd name="T54" fmla="*/ 79 w 538"/>
                  <a:gd name="T55" fmla="*/ 94 h 387"/>
                  <a:gd name="T56" fmla="*/ 79 w 538"/>
                  <a:gd name="T57" fmla="*/ 96 h 387"/>
                  <a:gd name="T58" fmla="*/ 130 w 538"/>
                  <a:gd name="T59" fmla="*/ 91 h 387"/>
                  <a:gd name="T60" fmla="*/ 135 w 538"/>
                  <a:gd name="T61" fmla="*/ 91 h 387"/>
                  <a:gd name="T62" fmla="*/ 135 w 538"/>
                  <a:gd name="T63" fmla="*/ 89 h 387"/>
                  <a:gd name="T64" fmla="*/ 130 w 538"/>
                  <a:gd name="T65" fmla="*/ 89 h 387"/>
                  <a:gd name="T66" fmla="*/ 130 w 538"/>
                  <a:gd name="T67" fmla="*/ 91 h 387"/>
                  <a:gd name="T68" fmla="*/ 130 w 538"/>
                  <a:gd name="T69" fmla="*/ 95 h 387"/>
                  <a:gd name="T70" fmla="*/ 135 w 538"/>
                  <a:gd name="T71" fmla="*/ 95 h 387"/>
                  <a:gd name="T72" fmla="*/ 135 w 538"/>
                  <a:gd name="T73" fmla="*/ 93 h 387"/>
                  <a:gd name="T74" fmla="*/ 130 w 538"/>
                  <a:gd name="T75" fmla="*/ 93 h 387"/>
                  <a:gd name="T76" fmla="*/ 130 w 538"/>
                  <a:gd name="T77" fmla="*/ 95 h 387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538"/>
                  <a:gd name="T118" fmla="*/ 0 h 387"/>
                  <a:gd name="T119" fmla="*/ 538 w 538"/>
                  <a:gd name="T120" fmla="*/ 387 h 387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538" h="387">
                    <a:moveTo>
                      <a:pt x="450" y="277"/>
                    </a:moveTo>
                    <a:lnTo>
                      <a:pt x="469" y="277"/>
                    </a:lnTo>
                    <a:lnTo>
                      <a:pt x="469" y="269"/>
                    </a:lnTo>
                    <a:lnTo>
                      <a:pt x="450" y="269"/>
                    </a:lnTo>
                    <a:lnTo>
                      <a:pt x="450" y="277"/>
                    </a:lnTo>
                    <a:close/>
                    <a:moveTo>
                      <a:pt x="122" y="229"/>
                    </a:moveTo>
                    <a:lnTo>
                      <a:pt x="122" y="27"/>
                    </a:lnTo>
                    <a:lnTo>
                      <a:pt x="416" y="27"/>
                    </a:lnTo>
                    <a:lnTo>
                      <a:pt x="416" y="229"/>
                    </a:lnTo>
                    <a:lnTo>
                      <a:pt x="122" y="229"/>
                    </a:lnTo>
                    <a:close/>
                    <a:moveTo>
                      <a:pt x="109" y="243"/>
                    </a:moveTo>
                    <a:lnTo>
                      <a:pt x="429" y="243"/>
                    </a:lnTo>
                    <a:lnTo>
                      <a:pt x="429" y="14"/>
                    </a:lnTo>
                    <a:lnTo>
                      <a:pt x="443" y="14"/>
                    </a:lnTo>
                    <a:lnTo>
                      <a:pt x="443" y="0"/>
                    </a:lnTo>
                    <a:lnTo>
                      <a:pt x="94" y="0"/>
                    </a:lnTo>
                    <a:lnTo>
                      <a:pt x="94" y="256"/>
                    </a:lnTo>
                    <a:lnTo>
                      <a:pt x="109" y="256"/>
                    </a:lnTo>
                    <a:lnTo>
                      <a:pt x="109" y="243"/>
                    </a:lnTo>
                    <a:close/>
                    <a:moveTo>
                      <a:pt x="0" y="373"/>
                    </a:moveTo>
                    <a:lnTo>
                      <a:pt x="54" y="373"/>
                    </a:lnTo>
                    <a:lnTo>
                      <a:pt x="54" y="356"/>
                    </a:lnTo>
                    <a:lnTo>
                      <a:pt x="0" y="356"/>
                    </a:lnTo>
                    <a:lnTo>
                      <a:pt x="0" y="373"/>
                    </a:lnTo>
                    <a:close/>
                    <a:moveTo>
                      <a:pt x="313" y="387"/>
                    </a:moveTo>
                    <a:lnTo>
                      <a:pt x="429" y="387"/>
                    </a:lnTo>
                    <a:lnTo>
                      <a:pt x="429" y="379"/>
                    </a:lnTo>
                    <a:lnTo>
                      <a:pt x="313" y="379"/>
                    </a:lnTo>
                    <a:lnTo>
                      <a:pt x="313" y="387"/>
                    </a:lnTo>
                    <a:close/>
                    <a:moveTo>
                      <a:pt x="519" y="364"/>
                    </a:moveTo>
                    <a:lnTo>
                      <a:pt x="538" y="364"/>
                    </a:lnTo>
                    <a:lnTo>
                      <a:pt x="538" y="356"/>
                    </a:lnTo>
                    <a:lnTo>
                      <a:pt x="519" y="356"/>
                    </a:lnTo>
                    <a:lnTo>
                      <a:pt x="519" y="364"/>
                    </a:lnTo>
                    <a:close/>
                    <a:moveTo>
                      <a:pt x="519" y="383"/>
                    </a:moveTo>
                    <a:lnTo>
                      <a:pt x="538" y="383"/>
                    </a:lnTo>
                    <a:lnTo>
                      <a:pt x="538" y="373"/>
                    </a:lnTo>
                    <a:lnTo>
                      <a:pt x="519" y="373"/>
                    </a:lnTo>
                    <a:lnTo>
                      <a:pt x="519" y="383"/>
                    </a:lnTo>
                    <a:close/>
                  </a:path>
                </a:pathLst>
              </a:custGeom>
              <a:solidFill>
                <a:srgbClr val="000000"/>
              </a:solidFill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20" name="Line 90"/>
              <p:cNvSpPr>
                <a:spLocks noChangeShapeType="1"/>
              </p:cNvSpPr>
              <p:nvPr/>
            </p:nvSpPr>
            <p:spPr bwMode="auto">
              <a:xfrm>
                <a:off x="747" y="2495"/>
                <a:ext cx="21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21" name="Line 91"/>
              <p:cNvSpPr>
                <a:spLocks noChangeShapeType="1"/>
              </p:cNvSpPr>
              <p:nvPr/>
            </p:nvSpPr>
            <p:spPr bwMode="auto">
              <a:xfrm flipV="1">
                <a:off x="801" y="2495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22" name="Line 92"/>
              <p:cNvSpPr>
                <a:spLocks noChangeShapeType="1"/>
              </p:cNvSpPr>
              <p:nvPr/>
            </p:nvSpPr>
            <p:spPr bwMode="auto">
              <a:xfrm flipV="1">
                <a:off x="855" y="2495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cxnSp>
          <p:nvCxnSpPr>
            <p:cNvPr id="35885" name="AutoShape 93"/>
            <p:cNvCxnSpPr>
              <a:cxnSpLocks noChangeShapeType="1"/>
              <a:stCxn id="35873" idx="3"/>
              <a:endCxn id="35875" idx="1"/>
            </p:cNvCxnSpPr>
            <p:nvPr/>
          </p:nvCxnSpPr>
          <p:spPr bwMode="auto">
            <a:xfrm flipV="1">
              <a:off x="1359" y="2400"/>
              <a:ext cx="1152" cy="4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5886" name="AutoShape 94"/>
            <p:cNvCxnSpPr>
              <a:cxnSpLocks noChangeShapeType="1"/>
              <a:stCxn id="35873" idx="3"/>
              <a:endCxn id="35876" idx="1"/>
            </p:cNvCxnSpPr>
            <p:nvPr/>
          </p:nvCxnSpPr>
          <p:spPr bwMode="auto">
            <a:xfrm>
              <a:off x="1359" y="2448"/>
              <a:ext cx="1152" cy="576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5887" name="AutoShape 95"/>
            <p:cNvCxnSpPr>
              <a:cxnSpLocks noChangeShapeType="1"/>
              <a:stCxn id="35874" idx="3"/>
              <a:endCxn id="35876" idx="1"/>
            </p:cNvCxnSpPr>
            <p:nvPr/>
          </p:nvCxnSpPr>
          <p:spPr bwMode="auto">
            <a:xfrm flipV="1">
              <a:off x="1311" y="3024"/>
              <a:ext cx="1200" cy="48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5888" name="AutoShape 96"/>
            <p:cNvCxnSpPr>
              <a:cxnSpLocks noChangeShapeType="1"/>
              <a:stCxn id="35874" idx="3"/>
              <a:endCxn id="35877" idx="1"/>
            </p:cNvCxnSpPr>
            <p:nvPr/>
          </p:nvCxnSpPr>
          <p:spPr bwMode="auto">
            <a:xfrm>
              <a:off x="1311" y="3504"/>
              <a:ext cx="1200" cy="336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5889" name="AutoShape 97"/>
            <p:cNvCxnSpPr>
              <a:cxnSpLocks noChangeShapeType="1"/>
              <a:stCxn id="35876" idx="3"/>
              <a:endCxn id="35878" idx="1"/>
            </p:cNvCxnSpPr>
            <p:nvPr/>
          </p:nvCxnSpPr>
          <p:spPr bwMode="auto">
            <a:xfrm flipV="1">
              <a:off x="2703" y="2688"/>
              <a:ext cx="1440" cy="336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5890" name="AutoShape 98"/>
            <p:cNvCxnSpPr>
              <a:cxnSpLocks noChangeShapeType="1"/>
              <a:stCxn id="35877" idx="3"/>
              <a:endCxn id="35879" idx="1"/>
            </p:cNvCxnSpPr>
            <p:nvPr/>
          </p:nvCxnSpPr>
          <p:spPr bwMode="auto">
            <a:xfrm flipV="1">
              <a:off x="2703" y="3792"/>
              <a:ext cx="1248" cy="4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5891" name="AutoShape 99"/>
            <p:cNvCxnSpPr>
              <a:cxnSpLocks noChangeShapeType="1"/>
              <a:stCxn id="35879" idx="0"/>
              <a:endCxn id="35878" idx="2"/>
            </p:cNvCxnSpPr>
            <p:nvPr/>
          </p:nvCxnSpPr>
          <p:spPr bwMode="auto">
            <a:xfrm flipV="1">
              <a:off x="4047" y="2832"/>
              <a:ext cx="192" cy="816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5892" name="AutoShape 100"/>
            <p:cNvCxnSpPr>
              <a:cxnSpLocks noChangeShapeType="1"/>
              <a:stCxn id="35874" idx="0"/>
              <a:endCxn id="35873" idx="2"/>
            </p:cNvCxnSpPr>
            <p:nvPr/>
          </p:nvCxnSpPr>
          <p:spPr bwMode="auto">
            <a:xfrm flipV="1">
              <a:off x="1215" y="2592"/>
              <a:ext cx="48" cy="76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5893" name="AutoShape 101"/>
            <p:cNvCxnSpPr>
              <a:cxnSpLocks noChangeShapeType="1"/>
              <a:stCxn id="35875" idx="3"/>
              <a:endCxn id="35878" idx="1"/>
            </p:cNvCxnSpPr>
            <p:nvPr/>
          </p:nvCxnSpPr>
          <p:spPr bwMode="auto">
            <a:xfrm>
              <a:off x="2703" y="2400"/>
              <a:ext cx="1440" cy="28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5894" name="AutoShape 102"/>
            <p:cNvCxnSpPr>
              <a:cxnSpLocks noChangeShapeType="1"/>
              <a:stCxn id="35967" idx="35"/>
              <a:endCxn id="35873" idx="1"/>
            </p:cNvCxnSpPr>
            <p:nvPr/>
          </p:nvCxnSpPr>
          <p:spPr bwMode="auto">
            <a:xfrm>
              <a:off x="676" y="2227"/>
              <a:ext cx="491" cy="221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5895" name="AutoShape 103"/>
            <p:cNvCxnSpPr>
              <a:cxnSpLocks noChangeShapeType="1"/>
              <a:stCxn id="35955" idx="31"/>
              <a:endCxn id="35874" idx="1"/>
            </p:cNvCxnSpPr>
            <p:nvPr/>
          </p:nvCxnSpPr>
          <p:spPr bwMode="auto">
            <a:xfrm flipV="1">
              <a:off x="724" y="3504"/>
              <a:ext cx="395" cy="19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5896" name="AutoShape 104"/>
            <p:cNvCxnSpPr>
              <a:cxnSpLocks noChangeShapeType="1"/>
              <a:stCxn id="35875" idx="0"/>
              <a:endCxn id="35938" idx="4"/>
            </p:cNvCxnSpPr>
            <p:nvPr/>
          </p:nvCxnSpPr>
          <p:spPr bwMode="auto">
            <a:xfrm flipV="1">
              <a:off x="2607" y="2007"/>
              <a:ext cx="99" cy="249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5897" name="AutoShape 105"/>
            <p:cNvCxnSpPr>
              <a:cxnSpLocks noChangeShapeType="1"/>
              <a:stCxn id="35879" idx="3"/>
              <a:endCxn id="35919" idx="23"/>
            </p:cNvCxnSpPr>
            <p:nvPr/>
          </p:nvCxnSpPr>
          <p:spPr bwMode="auto">
            <a:xfrm>
              <a:off x="4143" y="3792"/>
              <a:ext cx="682" cy="14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5898" name="AutoShape 106"/>
            <p:cNvCxnSpPr>
              <a:cxnSpLocks noChangeShapeType="1"/>
              <a:stCxn id="35878" idx="3"/>
              <a:endCxn id="35923" idx="2"/>
            </p:cNvCxnSpPr>
            <p:nvPr/>
          </p:nvCxnSpPr>
          <p:spPr bwMode="auto">
            <a:xfrm flipV="1">
              <a:off x="4335" y="2304"/>
              <a:ext cx="288" cy="384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35899" name="Text Box 107"/>
            <p:cNvSpPr txBox="1">
              <a:spLocks noChangeArrowheads="1"/>
            </p:cNvSpPr>
            <p:nvPr/>
          </p:nvSpPr>
          <p:spPr bwMode="auto">
            <a:xfrm>
              <a:off x="303" y="1824"/>
              <a:ext cx="450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Host A</a:t>
              </a:r>
            </a:p>
          </p:txBody>
        </p:sp>
        <p:sp>
          <p:nvSpPr>
            <p:cNvPr id="35900" name="Text Box 108"/>
            <p:cNvSpPr txBox="1">
              <a:spLocks noChangeArrowheads="1"/>
            </p:cNvSpPr>
            <p:nvPr/>
          </p:nvSpPr>
          <p:spPr bwMode="auto">
            <a:xfrm>
              <a:off x="333" y="3314"/>
              <a:ext cx="450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Host B</a:t>
              </a:r>
            </a:p>
          </p:txBody>
        </p:sp>
        <p:sp>
          <p:nvSpPr>
            <p:cNvPr id="35901" name="Text Box 109"/>
            <p:cNvSpPr txBox="1">
              <a:spLocks noChangeArrowheads="1"/>
            </p:cNvSpPr>
            <p:nvPr/>
          </p:nvSpPr>
          <p:spPr bwMode="auto">
            <a:xfrm>
              <a:off x="4671" y="3408"/>
              <a:ext cx="450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Host E</a:t>
              </a:r>
            </a:p>
          </p:txBody>
        </p:sp>
        <p:sp>
          <p:nvSpPr>
            <p:cNvPr id="35902" name="Text Box 110"/>
            <p:cNvSpPr txBox="1">
              <a:spLocks noChangeArrowheads="1"/>
            </p:cNvSpPr>
            <p:nvPr/>
          </p:nvSpPr>
          <p:spPr bwMode="auto">
            <a:xfrm>
              <a:off x="4458" y="1778"/>
              <a:ext cx="45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Host D</a:t>
              </a:r>
            </a:p>
          </p:txBody>
        </p:sp>
        <p:sp>
          <p:nvSpPr>
            <p:cNvPr id="35903" name="Text Box 111"/>
            <p:cNvSpPr txBox="1">
              <a:spLocks noChangeArrowheads="1"/>
            </p:cNvSpPr>
            <p:nvPr/>
          </p:nvSpPr>
          <p:spPr bwMode="auto">
            <a:xfrm>
              <a:off x="2460" y="1536"/>
              <a:ext cx="45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Host C</a:t>
              </a:r>
            </a:p>
          </p:txBody>
        </p:sp>
        <p:sp>
          <p:nvSpPr>
            <p:cNvPr id="35904" name="Text Box 112"/>
            <p:cNvSpPr txBox="1">
              <a:spLocks noChangeArrowheads="1"/>
            </p:cNvSpPr>
            <p:nvPr/>
          </p:nvSpPr>
          <p:spPr bwMode="auto">
            <a:xfrm>
              <a:off x="1152" y="2354"/>
              <a:ext cx="25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N1</a:t>
              </a:r>
            </a:p>
          </p:txBody>
        </p:sp>
        <p:sp>
          <p:nvSpPr>
            <p:cNvPr id="35905" name="Text Box 113"/>
            <p:cNvSpPr txBox="1">
              <a:spLocks noChangeArrowheads="1"/>
            </p:cNvSpPr>
            <p:nvPr/>
          </p:nvSpPr>
          <p:spPr bwMode="auto">
            <a:xfrm>
              <a:off x="2479" y="2304"/>
              <a:ext cx="25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N2</a:t>
              </a:r>
            </a:p>
          </p:txBody>
        </p:sp>
        <p:sp>
          <p:nvSpPr>
            <p:cNvPr id="35906" name="Text Box 114"/>
            <p:cNvSpPr txBox="1">
              <a:spLocks noChangeArrowheads="1"/>
            </p:cNvSpPr>
            <p:nvPr/>
          </p:nvSpPr>
          <p:spPr bwMode="auto">
            <a:xfrm>
              <a:off x="4111" y="2594"/>
              <a:ext cx="25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N3</a:t>
              </a:r>
            </a:p>
          </p:txBody>
        </p:sp>
        <p:sp>
          <p:nvSpPr>
            <p:cNvPr id="35907" name="Text Box 115"/>
            <p:cNvSpPr txBox="1">
              <a:spLocks noChangeArrowheads="1"/>
            </p:cNvSpPr>
            <p:nvPr/>
          </p:nvSpPr>
          <p:spPr bwMode="auto">
            <a:xfrm>
              <a:off x="1089" y="3410"/>
              <a:ext cx="25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N4</a:t>
              </a:r>
            </a:p>
          </p:txBody>
        </p:sp>
        <p:sp>
          <p:nvSpPr>
            <p:cNvPr id="35908" name="Text Box 116"/>
            <p:cNvSpPr txBox="1">
              <a:spLocks noChangeArrowheads="1"/>
            </p:cNvSpPr>
            <p:nvPr/>
          </p:nvSpPr>
          <p:spPr bwMode="auto">
            <a:xfrm>
              <a:off x="2479" y="2930"/>
              <a:ext cx="25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N5</a:t>
              </a:r>
            </a:p>
          </p:txBody>
        </p:sp>
        <p:sp>
          <p:nvSpPr>
            <p:cNvPr id="35909" name="Text Box 117"/>
            <p:cNvSpPr txBox="1">
              <a:spLocks noChangeArrowheads="1"/>
            </p:cNvSpPr>
            <p:nvPr/>
          </p:nvSpPr>
          <p:spPr bwMode="auto">
            <a:xfrm>
              <a:off x="3919" y="3698"/>
              <a:ext cx="25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N7</a:t>
              </a:r>
            </a:p>
          </p:txBody>
        </p:sp>
        <p:sp>
          <p:nvSpPr>
            <p:cNvPr id="35910" name="Text Box 118"/>
            <p:cNvSpPr txBox="1">
              <a:spLocks noChangeArrowheads="1"/>
            </p:cNvSpPr>
            <p:nvPr/>
          </p:nvSpPr>
          <p:spPr bwMode="auto">
            <a:xfrm>
              <a:off x="2479" y="3698"/>
              <a:ext cx="25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N6</a:t>
              </a:r>
            </a:p>
          </p:txBody>
        </p:sp>
      </p:grpSp>
      <p:sp>
        <p:nvSpPr>
          <p:cNvPr id="160" name="AutoShape 2"/>
          <p:cNvSpPr>
            <a:spLocks noChangeArrowheads="1"/>
          </p:cNvSpPr>
          <p:nvPr/>
        </p:nvSpPr>
        <p:spPr bwMode="auto">
          <a:xfrm>
            <a:off x="533400" y="4495800"/>
            <a:ext cx="1371600" cy="853440"/>
          </a:xfrm>
          <a:prstGeom prst="wedgeRectCallout">
            <a:avLst>
              <a:gd name="adj1" fmla="val 67310"/>
              <a:gd name="adj2" fmla="val -50105"/>
            </a:avLst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8" tIns="44450" rIns="90488" bIns="44450"/>
          <a:lstStyle/>
          <a:p>
            <a:pPr algn="ctr"/>
            <a:endParaRPr lang="en-US"/>
          </a:p>
        </p:txBody>
      </p:sp>
      <p:grpSp>
        <p:nvGrpSpPr>
          <p:cNvPr id="161" name="Group 119"/>
          <p:cNvGrpSpPr>
            <a:grpSpLocks/>
          </p:cNvGrpSpPr>
          <p:nvPr/>
        </p:nvGrpSpPr>
        <p:grpSpPr bwMode="auto">
          <a:xfrm>
            <a:off x="457200" y="4419600"/>
            <a:ext cx="1479550" cy="933450"/>
            <a:chOff x="1008" y="1392"/>
            <a:chExt cx="932" cy="630"/>
          </a:xfrm>
        </p:grpSpPr>
        <p:sp>
          <p:nvSpPr>
            <p:cNvPr id="162" name="Freeform 120"/>
            <p:cNvSpPr>
              <a:spLocks noEditPoints="1"/>
            </p:cNvSpPr>
            <p:nvPr/>
          </p:nvSpPr>
          <p:spPr bwMode="auto">
            <a:xfrm>
              <a:off x="1134" y="1595"/>
              <a:ext cx="284" cy="6"/>
            </a:xfrm>
            <a:custGeom>
              <a:avLst/>
              <a:gdLst>
                <a:gd name="T0" fmla="*/ 54 w 1500"/>
                <a:gd name="T1" fmla="*/ 1 h 22"/>
                <a:gd name="T2" fmla="*/ 54 w 1500"/>
                <a:gd name="T3" fmla="*/ 0 h 22"/>
                <a:gd name="T4" fmla="*/ 53 w 1500"/>
                <a:gd name="T5" fmla="*/ 0 h 22"/>
                <a:gd name="T6" fmla="*/ 53 w 1500"/>
                <a:gd name="T7" fmla="*/ 0 h 22"/>
                <a:gd name="T8" fmla="*/ 53 w 1500"/>
                <a:gd name="T9" fmla="*/ 1 h 22"/>
                <a:gd name="T10" fmla="*/ 53 w 1500"/>
                <a:gd name="T11" fmla="*/ 1 h 22"/>
                <a:gd name="T12" fmla="*/ 53 w 1500"/>
                <a:gd name="T13" fmla="*/ 2 h 22"/>
                <a:gd name="T14" fmla="*/ 54 w 1500"/>
                <a:gd name="T15" fmla="*/ 1 h 22"/>
                <a:gd name="T16" fmla="*/ 54 w 1500"/>
                <a:gd name="T17" fmla="*/ 1 h 22"/>
                <a:gd name="T18" fmla="*/ 0 w 1500"/>
                <a:gd name="T19" fmla="*/ 1 h 22"/>
                <a:gd name="T20" fmla="*/ 0 w 1500"/>
                <a:gd name="T21" fmla="*/ 1 h 22"/>
                <a:gd name="T22" fmla="*/ 0 w 1500"/>
                <a:gd name="T23" fmla="*/ 2 h 22"/>
                <a:gd name="T24" fmla="*/ 1 w 1500"/>
                <a:gd name="T25" fmla="*/ 1 h 22"/>
                <a:gd name="T26" fmla="*/ 1 w 1500"/>
                <a:gd name="T27" fmla="*/ 1 h 22"/>
                <a:gd name="T28" fmla="*/ 1 w 1500"/>
                <a:gd name="T29" fmla="*/ 0 h 22"/>
                <a:gd name="T30" fmla="*/ 0 w 1500"/>
                <a:gd name="T31" fmla="*/ 0 h 22"/>
                <a:gd name="T32" fmla="*/ 0 w 1500"/>
                <a:gd name="T33" fmla="*/ 0 h 22"/>
                <a:gd name="T34" fmla="*/ 0 w 1500"/>
                <a:gd name="T35" fmla="*/ 1 h 2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00"/>
                <a:gd name="T55" fmla="*/ 0 h 22"/>
                <a:gd name="T56" fmla="*/ 1500 w 1500"/>
                <a:gd name="T57" fmla="*/ 22 h 2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00" h="22">
                  <a:moveTo>
                    <a:pt x="1500" y="10"/>
                  </a:moveTo>
                  <a:lnTo>
                    <a:pt x="1498" y="2"/>
                  </a:lnTo>
                  <a:lnTo>
                    <a:pt x="1490" y="0"/>
                  </a:lnTo>
                  <a:lnTo>
                    <a:pt x="1482" y="2"/>
                  </a:lnTo>
                  <a:lnTo>
                    <a:pt x="1478" y="10"/>
                  </a:lnTo>
                  <a:lnTo>
                    <a:pt x="1482" y="18"/>
                  </a:lnTo>
                  <a:lnTo>
                    <a:pt x="1490" y="22"/>
                  </a:lnTo>
                  <a:lnTo>
                    <a:pt x="1498" y="18"/>
                  </a:lnTo>
                  <a:lnTo>
                    <a:pt x="1500" y="10"/>
                  </a:lnTo>
                  <a:close/>
                  <a:moveTo>
                    <a:pt x="0" y="10"/>
                  </a:moveTo>
                  <a:lnTo>
                    <a:pt x="2" y="18"/>
                  </a:lnTo>
                  <a:lnTo>
                    <a:pt x="10" y="22"/>
                  </a:lnTo>
                  <a:lnTo>
                    <a:pt x="18" y="18"/>
                  </a:lnTo>
                  <a:lnTo>
                    <a:pt x="21" y="10"/>
                  </a:lnTo>
                  <a:lnTo>
                    <a:pt x="18" y="2"/>
                  </a:lnTo>
                  <a:lnTo>
                    <a:pt x="10" y="0"/>
                  </a:lnTo>
                  <a:lnTo>
                    <a:pt x="2" y="2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Line 121"/>
            <p:cNvSpPr>
              <a:spLocks noChangeShapeType="1"/>
            </p:cNvSpPr>
            <p:nvPr/>
          </p:nvSpPr>
          <p:spPr bwMode="auto">
            <a:xfrm flipH="1">
              <a:off x="1138" y="1598"/>
              <a:ext cx="276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Freeform 122"/>
            <p:cNvSpPr>
              <a:spLocks noEditPoints="1"/>
            </p:cNvSpPr>
            <p:nvPr/>
          </p:nvSpPr>
          <p:spPr bwMode="auto">
            <a:xfrm>
              <a:off x="1134" y="1753"/>
              <a:ext cx="284" cy="99"/>
            </a:xfrm>
            <a:custGeom>
              <a:avLst/>
              <a:gdLst>
                <a:gd name="T0" fmla="*/ 0 w 1500"/>
                <a:gd name="T1" fmla="*/ 24 h 403"/>
                <a:gd name="T2" fmla="*/ 0 w 1500"/>
                <a:gd name="T3" fmla="*/ 24 h 403"/>
                <a:gd name="T4" fmla="*/ 1 w 1500"/>
                <a:gd name="T5" fmla="*/ 24 h 403"/>
                <a:gd name="T6" fmla="*/ 1 w 1500"/>
                <a:gd name="T7" fmla="*/ 24 h 403"/>
                <a:gd name="T8" fmla="*/ 1 w 1500"/>
                <a:gd name="T9" fmla="*/ 24 h 403"/>
                <a:gd name="T10" fmla="*/ 1 w 1500"/>
                <a:gd name="T11" fmla="*/ 23 h 403"/>
                <a:gd name="T12" fmla="*/ 0 w 1500"/>
                <a:gd name="T13" fmla="*/ 23 h 403"/>
                <a:gd name="T14" fmla="*/ 0 w 1500"/>
                <a:gd name="T15" fmla="*/ 23 h 403"/>
                <a:gd name="T16" fmla="*/ 0 w 1500"/>
                <a:gd name="T17" fmla="*/ 24 h 403"/>
                <a:gd name="T18" fmla="*/ 54 w 1500"/>
                <a:gd name="T19" fmla="*/ 0 h 403"/>
                <a:gd name="T20" fmla="*/ 54 w 1500"/>
                <a:gd name="T21" fmla="*/ 0 h 403"/>
                <a:gd name="T22" fmla="*/ 53 w 1500"/>
                <a:gd name="T23" fmla="*/ 0 h 403"/>
                <a:gd name="T24" fmla="*/ 53 w 1500"/>
                <a:gd name="T25" fmla="*/ 0 h 403"/>
                <a:gd name="T26" fmla="*/ 53 w 1500"/>
                <a:gd name="T27" fmla="*/ 1 h 403"/>
                <a:gd name="T28" fmla="*/ 53 w 1500"/>
                <a:gd name="T29" fmla="*/ 1 h 403"/>
                <a:gd name="T30" fmla="*/ 53 w 1500"/>
                <a:gd name="T31" fmla="*/ 1 h 403"/>
                <a:gd name="T32" fmla="*/ 54 w 1500"/>
                <a:gd name="T33" fmla="*/ 1 h 403"/>
                <a:gd name="T34" fmla="*/ 54 w 1500"/>
                <a:gd name="T35" fmla="*/ 0 h 40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00"/>
                <a:gd name="T55" fmla="*/ 0 h 403"/>
                <a:gd name="T56" fmla="*/ 1500 w 1500"/>
                <a:gd name="T57" fmla="*/ 403 h 40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00" h="403">
                  <a:moveTo>
                    <a:pt x="0" y="395"/>
                  </a:moveTo>
                  <a:lnTo>
                    <a:pt x="4" y="403"/>
                  </a:lnTo>
                  <a:lnTo>
                    <a:pt x="14" y="403"/>
                  </a:lnTo>
                  <a:lnTo>
                    <a:pt x="20" y="399"/>
                  </a:lnTo>
                  <a:lnTo>
                    <a:pt x="21" y="391"/>
                  </a:lnTo>
                  <a:lnTo>
                    <a:pt x="16" y="383"/>
                  </a:lnTo>
                  <a:lnTo>
                    <a:pt x="8" y="381"/>
                  </a:lnTo>
                  <a:lnTo>
                    <a:pt x="0" y="387"/>
                  </a:lnTo>
                  <a:lnTo>
                    <a:pt x="0" y="395"/>
                  </a:lnTo>
                  <a:close/>
                  <a:moveTo>
                    <a:pt x="1500" y="8"/>
                  </a:moveTo>
                  <a:lnTo>
                    <a:pt x="1496" y="2"/>
                  </a:lnTo>
                  <a:lnTo>
                    <a:pt x="1486" y="0"/>
                  </a:lnTo>
                  <a:lnTo>
                    <a:pt x="1480" y="6"/>
                  </a:lnTo>
                  <a:lnTo>
                    <a:pt x="1478" y="14"/>
                  </a:lnTo>
                  <a:lnTo>
                    <a:pt x="1484" y="22"/>
                  </a:lnTo>
                  <a:lnTo>
                    <a:pt x="1492" y="22"/>
                  </a:lnTo>
                  <a:lnTo>
                    <a:pt x="1500" y="18"/>
                  </a:lnTo>
                  <a:lnTo>
                    <a:pt x="1500" y="8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Line 123"/>
            <p:cNvSpPr>
              <a:spLocks noChangeShapeType="1"/>
            </p:cNvSpPr>
            <p:nvPr/>
          </p:nvSpPr>
          <p:spPr bwMode="auto">
            <a:xfrm flipV="1">
              <a:off x="1138" y="1757"/>
              <a:ext cx="276" cy="92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" name="Freeform 124"/>
            <p:cNvSpPr>
              <a:spLocks noEditPoints="1"/>
            </p:cNvSpPr>
            <p:nvPr/>
          </p:nvSpPr>
          <p:spPr bwMode="auto">
            <a:xfrm>
              <a:off x="1134" y="1846"/>
              <a:ext cx="284" cy="93"/>
            </a:xfrm>
            <a:custGeom>
              <a:avLst/>
              <a:gdLst>
                <a:gd name="T0" fmla="*/ 0 w 1500"/>
                <a:gd name="T1" fmla="*/ 0 h 381"/>
                <a:gd name="T2" fmla="*/ 0 w 1500"/>
                <a:gd name="T3" fmla="*/ 1 h 381"/>
                <a:gd name="T4" fmla="*/ 0 w 1500"/>
                <a:gd name="T5" fmla="*/ 1 h 381"/>
                <a:gd name="T6" fmla="*/ 1 w 1500"/>
                <a:gd name="T7" fmla="*/ 1 h 381"/>
                <a:gd name="T8" fmla="*/ 1 w 1500"/>
                <a:gd name="T9" fmla="*/ 1 h 381"/>
                <a:gd name="T10" fmla="*/ 1 w 1500"/>
                <a:gd name="T11" fmla="*/ 0 h 381"/>
                <a:gd name="T12" fmla="*/ 1 w 1500"/>
                <a:gd name="T13" fmla="*/ 0 h 381"/>
                <a:gd name="T14" fmla="*/ 0 w 1500"/>
                <a:gd name="T15" fmla="*/ 0 h 381"/>
                <a:gd name="T16" fmla="*/ 0 w 1500"/>
                <a:gd name="T17" fmla="*/ 0 h 381"/>
                <a:gd name="T18" fmla="*/ 54 w 1500"/>
                <a:gd name="T19" fmla="*/ 22 h 381"/>
                <a:gd name="T20" fmla="*/ 54 w 1500"/>
                <a:gd name="T21" fmla="*/ 22 h 381"/>
                <a:gd name="T22" fmla="*/ 53 w 1500"/>
                <a:gd name="T23" fmla="*/ 21 h 381"/>
                <a:gd name="T24" fmla="*/ 53 w 1500"/>
                <a:gd name="T25" fmla="*/ 21 h 381"/>
                <a:gd name="T26" fmla="*/ 53 w 1500"/>
                <a:gd name="T27" fmla="*/ 22 h 381"/>
                <a:gd name="T28" fmla="*/ 53 w 1500"/>
                <a:gd name="T29" fmla="*/ 22 h 381"/>
                <a:gd name="T30" fmla="*/ 53 w 1500"/>
                <a:gd name="T31" fmla="*/ 23 h 381"/>
                <a:gd name="T32" fmla="*/ 54 w 1500"/>
                <a:gd name="T33" fmla="*/ 23 h 381"/>
                <a:gd name="T34" fmla="*/ 54 w 1500"/>
                <a:gd name="T35" fmla="*/ 22 h 3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00"/>
                <a:gd name="T55" fmla="*/ 0 h 381"/>
                <a:gd name="T56" fmla="*/ 1500 w 1500"/>
                <a:gd name="T57" fmla="*/ 381 h 38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00" h="381">
                  <a:moveTo>
                    <a:pt x="0" y="10"/>
                  </a:moveTo>
                  <a:lnTo>
                    <a:pt x="2" y="18"/>
                  </a:lnTo>
                  <a:lnTo>
                    <a:pt x="8" y="22"/>
                  </a:lnTo>
                  <a:lnTo>
                    <a:pt x="16" y="22"/>
                  </a:lnTo>
                  <a:lnTo>
                    <a:pt x="21" y="14"/>
                  </a:lnTo>
                  <a:lnTo>
                    <a:pt x="20" y="6"/>
                  </a:lnTo>
                  <a:lnTo>
                    <a:pt x="14" y="0"/>
                  </a:lnTo>
                  <a:lnTo>
                    <a:pt x="4" y="2"/>
                  </a:lnTo>
                  <a:lnTo>
                    <a:pt x="0" y="10"/>
                  </a:lnTo>
                  <a:close/>
                  <a:moveTo>
                    <a:pt x="1500" y="373"/>
                  </a:moveTo>
                  <a:lnTo>
                    <a:pt x="1500" y="365"/>
                  </a:lnTo>
                  <a:lnTo>
                    <a:pt x="1492" y="359"/>
                  </a:lnTo>
                  <a:lnTo>
                    <a:pt x="1484" y="361"/>
                  </a:lnTo>
                  <a:lnTo>
                    <a:pt x="1478" y="369"/>
                  </a:lnTo>
                  <a:lnTo>
                    <a:pt x="1480" y="377"/>
                  </a:lnTo>
                  <a:lnTo>
                    <a:pt x="1486" y="381"/>
                  </a:lnTo>
                  <a:lnTo>
                    <a:pt x="1496" y="381"/>
                  </a:lnTo>
                  <a:lnTo>
                    <a:pt x="1500" y="373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7" name="Line 125"/>
            <p:cNvSpPr>
              <a:spLocks noChangeShapeType="1"/>
            </p:cNvSpPr>
            <p:nvPr/>
          </p:nvSpPr>
          <p:spPr bwMode="auto">
            <a:xfrm>
              <a:off x="1138" y="1850"/>
              <a:ext cx="276" cy="86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" name="Freeform 126"/>
            <p:cNvSpPr>
              <a:spLocks noEditPoints="1"/>
            </p:cNvSpPr>
            <p:nvPr/>
          </p:nvSpPr>
          <p:spPr bwMode="auto">
            <a:xfrm>
              <a:off x="1414" y="1595"/>
              <a:ext cx="315" cy="71"/>
            </a:xfrm>
            <a:custGeom>
              <a:avLst/>
              <a:gdLst>
                <a:gd name="T0" fmla="*/ 0 w 1660"/>
                <a:gd name="T1" fmla="*/ 0 h 291"/>
                <a:gd name="T2" fmla="*/ 0 w 1660"/>
                <a:gd name="T3" fmla="*/ 1 h 291"/>
                <a:gd name="T4" fmla="*/ 0 w 1660"/>
                <a:gd name="T5" fmla="*/ 1 h 291"/>
                <a:gd name="T6" fmla="*/ 1 w 1660"/>
                <a:gd name="T7" fmla="*/ 1 h 291"/>
                <a:gd name="T8" fmla="*/ 1 w 1660"/>
                <a:gd name="T9" fmla="*/ 1 h 291"/>
                <a:gd name="T10" fmla="*/ 1 w 1660"/>
                <a:gd name="T11" fmla="*/ 0 h 291"/>
                <a:gd name="T12" fmla="*/ 1 w 1660"/>
                <a:gd name="T13" fmla="*/ 0 h 291"/>
                <a:gd name="T14" fmla="*/ 0 w 1660"/>
                <a:gd name="T15" fmla="*/ 0 h 291"/>
                <a:gd name="T16" fmla="*/ 0 w 1660"/>
                <a:gd name="T17" fmla="*/ 0 h 291"/>
                <a:gd name="T18" fmla="*/ 60 w 1660"/>
                <a:gd name="T19" fmla="*/ 17 h 291"/>
                <a:gd name="T20" fmla="*/ 60 w 1660"/>
                <a:gd name="T21" fmla="*/ 16 h 291"/>
                <a:gd name="T22" fmla="*/ 59 w 1660"/>
                <a:gd name="T23" fmla="*/ 16 h 291"/>
                <a:gd name="T24" fmla="*/ 59 w 1660"/>
                <a:gd name="T25" fmla="*/ 16 h 291"/>
                <a:gd name="T26" fmla="*/ 59 w 1660"/>
                <a:gd name="T27" fmla="*/ 17 h 291"/>
                <a:gd name="T28" fmla="*/ 59 w 1660"/>
                <a:gd name="T29" fmla="*/ 17 h 291"/>
                <a:gd name="T30" fmla="*/ 59 w 1660"/>
                <a:gd name="T31" fmla="*/ 17 h 291"/>
                <a:gd name="T32" fmla="*/ 60 w 1660"/>
                <a:gd name="T33" fmla="*/ 17 h 291"/>
                <a:gd name="T34" fmla="*/ 60 w 1660"/>
                <a:gd name="T35" fmla="*/ 17 h 29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60"/>
                <a:gd name="T55" fmla="*/ 0 h 291"/>
                <a:gd name="T56" fmla="*/ 1660 w 1660"/>
                <a:gd name="T57" fmla="*/ 291 h 29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60" h="291">
                  <a:moveTo>
                    <a:pt x="0" y="10"/>
                  </a:moveTo>
                  <a:lnTo>
                    <a:pt x="2" y="18"/>
                  </a:lnTo>
                  <a:lnTo>
                    <a:pt x="10" y="22"/>
                  </a:lnTo>
                  <a:lnTo>
                    <a:pt x="18" y="20"/>
                  </a:lnTo>
                  <a:lnTo>
                    <a:pt x="22" y="12"/>
                  </a:lnTo>
                  <a:lnTo>
                    <a:pt x="20" y="4"/>
                  </a:lnTo>
                  <a:lnTo>
                    <a:pt x="14" y="0"/>
                  </a:lnTo>
                  <a:lnTo>
                    <a:pt x="6" y="2"/>
                  </a:lnTo>
                  <a:lnTo>
                    <a:pt x="0" y="10"/>
                  </a:lnTo>
                  <a:close/>
                  <a:moveTo>
                    <a:pt x="1660" y="281"/>
                  </a:moveTo>
                  <a:lnTo>
                    <a:pt x="1658" y="273"/>
                  </a:lnTo>
                  <a:lnTo>
                    <a:pt x="1650" y="269"/>
                  </a:lnTo>
                  <a:lnTo>
                    <a:pt x="1642" y="271"/>
                  </a:lnTo>
                  <a:lnTo>
                    <a:pt x="1638" y="279"/>
                  </a:lnTo>
                  <a:lnTo>
                    <a:pt x="1638" y="287"/>
                  </a:lnTo>
                  <a:lnTo>
                    <a:pt x="1646" y="291"/>
                  </a:lnTo>
                  <a:lnTo>
                    <a:pt x="1654" y="289"/>
                  </a:lnTo>
                  <a:lnTo>
                    <a:pt x="1660" y="281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" name="Line 127"/>
            <p:cNvSpPr>
              <a:spLocks noChangeShapeType="1"/>
            </p:cNvSpPr>
            <p:nvPr/>
          </p:nvSpPr>
          <p:spPr bwMode="auto">
            <a:xfrm>
              <a:off x="1418" y="1598"/>
              <a:ext cx="306" cy="65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" name="Freeform 128"/>
            <p:cNvSpPr>
              <a:spLocks noEditPoints="1"/>
            </p:cNvSpPr>
            <p:nvPr/>
          </p:nvSpPr>
          <p:spPr bwMode="auto">
            <a:xfrm>
              <a:off x="1414" y="1661"/>
              <a:ext cx="315" cy="98"/>
            </a:xfrm>
            <a:custGeom>
              <a:avLst/>
              <a:gdLst>
                <a:gd name="T0" fmla="*/ 60 w 1660"/>
                <a:gd name="T1" fmla="*/ 0 h 402"/>
                <a:gd name="T2" fmla="*/ 60 w 1660"/>
                <a:gd name="T3" fmla="*/ 0 h 402"/>
                <a:gd name="T4" fmla="*/ 59 w 1660"/>
                <a:gd name="T5" fmla="*/ 0 h 402"/>
                <a:gd name="T6" fmla="*/ 59 w 1660"/>
                <a:gd name="T7" fmla="*/ 0 h 402"/>
                <a:gd name="T8" fmla="*/ 59 w 1660"/>
                <a:gd name="T9" fmla="*/ 1 h 402"/>
                <a:gd name="T10" fmla="*/ 59 w 1660"/>
                <a:gd name="T11" fmla="*/ 1 h 402"/>
                <a:gd name="T12" fmla="*/ 59 w 1660"/>
                <a:gd name="T13" fmla="*/ 1 h 402"/>
                <a:gd name="T14" fmla="*/ 60 w 1660"/>
                <a:gd name="T15" fmla="*/ 1 h 402"/>
                <a:gd name="T16" fmla="*/ 60 w 1660"/>
                <a:gd name="T17" fmla="*/ 0 h 402"/>
                <a:gd name="T18" fmla="*/ 0 w 1660"/>
                <a:gd name="T19" fmla="*/ 23 h 402"/>
                <a:gd name="T20" fmla="*/ 0 w 1660"/>
                <a:gd name="T21" fmla="*/ 24 h 402"/>
                <a:gd name="T22" fmla="*/ 1 w 1660"/>
                <a:gd name="T23" fmla="*/ 24 h 402"/>
                <a:gd name="T24" fmla="*/ 1 w 1660"/>
                <a:gd name="T25" fmla="*/ 24 h 402"/>
                <a:gd name="T26" fmla="*/ 1 w 1660"/>
                <a:gd name="T27" fmla="*/ 23 h 402"/>
                <a:gd name="T28" fmla="*/ 1 w 1660"/>
                <a:gd name="T29" fmla="*/ 23 h 402"/>
                <a:gd name="T30" fmla="*/ 0 w 1660"/>
                <a:gd name="T31" fmla="*/ 23 h 402"/>
                <a:gd name="T32" fmla="*/ 0 w 1660"/>
                <a:gd name="T33" fmla="*/ 23 h 402"/>
                <a:gd name="T34" fmla="*/ 0 w 1660"/>
                <a:gd name="T35" fmla="*/ 23 h 40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60"/>
                <a:gd name="T55" fmla="*/ 0 h 402"/>
                <a:gd name="T56" fmla="*/ 1660 w 1660"/>
                <a:gd name="T57" fmla="*/ 402 h 40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60" h="402">
                  <a:moveTo>
                    <a:pt x="1660" y="8"/>
                  </a:moveTo>
                  <a:lnTo>
                    <a:pt x="1654" y="2"/>
                  </a:lnTo>
                  <a:lnTo>
                    <a:pt x="1646" y="0"/>
                  </a:lnTo>
                  <a:lnTo>
                    <a:pt x="1638" y="4"/>
                  </a:lnTo>
                  <a:lnTo>
                    <a:pt x="1638" y="14"/>
                  </a:lnTo>
                  <a:lnTo>
                    <a:pt x="1642" y="20"/>
                  </a:lnTo>
                  <a:lnTo>
                    <a:pt x="1650" y="22"/>
                  </a:lnTo>
                  <a:lnTo>
                    <a:pt x="1658" y="16"/>
                  </a:lnTo>
                  <a:lnTo>
                    <a:pt x="1660" y="8"/>
                  </a:lnTo>
                  <a:close/>
                  <a:moveTo>
                    <a:pt x="0" y="394"/>
                  </a:moveTo>
                  <a:lnTo>
                    <a:pt x="6" y="400"/>
                  </a:lnTo>
                  <a:lnTo>
                    <a:pt x="14" y="402"/>
                  </a:lnTo>
                  <a:lnTo>
                    <a:pt x="22" y="398"/>
                  </a:lnTo>
                  <a:lnTo>
                    <a:pt x="22" y="388"/>
                  </a:lnTo>
                  <a:lnTo>
                    <a:pt x="18" y="382"/>
                  </a:lnTo>
                  <a:lnTo>
                    <a:pt x="10" y="380"/>
                  </a:lnTo>
                  <a:lnTo>
                    <a:pt x="2" y="386"/>
                  </a:lnTo>
                  <a:lnTo>
                    <a:pt x="0" y="394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1" name="Line 129"/>
            <p:cNvSpPr>
              <a:spLocks noChangeShapeType="1"/>
            </p:cNvSpPr>
            <p:nvPr/>
          </p:nvSpPr>
          <p:spPr bwMode="auto">
            <a:xfrm flipH="1">
              <a:off x="1418" y="1664"/>
              <a:ext cx="306" cy="9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2" name="Freeform 130"/>
            <p:cNvSpPr>
              <a:spLocks noEditPoints="1"/>
            </p:cNvSpPr>
            <p:nvPr/>
          </p:nvSpPr>
          <p:spPr bwMode="auto">
            <a:xfrm>
              <a:off x="1414" y="1934"/>
              <a:ext cx="281" cy="6"/>
            </a:xfrm>
            <a:custGeom>
              <a:avLst/>
              <a:gdLst>
                <a:gd name="T0" fmla="*/ 0 w 1481"/>
                <a:gd name="T1" fmla="*/ 1 h 24"/>
                <a:gd name="T2" fmla="*/ 0 w 1481"/>
                <a:gd name="T3" fmla="*/ 1 h 24"/>
                <a:gd name="T4" fmla="*/ 0 w 1481"/>
                <a:gd name="T5" fmla="*/ 2 h 24"/>
                <a:gd name="T6" fmla="*/ 1 w 1481"/>
                <a:gd name="T7" fmla="*/ 1 h 24"/>
                <a:gd name="T8" fmla="*/ 1 w 1481"/>
                <a:gd name="T9" fmla="*/ 1 h 24"/>
                <a:gd name="T10" fmla="*/ 1 w 1481"/>
                <a:gd name="T11" fmla="*/ 0 h 24"/>
                <a:gd name="T12" fmla="*/ 0 w 1481"/>
                <a:gd name="T13" fmla="*/ 0 h 24"/>
                <a:gd name="T14" fmla="*/ 0 w 1481"/>
                <a:gd name="T15" fmla="*/ 0 h 24"/>
                <a:gd name="T16" fmla="*/ 0 w 1481"/>
                <a:gd name="T17" fmla="*/ 1 h 24"/>
                <a:gd name="T18" fmla="*/ 53 w 1481"/>
                <a:gd name="T19" fmla="*/ 1 h 24"/>
                <a:gd name="T20" fmla="*/ 53 w 1481"/>
                <a:gd name="T21" fmla="*/ 0 h 24"/>
                <a:gd name="T22" fmla="*/ 53 w 1481"/>
                <a:gd name="T23" fmla="*/ 0 h 24"/>
                <a:gd name="T24" fmla="*/ 53 w 1481"/>
                <a:gd name="T25" fmla="*/ 0 h 24"/>
                <a:gd name="T26" fmla="*/ 52 w 1481"/>
                <a:gd name="T27" fmla="*/ 1 h 24"/>
                <a:gd name="T28" fmla="*/ 53 w 1481"/>
                <a:gd name="T29" fmla="*/ 1 h 24"/>
                <a:gd name="T30" fmla="*/ 53 w 1481"/>
                <a:gd name="T31" fmla="*/ 2 h 24"/>
                <a:gd name="T32" fmla="*/ 53 w 1481"/>
                <a:gd name="T33" fmla="*/ 1 h 24"/>
                <a:gd name="T34" fmla="*/ 53 w 1481"/>
                <a:gd name="T35" fmla="*/ 1 h 2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81"/>
                <a:gd name="T55" fmla="*/ 0 h 24"/>
                <a:gd name="T56" fmla="*/ 1481 w 1481"/>
                <a:gd name="T57" fmla="*/ 24 h 2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81" h="24">
                  <a:moveTo>
                    <a:pt x="0" y="12"/>
                  </a:moveTo>
                  <a:lnTo>
                    <a:pt x="4" y="20"/>
                  </a:lnTo>
                  <a:lnTo>
                    <a:pt x="12" y="24"/>
                  </a:lnTo>
                  <a:lnTo>
                    <a:pt x="20" y="20"/>
                  </a:lnTo>
                  <a:lnTo>
                    <a:pt x="22" y="12"/>
                  </a:lnTo>
                  <a:lnTo>
                    <a:pt x="20" y="4"/>
                  </a:lnTo>
                  <a:lnTo>
                    <a:pt x="12" y="0"/>
                  </a:lnTo>
                  <a:lnTo>
                    <a:pt x="4" y="4"/>
                  </a:lnTo>
                  <a:lnTo>
                    <a:pt x="0" y="12"/>
                  </a:lnTo>
                  <a:close/>
                  <a:moveTo>
                    <a:pt x="1481" y="12"/>
                  </a:moveTo>
                  <a:lnTo>
                    <a:pt x="1477" y="4"/>
                  </a:lnTo>
                  <a:lnTo>
                    <a:pt x="1469" y="0"/>
                  </a:lnTo>
                  <a:lnTo>
                    <a:pt x="1461" y="4"/>
                  </a:lnTo>
                  <a:lnTo>
                    <a:pt x="1457" y="12"/>
                  </a:lnTo>
                  <a:lnTo>
                    <a:pt x="1461" y="20"/>
                  </a:lnTo>
                  <a:lnTo>
                    <a:pt x="1469" y="24"/>
                  </a:lnTo>
                  <a:lnTo>
                    <a:pt x="1477" y="20"/>
                  </a:lnTo>
                  <a:lnTo>
                    <a:pt x="1481" y="12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3" name="Line 131"/>
            <p:cNvSpPr>
              <a:spLocks noChangeShapeType="1"/>
            </p:cNvSpPr>
            <p:nvPr/>
          </p:nvSpPr>
          <p:spPr bwMode="auto">
            <a:xfrm>
              <a:off x="1418" y="1937"/>
              <a:ext cx="272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Line 132"/>
            <p:cNvSpPr>
              <a:spLocks noChangeShapeType="1"/>
            </p:cNvSpPr>
            <p:nvPr/>
          </p:nvSpPr>
          <p:spPr bwMode="auto">
            <a:xfrm flipH="1" flipV="1">
              <a:off x="1692" y="1937"/>
              <a:ext cx="149" cy="3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5" name="Line 133"/>
            <p:cNvSpPr>
              <a:spLocks noChangeShapeType="1"/>
            </p:cNvSpPr>
            <p:nvPr/>
          </p:nvSpPr>
          <p:spPr bwMode="auto">
            <a:xfrm>
              <a:off x="1416" y="1466"/>
              <a:ext cx="0" cy="132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" name="Line 134"/>
            <p:cNvSpPr>
              <a:spLocks noChangeShapeType="1"/>
            </p:cNvSpPr>
            <p:nvPr/>
          </p:nvSpPr>
          <p:spPr bwMode="auto">
            <a:xfrm flipV="1">
              <a:off x="1008" y="1849"/>
              <a:ext cx="127" cy="9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7" name="Line 135"/>
            <p:cNvSpPr>
              <a:spLocks noChangeShapeType="1"/>
            </p:cNvSpPr>
            <p:nvPr/>
          </p:nvSpPr>
          <p:spPr bwMode="auto">
            <a:xfrm flipH="1">
              <a:off x="1726" y="1543"/>
              <a:ext cx="98" cy="12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8" name="Rectangle 136"/>
            <p:cNvSpPr>
              <a:spLocks noChangeArrowheads="1"/>
            </p:cNvSpPr>
            <p:nvPr/>
          </p:nvSpPr>
          <p:spPr bwMode="auto">
            <a:xfrm>
              <a:off x="1193" y="1576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179" name="Rectangle 137"/>
            <p:cNvSpPr>
              <a:spLocks noChangeArrowheads="1"/>
            </p:cNvSpPr>
            <p:nvPr/>
          </p:nvSpPr>
          <p:spPr bwMode="auto">
            <a:xfrm>
              <a:off x="1184" y="1833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180" name="Rectangle 138"/>
            <p:cNvSpPr>
              <a:spLocks noChangeArrowheads="1"/>
            </p:cNvSpPr>
            <p:nvPr/>
          </p:nvSpPr>
          <p:spPr bwMode="auto">
            <a:xfrm>
              <a:off x="1448" y="1564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181" name="Rectangle 139"/>
            <p:cNvSpPr>
              <a:spLocks noChangeArrowheads="1"/>
            </p:cNvSpPr>
            <p:nvPr/>
          </p:nvSpPr>
          <p:spPr bwMode="auto">
            <a:xfrm>
              <a:off x="1448" y="1716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182" name="Rectangle 140"/>
            <p:cNvSpPr>
              <a:spLocks noChangeArrowheads="1"/>
            </p:cNvSpPr>
            <p:nvPr/>
          </p:nvSpPr>
          <p:spPr bwMode="auto">
            <a:xfrm>
              <a:off x="1448" y="1915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183" name="Rectangle 141"/>
            <p:cNvSpPr>
              <a:spLocks noChangeArrowheads="1"/>
            </p:cNvSpPr>
            <p:nvPr/>
          </p:nvSpPr>
          <p:spPr bwMode="auto">
            <a:xfrm>
              <a:off x="1757" y="1634"/>
              <a:ext cx="37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184" name="Rectangle 142"/>
            <p:cNvSpPr>
              <a:spLocks noChangeArrowheads="1"/>
            </p:cNvSpPr>
            <p:nvPr/>
          </p:nvSpPr>
          <p:spPr bwMode="auto">
            <a:xfrm>
              <a:off x="1721" y="1903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cxnSp>
          <p:nvCxnSpPr>
            <p:cNvPr id="185" name="AutoShape 143"/>
            <p:cNvCxnSpPr>
              <a:cxnSpLocks noChangeShapeType="1"/>
              <a:stCxn id="178" idx="3"/>
              <a:endCxn id="180" idx="1"/>
            </p:cNvCxnSpPr>
            <p:nvPr/>
          </p:nvCxnSpPr>
          <p:spPr bwMode="auto">
            <a:xfrm flipV="1">
              <a:off x="1229" y="1599"/>
              <a:ext cx="219" cy="12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86" name="AutoShape 144"/>
            <p:cNvCxnSpPr>
              <a:cxnSpLocks noChangeShapeType="1"/>
              <a:stCxn id="178" idx="3"/>
              <a:endCxn id="181" idx="1"/>
            </p:cNvCxnSpPr>
            <p:nvPr/>
          </p:nvCxnSpPr>
          <p:spPr bwMode="auto">
            <a:xfrm>
              <a:off x="1229" y="1611"/>
              <a:ext cx="219" cy="14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87" name="AutoShape 145"/>
            <p:cNvCxnSpPr>
              <a:cxnSpLocks noChangeShapeType="1"/>
              <a:stCxn id="179" idx="3"/>
              <a:endCxn id="181" idx="1"/>
            </p:cNvCxnSpPr>
            <p:nvPr/>
          </p:nvCxnSpPr>
          <p:spPr bwMode="auto">
            <a:xfrm flipV="1">
              <a:off x="1220" y="1751"/>
              <a:ext cx="228" cy="117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88" name="AutoShape 146"/>
            <p:cNvCxnSpPr>
              <a:cxnSpLocks noChangeShapeType="1"/>
              <a:stCxn id="179" idx="3"/>
              <a:endCxn id="182" idx="1"/>
            </p:cNvCxnSpPr>
            <p:nvPr/>
          </p:nvCxnSpPr>
          <p:spPr bwMode="auto">
            <a:xfrm>
              <a:off x="1220" y="1868"/>
              <a:ext cx="228" cy="82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89" name="AutoShape 147"/>
            <p:cNvCxnSpPr>
              <a:cxnSpLocks noChangeShapeType="1"/>
              <a:stCxn id="181" idx="3"/>
              <a:endCxn id="183" idx="1"/>
            </p:cNvCxnSpPr>
            <p:nvPr/>
          </p:nvCxnSpPr>
          <p:spPr bwMode="auto">
            <a:xfrm flipV="1">
              <a:off x="1484" y="1669"/>
              <a:ext cx="273" cy="82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90" name="AutoShape 148"/>
            <p:cNvCxnSpPr>
              <a:cxnSpLocks noChangeShapeType="1"/>
              <a:stCxn id="182" idx="3"/>
              <a:endCxn id="184" idx="1"/>
            </p:cNvCxnSpPr>
            <p:nvPr/>
          </p:nvCxnSpPr>
          <p:spPr bwMode="auto">
            <a:xfrm flipV="1">
              <a:off x="1484" y="1938"/>
              <a:ext cx="237" cy="12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91" name="AutoShape 149"/>
            <p:cNvCxnSpPr>
              <a:cxnSpLocks noChangeShapeType="1"/>
              <a:stCxn id="184" idx="0"/>
              <a:endCxn id="183" idx="2"/>
            </p:cNvCxnSpPr>
            <p:nvPr/>
          </p:nvCxnSpPr>
          <p:spPr bwMode="auto">
            <a:xfrm flipV="1">
              <a:off x="1739" y="1704"/>
              <a:ext cx="37" cy="199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92" name="AutoShape 150"/>
            <p:cNvCxnSpPr>
              <a:cxnSpLocks noChangeShapeType="1"/>
              <a:stCxn id="179" idx="0"/>
              <a:endCxn id="178" idx="2"/>
            </p:cNvCxnSpPr>
            <p:nvPr/>
          </p:nvCxnSpPr>
          <p:spPr bwMode="auto">
            <a:xfrm flipV="1">
              <a:off x="1202" y="1646"/>
              <a:ext cx="9" cy="187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93" name="AutoShape 151"/>
            <p:cNvCxnSpPr>
              <a:cxnSpLocks noChangeShapeType="1"/>
              <a:stCxn id="180" idx="3"/>
              <a:endCxn id="183" idx="1"/>
            </p:cNvCxnSpPr>
            <p:nvPr/>
          </p:nvCxnSpPr>
          <p:spPr bwMode="auto">
            <a:xfrm>
              <a:off x="1484" y="1599"/>
              <a:ext cx="273" cy="7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94" name="AutoShape 152"/>
            <p:cNvCxnSpPr>
              <a:cxnSpLocks noChangeShapeType="1"/>
              <a:endCxn id="178" idx="1"/>
            </p:cNvCxnSpPr>
            <p:nvPr/>
          </p:nvCxnSpPr>
          <p:spPr bwMode="auto">
            <a:xfrm>
              <a:off x="1100" y="1557"/>
              <a:ext cx="93" cy="54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95" name="AutoShape 153"/>
            <p:cNvCxnSpPr>
              <a:cxnSpLocks noChangeShapeType="1"/>
              <a:endCxn id="179" idx="1"/>
            </p:cNvCxnSpPr>
            <p:nvPr/>
          </p:nvCxnSpPr>
          <p:spPr bwMode="auto">
            <a:xfrm flipV="1">
              <a:off x="1109" y="1868"/>
              <a:ext cx="75" cy="4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96" name="AutoShape 154"/>
            <p:cNvCxnSpPr>
              <a:cxnSpLocks noChangeShapeType="1"/>
              <a:stCxn id="180" idx="0"/>
            </p:cNvCxnSpPr>
            <p:nvPr/>
          </p:nvCxnSpPr>
          <p:spPr bwMode="auto">
            <a:xfrm flipV="1">
              <a:off x="1466" y="1503"/>
              <a:ext cx="19" cy="61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97" name="AutoShape 155"/>
            <p:cNvCxnSpPr>
              <a:cxnSpLocks noChangeShapeType="1"/>
              <a:stCxn id="184" idx="3"/>
              <a:endCxn id="201" idx="1"/>
            </p:cNvCxnSpPr>
            <p:nvPr/>
          </p:nvCxnSpPr>
          <p:spPr bwMode="auto">
            <a:xfrm>
              <a:off x="1757" y="1938"/>
              <a:ext cx="19" cy="1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98" name="AutoShape 156"/>
            <p:cNvCxnSpPr>
              <a:cxnSpLocks noChangeShapeType="1"/>
              <a:stCxn id="183" idx="3"/>
            </p:cNvCxnSpPr>
            <p:nvPr/>
          </p:nvCxnSpPr>
          <p:spPr bwMode="auto">
            <a:xfrm flipV="1">
              <a:off x="1794" y="1576"/>
              <a:ext cx="54" cy="93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99" name="Text Box 157"/>
            <p:cNvSpPr txBox="1">
              <a:spLocks noChangeArrowheads="1"/>
            </p:cNvSpPr>
            <p:nvPr/>
          </p:nvSpPr>
          <p:spPr bwMode="auto">
            <a:xfrm>
              <a:off x="1012" y="1462"/>
              <a:ext cx="157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 dirty="0"/>
                <a:t>A</a:t>
              </a:r>
            </a:p>
          </p:txBody>
        </p:sp>
        <p:sp>
          <p:nvSpPr>
            <p:cNvPr id="200" name="Text Box 158"/>
            <p:cNvSpPr txBox="1">
              <a:spLocks noChangeArrowheads="1"/>
            </p:cNvSpPr>
            <p:nvPr/>
          </p:nvSpPr>
          <p:spPr bwMode="auto">
            <a:xfrm>
              <a:off x="1008" y="1852"/>
              <a:ext cx="157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/>
                <a:t>B</a:t>
              </a:r>
            </a:p>
          </p:txBody>
        </p:sp>
        <p:sp>
          <p:nvSpPr>
            <p:cNvPr id="201" name="Text Box 159"/>
            <p:cNvSpPr txBox="1">
              <a:spLocks noChangeArrowheads="1"/>
            </p:cNvSpPr>
            <p:nvPr/>
          </p:nvSpPr>
          <p:spPr bwMode="auto">
            <a:xfrm>
              <a:off x="1776" y="1889"/>
              <a:ext cx="157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/>
                <a:t>E</a:t>
              </a:r>
            </a:p>
          </p:txBody>
        </p:sp>
        <p:sp>
          <p:nvSpPr>
            <p:cNvPr id="202" name="Text Box 160"/>
            <p:cNvSpPr txBox="1">
              <a:spLocks noChangeArrowheads="1"/>
            </p:cNvSpPr>
            <p:nvPr/>
          </p:nvSpPr>
          <p:spPr bwMode="auto">
            <a:xfrm>
              <a:off x="1780" y="1474"/>
              <a:ext cx="160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/>
                <a:t>D</a:t>
              </a:r>
            </a:p>
          </p:txBody>
        </p:sp>
        <p:sp>
          <p:nvSpPr>
            <p:cNvPr id="203" name="Text Box 161"/>
            <p:cNvSpPr txBox="1">
              <a:spLocks noChangeArrowheads="1"/>
            </p:cNvSpPr>
            <p:nvPr/>
          </p:nvSpPr>
          <p:spPr bwMode="auto">
            <a:xfrm>
              <a:off x="1401" y="1392"/>
              <a:ext cx="160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/>
                <a:t>C</a:t>
              </a:r>
            </a:p>
          </p:txBody>
        </p:sp>
      </p:grpSp>
      <p:sp>
        <p:nvSpPr>
          <p:cNvPr id="204" name="AutoShape 2"/>
          <p:cNvSpPr>
            <a:spLocks noChangeArrowheads="1"/>
          </p:cNvSpPr>
          <p:nvPr/>
        </p:nvSpPr>
        <p:spPr bwMode="auto">
          <a:xfrm>
            <a:off x="2590800" y="3270885"/>
            <a:ext cx="1371600" cy="853440"/>
          </a:xfrm>
          <a:prstGeom prst="wedgeRectCallout">
            <a:avLst>
              <a:gd name="adj1" fmla="val 59309"/>
              <a:gd name="adj2" fmla="val 85853"/>
            </a:avLst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8" tIns="44450" rIns="90488" bIns="44450"/>
          <a:lstStyle/>
          <a:p>
            <a:pPr algn="ctr"/>
            <a:endParaRPr lang="en-US"/>
          </a:p>
        </p:txBody>
      </p:sp>
      <p:grpSp>
        <p:nvGrpSpPr>
          <p:cNvPr id="205" name="Group 119"/>
          <p:cNvGrpSpPr>
            <a:grpSpLocks/>
          </p:cNvGrpSpPr>
          <p:nvPr/>
        </p:nvGrpSpPr>
        <p:grpSpPr bwMode="auto">
          <a:xfrm>
            <a:off x="2514600" y="3200400"/>
            <a:ext cx="1479550" cy="933450"/>
            <a:chOff x="1008" y="1392"/>
            <a:chExt cx="932" cy="630"/>
          </a:xfrm>
        </p:grpSpPr>
        <p:sp>
          <p:nvSpPr>
            <p:cNvPr id="206" name="Freeform 120"/>
            <p:cNvSpPr>
              <a:spLocks noEditPoints="1"/>
            </p:cNvSpPr>
            <p:nvPr/>
          </p:nvSpPr>
          <p:spPr bwMode="auto">
            <a:xfrm>
              <a:off x="1134" y="1595"/>
              <a:ext cx="284" cy="6"/>
            </a:xfrm>
            <a:custGeom>
              <a:avLst/>
              <a:gdLst>
                <a:gd name="T0" fmla="*/ 54 w 1500"/>
                <a:gd name="T1" fmla="*/ 1 h 22"/>
                <a:gd name="T2" fmla="*/ 54 w 1500"/>
                <a:gd name="T3" fmla="*/ 0 h 22"/>
                <a:gd name="T4" fmla="*/ 53 w 1500"/>
                <a:gd name="T5" fmla="*/ 0 h 22"/>
                <a:gd name="T6" fmla="*/ 53 w 1500"/>
                <a:gd name="T7" fmla="*/ 0 h 22"/>
                <a:gd name="T8" fmla="*/ 53 w 1500"/>
                <a:gd name="T9" fmla="*/ 1 h 22"/>
                <a:gd name="T10" fmla="*/ 53 w 1500"/>
                <a:gd name="T11" fmla="*/ 1 h 22"/>
                <a:gd name="T12" fmla="*/ 53 w 1500"/>
                <a:gd name="T13" fmla="*/ 2 h 22"/>
                <a:gd name="T14" fmla="*/ 54 w 1500"/>
                <a:gd name="T15" fmla="*/ 1 h 22"/>
                <a:gd name="T16" fmla="*/ 54 w 1500"/>
                <a:gd name="T17" fmla="*/ 1 h 22"/>
                <a:gd name="T18" fmla="*/ 0 w 1500"/>
                <a:gd name="T19" fmla="*/ 1 h 22"/>
                <a:gd name="T20" fmla="*/ 0 w 1500"/>
                <a:gd name="T21" fmla="*/ 1 h 22"/>
                <a:gd name="T22" fmla="*/ 0 w 1500"/>
                <a:gd name="T23" fmla="*/ 2 h 22"/>
                <a:gd name="T24" fmla="*/ 1 w 1500"/>
                <a:gd name="T25" fmla="*/ 1 h 22"/>
                <a:gd name="T26" fmla="*/ 1 w 1500"/>
                <a:gd name="T27" fmla="*/ 1 h 22"/>
                <a:gd name="T28" fmla="*/ 1 w 1500"/>
                <a:gd name="T29" fmla="*/ 0 h 22"/>
                <a:gd name="T30" fmla="*/ 0 w 1500"/>
                <a:gd name="T31" fmla="*/ 0 h 22"/>
                <a:gd name="T32" fmla="*/ 0 w 1500"/>
                <a:gd name="T33" fmla="*/ 0 h 22"/>
                <a:gd name="T34" fmla="*/ 0 w 1500"/>
                <a:gd name="T35" fmla="*/ 1 h 2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00"/>
                <a:gd name="T55" fmla="*/ 0 h 22"/>
                <a:gd name="T56" fmla="*/ 1500 w 1500"/>
                <a:gd name="T57" fmla="*/ 22 h 2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00" h="22">
                  <a:moveTo>
                    <a:pt x="1500" y="10"/>
                  </a:moveTo>
                  <a:lnTo>
                    <a:pt x="1498" y="2"/>
                  </a:lnTo>
                  <a:lnTo>
                    <a:pt x="1490" y="0"/>
                  </a:lnTo>
                  <a:lnTo>
                    <a:pt x="1482" y="2"/>
                  </a:lnTo>
                  <a:lnTo>
                    <a:pt x="1478" y="10"/>
                  </a:lnTo>
                  <a:lnTo>
                    <a:pt x="1482" y="18"/>
                  </a:lnTo>
                  <a:lnTo>
                    <a:pt x="1490" y="22"/>
                  </a:lnTo>
                  <a:lnTo>
                    <a:pt x="1498" y="18"/>
                  </a:lnTo>
                  <a:lnTo>
                    <a:pt x="1500" y="10"/>
                  </a:lnTo>
                  <a:close/>
                  <a:moveTo>
                    <a:pt x="0" y="10"/>
                  </a:moveTo>
                  <a:lnTo>
                    <a:pt x="2" y="18"/>
                  </a:lnTo>
                  <a:lnTo>
                    <a:pt x="10" y="22"/>
                  </a:lnTo>
                  <a:lnTo>
                    <a:pt x="18" y="18"/>
                  </a:lnTo>
                  <a:lnTo>
                    <a:pt x="21" y="10"/>
                  </a:lnTo>
                  <a:lnTo>
                    <a:pt x="18" y="2"/>
                  </a:lnTo>
                  <a:lnTo>
                    <a:pt x="10" y="0"/>
                  </a:lnTo>
                  <a:lnTo>
                    <a:pt x="2" y="2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" name="Line 121"/>
            <p:cNvSpPr>
              <a:spLocks noChangeShapeType="1"/>
            </p:cNvSpPr>
            <p:nvPr/>
          </p:nvSpPr>
          <p:spPr bwMode="auto">
            <a:xfrm flipH="1">
              <a:off x="1138" y="1598"/>
              <a:ext cx="276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" name="Freeform 122"/>
            <p:cNvSpPr>
              <a:spLocks noEditPoints="1"/>
            </p:cNvSpPr>
            <p:nvPr/>
          </p:nvSpPr>
          <p:spPr bwMode="auto">
            <a:xfrm>
              <a:off x="1134" y="1753"/>
              <a:ext cx="284" cy="99"/>
            </a:xfrm>
            <a:custGeom>
              <a:avLst/>
              <a:gdLst>
                <a:gd name="T0" fmla="*/ 0 w 1500"/>
                <a:gd name="T1" fmla="*/ 24 h 403"/>
                <a:gd name="T2" fmla="*/ 0 w 1500"/>
                <a:gd name="T3" fmla="*/ 24 h 403"/>
                <a:gd name="T4" fmla="*/ 1 w 1500"/>
                <a:gd name="T5" fmla="*/ 24 h 403"/>
                <a:gd name="T6" fmla="*/ 1 w 1500"/>
                <a:gd name="T7" fmla="*/ 24 h 403"/>
                <a:gd name="T8" fmla="*/ 1 w 1500"/>
                <a:gd name="T9" fmla="*/ 24 h 403"/>
                <a:gd name="T10" fmla="*/ 1 w 1500"/>
                <a:gd name="T11" fmla="*/ 23 h 403"/>
                <a:gd name="T12" fmla="*/ 0 w 1500"/>
                <a:gd name="T13" fmla="*/ 23 h 403"/>
                <a:gd name="T14" fmla="*/ 0 w 1500"/>
                <a:gd name="T15" fmla="*/ 23 h 403"/>
                <a:gd name="T16" fmla="*/ 0 w 1500"/>
                <a:gd name="T17" fmla="*/ 24 h 403"/>
                <a:gd name="T18" fmla="*/ 54 w 1500"/>
                <a:gd name="T19" fmla="*/ 0 h 403"/>
                <a:gd name="T20" fmla="*/ 54 w 1500"/>
                <a:gd name="T21" fmla="*/ 0 h 403"/>
                <a:gd name="T22" fmla="*/ 53 w 1500"/>
                <a:gd name="T23" fmla="*/ 0 h 403"/>
                <a:gd name="T24" fmla="*/ 53 w 1500"/>
                <a:gd name="T25" fmla="*/ 0 h 403"/>
                <a:gd name="T26" fmla="*/ 53 w 1500"/>
                <a:gd name="T27" fmla="*/ 1 h 403"/>
                <a:gd name="T28" fmla="*/ 53 w 1500"/>
                <a:gd name="T29" fmla="*/ 1 h 403"/>
                <a:gd name="T30" fmla="*/ 53 w 1500"/>
                <a:gd name="T31" fmla="*/ 1 h 403"/>
                <a:gd name="T32" fmla="*/ 54 w 1500"/>
                <a:gd name="T33" fmla="*/ 1 h 403"/>
                <a:gd name="T34" fmla="*/ 54 w 1500"/>
                <a:gd name="T35" fmla="*/ 0 h 40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00"/>
                <a:gd name="T55" fmla="*/ 0 h 403"/>
                <a:gd name="T56" fmla="*/ 1500 w 1500"/>
                <a:gd name="T57" fmla="*/ 403 h 40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00" h="403">
                  <a:moveTo>
                    <a:pt x="0" y="395"/>
                  </a:moveTo>
                  <a:lnTo>
                    <a:pt x="4" y="403"/>
                  </a:lnTo>
                  <a:lnTo>
                    <a:pt x="14" y="403"/>
                  </a:lnTo>
                  <a:lnTo>
                    <a:pt x="20" y="399"/>
                  </a:lnTo>
                  <a:lnTo>
                    <a:pt x="21" y="391"/>
                  </a:lnTo>
                  <a:lnTo>
                    <a:pt x="16" y="383"/>
                  </a:lnTo>
                  <a:lnTo>
                    <a:pt x="8" y="381"/>
                  </a:lnTo>
                  <a:lnTo>
                    <a:pt x="0" y="387"/>
                  </a:lnTo>
                  <a:lnTo>
                    <a:pt x="0" y="395"/>
                  </a:lnTo>
                  <a:close/>
                  <a:moveTo>
                    <a:pt x="1500" y="8"/>
                  </a:moveTo>
                  <a:lnTo>
                    <a:pt x="1496" y="2"/>
                  </a:lnTo>
                  <a:lnTo>
                    <a:pt x="1486" y="0"/>
                  </a:lnTo>
                  <a:lnTo>
                    <a:pt x="1480" y="6"/>
                  </a:lnTo>
                  <a:lnTo>
                    <a:pt x="1478" y="14"/>
                  </a:lnTo>
                  <a:lnTo>
                    <a:pt x="1484" y="22"/>
                  </a:lnTo>
                  <a:lnTo>
                    <a:pt x="1492" y="22"/>
                  </a:lnTo>
                  <a:lnTo>
                    <a:pt x="1500" y="18"/>
                  </a:lnTo>
                  <a:lnTo>
                    <a:pt x="1500" y="8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" name="Line 123"/>
            <p:cNvSpPr>
              <a:spLocks noChangeShapeType="1"/>
            </p:cNvSpPr>
            <p:nvPr/>
          </p:nvSpPr>
          <p:spPr bwMode="auto">
            <a:xfrm flipV="1">
              <a:off x="1138" y="1757"/>
              <a:ext cx="276" cy="92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" name="Freeform 124"/>
            <p:cNvSpPr>
              <a:spLocks noEditPoints="1"/>
            </p:cNvSpPr>
            <p:nvPr/>
          </p:nvSpPr>
          <p:spPr bwMode="auto">
            <a:xfrm>
              <a:off x="1134" y="1846"/>
              <a:ext cx="284" cy="93"/>
            </a:xfrm>
            <a:custGeom>
              <a:avLst/>
              <a:gdLst>
                <a:gd name="T0" fmla="*/ 0 w 1500"/>
                <a:gd name="T1" fmla="*/ 0 h 381"/>
                <a:gd name="T2" fmla="*/ 0 w 1500"/>
                <a:gd name="T3" fmla="*/ 1 h 381"/>
                <a:gd name="T4" fmla="*/ 0 w 1500"/>
                <a:gd name="T5" fmla="*/ 1 h 381"/>
                <a:gd name="T6" fmla="*/ 1 w 1500"/>
                <a:gd name="T7" fmla="*/ 1 h 381"/>
                <a:gd name="T8" fmla="*/ 1 w 1500"/>
                <a:gd name="T9" fmla="*/ 1 h 381"/>
                <a:gd name="T10" fmla="*/ 1 w 1500"/>
                <a:gd name="T11" fmla="*/ 0 h 381"/>
                <a:gd name="T12" fmla="*/ 1 w 1500"/>
                <a:gd name="T13" fmla="*/ 0 h 381"/>
                <a:gd name="T14" fmla="*/ 0 w 1500"/>
                <a:gd name="T15" fmla="*/ 0 h 381"/>
                <a:gd name="T16" fmla="*/ 0 w 1500"/>
                <a:gd name="T17" fmla="*/ 0 h 381"/>
                <a:gd name="T18" fmla="*/ 54 w 1500"/>
                <a:gd name="T19" fmla="*/ 22 h 381"/>
                <a:gd name="T20" fmla="*/ 54 w 1500"/>
                <a:gd name="T21" fmla="*/ 22 h 381"/>
                <a:gd name="T22" fmla="*/ 53 w 1500"/>
                <a:gd name="T23" fmla="*/ 21 h 381"/>
                <a:gd name="T24" fmla="*/ 53 w 1500"/>
                <a:gd name="T25" fmla="*/ 21 h 381"/>
                <a:gd name="T26" fmla="*/ 53 w 1500"/>
                <a:gd name="T27" fmla="*/ 22 h 381"/>
                <a:gd name="T28" fmla="*/ 53 w 1500"/>
                <a:gd name="T29" fmla="*/ 22 h 381"/>
                <a:gd name="T30" fmla="*/ 53 w 1500"/>
                <a:gd name="T31" fmla="*/ 23 h 381"/>
                <a:gd name="T32" fmla="*/ 54 w 1500"/>
                <a:gd name="T33" fmla="*/ 23 h 381"/>
                <a:gd name="T34" fmla="*/ 54 w 1500"/>
                <a:gd name="T35" fmla="*/ 22 h 3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00"/>
                <a:gd name="T55" fmla="*/ 0 h 381"/>
                <a:gd name="T56" fmla="*/ 1500 w 1500"/>
                <a:gd name="T57" fmla="*/ 381 h 38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00" h="381">
                  <a:moveTo>
                    <a:pt x="0" y="10"/>
                  </a:moveTo>
                  <a:lnTo>
                    <a:pt x="2" y="18"/>
                  </a:lnTo>
                  <a:lnTo>
                    <a:pt x="8" y="22"/>
                  </a:lnTo>
                  <a:lnTo>
                    <a:pt x="16" y="22"/>
                  </a:lnTo>
                  <a:lnTo>
                    <a:pt x="21" y="14"/>
                  </a:lnTo>
                  <a:lnTo>
                    <a:pt x="20" y="6"/>
                  </a:lnTo>
                  <a:lnTo>
                    <a:pt x="14" y="0"/>
                  </a:lnTo>
                  <a:lnTo>
                    <a:pt x="4" y="2"/>
                  </a:lnTo>
                  <a:lnTo>
                    <a:pt x="0" y="10"/>
                  </a:lnTo>
                  <a:close/>
                  <a:moveTo>
                    <a:pt x="1500" y="373"/>
                  </a:moveTo>
                  <a:lnTo>
                    <a:pt x="1500" y="365"/>
                  </a:lnTo>
                  <a:lnTo>
                    <a:pt x="1492" y="359"/>
                  </a:lnTo>
                  <a:lnTo>
                    <a:pt x="1484" y="361"/>
                  </a:lnTo>
                  <a:lnTo>
                    <a:pt x="1478" y="369"/>
                  </a:lnTo>
                  <a:lnTo>
                    <a:pt x="1480" y="377"/>
                  </a:lnTo>
                  <a:lnTo>
                    <a:pt x="1486" y="381"/>
                  </a:lnTo>
                  <a:lnTo>
                    <a:pt x="1496" y="381"/>
                  </a:lnTo>
                  <a:lnTo>
                    <a:pt x="1500" y="373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" name="Line 125"/>
            <p:cNvSpPr>
              <a:spLocks noChangeShapeType="1"/>
            </p:cNvSpPr>
            <p:nvPr/>
          </p:nvSpPr>
          <p:spPr bwMode="auto">
            <a:xfrm>
              <a:off x="1138" y="1850"/>
              <a:ext cx="276" cy="86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" name="Freeform 126"/>
            <p:cNvSpPr>
              <a:spLocks noEditPoints="1"/>
            </p:cNvSpPr>
            <p:nvPr/>
          </p:nvSpPr>
          <p:spPr bwMode="auto">
            <a:xfrm>
              <a:off x="1414" y="1595"/>
              <a:ext cx="315" cy="71"/>
            </a:xfrm>
            <a:custGeom>
              <a:avLst/>
              <a:gdLst>
                <a:gd name="T0" fmla="*/ 0 w 1660"/>
                <a:gd name="T1" fmla="*/ 0 h 291"/>
                <a:gd name="T2" fmla="*/ 0 w 1660"/>
                <a:gd name="T3" fmla="*/ 1 h 291"/>
                <a:gd name="T4" fmla="*/ 0 w 1660"/>
                <a:gd name="T5" fmla="*/ 1 h 291"/>
                <a:gd name="T6" fmla="*/ 1 w 1660"/>
                <a:gd name="T7" fmla="*/ 1 h 291"/>
                <a:gd name="T8" fmla="*/ 1 w 1660"/>
                <a:gd name="T9" fmla="*/ 1 h 291"/>
                <a:gd name="T10" fmla="*/ 1 w 1660"/>
                <a:gd name="T11" fmla="*/ 0 h 291"/>
                <a:gd name="T12" fmla="*/ 1 w 1660"/>
                <a:gd name="T13" fmla="*/ 0 h 291"/>
                <a:gd name="T14" fmla="*/ 0 w 1660"/>
                <a:gd name="T15" fmla="*/ 0 h 291"/>
                <a:gd name="T16" fmla="*/ 0 w 1660"/>
                <a:gd name="T17" fmla="*/ 0 h 291"/>
                <a:gd name="T18" fmla="*/ 60 w 1660"/>
                <a:gd name="T19" fmla="*/ 17 h 291"/>
                <a:gd name="T20" fmla="*/ 60 w 1660"/>
                <a:gd name="T21" fmla="*/ 16 h 291"/>
                <a:gd name="T22" fmla="*/ 59 w 1660"/>
                <a:gd name="T23" fmla="*/ 16 h 291"/>
                <a:gd name="T24" fmla="*/ 59 w 1660"/>
                <a:gd name="T25" fmla="*/ 16 h 291"/>
                <a:gd name="T26" fmla="*/ 59 w 1660"/>
                <a:gd name="T27" fmla="*/ 17 h 291"/>
                <a:gd name="T28" fmla="*/ 59 w 1660"/>
                <a:gd name="T29" fmla="*/ 17 h 291"/>
                <a:gd name="T30" fmla="*/ 59 w 1660"/>
                <a:gd name="T31" fmla="*/ 17 h 291"/>
                <a:gd name="T32" fmla="*/ 60 w 1660"/>
                <a:gd name="T33" fmla="*/ 17 h 291"/>
                <a:gd name="T34" fmla="*/ 60 w 1660"/>
                <a:gd name="T35" fmla="*/ 17 h 29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60"/>
                <a:gd name="T55" fmla="*/ 0 h 291"/>
                <a:gd name="T56" fmla="*/ 1660 w 1660"/>
                <a:gd name="T57" fmla="*/ 291 h 29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60" h="291">
                  <a:moveTo>
                    <a:pt x="0" y="10"/>
                  </a:moveTo>
                  <a:lnTo>
                    <a:pt x="2" y="18"/>
                  </a:lnTo>
                  <a:lnTo>
                    <a:pt x="10" y="22"/>
                  </a:lnTo>
                  <a:lnTo>
                    <a:pt x="18" y="20"/>
                  </a:lnTo>
                  <a:lnTo>
                    <a:pt x="22" y="12"/>
                  </a:lnTo>
                  <a:lnTo>
                    <a:pt x="20" y="4"/>
                  </a:lnTo>
                  <a:lnTo>
                    <a:pt x="14" y="0"/>
                  </a:lnTo>
                  <a:lnTo>
                    <a:pt x="6" y="2"/>
                  </a:lnTo>
                  <a:lnTo>
                    <a:pt x="0" y="10"/>
                  </a:lnTo>
                  <a:close/>
                  <a:moveTo>
                    <a:pt x="1660" y="281"/>
                  </a:moveTo>
                  <a:lnTo>
                    <a:pt x="1658" y="273"/>
                  </a:lnTo>
                  <a:lnTo>
                    <a:pt x="1650" y="269"/>
                  </a:lnTo>
                  <a:lnTo>
                    <a:pt x="1642" y="271"/>
                  </a:lnTo>
                  <a:lnTo>
                    <a:pt x="1638" y="279"/>
                  </a:lnTo>
                  <a:lnTo>
                    <a:pt x="1638" y="287"/>
                  </a:lnTo>
                  <a:lnTo>
                    <a:pt x="1646" y="291"/>
                  </a:lnTo>
                  <a:lnTo>
                    <a:pt x="1654" y="289"/>
                  </a:lnTo>
                  <a:lnTo>
                    <a:pt x="1660" y="281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" name="Line 127"/>
            <p:cNvSpPr>
              <a:spLocks noChangeShapeType="1"/>
            </p:cNvSpPr>
            <p:nvPr/>
          </p:nvSpPr>
          <p:spPr bwMode="auto">
            <a:xfrm>
              <a:off x="1418" y="1598"/>
              <a:ext cx="306" cy="65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" name="Freeform 128"/>
            <p:cNvSpPr>
              <a:spLocks noEditPoints="1"/>
            </p:cNvSpPr>
            <p:nvPr/>
          </p:nvSpPr>
          <p:spPr bwMode="auto">
            <a:xfrm>
              <a:off x="1414" y="1661"/>
              <a:ext cx="315" cy="98"/>
            </a:xfrm>
            <a:custGeom>
              <a:avLst/>
              <a:gdLst>
                <a:gd name="T0" fmla="*/ 60 w 1660"/>
                <a:gd name="T1" fmla="*/ 0 h 402"/>
                <a:gd name="T2" fmla="*/ 60 w 1660"/>
                <a:gd name="T3" fmla="*/ 0 h 402"/>
                <a:gd name="T4" fmla="*/ 59 w 1660"/>
                <a:gd name="T5" fmla="*/ 0 h 402"/>
                <a:gd name="T6" fmla="*/ 59 w 1660"/>
                <a:gd name="T7" fmla="*/ 0 h 402"/>
                <a:gd name="T8" fmla="*/ 59 w 1660"/>
                <a:gd name="T9" fmla="*/ 1 h 402"/>
                <a:gd name="T10" fmla="*/ 59 w 1660"/>
                <a:gd name="T11" fmla="*/ 1 h 402"/>
                <a:gd name="T12" fmla="*/ 59 w 1660"/>
                <a:gd name="T13" fmla="*/ 1 h 402"/>
                <a:gd name="T14" fmla="*/ 60 w 1660"/>
                <a:gd name="T15" fmla="*/ 1 h 402"/>
                <a:gd name="T16" fmla="*/ 60 w 1660"/>
                <a:gd name="T17" fmla="*/ 0 h 402"/>
                <a:gd name="T18" fmla="*/ 0 w 1660"/>
                <a:gd name="T19" fmla="*/ 23 h 402"/>
                <a:gd name="T20" fmla="*/ 0 w 1660"/>
                <a:gd name="T21" fmla="*/ 24 h 402"/>
                <a:gd name="T22" fmla="*/ 1 w 1660"/>
                <a:gd name="T23" fmla="*/ 24 h 402"/>
                <a:gd name="T24" fmla="*/ 1 w 1660"/>
                <a:gd name="T25" fmla="*/ 24 h 402"/>
                <a:gd name="T26" fmla="*/ 1 w 1660"/>
                <a:gd name="T27" fmla="*/ 23 h 402"/>
                <a:gd name="T28" fmla="*/ 1 w 1660"/>
                <a:gd name="T29" fmla="*/ 23 h 402"/>
                <a:gd name="T30" fmla="*/ 0 w 1660"/>
                <a:gd name="T31" fmla="*/ 23 h 402"/>
                <a:gd name="T32" fmla="*/ 0 w 1660"/>
                <a:gd name="T33" fmla="*/ 23 h 402"/>
                <a:gd name="T34" fmla="*/ 0 w 1660"/>
                <a:gd name="T35" fmla="*/ 23 h 40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60"/>
                <a:gd name="T55" fmla="*/ 0 h 402"/>
                <a:gd name="T56" fmla="*/ 1660 w 1660"/>
                <a:gd name="T57" fmla="*/ 402 h 40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60" h="402">
                  <a:moveTo>
                    <a:pt x="1660" y="8"/>
                  </a:moveTo>
                  <a:lnTo>
                    <a:pt x="1654" y="2"/>
                  </a:lnTo>
                  <a:lnTo>
                    <a:pt x="1646" y="0"/>
                  </a:lnTo>
                  <a:lnTo>
                    <a:pt x="1638" y="4"/>
                  </a:lnTo>
                  <a:lnTo>
                    <a:pt x="1638" y="14"/>
                  </a:lnTo>
                  <a:lnTo>
                    <a:pt x="1642" y="20"/>
                  </a:lnTo>
                  <a:lnTo>
                    <a:pt x="1650" y="22"/>
                  </a:lnTo>
                  <a:lnTo>
                    <a:pt x="1658" y="16"/>
                  </a:lnTo>
                  <a:lnTo>
                    <a:pt x="1660" y="8"/>
                  </a:lnTo>
                  <a:close/>
                  <a:moveTo>
                    <a:pt x="0" y="394"/>
                  </a:moveTo>
                  <a:lnTo>
                    <a:pt x="6" y="400"/>
                  </a:lnTo>
                  <a:lnTo>
                    <a:pt x="14" y="402"/>
                  </a:lnTo>
                  <a:lnTo>
                    <a:pt x="22" y="398"/>
                  </a:lnTo>
                  <a:lnTo>
                    <a:pt x="22" y="388"/>
                  </a:lnTo>
                  <a:lnTo>
                    <a:pt x="18" y="382"/>
                  </a:lnTo>
                  <a:lnTo>
                    <a:pt x="10" y="380"/>
                  </a:lnTo>
                  <a:lnTo>
                    <a:pt x="2" y="386"/>
                  </a:lnTo>
                  <a:lnTo>
                    <a:pt x="0" y="394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" name="Line 129"/>
            <p:cNvSpPr>
              <a:spLocks noChangeShapeType="1"/>
            </p:cNvSpPr>
            <p:nvPr/>
          </p:nvSpPr>
          <p:spPr bwMode="auto">
            <a:xfrm flipH="1">
              <a:off x="1418" y="1664"/>
              <a:ext cx="306" cy="9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" name="Freeform 130"/>
            <p:cNvSpPr>
              <a:spLocks noEditPoints="1"/>
            </p:cNvSpPr>
            <p:nvPr/>
          </p:nvSpPr>
          <p:spPr bwMode="auto">
            <a:xfrm>
              <a:off x="1414" y="1934"/>
              <a:ext cx="281" cy="6"/>
            </a:xfrm>
            <a:custGeom>
              <a:avLst/>
              <a:gdLst>
                <a:gd name="T0" fmla="*/ 0 w 1481"/>
                <a:gd name="T1" fmla="*/ 1 h 24"/>
                <a:gd name="T2" fmla="*/ 0 w 1481"/>
                <a:gd name="T3" fmla="*/ 1 h 24"/>
                <a:gd name="T4" fmla="*/ 0 w 1481"/>
                <a:gd name="T5" fmla="*/ 2 h 24"/>
                <a:gd name="T6" fmla="*/ 1 w 1481"/>
                <a:gd name="T7" fmla="*/ 1 h 24"/>
                <a:gd name="T8" fmla="*/ 1 w 1481"/>
                <a:gd name="T9" fmla="*/ 1 h 24"/>
                <a:gd name="T10" fmla="*/ 1 w 1481"/>
                <a:gd name="T11" fmla="*/ 0 h 24"/>
                <a:gd name="T12" fmla="*/ 0 w 1481"/>
                <a:gd name="T13" fmla="*/ 0 h 24"/>
                <a:gd name="T14" fmla="*/ 0 w 1481"/>
                <a:gd name="T15" fmla="*/ 0 h 24"/>
                <a:gd name="T16" fmla="*/ 0 w 1481"/>
                <a:gd name="T17" fmla="*/ 1 h 24"/>
                <a:gd name="T18" fmla="*/ 53 w 1481"/>
                <a:gd name="T19" fmla="*/ 1 h 24"/>
                <a:gd name="T20" fmla="*/ 53 w 1481"/>
                <a:gd name="T21" fmla="*/ 0 h 24"/>
                <a:gd name="T22" fmla="*/ 53 w 1481"/>
                <a:gd name="T23" fmla="*/ 0 h 24"/>
                <a:gd name="T24" fmla="*/ 53 w 1481"/>
                <a:gd name="T25" fmla="*/ 0 h 24"/>
                <a:gd name="T26" fmla="*/ 52 w 1481"/>
                <a:gd name="T27" fmla="*/ 1 h 24"/>
                <a:gd name="T28" fmla="*/ 53 w 1481"/>
                <a:gd name="T29" fmla="*/ 1 h 24"/>
                <a:gd name="T30" fmla="*/ 53 w 1481"/>
                <a:gd name="T31" fmla="*/ 2 h 24"/>
                <a:gd name="T32" fmla="*/ 53 w 1481"/>
                <a:gd name="T33" fmla="*/ 1 h 24"/>
                <a:gd name="T34" fmla="*/ 53 w 1481"/>
                <a:gd name="T35" fmla="*/ 1 h 2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81"/>
                <a:gd name="T55" fmla="*/ 0 h 24"/>
                <a:gd name="T56" fmla="*/ 1481 w 1481"/>
                <a:gd name="T57" fmla="*/ 24 h 2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81" h="24">
                  <a:moveTo>
                    <a:pt x="0" y="12"/>
                  </a:moveTo>
                  <a:lnTo>
                    <a:pt x="4" y="20"/>
                  </a:lnTo>
                  <a:lnTo>
                    <a:pt x="12" y="24"/>
                  </a:lnTo>
                  <a:lnTo>
                    <a:pt x="20" y="20"/>
                  </a:lnTo>
                  <a:lnTo>
                    <a:pt x="22" y="12"/>
                  </a:lnTo>
                  <a:lnTo>
                    <a:pt x="20" y="4"/>
                  </a:lnTo>
                  <a:lnTo>
                    <a:pt x="12" y="0"/>
                  </a:lnTo>
                  <a:lnTo>
                    <a:pt x="4" y="4"/>
                  </a:lnTo>
                  <a:lnTo>
                    <a:pt x="0" y="12"/>
                  </a:lnTo>
                  <a:close/>
                  <a:moveTo>
                    <a:pt x="1481" y="12"/>
                  </a:moveTo>
                  <a:lnTo>
                    <a:pt x="1477" y="4"/>
                  </a:lnTo>
                  <a:lnTo>
                    <a:pt x="1469" y="0"/>
                  </a:lnTo>
                  <a:lnTo>
                    <a:pt x="1461" y="4"/>
                  </a:lnTo>
                  <a:lnTo>
                    <a:pt x="1457" y="12"/>
                  </a:lnTo>
                  <a:lnTo>
                    <a:pt x="1461" y="20"/>
                  </a:lnTo>
                  <a:lnTo>
                    <a:pt x="1469" y="24"/>
                  </a:lnTo>
                  <a:lnTo>
                    <a:pt x="1477" y="20"/>
                  </a:lnTo>
                  <a:lnTo>
                    <a:pt x="1481" y="12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" name="Line 131"/>
            <p:cNvSpPr>
              <a:spLocks noChangeShapeType="1"/>
            </p:cNvSpPr>
            <p:nvPr/>
          </p:nvSpPr>
          <p:spPr bwMode="auto">
            <a:xfrm>
              <a:off x="1418" y="1937"/>
              <a:ext cx="272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" name="Line 132"/>
            <p:cNvSpPr>
              <a:spLocks noChangeShapeType="1"/>
            </p:cNvSpPr>
            <p:nvPr/>
          </p:nvSpPr>
          <p:spPr bwMode="auto">
            <a:xfrm flipH="1" flipV="1">
              <a:off x="1692" y="1937"/>
              <a:ext cx="149" cy="3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" name="Line 133"/>
            <p:cNvSpPr>
              <a:spLocks noChangeShapeType="1"/>
            </p:cNvSpPr>
            <p:nvPr/>
          </p:nvSpPr>
          <p:spPr bwMode="auto">
            <a:xfrm>
              <a:off x="1416" y="1466"/>
              <a:ext cx="0" cy="132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" name="Line 134"/>
            <p:cNvSpPr>
              <a:spLocks noChangeShapeType="1"/>
            </p:cNvSpPr>
            <p:nvPr/>
          </p:nvSpPr>
          <p:spPr bwMode="auto">
            <a:xfrm flipV="1">
              <a:off x="1008" y="1849"/>
              <a:ext cx="127" cy="9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" name="Line 135"/>
            <p:cNvSpPr>
              <a:spLocks noChangeShapeType="1"/>
            </p:cNvSpPr>
            <p:nvPr/>
          </p:nvSpPr>
          <p:spPr bwMode="auto">
            <a:xfrm flipH="1">
              <a:off x="1726" y="1543"/>
              <a:ext cx="98" cy="12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" name="Rectangle 136"/>
            <p:cNvSpPr>
              <a:spLocks noChangeArrowheads="1"/>
            </p:cNvSpPr>
            <p:nvPr/>
          </p:nvSpPr>
          <p:spPr bwMode="auto">
            <a:xfrm>
              <a:off x="1193" y="1576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223" name="Rectangle 137"/>
            <p:cNvSpPr>
              <a:spLocks noChangeArrowheads="1"/>
            </p:cNvSpPr>
            <p:nvPr/>
          </p:nvSpPr>
          <p:spPr bwMode="auto">
            <a:xfrm>
              <a:off x="1184" y="1833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224" name="Rectangle 138"/>
            <p:cNvSpPr>
              <a:spLocks noChangeArrowheads="1"/>
            </p:cNvSpPr>
            <p:nvPr/>
          </p:nvSpPr>
          <p:spPr bwMode="auto">
            <a:xfrm>
              <a:off x="1448" y="1564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225" name="Rectangle 139"/>
            <p:cNvSpPr>
              <a:spLocks noChangeArrowheads="1"/>
            </p:cNvSpPr>
            <p:nvPr/>
          </p:nvSpPr>
          <p:spPr bwMode="auto">
            <a:xfrm>
              <a:off x="1448" y="1716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226" name="Rectangle 140"/>
            <p:cNvSpPr>
              <a:spLocks noChangeArrowheads="1"/>
            </p:cNvSpPr>
            <p:nvPr/>
          </p:nvSpPr>
          <p:spPr bwMode="auto">
            <a:xfrm>
              <a:off x="1448" y="1915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227" name="Rectangle 141"/>
            <p:cNvSpPr>
              <a:spLocks noChangeArrowheads="1"/>
            </p:cNvSpPr>
            <p:nvPr/>
          </p:nvSpPr>
          <p:spPr bwMode="auto">
            <a:xfrm>
              <a:off x="1757" y="1634"/>
              <a:ext cx="37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228" name="Rectangle 142"/>
            <p:cNvSpPr>
              <a:spLocks noChangeArrowheads="1"/>
            </p:cNvSpPr>
            <p:nvPr/>
          </p:nvSpPr>
          <p:spPr bwMode="auto">
            <a:xfrm>
              <a:off x="1721" y="1903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cxnSp>
          <p:nvCxnSpPr>
            <p:cNvPr id="229" name="AutoShape 143"/>
            <p:cNvCxnSpPr>
              <a:cxnSpLocks noChangeShapeType="1"/>
              <a:stCxn id="222" idx="3"/>
              <a:endCxn id="224" idx="1"/>
            </p:cNvCxnSpPr>
            <p:nvPr/>
          </p:nvCxnSpPr>
          <p:spPr bwMode="auto">
            <a:xfrm flipV="1">
              <a:off x="1229" y="1599"/>
              <a:ext cx="219" cy="12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30" name="AutoShape 144"/>
            <p:cNvCxnSpPr>
              <a:cxnSpLocks noChangeShapeType="1"/>
              <a:stCxn id="222" idx="3"/>
              <a:endCxn id="225" idx="1"/>
            </p:cNvCxnSpPr>
            <p:nvPr/>
          </p:nvCxnSpPr>
          <p:spPr bwMode="auto">
            <a:xfrm>
              <a:off x="1229" y="1611"/>
              <a:ext cx="219" cy="14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31" name="AutoShape 145"/>
            <p:cNvCxnSpPr>
              <a:cxnSpLocks noChangeShapeType="1"/>
              <a:stCxn id="223" idx="3"/>
              <a:endCxn id="225" idx="1"/>
            </p:cNvCxnSpPr>
            <p:nvPr/>
          </p:nvCxnSpPr>
          <p:spPr bwMode="auto">
            <a:xfrm flipV="1">
              <a:off x="1220" y="1751"/>
              <a:ext cx="228" cy="117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32" name="AutoShape 146"/>
            <p:cNvCxnSpPr>
              <a:cxnSpLocks noChangeShapeType="1"/>
              <a:stCxn id="223" idx="3"/>
              <a:endCxn id="226" idx="1"/>
            </p:cNvCxnSpPr>
            <p:nvPr/>
          </p:nvCxnSpPr>
          <p:spPr bwMode="auto">
            <a:xfrm>
              <a:off x="1220" y="1868"/>
              <a:ext cx="228" cy="82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33" name="AutoShape 147"/>
            <p:cNvCxnSpPr>
              <a:cxnSpLocks noChangeShapeType="1"/>
              <a:stCxn id="225" idx="3"/>
              <a:endCxn id="227" idx="1"/>
            </p:cNvCxnSpPr>
            <p:nvPr/>
          </p:nvCxnSpPr>
          <p:spPr bwMode="auto">
            <a:xfrm flipV="1">
              <a:off x="1484" y="1669"/>
              <a:ext cx="273" cy="82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34" name="AutoShape 148"/>
            <p:cNvCxnSpPr>
              <a:cxnSpLocks noChangeShapeType="1"/>
              <a:stCxn id="226" idx="3"/>
              <a:endCxn id="228" idx="1"/>
            </p:cNvCxnSpPr>
            <p:nvPr/>
          </p:nvCxnSpPr>
          <p:spPr bwMode="auto">
            <a:xfrm flipV="1">
              <a:off x="1484" y="1938"/>
              <a:ext cx="237" cy="12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35" name="AutoShape 149"/>
            <p:cNvCxnSpPr>
              <a:cxnSpLocks noChangeShapeType="1"/>
              <a:stCxn id="228" idx="0"/>
              <a:endCxn id="227" idx="2"/>
            </p:cNvCxnSpPr>
            <p:nvPr/>
          </p:nvCxnSpPr>
          <p:spPr bwMode="auto">
            <a:xfrm flipV="1">
              <a:off x="1739" y="1704"/>
              <a:ext cx="37" cy="199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36" name="AutoShape 150"/>
            <p:cNvCxnSpPr>
              <a:cxnSpLocks noChangeShapeType="1"/>
              <a:stCxn id="223" idx="0"/>
              <a:endCxn id="222" idx="2"/>
            </p:cNvCxnSpPr>
            <p:nvPr/>
          </p:nvCxnSpPr>
          <p:spPr bwMode="auto">
            <a:xfrm flipV="1">
              <a:off x="1202" y="1646"/>
              <a:ext cx="9" cy="187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37" name="AutoShape 151"/>
            <p:cNvCxnSpPr>
              <a:cxnSpLocks noChangeShapeType="1"/>
              <a:stCxn id="224" idx="3"/>
              <a:endCxn id="227" idx="1"/>
            </p:cNvCxnSpPr>
            <p:nvPr/>
          </p:nvCxnSpPr>
          <p:spPr bwMode="auto">
            <a:xfrm>
              <a:off x="1484" y="1599"/>
              <a:ext cx="273" cy="7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38" name="AutoShape 152"/>
            <p:cNvCxnSpPr>
              <a:cxnSpLocks noChangeShapeType="1"/>
              <a:endCxn id="222" idx="1"/>
            </p:cNvCxnSpPr>
            <p:nvPr/>
          </p:nvCxnSpPr>
          <p:spPr bwMode="auto">
            <a:xfrm>
              <a:off x="1100" y="1557"/>
              <a:ext cx="93" cy="54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39" name="AutoShape 153"/>
            <p:cNvCxnSpPr>
              <a:cxnSpLocks noChangeShapeType="1"/>
              <a:endCxn id="223" idx="1"/>
            </p:cNvCxnSpPr>
            <p:nvPr/>
          </p:nvCxnSpPr>
          <p:spPr bwMode="auto">
            <a:xfrm flipV="1">
              <a:off x="1109" y="1868"/>
              <a:ext cx="75" cy="4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40" name="AutoShape 154"/>
            <p:cNvCxnSpPr>
              <a:cxnSpLocks noChangeShapeType="1"/>
              <a:stCxn id="224" idx="0"/>
            </p:cNvCxnSpPr>
            <p:nvPr/>
          </p:nvCxnSpPr>
          <p:spPr bwMode="auto">
            <a:xfrm flipV="1">
              <a:off x="1466" y="1503"/>
              <a:ext cx="19" cy="61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41" name="AutoShape 155"/>
            <p:cNvCxnSpPr>
              <a:cxnSpLocks noChangeShapeType="1"/>
              <a:stCxn id="228" idx="3"/>
              <a:endCxn id="245" idx="1"/>
            </p:cNvCxnSpPr>
            <p:nvPr/>
          </p:nvCxnSpPr>
          <p:spPr bwMode="auto">
            <a:xfrm>
              <a:off x="1757" y="1938"/>
              <a:ext cx="19" cy="1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42" name="AutoShape 156"/>
            <p:cNvCxnSpPr>
              <a:cxnSpLocks noChangeShapeType="1"/>
              <a:stCxn id="227" idx="3"/>
            </p:cNvCxnSpPr>
            <p:nvPr/>
          </p:nvCxnSpPr>
          <p:spPr bwMode="auto">
            <a:xfrm flipV="1">
              <a:off x="1794" y="1576"/>
              <a:ext cx="54" cy="93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43" name="Text Box 157"/>
            <p:cNvSpPr txBox="1">
              <a:spLocks noChangeArrowheads="1"/>
            </p:cNvSpPr>
            <p:nvPr/>
          </p:nvSpPr>
          <p:spPr bwMode="auto">
            <a:xfrm>
              <a:off x="1012" y="1462"/>
              <a:ext cx="157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 dirty="0"/>
                <a:t>A</a:t>
              </a:r>
            </a:p>
          </p:txBody>
        </p:sp>
        <p:sp>
          <p:nvSpPr>
            <p:cNvPr id="244" name="Text Box 158"/>
            <p:cNvSpPr txBox="1">
              <a:spLocks noChangeArrowheads="1"/>
            </p:cNvSpPr>
            <p:nvPr/>
          </p:nvSpPr>
          <p:spPr bwMode="auto">
            <a:xfrm>
              <a:off x="1008" y="1852"/>
              <a:ext cx="157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/>
                <a:t>B</a:t>
              </a:r>
            </a:p>
          </p:txBody>
        </p:sp>
        <p:sp>
          <p:nvSpPr>
            <p:cNvPr id="245" name="Text Box 159"/>
            <p:cNvSpPr txBox="1">
              <a:spLocks noChangeArrowheads="1"/>
            </p:cNvSpPr>
            <p:nvPr/>
          </p:nvSpPr>
          <p:spPr bwMode="auto">
            <a:xfrm>
              <a:off x="1776" y="1889"/>
              <a:ext cx="157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/>
                <a:t>E</a:t>
              </a:r>
            </a:p>
          </p:txBody>
        </p:sp>
        <p:sp>
          <p:nvSpPr>
            <p:cNvPr id="246" name="Text Box 160"/>
            <p:cNvSpPr txBox="1">
              <a:spLocks noChangeArrowheads="1"/>
            </p:cNvSpPr>
            <p:nvPr/>
          </p:nvSpPr>
          <p:spPr bwMode="auto">
            <a:xfrm>
              <a:off x="1780" y="1474"/>
              <a:ext cx="160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/>
                <a:t>D</a:t>
              </a:r>
            </a:p>
          </p:txBody>
        </p:sp>
        <p:sp>
          <p:nvSpPr>
            <p:cNvPr id="247" name="Text Box 161"/>
            <p:cNvSpPr txBox="1">
              <a:spLocks noChangeArrowheads="1"/>
            </p:cNvSpPr>
            <p:nvPr/>
          </p:nvSpPr>
          <p:spPr bwMode="auto">
            <a:xfrm>
              <a:off x="1401" y="1392"/>
              <a:ext cx="160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/>
                <a:t>C</a:t>
              </a:r>
            </a:p>
          </p:txBody>
        </p:sp>
      </p:grpSp>
      <p:sp>
        <p:nvSpPr>
          <p:cNvPr id="248" name="AutoShape 2"/>
          <p:cNvSpPr>
            <a:spLocks noChangeArrowheads="1"/>
          </p:cNvSpPr>
          <p:nvPr/>
        </p:nvSpPr>
        <p:spPr bwMode="auto">
          <a:xfrm>
            <a:off x="5988050" y="3347085"/>
            <a:ext cx="1371600" cy="853440"/>
          </a:xfrm>
          <a:prstGeom prst="wedgeRectCallout">
            <a:avLst>
              <a:gd name="adj1" fmla="val 1015"/>
              <a:gd name="adj2" fmla="val 95039"/>
            </a:avLst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8" tIns="44450" rIns="90488" bIns="44450"/>
          <a:lstStyle/>
          <a:p>
            <a:pPr algn="ctr"/>
            <a:endParaRPr lang="en-US"/>
          </a:p>
        </p:txBody>
      </p:sp>
      <p:grpSp>
        <p:nvGrpSpPr>
          <p:cNvPr id="249" name="Group 119"/>
          <p:cNvGrpSpPr>
            <a:grpSpLocks/>
          </p:cNvGrpSpPr>
          <p:nvPr/>
        </p:nvGrpSpPr>
        <p:grpSpPr bwMode="auto">
          <a:xfrm>
            <a:off x="5911850" y="3276600"/>
            <a:ext cx="1479550" cy="933450"/>
            <a:chOff x="1008" y="1392"/>
            <a:chExt cx="932" cy="630"/>
          </a:xfrm>
        </p:grpSpPr>
        <p:sp>
          <p:nvSpPr>
            <p:cNvPr id="250" name="Freeform 120"/>
            <p:cNvSpPr>
              <a:spLocks noEditPoints="1"/>
            </p:cNvSpPr>
            <p:nvPr/>
          </p:nvSpPr>
          <p:spPr bwMode="auto">
            <a:xfrm>
              <a:off x="1134" y="1595"/>
              <a:ext cx="284" cy="6"/>
            </a:xfrm>
            <a:custGeom>
              <a:avLst/>
              <a:gdLst>
                <a:gd name="T0" fmla="*/ 54 w 1500"/>
                <a:gd name="T1" fmla="*/ 1 h 22"/>
                <a:gd name="T2" fmla="*/ 54 w 1500"/>
                <a:gd name="T3" fmla="*/ 0 h 22"/>
                <a:gd name="T4" fmla="*/ 53 w 1500"/>
                <a:gd name="T5" fmla="*/ 0 h 22"/>
                <a:gd name="T6" fmla="*/ 53 w 1500"/>
                <a:gd name="T7" fmla="*/ 0 h 22"/>
                <a:gd name="T8" fmla="*/ 53 w 1500"/>
                <a:gd name="T9" fmla="*/ 1 h 22"/>
                <a:gd name="T10" fmla="*/ 53 w 1500"/>
                <a:gd name="T11" fmla="*/ 1 h 22"/>
                <a:gd name="T12" fmla="*/ 53 w 1500"/>
                <a:gd name="T13" fmla="*/ 2 h 22"/>
                <a:gd name="T14" fmla="*/ 54 w 1500"/>
                <a:gd name="T15" fmla="*/ 1 h 22"/>
                <a:gd name="T16" fmla="*/ 54 w 1500"/>
                <a:gd name="T17" fmla="*/ 1 h 22"/>
                <a:gd name="T18" fmla="*/ 0 w 1500"/>
                <a:gd name="T19" fmla="*/ 1 h 22"/>
                <a:gd name="T20" fmla="*/ 0 w 1500"/>
                <a:gd name="T21" fmla="*/ 1 h 22"/>
                <a:gd name="T22" fmla="*/ 0 w 1500"/>
                <a:gd name="T23" fmla="*/ 2 h 22"/>
                <a:gd name="T24" fmla="*/ 1 w 1500"/>
                <a:gd name="T25" fmla="*/ 1 h 22"/>
                <a:gd name="T26" fmla="*/ 1 w 1500"/>
                <a:gd name="T27" fmla="*/ 1 h 22"/>
                <a:gd name="T28" fmla="*/ 1 w 1500"/>
                <a:gd name="T29" fmla="*/ 0 h 22"/>
                <a:gd name="T30" fmla="*/ 0 w 1500"/>
                <a:gd name="T31" fmla="*/ 0 h 22"/>
                <a:gd name="T32" fmla="*/ 0 w 1500"/>
                <a:gd name="T33" fmla="*/ 0 h 22"/>
                <a:gd name="T34" fmla="*/ 0 w 1500"/>
                <a:gd name="T35" fmla="*/ 1 h 2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00"/>
                <a:gd name="T55" fmla="*/ 0 h 22"/>
                <a:gd name="T56" fmla="*/ 1500 w 1500"/>
                <a:gd name="T57" fmla="*/ 22 h 2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00" h="22">
                  <a:moveTo>
                    <a:pt x="1500" y="10"/>
                  </a:moveTo>
                  <a:lnTo>
                    <a:pt x="1498" y="2"/>
                  </a:lnTo>
                  <a:lnTo>
                    <a:pt x="1490" y="0"/>
                  </a:lnTo>
                  <a:lnTo>
                    <a:pt x="1482" y="2"/>
                  </a:lnTo>
                  <a:lnTo>
                    <a:pt x="1478" y="10"/>
                  </a:lnTo>
                  <a:lnTo>
                    <a:pt x="1482" y="18"/>
                  </a:lnTo>
                  <a:lnTo>
                    <a:pt x="1490" y="22"/>
                  </a:lnTo>
                  <a:lnTo>
                    <a:pt x="1498" y="18"/>
                  </a:lnTo>
                  <a:lnTo>
                    <a:pt x="1500" y="10"/>
                  </a:lnTo>
                  <a:close/>
                  <a:moveTo>
                    <a:pt x="0" y="10"/>
                  </a:moveTo>
                  <a:lnTo>
                    <a:pt x="2" y="18"/>
                  </a:lnTo>
                  <a:lnTo>
                    <a:pt x="10" y="22"/>
                  </a:lnTo>
                  <a:lnTo>
                    <a:pt x="18" y="18"/>
                  </a:lnTo>
                  <a:lnTo>
                    <a:pt x="21" y="10"/>
                  </a:lnTo>
                  <a:lnTo>
                    <a:pt x="18" y="2"/>
                  </a:lnTo>
                  <a:lnTo>
                    <a:pt x="10" y="0"/>
                  </a:lnTo>
                  <a:lnTo>
                    <a:pt x="2" y="2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" name="Line 121"/>
            <p:cNvSpPr>
              <a:spLocks noChangeShapeType="1"/>
            </p:cNvSpPr>
            <p:nvPr/>
          </p:nvSpPr>
          <p:spPr bwMode="auto">
            <a:xfrm flipH="1">
              <a:off x="1138" y="1598"/>
              <a:ext cx="276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2" name="Freeform 122"/>
            <p:cNvSpPr>
              <a:spLocks noEditPoints="1"/>
            </p:cNvSpPr>
            <p:nvPr/>
          </p:nvSpPr>
          <p:spPr bwMode="auto">
            <a:xfrm>
              <a:off x="1134" y="1753"/>
              <a:ext cx="284" cy="99"/>
            </a:xfrm>
            <a:custGeom>
              <a:avLst/>
              <a:gdLst>
                <a:gd name="T0" fmla="*/ 0 w 1500"/>
                <a:gd name="T1" fmla="*/ 24 h 403"/>
                <a:gd name="T2" fmla="*/ 0 w 1500"/>
                <a:gd name="T3" fmla="*/ 24 h 403"/>
                <a:gd name="T4" fmla="*/ 1 w 1500"/>
                <a:gd name="T5" fmla="*/ 24 h 403"/>
                <a:gd name="T6" fmla="*/ 1 w 1500"/>
                <a:gd name="T7" fmla="*/ 24 h 403"/>
                <a:gd name="T8" fmla="*/ 1 w 1500"/>
                <a:gd name="T9" fmla="*/ 24 h 403"/>
                <a:gd name="T10" fmla="*/ 1 w 1500"/>
                <a:gd name="T11" fmla="*/ 23 h 403"/>
                <a:gd name="T12" fmla="*/ 0 w 1500"/>
                <a:gd name="T13" fmla="*/ 23 h 403"/>
                <a:gd name="T14" fmla="*/ 0 w 1500"/>
                <a:gd name="T15" fmla="*/ 23 h 403"/>
                <a:gd name="T16" fmla="*/ 0 w 1500"/>
                <a:gd name="T17" fmla="*/ 24 h 403"/>
                <a:gd name="T18" fmla="*/ 54 w 1500"/>
                <a:gd name="T19" fmla="*/ 0 h 403"/>
                <a:gd name="T20" fmla="*/ 54 w 1500"/>
                <a:gd name="T21" fmla="*/ 0 h 403"/>
                <a:gd name="T22" fmla="*/ 53 w 1500"/>
                <a:gd name="T23" fmla="*/ 0 h 403"/>
                <a:gd name="T24" fmla="*/ 53 w 1500"/>
                <a:gd name="T25" fmla="*/ 0 h 403"/>
                <a:gd name="T26" fmla="*/ 53 w 1500"/>
                <a:gd name="T27" fmla="*/ 1 h 403"/>
                <a:gd name="T28" fmla="*/ 53 w 1500"/>
                <a:gd name="T29" fmla="*/ 1 h 403"/>
                <a:gd name="T30" fmla="*/ 53 w 1500"/>
                <a:gd name="T31" fmla="*/ 1 h 403"/>
                <a:gd name="T32" fmla="*/ 54 w 1500"/>
                <a:gd name="T33" fmla="*/ 1 h 403"/>
                <a:gd name="T34" fmla="*/ 54 w 1500"/>
                <a:gd name="T35" fmla="*/ 0 h 40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00"/>
                <a:gd name="T55" fmla="*/ 0 h 403"/>
                <a:gd name="T56" fmla="*/ 1500 w 1500"/>
                <a:gd name="T57" fmla="*/ 403 h 40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00" h="403">
                  <a:moveTo>
                    <a:pt x="0" y="395"/>
                  </a:moveTo>
                  <a:lnTo>
                    <a:pt x="4" y="403"/>
                  </a:lnTo>
                  <a:lnTo>
                    <a:pt x="14" y="403"/>
                  </a:lnTo>
                  <a:lnTo>
                    <a:pt x="20" y="399"/>
                  </a:lnTo>
                  <a:lnTo>
                    <a:pt x="21" y="391"/>
                  </a:lnTo>
                  <a:lnTo>
                    <a:pt x="16" y="383"/>
                  </a:lnTo>
                  <a:lnTo>
                    <a:pt x="8" y="381"/>
                  </a:lnTo>
                  <a:lnTo>
                    <a:pt x="0" y="387"/>
                  </a:lnTo>
                  <a:lnTo>
                    <a:pt x="0" y="395"/>
                  </a:lnTo>
                  <a:close/>
                  <a:moveTo>
                    <a:pt x="1500" y="8"/>
                  </a:moveTo>
                  <a:lnTo>
                    <a:pt x="1496" y="2"/>
                  </a:lnTo>
                  <a:lnTo>
                    <a:pt x="1486" y="0"/>
                  </a:lnTo>
                  <a:lnTo>
                    <a:pt x="1480" y="6"/>
                  </a:lnTo>
                  <a:lnTo>
                    <a:pt x="1478" y="14"/>
                  </a:lnTo>
                  <a:lnTo>
                    <a:pt x="1484" y="22"/>
                  </a:lnTo>
                  <a:lnTo>
                    <a:pt x="1492" y="22"/>
                  </a:lnTo>
                  <a:lnTo>
                    <a:pt x="1500" y="18"/>
                  </a:lnTo>
                  <a:lnTo>
                    <a:pt x="1500" y="8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3" name="Line 123"/>
            <p:cNvSpPr>
              <a:spLocks noChangeShapeType="1"/>
            </p:cNvSpPr>
            <p:nvPr/>
          </p:nvSpPr>
          <p:spPr bwMode="auto">
            <a:xfrm flipV="1">
              <a:off x="1138" y="1757"/>
              <a:ext cx="276" cy="92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4" name="Freeform 124"/>
            <p:cNvSpPr>
              <a:spLocks noEditPoints="1"/>
            </p:cNvSpPr>
            <p:nvPr/>
          </p:nvSpPr>
          <p:spPr bwMode="auto">
            <a:xfrm>
              <a:off x="1134" y="1846"/>
              <a:ext cx="284" cy="93"/>
            </a:xfrm>
            <a:custGeom>
              <a:avLst/>
              <a:gdLst>
                <a:gd name="T0" fmla="*/ 0 w 1500"/>
                <a:gd name="T1" fmla="*/ 0 h 381"/>
                <a:gd name="T2" fmla="*/ 0 w 1500"/>
                <a:gd name="T3" fmla="*/ 1 h 381"/>
                <a:gd name="T4" fmla="*/ 0 w 1500"/>
                <a:gd name="T5" fmla="*/ 1 h 381"/>
                <a:gd name="T6" fmla="*/ 1 w 1500"/>
                <a:gd name="T7" fmla="*/ 1 h 381"/>
                <a:gd name="T8" fmla="*/ 1 w 1500"/>
                <a:gd name="T9" fmla="*/ 1 h 381"/>
                <a:gd name="T10" fmla="*/ 1 w 1500"/>
                <a:gd name="T11" fmla="*/ 0 h 381"/>
                <a:gd name="T12" fmla="*/ 1 w 1500"/>
                <a:gd name="T13" fmla="*/ 0 h 381"/>
                <a:gd name="T14" fmla="*/ 0 w 1500"/>
                <a:gd name="T15" fmla="*/ 0 h 381"/>
                <a:gd name="T16" fmla="*/ 0 w 1500"/>
                <a:gd name="T17" fmla="*/ 0 h 381"/>
                <a:gd name="T18" fmla="*/ 54 w 1500"/>
                <a:gd name="T19" fmla="*/ 22 h 381"/>
                <a:gd name="T20" fmla="*/ 54 w 1500"/>
                <a:gd name="T21" fmla="*/ 22 h 381"/>
                <a:gd name="T22" fmla="*/ 53 w 1500"/>
                <a:gd name="T23" fmla="*/ 21 h 381"/>
                <a:gd name="T24" fmla="*/ 53 w 1500"/>
                <a:gd name="T25" fmla="*/ 21 h 381"/>
                <a:gd name="T26" fmla="*/ 53 w 1500"/>
                <a:gd name="T27" fmla="*/ 22 h 381"/>
                <a:gd name="T28" fmla="*/ 53 w 1500"/>
                <a:gd name="T29" fmla="*/ 22 h 381"/>
                <a:gd name="T30" fmla="*/ 53 w 1500"/>
                <a:gd name="T31" fmla="*/ 23 h 381"/>
                <a:gd name="T32" fmla="*/ 54 w 1500"/>
                <a:gd name="T33" fmla="*/ 23 h 381"/>
                <a:gd name="T34" fmla="*/ 54 w 1500"/>
                <a:gd name="T35" fmla="*/ 22 h 3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00"/>
                <a:gd name="T55" fmla="*/ 0 h 381"/>
                <a:gd name="T56" fmla="*/ 1500 w 1500"/>
                <a:gd name="T57" fmla="*/ 381 h 38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00" h="381">
                  <a:moveTo>
                    <a:pt x="0" y="10"/>
                  </a:moveTo>
                  <a:lnTo>
                    <a:pt x="2" y="18"/>
                  </a:lnTo>
                  <a:lnTo>
                    <a:pt x="8" y="22"/>
                  </a:lnTo>
                  <a:lnTo>
                    <a:pt x="16" y="22"/>
                  </a:lnTo>
                  <a:lnTo>
                    <a:pt x="21" y="14"/>
                  </a:lnTo>
                  <a:lnTo>
                    <a:pt x="20" y="6"/>
                  </a:lnTo>
                  <a:lnTo>
                    <a:pt x="14" y="0"/>
                  </a:lnTo>
                  <a:lnTo>
                    <a:pt x="4" y="2"/>
                  </a:lnTo>
                  <a:lnTo>
                    <a:pt x="0" y="10"/>
                  </a:lnTo>
                  <a:close/>
                  <a:moveTo>
                    <a:pt x="1500" y="373"/>
                  </a:moveTo>
                  <a:lnTo>
                    <a:pt x="1500" y="365"/>
                  </a:lnTo>
                  <a:lnTo>
                    <a:pt x="1492" y="359"/>
                  </a:lnTo>
                  <a:lnTo>
                    <a:pt x="1484" y="361"/>
                  </a:lnTo>
                  <a:lnTo>
                    <a:pt x="1478" y="369"/>
                  </a:lnTo>
                  <a:lnTo>
                    <a:pt x="1480" y="377"/>
                  </a:lnTo>
                  <a:lnTo>
                    <a:pt x="1486" y="381"/>
                  </a:lnTo>
                  <a:lnTo>
                    <a:pt x="1496" y="381"/>
                  </a:lnTo>
                  <a:lnTo>
                    <a:pt x="1500" y="373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5" name="Line 125"/>
            <p:cNvSpPr>
              <a:spLocks noChangeShapeType="1"/>
            </p:cNvSpPr>
            <p:nvPr/>
          </p:nvSpPr>
          <p:spPr bwMode="auto">
            <a:xfrm>
              <a:off x="1138" y="1850"/>
              <a:ext cx="276" cy="86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" name="Freeform 126"/>
            <p:cNvSpPr>
              <a:spLocks noEditPoints="1"/>
            </p:cNvSpPr>
            <p:nvPr/>
          </p:nvSpPr>
          <p:spPr bwMode="auto">
            <a:xfrm>
              <a:off x="1414" y="1595"/>
              <a:ext cx="315" cy="71"/>
            </a:xfrm>
            <a:custGeom>
              <a:avLst/>
              <a:gdLst>
                <a:gd name="T0" fmla="*/ 0 w 1660"/>
                <a:gd name="T1" fmla="*/ 0 h 291"/>
                <a:gd name="T2" fmla="*/ 0 w 1660"/>
                <a:gd name="T3" fmla="*/ 1 h 291"/>
                <a:gd name="T4" fmla="*/ 0 w 1660"/>
                <a:gd name="T5" fmla="*/ 1 h 291"/>
                <a:gd name="T6" fmla="*/ 1 w 1660"/>
                <a:gd name="T7" fmla="*/ 1 h 291"/>
                <a:gd name="T8" fmla="*/ 1 w 1660"/>
                <a:gd name="T9" fmla="*/ 1 h 291"/>
                <a:gd name="T10" fmla="*/ 1 w 1660"/>
                <a:gd name="T11" fmla="*/ 0 h 291"/>
                <a:gd name="T12" fmla="*/ 1 w 1660"/>
                <a:gd name="T13" fmla="*/ 0 h 291"/>
                <a:gd name="T14" fmla="*/ 0 w 1660"/>
                <a:gd name="T15" fmla="*/ 0 h 291"/>
                <a:gd name="T16" fmla="*/ 0 w 1660"/>
                <a:gd name="T17" fmla="*/ 0 h 291"/>
                <a:gd name="T18" fmla="*/ 60 w 1660"/>
                <a:gd name="T19" fmla="*/ 17 h 291"/>
                <a:gd name="T20" fmla="*/ 60 w 1660"/>
                <a:gd name="T21" fmla="*/ 16 h 291"/>
                <a:gd name="T22" fmla="*/ 59 w 1660"/>
                <a:gd name="T23" fmla="*/ 16 h 291"/>
                <a:gd name="T24" fmla="*/ 59 w 1660"/>
                <a:gd name="T25" fmla="*/ 16 h 291"/>
                <a:gd name="T26" fmla="*/ 59 w 1660"/>
                <a:gd name="T27" fmla="*/ 17 h 291"/>
                <a:gd name="T28" fmla="*/ 59 w 1660"/>
                <a:gd name="T29" fmla="*/ 17 h 291"/>
                <a:gd name="T30" fmla="*/ 59 w 1660"/>
                <a:gd name="T31" fmla="*/ 17 h 291"/>
                <a:gd name="T32" fmla="*/ 60 w 1660"/>
                <a:gd name="T33" fmla="*/ 17 h 291"/>
                <a:gd name="T34" fmla="*/ 60 w 1660"/>
                <a:gd name="T35" fmla="*/ 17 h 29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60"/>
                <a:gd name="T55" fmla="*/ 0 h 291"/>
                <a:gd name="T56" fmla="*/ 1660 w 1660"/>
                <a:gd name="T57" fmla="*/ 291 h 29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60" h="291">
                  <a:moveTo>
                    <a:pt x="0" y="10"/>
                  </a:moveTo>
                  <a:lnTo>
                    <a:pt x="2" y="18"/>
                  </a:lnTo>
                  <a:lnTo>
                    <a:pt x="10" y="22"/>
                  </a:lnTo>
                  <a:lnTo>
                    <a:pt x="18" y="20"/>
                  </a:lnTo>
                  <a:lnTo>
                    <a:pt x="22" y="12"/>
                  </a:lnTo>
                  <a:lnTo>
                    <a:pt x="20" y="4"/>
                  </a:lnTo>
                  <a:lnTo>
                    <a:pt x="14" y="0"/>
                  </a:lnTo>
                  <a:lnTo>
                    <a:pt x="6" y="2"/>
                  </a:lnTo>
                  <a:lnTo>
                    <a:pt x="0" y="10"/>
                  </a:lnTo>
                  <a:close/>
                  <a:moveTo>
                    <a:pt x="1660" y="281"/>
                  </a:moveTo>
                  <a:lnTo>
                    <a:pt x="1658" y="273"/>
                  </a:lnTo>
                  <a:lnTo>
                    <a:pt x="1650" y="269"/>
                  </a:lnTo>
                  <a:lnTo>
                    <a:pt x="1642" y="271"/>
                  </a:lnTo>
                  <a:lnTo>
                    <a:pt x="1638" y="279"/>
                  </a:lnTo>
                  <a:lnTo>
                    <a:pt x="1638" y="287"/>
                  </a:lnTo>
                  <a:lnTo>
                    <a:pt x="1646" y="291"/>
                  </a:lnTo>
                  <a:lnTo>
                    <a:pt x="1654" y="289"/>
                  </a:lnTo>
                  <a:lnTo>
                    <a:pt x="1660" y="281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" name="Line 127"/>
            <p:cNvSpPr>
              <a:spLocks noChangeShapeType="1"/>
            </p:cNvSpPr>
            <p:nvPr/>
          </p:nvSpPr>
          <p:spPr bwMode="auto">
            <a:xfrm>
              <a:off x="1418" y="1598"/>
              <a:ext cx="306" cy="65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8" name="Freeform 128"/>
            <p:cNvSpPr>
              <a:spLocks noEditPoints="1"/>
            </p:cNvSpPr>
            <p:nvPr/>
          </p:nvSpPr>
          <p:spPr bwMode="auto">
            <a:xfrm>
              <a:off x="1414" y="1661"/>
              <a:ext cx="315" cy="98"/>
            </a:xfrm>
            <a:custGeom>
              <a:avLst/>
              <a:gdLst>
                <a:gd name="T0" fmla="*/ 60 w 1660"/>
                <a:gd name="T1" fmla="*/ 0 h 402"/>
                <a:gd name="T2" fmla="*/ 60 w 1660"/>
                <a:gd name="T3" fmla="*/ 0 h 402"/>
                <a:gd name="T4" fmla="*/ 59 w 1660"/>
                <a:gd name="T5" fmla="*/ 0 h 402"/>
                <a:gd name="T6" fmla="*/ 59 w 1660"/>
                <a:gd name="T7" fmla="*/ 0 h 402"/>
                <a:gd name="T8" fmla="*/ 59 w 1660"/>
                <a:gd name="T9" fmla="*/ 1 h 402"/>
                <a:gd name="T10" fmla="*/ 59 w 1660"/>
                <a:gd name="T11" fmla="*/ 1 h 402"/>
                <a:gd name="T12" fmla="*/ 59 w 1660"/>
                <a:gd name="T13" fmla="*/ 1 h 402"/>
                <a:gd name="T14" fmla="*/ 60 w 1660"/>
                <a:gd name="T15" fmla="*/ 1 h 402"/>
                <a:gd name="T16" fmla="*/ 60 w 1660"/>
                <a:gd name="T17" fmla="*/ 0 h 402"/>
                <a:gd name="T18" fmla="*/ 0 w 1660"/>
                <a:gd name="T19" fmla="*/ 23 h 402"/>
                <a:gd name="T20" fmla="*/ 0 w 1660"/>
                <a:gd name="T21" fmla="*/ 24 h 402"/>
                <a:gd name="T22" fmla="*/ 1 w 1660"/>
                <a:gd name="T23" fmla="*/ 24 h 402"/>
                <a:gd name="T24" fmla="*/ 1 w 1660"/>
                <a:gd name="T25" fmla="*/ 24 h 402"/>
                <a:gd name="T26" fmla="*/ 1 w 1660"/>
                <a:gd name="T27" fmla="*/ 23 h 402"/>
                <a:gd name="T28" fmla="*/ 1 w 1660"/>
                <a:gd name="T29" fmla="*/ 23 h 402"/>
                <a:gd name="T30" fmla="*/ 0 w 1660"/>
                <a:gd name="T31" fmla="*/ 23 h 402"/>
                <a:gd name="T32" fmla="*/ 0 w 1660"/>
                <a:gd name="T33" fmla="*/ 23 h 402"/>
                <a:gd name="T34" fmla="*/ 0 w 1660"/>
                <a:gd name="T35" fmla="*/ 23 h 40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60"/>
                <a:gd name="T55" fmla="*/ 0 h 402"/>
                <a:gd name="T56" fmla="*/ 1660 w 1660"/>
                <a:gd name="T57" fmla="*/ 402 h 40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60" h="402">
                  <a:moveTo>
                    <a:pt x="1660" y="8"/>
                  </a:moveTo>
                  <a:lnTo>
                    <a:pt x="1654" y="2"/>
                  </a:lnTo>
                  <a:lnTo>
                    <a:pt x="1646" y="0"/>
                  </a:lnTo>
                  <a:lnTo>
                    <a:pt x="1638" y="4"/>
                  </a:lnTo>
                  <a:lnTo>
                    <a:pt x="1638" y="14"/>
                  </a:lnTo>
                  <a:lnTo>
                    <a:pt x="1642" y="20"/>
                  </a:lnTo>
                  <a:lnTo>
                    <a:pt x="1650" y="22"/>
                  </a:lnTo>
                  <a:lnTo>
                    <a:pt x="1658" y="16"/>
                  </a:lnTo>
                  <a:lnTo>
                    <a:pt x="1660" y="8"/>
                  </a:lnTo>
                  <a:close/>
                  <a:moveTo>
                    <a:pt x="0" y="394"/>
                  </a:moveTo>
                  <a:lnTo>
                    <a:pt x="6" y="400"/>
                  </a:lnTo>
                  <a:lnTo>
                    <a:pt x="14" y="402"/>
                  </a:lnTo>
                  <a:lnTo>
                    <a:pt x="22" y="398"/>
                  </a:lnTo>
                  <a:lnTo>
                    <a:pt x="22" y="388"/>
                  </a:lnTo>
                  <a:lnTo>
                    <a:pt x="18" y="382"/>
                  </a:lnTo>
                  <a:lnTo>
                    <a:pt x="10" y="380"/>
                  </a:lnTo>
                  <a:lnTo>
                    <a:pt x="2" y="386"/>
                  </a:lnTo>
                  <a:lnTo>
                    <a:pt x="0" y="394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" name="Line 129"/>
            <p:cNvSpPr>
              <a:spLocks noChangeShapeType="1"/>
            </p:cNvSpPr>
            <p:nvPr/>
          </p:nvSpPr>
          <p:spPr bwMode="auto">
            <a:xfrm flipH="1">
              <a:off x="1418" y="1664"/>
              <a:ext cx="306" cy="9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" name="Freeform 130"/>
            <p:cNvSpPr>
              <a:spLocks noEditPoints="1"/>
            </p:cNvSpPr>
            <p:nvPr/>
          </p:nvSpPr>
          <p:spPr bwMode="auto">
            <a:xfrm>
              <a:off x="1414" y="1934"/>
              <a:ext cx="281" cy="6"/>
            </a:xfrm>
            <a:custGeom>
              <a:avLst/>
              <a:gdLst>
                <a:gd name="T0" fmla="*/ 0 w 1481"/>
                <a:gd name="T1" fmla="*/ 1 h 24"/>
                <a:gd name="T2" fmla="*/ 0 w 1481"/>
                <a:gd name="T3" fmla="*/ 1 h 24"/>
                <a:gd name="T4" fmla="*/ 0 w 1481"/>
                <a:gd name="T5" fmla="*/ 2 h 24"/>
                <a:gd name="T6" fmla="*/ 1 w 1481"/>
                <a:gd name="T7" fmla="*/ 1 h 24"/>
                <a:gd name="T8" fmla="*/ 1 w 1481"/>
                <a:gd name="T9" fmla="*/ 1 h 24"/>
                <a:gd name="T10" fmla="*/ 1 w 1481"/>
                <a:gd name="T11" fmla="*/ 0 h 24"/>
                <a:gd name="T12" fmla="*/ 0 w 1481"/>
                <a:gd name="T13" fmla="*/ 0 h 24"/>
                <a:gd name="T14" fmla="*/ 0 w 1481"/>
                <a:gd name="T15" fmla="*/ 0 h 24"/>
                <a:gd name="T16" fmla="*/ 0 w 1481"/>
                <a:gd name="T17" fmla="*/ 1 h 24"/>
                <a:gd name="T18" fmla="*/ 53 w 1481"/>
                <a:gd name="T19" fmla="*/ 1 h 24"/>
                <a:gd name="T20" fmla="*/ 53 w 1481"/>
                <a:gd name="T21" fmla="*/ 0 h 24"/>
                <a:gd name="T22" fmla="*/ 53 w 1481"/>
                <a:gd name="T23" fmla="*/ 0 h 24"/>
                <a:gd name="T24" fmla="*/ 53 w 1481"/>
                <a:gd name="T25" fmla="*/ 0 h 24"/>
                <a:gd name="T26" fmla="*/ 52 w 1481"/>
                <a:gd name="T27" fmla="*/ 1 h 24"/>
                <a:gd name="T28" fmla="*/ 53 w 1481"/>
                <a:gd name="T29" fmla="*/ 1 h 24"/>
                <a:gd name="T30" fmla="*/ 53 w 1481"/>
                <a:gd name="T31" fmla="*/ 2 h 24"/>
                <a:gd name="T32" fmla="*/ 53 w 1481"/>
                <a:gd name="T33" fmla="*/ 1 h 24"/>
                <a:gd name="T34" fmla="*/ 53 w 1481"/>
                <a:gd name="T35" fmla="*/ 1 h 2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81"/>
                <a:gd name="T55" fmla="*/ 0 h 24"/>
                <a:gd name="T56" fmla="*/ 1481 w 1481"/>
                <a:gd name="T57" fmla="*/ 24 h 2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81" h="24">
                  <a:moveTo>
                    <a:pt x="0" y="12"/>
                  </a:moveTo>
                  <a:lnTo>
                    <a:pt x="4" y="20"/>
                  </a:lnTo>
                  <a:lnTo>
                    <a:pt x="12" y="24"/>
                  </a:lnTo>
                  <a:lnTo>
                    <a:pt x="20" y="20"/>
                  </a:lnTo>
                  <a:lnTo>
                    <a:pt x="22" y="12"/>
                  </a:lnTo>
                  <a:lnTo>
                    <a:pt x="20" y="4"/>
                  </a:lnTo>
                  <a:lnTo>
                    <a:pt x="12" y="0"/>
                  </a:lnTo>
                  <a:lnTo>
                    <a:pt x="4" y="4"/>
                  </a:lnTo>
                  <a:lnTo>
                    <a:pt x="0" y="12"/>
                  </a:lnTo>
                  <a:close/>
                  <a:moveTo>
                    <a:pt x="1481" y="12"/>
                  </a:moveTo>
                  <a:lnTo>
                    <a:pt x="1477" y="4"/>
                  </a:lnTo>
                  <a:lnTo>
                    <a:pt x="1469" y="0"/>
                  </a:lnTo>
                  <a:lnTo>
                    <a:pt x="1461" y="4"/>
                  </a:lnTo>
                  <a:lnTo>
                    <a:pt x="1457" y="12"/>
                  </a:lnTo>
                  <a:lnTo>
                    <a:pt x="1461" y="20"/>
                  </a:lnTo>
                  <a:lnTo>
                    <a:pt x="1469" y="24"/>
                  </a:lnTo>
                  <a:lnTo>
                    <a:pt x="1477" y="20"/>
                  </a:lnTo>
                  <a:lnTo>
                    <a:pt x="1481" y="12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1" name="Line 131"/>
            <p:cNvSpPr>
              <a:spLocks noChangeShapeType="1"/>
            </p:cNvSpPr>
            <p:nvPr/>
          </p:nvSpPr>
          <p:spPr bwMode="auto">
            <a:xfrm>
              <a:off x="1418" y="1937"/>
              <a:ext cx="272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2" name="Line 132"/>
            <p:cNvSpPr>
              <a:spLocks noChangeShapeType="1"/>
            </p:cNvSpPr>
            <p:nvPr/>
          </p:nvSpPr>
          <p:spPr bwMode="auto">
            <a:xfrm flipH="1" flipV="1">
              <a:off x="1692" y="1937"/>
              <a:ext cx="149" cy="3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3" name="Line 133"/>
            <p:cNvSpPr>
              <a:spLocks noChangeShapeType="1"/>
            </p:cNvSpPr>
            <p:nvPr/>
          </p:nvSpPr>
          <p:spPr bwMode="auto">
            <a:xfrm>
              <a:off x="1416" y="1466"/>
              <a:ext cx="0" cy="132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4" name="Line 134"/>
            <p:cNvSpPr>
              <a:spLocks noChangeShapeType="1"/>
            </p:cNvSpPr>
            <p:nvPr/>
          </p:nvSpPr>
          <p:spPr bwMode="auto">
            <a:xfrm flipV="1">
              <a:off x="1008" y="1849"/>
              <a:ext cx="127" cy="9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5" name="Line 135"/>
            <p:cNvSpPr>
              <a:spLocks noChangeShapeType="1"/>
            </p:cNvSpPr>
            <p:nvPr/>
          </p:nvSpPr>
          <p:spPr bwMode="auto">
            <a:xfrm flipH="1">
              <a:off x="1726" y="1543"/>
              <a:ext cx="98" cy="12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" name="Rectangle 136"/>
            <p:cNvSpPr>
              <a:spLocks noChangeArrowheads="1"/>
            </p:cNvSpPr>
            <p:nvPr/>
          </p:nvSpPr>
          <p:spPr bwMode="auto">
            <a:xfrm>
              <a:off x="1193" y="1576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267" name="Rectangle 137"/>
            <p:cNvSpPr>
              <a:spLocks noChangeArrowheads="1"/>
            </p:cNvSpPr>
            <p:nvPr/>
          </p:nvSpPr>
          <p:spPr bwMode="auto">
            <a:xfrm>
              <a:off x="1184" y="1833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268" name="Rectangle 138"/>
            <p:cNvSpPr>
              <a:spLocks noChangeArrowheads="1"/>
            </p:cNvSpPr>
            <p:nvPr/>
          </p:nvSpPr>
          <p:spPr bwMode="auto">
            <a:xfrm>
              <a:off x="1448" y="1564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269" name="Rectangle 139"/>
            <p:cNvSpPr>
              <a:spLocks noChangeArrowheads="1"/>
            </p:cNvSpPr>
            <p:nvPr/>
          </p:nvSpPr>
          <p:spPr bwMode="auto">
            <a:xfrm>
              <a:off x="1448" y="1716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270" name="Rectangle 140"/>
            <p:cNvSpPr>
              <a:spLocks noChangeArrowheads="1"/>
            </p:cNvSpPr>
            <p:nvPr/>
          </p:nvSpPr>
          <p:spPr bwMode="auto">
            <a:xfrm>
              <a:off x="1448" y="1915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271" name="Rectangle 141"/>
            <p:cNvSpPr>
              <a:spLocks noChangeArrowheads="1"/>
            </p:cNvSpPr>
            <p:nvPr/>
          </p:nvSpPr>
          <p:spPr bwMode="auto">
            <a:xfrm>
              <a:off x="1757" y="1634"/>
              <a:ext cx="37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272" name="Rectangle 142"/>
            <p:cNvSpPr>
              <a:spLocks noChangeArrowheads="1"/>
            </p:cNvSpPr>
            <p:nvPr/>
          </p:nvSpPr>
          <p:spPr bwMode="auto">
            <a:xfrm>
              <a:off x="1721" y="1903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cxnSp>
          <p:nvCxnSpPr>
            <p:cNvPr id="273" name="AutoShape 143"/>
            <p:cNvCxnSpPr>
              <a:cxnSpLocks noChangeShapeType="1"/>
              <a:stCxn id="266" idx="3"/>
              <a:endCxn id="268" idx="1"/>
            </p:cNvCxnSpPr>
            <p:nvPr/>
          </p:nvCxnSpPr>
          <p:spPr bwMode="auto">
            <a:xfrm flipV="1">
              <a:off x="1229" y="1599"/>
              <a:ext cx="219" cy="12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74" name="AutoShape 144"/>
            <p:cNvCxnSpPr>
              <a:cxnSpLocks noChangeShapeType="1"/>
              <a:stCxn id="266" idx="3"/>
              <a:endCxn id="269" idx="1"/>
            </p:cNvCxnSpPr>
            <p:nvPr/>
          </p:nvCxnSpPr>
          <p:spPr bwMode="auto">
            <a:xfrm>
              <a:off x="1229" y="1611"/>
              <a:ext cx="219" cy="14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75" name="AutoShape 145"/>
            <p:cNvCxnSpPr>
              <a:cxnSpLocks noChangeShapeType="1"/>
              <a:stCxn id="267" idx="3"/>
              <a:endCxn id="269" idx="1"/>
            </p:cNvCxnSpPr>
            <p:nvPr/>
          </p:nvCxnSpPr>
          <p:spPr bwMode="auto">
            <a:xfrm flipV="1">
              <a:off x="1220" y="1751"/>
              <a:ext cx="228" cy="117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76" name="AutoShape 146"/>
            <p:cNvCxnSpPr>
              <a:cxnSpLocks noChangeShapeType="1"/>
              <a:stCxn id="267" idx="3"/>
              <a:endCxn id="270" idx="1"/>
            </p:cNvCxnSpPr>
            <p:nvPr/>
          </p:nvCxnSpPr>
          <p:spPr bwMode="auto">
            <a:xfrm>
              <a:off x="1220" y="1868"/>
              <a:ext cx="228" cy="82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77" name="AutoShape 147"/>
            <p:cNvCxnSpPr>
              <a:cxnSpLocks noChangeShapeType="1"/>
              <a:stCxn id="269" idx="3"/>
              <a:endCxn id="271" idx="1"/>
            </p:cNvCxnSpPr>
            <p:nvPr/>
          </p:nvCxnSpPr>
          <p:spPr bwMode="auto">
            <a:xfrm flipV="1">
              <a:off x="1484" y="1669"/>
              <a:ext cx="273" cy="82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78" name="AutoShape 148"/>
            <p:cNvCxnSpPr>
              <a:cxnSpLocks noChangeShapeType="1"/>
              <a:stCxn id="270" idx="3"/>
              <a:endCxn id="272" idx="1"/>
            </p:cNvCxnSpPr>
            <p:nvPr/>
          </p:nvCxnSpPr>
          <p:spPr bwMode="auto">
            <a:xfrm flipV="1">
              <a:off x="1484" y="1938"/>
              <a:ext cx="237" cy="12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79" name="AutoShape 149"/>
            <p:cNvCxnSpPr>
              <a:cxnSpLocks noChangeShapeType="1"/>
              <a:stCxn id="272" idx="0"/>
              <a:endCxn id="271" idx="2"/>
            </p:cNvCxnSpPr>
            <p:nvPr/>
          </p:nvCxnSpPr>
          <p:spPr bwMode="auto">
            <a:xfrm flipV="1">
              <a:off x="1739" y="1704"/>
              <a:ext cx="37" cy="199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80" name="AutoShape 150"/>
            <p:cNvCxnSpPr>
              <a:cxnSpLocks noChangeShapeType="1"/>
              <a:stCxn id="267" idx="0"/>
              <a:endCxn id="266" idx="2"/>
            </p:cNvCxnSpPr>
            <p:nvPr/>
          </p:nvCxnSpPr>
          <p:spPr bwMode="auto">
            <a:xfrm flipV="1">
              <a:off x="1202" y="1646"/>
              <a:ext cx="9" cy="187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81" name="AutoShape 151"/>
            <p:cNvCxnSpPr>
              <a:cxnSpLocks noChangeShapeType="1"/>
              <a:stCxn id="268" idx="3"/>
              <a:endCxn id="271" idx="1"/>
            </p:cNvCxnSpPr>
            <p:nvPr/>
          </p:nvCxnSpPr>
          <p:spPr bwMode="auto">
            <a:xfrm>
              <a:off x="1484" y="1599"/>
              <a:ext cx="273" cy="7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82" name="AutoShape 152"/>
            <p:cNvCxnSpPr>
              <a:cxnSpLocks noChangeShapeType="1"/>
              <a:endCxn id="266" idx="1"/>
            </p:cNvCxnSpPr>
            <p:nvPr/>
          </p:nvCxnSpPr>
          <p:spPr bwMode="auto">
            <a:xfrm>
              <a:off x="1100" y="1557"/>
              <a:ext cx="93" cy="54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83" name="AutoShape 153"/>
            <p:cNvCxnSpPr>
              <a:cxnSpLocks noChangeShapeType="1"/>
              <a:endCxn id="267" idx="1"/>
            </p:cNvCxnSpPr>
            <p:nvPr/>
          </p:nvCxnSpPr>
          <p:spPr bwMode="auto">
            <a:xfrm flipV="1">
              <a:off x="1109" y="1868"/>
              <a:ext cx="75" cy="4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84" name="AutoShape 154"/>
            <p:cNvCxnSpPr>
              <a:cxnSpLocks noChangeShapeType="1"/>
              <a:stCxn id="268" idx="0"/>
            </p:cNvCxnSpPr>
            <p:nvPr/>
          </p:nvCxnSpPr>
          <p:spPr bwMode="auto">
            <a:xfrm flipV="1">
              <a:off x="1466" y="1503"/>
              <a:ext cx="19" cy="61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85" name="AutoShape 155"/>
            <p:cNvCxnSpPr>
              <a:cxnSpLocks noChangeShapeType="1"/>
              <a:stCxn id="272" idx="3"/>
              <a:endCxn id="289" idx="1"/>
            </p:cNvCxnSpPr>
            <p:nvPr/>
          </p:nvCxnSpPr>
          <p:spPr bwMode="auto">
            <a:xfrm>
              <a:off x="1757" y="1938"/>
              <a:ext cx="19" cy="1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86" name="AutoShape 156"/>
            <p:cNvCxnSpPr>
              <a:cxnSpLocks noChangeShapeType="1"/>
              <a:stCxn id="271" idx="3"/>
            </p:cNvCxnSpPr>
            <p:nvPr/>
          </p:nvCxnSpPr>
          <p:spPr bwMode="auto">
            <a:xfrm flipV="1">
              <a:off x="1794" y="1576"/>
              <a:ext cx="54" cy="93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87" name="Text Box 157"/>
            <p:cNvSpPr txBox="1">
              <a:spLocks noChangeArrowheads="1"/>
            </p:cNvSpPr>
            <p:nvPr/>
          </p:nvSpPr>
          <p:spPr bwMode="auto">
            <a:xfrm>
              <a:off x="1012" y="1462"/>
              <a:ext cx="157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 dirty="0"/>
                <a:t>A</a:t>
              </a:r>
            </a:p>
          </p:txBody>
        </p:sp>
        <p:sp>
          <p:nvSpPr>
            <p:cNvPr id="288" name="Text Box 158"/>
            <p:cNvSpPr txBox="1">
              <a:spLocks noChangeArrowheads="1"/>
            </p:cNvSpPr>
            <p:nvPr/>
          </p:nvSpPr>
          <p:spPr bwMode="auto">
            <a:xfrm>
              <a:off x="1008" y="1852"/>
              <a:ext cx="157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/>
                <a:t>B</a:t>
              </a:r>
            </a:p>
          </p:txBody>
        </p:sp>
        <p:sp>
          <p:nvSpPr>
            <p:cNvPr id="289" name="Text Box 159"/>
            <p:cNvSpPr txBox="1">
              <a:spLocks noChangeArrowheads="1"/>
            </p:cNvSpPr>
            <p:nvPr/>
          </p:nvSpPr>
          <p:spPr bwMode="auto">
            <a:xfrm>
              <a:off x="1776" y="1889"/>
              <a:ext cx="157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/>
                <a:t>E</a:t>
              </a:r>
            </a:p>
          </p:txBody>
        </p:sp>
        <p:sp>
          <p:nvSpPr>
            <p:cNvPr id="290" name="Text Box 160"/>
            <p:cNvSpPr txBox="1">
              <a:spLocks noChangeArrowheads="1"/>
            </p:cNvSpPr>
            <p:nvPr/>
          </p:nvSpPr>
          <p:spPr bwMode="auto">
            <a:xfrm>
              <a:off x="1780" y="1474"/>
              <a:ext cx="160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/>
                <a:t>D</a:t>
              </a:r>
            </a:p>
          </p:txBody>
        </p:sp>
        <p:sp>
          <p:nvSpPr>
            <p:cNvPr id="291" name="Text Box 161"/>
            <p:cNvSpPr txBox="1">
              <a:spLocks noChangeArrowheads="1"/>
            </p:cNvSpPr>
            <p:nvPr/>
          </p:nvSpPr>
          <p:spPr bwMode="auto">
            <a:xfrm>
              <a:off x="1401" y="1392"/>
              <a:ext cx="160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/>
                <a:t>C</a:t>
              </a:r>
            </a:p>
          </p:txBody>
        </p:sp>
      </p:grpSp>
      <p:sp>
        <p:nvSpPr>
          <p:cNvPr id="292" name="AutoShape 2"/>
          <p:cNvSpPr>
            <a:spLocks noChangeArrowheads="1"/>
          </p:cNvSpPr>
          <p:nvPr/>
        </p:nvSpPr>
        <p:spPr bwMode="auto">
          <a:xfrm>
            <a:off x="2514600" y="5257800"/>
            <a:ext cx="1371600" cy="853440"/>
          </a:xfrm>
          <a:prstGeom prst="wedgeRectCallout">
            <a:avLst>
              <a:gd name="adj1" fmla="val -62994"/>
              <a:gd name="adj2" fmla="val 32572"/>
            </a:avLst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8" tIns="44450" rIns="90488" bIns="44450"/>
          <a:lstStyle/>
          <a:p>
            <a:pPr algn="ctr"/>
            <a:endParaRPr lang="en-US"/>
          </a:p>
        </p:txBody>
      </p:sp>
      <p:grpSp>
        <p:nvGrpSpPr>
          <p:cNvPr id="293" name="Group 119"/>
          <p:cNvGrpSpPr>
            <a:grpSpLocks/>
          </p:cNvGrpSpPr>
          <p:nvPr/>
        </p:nvGrpSpPr>
        <p:grpSpPr bwMode="auto">
          <a:xfrm>
            <a:off x="2438400" y="5187315"/>
            <a:ext cx="1479550" cy="933450"/>
            <a:chOff x="1008" y="1392"/>
            <a:chExt cx="932" cy="630"/>
          </a:xfrm>
        </p:grpSpPr>
        <p:sp>
          <p:nvSpPr>
            <p:cNvPr id="294" name="Freeform 120"/>
            <p:cNvSpPr>
              <a:spLocks noEditPoints="1"/>
            </p:cNvSpPr>
            <p:nvPr/>
          </p:nvSpPr>
          <p:spPr bwMode="auto">
            <a:xfrm>
              <a:off x="1134" y="1595"/>
              <a:ext cx="284" cy="6"/>
            </a:xfrm>
            <a:custGeom>
              <a:avLst/>
              <a:gdLst>
                <a:gd name="T0" fmla="*/ 54 w 1500"/>
                <a:gd name="T1" fmla="*/ 1 h 22"/>
                <a:gd name="T2" fmla="*/ 54 w 1500"/>
                <a:gd name="T3" fmla="*/ 0 h 22"/>
                <a:gd name="T4" fmla="*/ 53 w 1500"/>
                <a:gd name="T5" fmla="*/ 0 h 22"/>
                <a:gd name="T6" fmla="*/ 53 w 1500"/>
                <a:gd name="T7" fmla="*/ 0 h 22"/>
                <a:gd name="T8" fmla="*/ 53 w 1500"/>
                <a:gd name="T9" fmla="*/ 1 h 22"/>
                <a:gd name="T10" fmla="*/ 53 w 1500"/>
                <a:gd name="T11" fmla="*/ 1 h 22"/>
                <a:gd name="T12" fmla="*/ 53 w 1500"/>
                <a:gd name="T13" fmla="*/ 2 h 22"/>
                <a:gd name="T14" fmla="*/ 54 w 1500"/>
                <a:gd name="T15" fmla="*/ 1 h 22"/>
                <a:gd name="T16" fmla="*/ 54 w 1500"/>
                <a:gd name="T17" fmla="*/ 1 h 22"/>
                <a:gd name="T18" fmla="*/ 0 w 1500"/>
                <a:gd name="T19" fmla="*/ 1 h 22"/>
                <a:gd name="T20" fmla="*/ 0 w 1500"/>
                <a:gd name="T21" fmla="*/ 1 h 22"/>
                <a:gd name="T22" fmla="*/ 0 w 1500"/>
                <a:gd name="T23" fmla="*/ 2 h 22"/>
                <a:gd name="T24" fmla="*/ 1 w 1500"/>
                <a:gd name="T25" fmla="*/ 1 h 22"/>
                <a:gd name="T26" fmla="*/ 1 w 1500"/>
                <a:gd name="T27" fmla="*/ 1 h 22"/>
                <a:gd name="T28" fmla="*/ 1 w 1500"/>
                <a:gd name="T29" fmla="*/ 0 h 22"/>
                <a:gd name="T30" fmla="*/ 0 w 1500"/>
                <a:gd name="T31" fmla="*/ 0 h 22"/>
                <a:gd name="T32" fmla="*/ 0 w 1500"/>
                <a:gd name="T33" fmla="*/ 0 h 22"/>
                <a:gd name="T34" fmla="*/ 0 w 1500"/>
                <a:gd name="T35" fmla="*/ 1 h 2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00"/>
                <a:gd name="T55" fmla="*/ 0 h 22"/>
                <a:gd name="T56" fmla="*/ 1500 w 1500"/>
                <a:gd name="T57" fmla="*/ 22 h 2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00" h="22">
                  <a:moveTo>
                    <a:pt x="1500" y="10"/>
                  </a:moveTo>
                  <a:lnTo>
                    <a:pt x="1498" y="2"/>
                  </a:lnTo>
                  <a:lnTo>
                    <a:pt x="1490" y="0"/>
                  </a:lnTo>
                  <a:lnTo>
                    <a:pt x="1482" y="2"/>
                  </a:lnTo>
                  <a:lnTo>
                    <a:pt x="1478" y="10"/>
                  </a:lnTo>
                  <a:lnTo>
                    <a:pt x="1482" y="18"/>
                  </a:lnTo>
                  <a:lnTo>
                    <a:pt x="1490" y="22"/>
                  </a:lnTo>
                  <a:lnTo>
                    <a:pt x="1498" y="18"/>
                  </a:lnTo>
                  <a:lnTo>
                    <a:pt x="1500" y="10"/>
                  </a:lnTo>
                  <a:close/>
                  <a:moveTo>
                    <a:pt x="0" y="10"/>
                  </a:moveTo>
                  <a:lnTo>
                    <a:pt x="2" y="18"/>
                  </a:lnTo>
                  <a:lnTo>
                    <a:pt x="10" y="22"/>
                  </a:lnTo>
                  <a:lnTo>
                    <a:pt x="18" y="18"/>
                  </a:lnTo>
                  <a:lnTo>
                    <a:pt x="21" y="10"/>
                  </a:lnTo>
                  <a:lnTo>
                    <a:pt x="18" y="2"/>
                  </a:lnTo>
                  <a:lnTo>
                    <a:pt x="10" y="0"/>
                  </a:lnTo>
                  <a:lnTo>
                    <a:pt x="2" y="2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5" name="Line 121"/>
            <p:cNvSpPr>
              <a:spLocks noChangeShapeType="1"/>
            </p:cNvSpPr>
            <p:nvPr/>
          </p:nvSpPr>
          <p:spPr bwMode="auto">
            <a:xfrm flipH="1">
              <a:off x="1138" y="1598"/>
              <a:ext cx="276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6" name="Freeform 122"/>
            <p:cNvSpPr>
              <a:spLocks noEditPoints="1"/>
            </p:cNvSpPr>
            <p:nvPr/>
          </p:nvSpPr>
          <p:spPr bwMode="auto">
            <a:xfrm>
              <a:off x="1134" y="1753"/>
              <a:ext cx="284" cy="99"/>
            </a:xfrm>
            <a:custGeom>
              <a:avLst/>
              <a:gdLst>
                <a:gd name="T0" fmla="*/ 0 w 1500"/>
                <a:gd name="T1" fmla="*/ 24 h 403"/>
                <a:gd name="T2" fmla="*/ 0 w 1500"/>
                <a:gd name="T3" fmla="*/ 24 h 403"/>
                <a:gd name="T4" fmla="*/ 1 w 1500"/>
                <a:gd name="T5" fmla="*/ 24 h 403"/>
                <a:gd name="T6" fmla="*/ 1 w 1500"/>
                <a:gd name="T7" fmla="*/ 24 h 403"/>
                <a:gd name="T8" fmla="*/ 1 w 1500"/>
                <a:gd name="T9" fmla="*/ 24 h 403"/>
                <a:gd name="T10" fmla="*/ 1 w 1500"/>
                <a:gd name="T11" fmla="*/ 23 h 403"/>
                <a:gd name="T12" fmla="*/ 0 w 1500"/>
                <a:gd name="T13" fmla="*/ 23 h 403"/>
                <a:gd name="T14" fmla="*/ 0 w 1500"/>
                <a:gd name="T15" fmla="*/ 23 h 403"/>
                <a:gd name="T16" fmla="*/ 0 w 1500"/>
                <a:gd name="T17" fmla="*/ 24 h 403"/>
                <a:gd name="T18" fmla="*/ 54 w 1500"/>
                <a:gd name="T19" fmla="*/ 0 h 403"/>
                <a:gd name="T20" fmla="*/ 54 w 1500"/>
                <a:gd name="T21" fmla="*/ 0 h 403"/>
                <a:gd name="T22" fmla="*/ 53 w 1500"/>
                <a:gd name="T23" fmla="*/ 0 h 403"/>
                <a:gd name="T24" fmla="*/ 53 w 1500"/>
                <a:gd name="T25" fmla="*/ 0 h 403"/>
                <a:gd name="T26" fmla="*/ 53 w 1500"/>
                <a:gd name="T27" fmla="*/ 1 h 403"/>
                <a:gd name="T28" fmla="*/ 53 w 1500"/>
                <a:gd name="T29" fmla="*/ 1 h 403"/>
                <a:gd name="T30" fmla="*/ 53 w 1500"/>
                <a:gd name="T31" fmla="*/ 1 h 403"/>
                <a:gd name="T32" fmla="*/ 54 w 1500"/>
                <a:gd name="T33" fmla="*/ 1 h 403"/>
                <a:gd name="T34" fmla="*/ 54 w 1500"/>
                <a:gd name="T35" fmla="*/ 0 h 40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00"/>
                <a:gd name="T55" fmla="*/ 0 h 403"/>
                <a:gd name="T56" fmla="*/ 1500 w 1500"/>
                <a:gd name="T57" fmla="*/ 403 h 40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00" h="403">
                  <a:moveTo>
                    <a:pt x="0" y="395"/>
                  </a:moveTo>
                  <a:lnTo>
                    <a:pt x="4" y="403"/>
                  </a:lnTo>
                  <a:lnTo>
                    <a:pt x="14" y="403"/>
                  </a:lnTo>
                  <a:lnTo>
                    <a:pt x="20" y="399"/>
                  </a:lnTo>
                  <a:lnTo>
                    <a:pt x="21" y="391"/>
                  </a:lnTo>
                  <a:lnTo>
                    <a:pt x="16" y="383"/>
                  </a:lnTo>
                  <a:lnTo>
                    <a:pt x="8" y="381"/>
                  </a:lnTo>
                  <a:lnTo>
                    <a:pt x="0" y="387"/>
                  </a:lnTo>
                  <a:lnTo>
                    <a:pt x="0" y="395"/>
                  </a:lnTo>
                  <a:close/>
                  <a:moveTo>
                    <a:pt x="1500" y="8"/>
                  </a:moveTo>
                  <a:lnTo>
                    <a:pt x="1496" y="2"/>
                  </a:lnTo>
                  <a:lnTo>
                    <a:pt x="1486" y="0"/>
                  </a:lnTo>
                  <a:lnTo>
                    <a:pt x="1480" y="6"/>
                  </a:lnTo>
                  <a:lnTo>
                    <a:pt x="1478" y="14"/>
                  </a:lnTo>
                  <a:lnTo>
                    <a:pt x="1484" y="22"/>
                  </a:lnTo>
                  <a:lnTo>
                    <a:pt x="1492" y="22"/>
                  </a:lnTo>
                  <a:lnTo>
                    <a:pt x="1500" y="18"/>
                  </a:lnTo>
                  <a:lnTo>
                    <a:pt x="1500" y="8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" name="Line 123"/>
            <p:cNvSpPr>
              <a:spLocks noChangeShapeType="1"/>
            </p:cNvSpPr>
            <p:nvPr/>
          </p:nvSpPr>
          <p:spPr bwMode="auto">
            <a:xfrm flipV="1">
              <a:off x="1138" y="1757"/>
              <a:ext cx="276" cy="92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8" name="Freeform 124"/>
            <p:cNvSpPr>
              <a:spLocks noEditPoints="1"/>
            </p:cNvSpPr>
            <p:nvPr/>
          </p:nvSpPr>
          <p:spPr bwMode="auto">
            <a:xfrm>
              <a:off x="1134" y="1846"/>
              <a:ext cx="284" cy="93"/>
            </a:xfrm>
            <a:custGeom>
              <a:avLst/>
              <a:gdLst>
                <a:gd name="T0" fmla="*/ 0 w 1500"/>
                <a:gd name="T1" fmla="*/ 0 h 381"/>
                <a:gd name="T2" fmla="*/ 0 w 1500"/>
                <a:gd name="T3" fmla="*/ 1 h 381"/>
                <a:gd name="T4" fmla="*/ 0 w 1500"/>
                <a:gd name="T5" fmla="*/ 1 h 381"/>
                <a:gd name="T6" fmla="*/ 1 w 1500"/>
                <a:gd name="T7" fmla="*/ 1 h 381"/>
                <a:gd name="T8" fmla="*/ 1 w 1500"/>
                <a:gd name="T9" fmla="*/ 1 h 381"/>
                <a:gd name="T10" fmla="*/ 1 w 1500"/>
                <a:gd name="T11" fmla="*/ 0 h 381"/>
                <a:gd name="T12" fmla="*/ 1 w 1500"/>
                <a:gd name="T13" fmla="*/ 0 h 381"/>
                <a:gd name="T14" fmla="*/ 0 w 1500"/>
                <a:gd name="T15" fmla="*/ 0 h 381"/>
                <a:gd name="T16" fmla="*/ 0 w 1500"/>
                <a:gd name="T17" fmla="*/ 0 h 381"/>
                <a:gd name="T18" fmla="*/ 54 w 1500"/>
                <a:gd name="T19" fmla="*/ 22 h 381"/>
                <a:gd name="T20" fmla="*/ 54 w 1500"/>
                <a:gd name="T21" fmla="*/ 22 h 381"/>
                <a:gd name="T22" fmla="*/ 53 w 1500"/>
                <a:gd name="T23" fmla="*/ 21 h 381"/>
                <a:gd name="T24" fmla="*/ 53 w 1500"/>
                <a:gd name="T25" fmla="*/ 21 h 381"/>
                <a:gd name="T26" fmla="*/ 53 w 1500"/>
                <a:gd name="T27" fmla="*/ 22 h 381"/>
                <a:gd name="T28" fmla="*/ 53 w 1500"/>
                <a:gd name="T29" fmla="*/ 22 h 381"/>
                <a:gd name="T30" fmla="*/ 53 w 1500"/>
                <a:gd name="T31" fmla="*/ 23 h 381"/>
                <a:gd name="T32" fmla="*/ 54 w 1500"/>
                <a:gd name="T33" fmla="*/ 23 h 381"/>
                <a:gd name="T34" fmla="*/ 54 w 1500"/>
                <a:gd name="T35" fmla="*/ 22 h 3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00"/>
                <a:gd name="T55" fmla="*/ 0 h 381"/>
                <a:gd name="T56" fmla="*/ 1500 w 1500"/>
                <a:gd name="T57" fmla="*/ 381 h 38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00" h="381">
                  <a:moveTo>
                    <a:pt x="0" y="10"/>
                  </a:moveTo>
                  <a:lnTo>
                    <a:pt x="2" y="18"/>
                  </a:lnTo>
                  <a:lnTo>
                    <a:pt x="8" y="22"/>
                  </a:lnTo>
                  <a:lnTo>
                    <a:pt x="16" y="22"/>
                  </a:lnTo>
                  <a:lnTo>
                    <a:pt x="21" y="14"/>
                  </a:lnTo>
                  <a:lnTo>
                    <a:pt x="20" y="6"/>
                  </a:lnTo>
                  <a:lnTo>
                    <a:pt x="14" y="0"/>
                  </a:lnTo>
                  <a:lnTo>
                    <a:pt x="4" y="2"/>
                  </a:lnTo>
                  <a:lnTo>
                    <a:pt x="0" y="10"/>
                  </a:lnTo>
                  <a:close/>
                  <a:moveTo>
                    <a:pt x="1500" y="373"/>
                  </a:moveTo>
                  <a:lnTo>
                    <a:pt x="1500" y="365"/>
                  </a:lnTo>
                  <a:lnTo>
                    <a:pt x="1492" y="359"/>
                  </a:lnTo>
                  <a:lnTo>
                    <a:pt x="1484" y="361"/>
                  </a:lnTo>
                  <a:lnTo>
                    <a:pt x="1478" y="369"/>
                  </a:lnTo>
                  <a:lnTo>
                    <a:pt x="1480" y="377"/>
                  </a:lnTo>
                  <a:lnTo>
                    <a:pt x="1486" y="381"/>
                  </a:lnTo>
                  <a:lnTo>
                    <a:pt x="1496" y="381"/>
                  </a:lnTo>
                  <a:lnTo>
                    <a:pt x="1500" y="373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9" name="Line 125"/>
            <p:cNvSpPr>
              <a:spLocks noChangeShapeType="1"/>
            </p:cNvSpPr>
            <p:nvPr/>
          </p:nvSpPr>
          <p:spPr bwMode="auto">
            <a:xfrm>
              <a:off x="1138" y="1850"/>
              <a:ext cx="276" cy="86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0" name="Freeform 126"/>
            <p:cNvSpPr>
              <a:spLocks noEditPoints="1"/>
            </p:cNvSpPr>
            <p:nvPr/>
          </p:nvSpPr>
          <p:spPr bwMode="auto">
            <a:xfrm>
              <a:off x="1414" y="1595"/>
              <a:ext cx="315" cy="71"/>
            </a:xfrm>
            <a:custGeom>
              <a:avLst/>
              <a:gdLst>
                <a:gd name="T0" fmla="*/ 0 w 1660"/>
                <a:gd name="T1" fmla="*/ 0 h 291"/>
                <a:gd name="T2" fmla="*/ 0 w 1660"/>
                <a:gd name="T3" fmla="*/ 1 h 291"/>
                <a:gd name="T4" fmla="*/ 0 w 1660"/>
                <a:gd name="T5" fmla="*/ 1 h 291"/>
                <a:gd name="T6" fmla="*/ 1 w 1660"/>
                <a:gd name="T7" fmla="*/ 1 h 291"/>
                <a:gd name="T8" fmla="*/ 1 w 1660"/>
                <a:gd name="T9" fmla="*/ 1 h 291"/>
                <a:gd name="T10" fmla="*/ 1 w 1660"/>
                <a:gd name="T11" fmla="*/ 0 h 291"/>
                <a:gd name="T12" fmla="*/ 1 w 1660"/>
                <a:gd name="T13" fmla="*/ 0 h 291"/>
                <a:gd name="T14" fmla="*/ 0 w 1660"/>
                <a:gd name="T15" fmla="*/ 0 h 291"/>
                <a:gd name="T16" fmla="*/ 0 w 1660"/>
                <a:gd name="T17" fmla="*/ 0 h 291"/>
                <a:gd name="T18" fmla="*/ 60 w 1660"/>
                <a:gd name="T19" fmla="*/ 17 h 291"/>
                <a:gd name="T20" fmla="*/ 60 w 1660"/>
                <a:gd name="T21" fmla="*/ 16 h 291"/>
                <a:gd name="T22" fmla="*/ 59 w 1660"/>
                <a:gd name="T23" fmla="*/ 16 h 291"/>
                <a:gd name="T24" fmla="*/ 59 w 1660"/>
                <a:gd name="T25" fmla="*/ 16 h 291"/>
                <a:gd name="T26" fmla="*/ 59 w 1660"/>
                <a:gd name="T27" fmla="*/ 17 h 291"/>
                <a:gd name="T28" fmla="*/ 59 w 1660"/>
                <a:gd name="T29" fmla="*/ 17 h 291"/>
                <a:gd name="T30" fmla="*/ 59 w 1660"/>
                <a:gd name="T31" fmla="*/ 17 h 291"/>
                <a:gd name="T32" fmla="*/ 60 w 1660"/>
                <a:gd name="T33" fmla="*/ 17 h 291"/>
                <a:gd name="T34" fmla="*/ 60 w 1660"/>
                <a:gd name="T35" fmla="*/ 17 h 29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60"/>
                <a:gd name="T55" fmla="*/ 0 h 291"/>
                <a:gd name="T56" fmla="*/ 1660 w 1660"/>
                <a:gd name="T57" fmla="*/ 291 h 29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60" h="291">
                  <a:moveTo>
                    <a:pt x="0" y="10"/>
                  </a:moveTo>
                  <a:lnTo>
                    <a:pt x="2" y="18"/>
                  </a:lnTo>
                  <a:lnTo>
                    <a:pt x="10" y="22"/>
                  </a:lnTo>
                  <a:lnTo>
                    <a:pt x="18" y="20"/>
                  </a:lnTo>
                  <a:lnTo>
                    <a:pt x="22" y="12"/>
                  </a:lnTo>
                  <a:lnTo>
                    <a:pt x="20" y="4"/>
                  </a:lnTo>
                  <a:lnTo>
                    <a:pt x="14" y="0"/>
                  </a:lnTo>
                  <a:lnTo>
                    <a:pt x="6" y="2"/>
                  </a:lnTo>
                  <a:lnTo>
                    <a:pt x="0" y="10"/>
                  </a:lnTo>
                  <a:close/>
                  <a:moveTo>
                    <a:pt x="1660" y="281"/>
                  </a:moveTo>
                  <a:lnTo>
                    <a:pt x="1658" y="273"/>
                  </a:lnTo>
                  <a:lnTo>
                    <a:pt x="1650" y="269"/>
                  </a:lnTo>
                  <a:lnTo>
                    <a:pt x="1642" y="271"/>
                  </a:lnTo>
                  <a:lnTo>
                    <a:pt x="1638" y="279"/>
                  </a:lnTo>
                  <a:lnTo>
                    <a:pt x="1638" y="287"/>
                  </a:lnTo>
                  <a:lnTo>
                    <a:pt x="1646" y="291"/>
                  </a:lnTo>
                  <a:lnTo>
                    <a:pt x="1654" y="289"/>
                  </a:lnTo>
                  <a:lnTo>
                    <a:pt x="1660" y="281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1" name="Line 127"/>
            <p:cNvSpPr>
              <a:spLocks noChangeShapeType="1"/>
            </p:cNvSpPr>
            <p:nvPr/>
          </p:nvSpPr>
          <p:spPr bwMode="auto">
            <a:xfrm>
              <a:off x="1418" y="1598"/>
              <a:ext cx="306" cy="65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2" name="Freeform 128"/>
            <p:cNvSpPr>
              <a:spLocks noEditPoints="1"/>
            </p:cNvSpPr>
            <p:nvPr/>
          </p:nvSpPr>
          <p:spPr bwMode="auto">
            <a:xfrm>
              <a:off x="1414" y="1661"/>
              <a:ext cx="315" cy="98"/>
            </a:xfrm>
            <a:custGeom>
              <a:avLst/>
              <a:gdLst>
                <a:gd name="T0" fmla="*/ 60 w 1660"/>
                <a:gd name="T1" fmla="*/ 0 h 402"/>
                <a:gd name="T2" fmla="*/ 60 w 1660"/>
                <a:gd name="T3" fmla="*/ 0 h 402"/>
                <a:gd name="T4" fmla="*/ 59 w 1660"/>
                <a:gd name="T5" fmla="*/ 0 h 402"/>
                <a:gd name="T6" fmla="*/ 59 w 1660"/>
                <a:gd name="T7" fmla="*/ 0 h 402"/>
                <a:gd name="T8" fmla="*/ 59 w 1660"/>
                <a:gd name="T9" fmla="*/ 1 h 402"/>
                <a:gd name="T10" fmla="*/ 59 w 1660"/>
                <a:gd name="T11" fmla="*/ 1 h 402"/>
                <a:gd name="T12" fmla="*/ 59 w 1660"/>
                <a:gd name="T13" fmla="*/ 1 h 402"/>
                <a:gd name="T14" fmla="*/ 60 w 1660"/>
                <a:gd name="T15" fmla="*/ 1 h 402"/>
                <a:gd name="T16" fmla="*/ 60 w 1660"/>
                <a:gd name="T17" fmla="*/ 0 h 402"/>
                <a:gd name="T18" fmla="*/ 0 w 1660"/>
                <a:gd name="T19" fmla="*/ 23 h 402"/>
                <a:gd name="T20" fmla="*/ 0 w 1660"/>
                <a:gd name="T21" fmla="*/ 24 h 402"/>
                <a:gd name="T22" fmla="*/ 1 w 1660"/>
                <a:gd name="T23" fmla="*/ 24 h 402"/>
                <a:gd name="T24" fmla="*/ 1 w 1660"/>
                <a:gd name="T25" fmla="*/ 24 h 402"/>
                <a:gd name="T26" fmla="*/ 1 w 1660"/>
                <a:gd name="T27" fmla="*/ 23 h 402"/>
                <a:gd name="T28" fmla="*/ 1 w 1660"/>
                <a:gd name="T29" fmla="*/ 23 h 402"/>
                <a:gd name="T30" fmla="*/ 0 w 1660"/>
                <a:gd name="T31" fmla="*/ 23 h 402"/>
                <a:gd name="T32" fmla="*/ 0 w 1660"/>
                <a:gd name="T33" fmla="*/ 23 h 402"/>
                <a:gd name="T34" fmla="*/ 0 w 1660"/>
                <a:gd name="T35" fmla="*/ 23 h 40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60"/>
                <a:gd name="T55" fmla="*/ 0 h 402"/>
                <a:gd name="T56" fmla="*/ 1660 w 1660"/>
                <a:gd name="T57" fmla="*/ 402 h 40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60" h="402">
                  <a:moveTo>
                    <a:pt x="1660" y="8"/>
                  </a:moveTo>
                  <a:lnTo>
                    <a:pt x="1654" y="2"/>
                  </a:lnTo>
                  <a:lnTo>
                    <a:pt x="1646" y="0"/>
                  </a:lnTo>
                  <a:lnTo>
                    <a:pt x="1638" y="4"/>
                  </a:lnTo>
                  <a:lnTo>
                    <a:pt x="1638" y="14"/>
                  </a:lnTo>
                  <a:lnTo>
                    <a:pt x="1642" y="20"/>
                  </a:lnTo>
                  <a:lnTo>
                    <a:pt x="1650" y="22"/>
                  </a:lnTo>
                  <a:lnTo>
                    <a:pt x="1658" y="16"/>
                  </a:lnTo>
                  <a:lnTo>
                    <a:pt x="1660" y="8"/>
                  </a:lnTo>
                  <a:close/>
                  <a:moveTo>
                    <a:pt x="0" y="394"/>
                  </a:moveTo>
                  <a:lnTo>
                    <a:pt x="6" y="400"/>
                  </a:lnTo>
                  <a:lnTo>
                    <a:pt x="14" y="402"/>
                  </a:lnTo>
                  <a:lnTo>
                    <a:pt x="22" y="398"/>
                  </a:lnTo>
                  <a:lnTo>
                    <a:pt x="22" y="388"/>
                  </a:lnTo>
                  <a:lnTo>
                    <a:pt x="18" y="382"/>
                  </a:lnTo>
                  <a:lnTo>
                    <a:pt x="10" y="380"/>
                  </a:lnTo>
                  <a:lnTo>
                    <a:pt x="2" y="386"/>
                  </a:lnTo>
                  <a:lnTo>
                    <a:pt x="0" y="394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3" name="Line 129"/>
            <p:cNvSpPr>
              <a:spLocks noChangeShapeType="1"/>
            </p:cNvSpPr>
            <p:nvPr/>
          </p:nvSpPr>
          <p:spPr bwMode="auto">
            <a:xfrm flipH="1">
              <a:off x="1418" y="1664"/>
              <a:ext cx="306" cy="9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" name="Freeform 130"/>
            <p:cNvSpPr>
              <a:spLocks noEditPoints="1"/>
            </p:cNvSpPr>
            <p:nvPr/>
          </p:nvSpPr>
          <p:spPr bwMode="auto">
            <a:xfrm>
              <a:off x="1414" y="1934"/>
              <a:ext cx="281" cy="6"/>
            </a:xfrm>
            <a:custGeom>
              <a:avLst/>
              <a:gdLst>
                <a:gd name="T0" fmla="*/ 0 w 1481"/>
                <a:gd name="T1" fmla="*/ 1 h 24"/>
                <a:gd name="T2" fmla="*/ 0 w 1481"/>
                <a:gd name="T3" fmla="*/ 1 h 24"/>
                <a:gd name="T4" fmla="*/ 0 w 1481"/>
                <a:gd name="T5" fmla="*/ 2 h 24"/>
                <a:gd name="T6" fmla="*/ 1 w 1481"/>
                <a:gd name="T7" fmla="*/ 1 h 24"/>
                <a:gd name="T8" fmla="*/ 1 w 1481"/>
                <a:gd name="T9" fmla="*/ 1 h 24"/>
                <a:gd name="T10" fmla="*/ 1 w 1481"/>
                <a:gd name="T11" fmla="*/ 0 h 24"/>
                <a:gd name="T12" fmla="*/ 0 w 1481"/>
                <a:gd name="T13" fmla="*/ 0 h 24"/>
                <a:gd name="T14" fmla="*/ 0 w 1481"/>
                <a:gd name="T15" fmla="*/ 0 h 24"/>
                <a:gd name="T16" fmla="*/ 0 w 1481"/>
                <a:gd name="T17" fmla="*/ 1 h 24"/>
                <a:gd name="T18" fmla="*/ 53 w 1481"/>
                <a:gd name="T19" fmla="*/ 1 h 24"/>
                <a:gd name="T20" fmla="*/ 53 w 1481"/>
                <a:gd name="T21" fmla="*/ 0 h 24"/>
                <a:gd name="T22" fmla="*/ 53 w 1481"/>
                <a:gd name="T23" fmla="*/ 0 h 24"/>
                <a:gd name="T24" fmla="*/ 53 w 1481"/>
                <a:gd name="T25" fmla="*/ 0 h 24"/>
                <a:gd name="T26" fmla="*/ 52 w 1481"/>
                <a:gd name="T27" fmla="*/ 1 h 24"/>
                <a:gd name="T28" fmla="*/ 53 w 1481"/>
                <a:gd name="T29" fmla="*/ 1 h 24"/>
                <a:gd name="T30" fmla="*/ 53 w 1481"/>
                <a:gd name="T31" fmla="*/ 2 h 24"/>
                <a:gd name="T32" fmla="*/ 53 w 1481"/>
                <a:gd name="T33" fmla="*/ 1 h 24"/>
                <a:gd name="T34" fmla="*/ 53 w 1481"/>
                <a:gd name="T35" fmla="*/ 1 h 2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81"/>
                <a:gd name="T55" fmla="*/ 0 h 24"/>
                <a:gd name="T56" fmla="*/ 1481 w 1481"/>
                <a:gd name="T57" fmla="*/ 24 h 2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81" h="24">
                  <a:moveTo>
                    <a:pt x="0" y="12"/>
                  </a:moveTo>
                  <a:lnTo>
                    <a:pt x="4" y="20"/>
                  </a:lnTo>
                  <a:lnTo>
                    <a:pt x="12" y="24"/>
                  </a:lnTo>
                  <a:lnTo>
                    <a:pt x="20" y="20"/>
                  </a:lnTo>
                  <a:lnTo>
                    <a:pt x="22" y="12"/>
                  </a:lnTo>
                  <a:lnTo>
                    <a:pt x="20" y="4"/>
                  </a:lnTo>
                  <a:lnTo>
                    <a:pt x="12" y="0"/>
                  </a:lnTo>
                  <a:lnTo>
                    <a:pt x="4" y="4"/>
                  </a:lnTo>
                  <a:lnTo>
                    <a:pt x="0" y="12"/>
                  </a:lnTo>
                  <a:close/>
                  <a:moveTo>
                    <a:pt x="1481" y="12"/>
                  </a:moveTo>
                  <a:lnTo>
                    <a:pt x="1477" y="4"/>
                  </a:lnTo>
                  <a:lnTo>
                    <a:pt x="1469" y="0"/>
                  </a:lnTo>
                  <a:lnTo>
                    <a:pt x="1461" y="4"/>
                  </a:lnTo>
                  <a:lnTo>
                    <a:pt x="1457" y="12"/>
                  </a:lnTo>
                  <a:lnTo>
                    <a:pt x="1461" y="20"/>
                  </a:lnTo>
                  <a:lnTo>
                    <a:pt x="1469" y="24"/>
                  </a:lnTo>
                  <a:lnTo>
                    <a:pt x="1477" y="20"/>
                  </a:lnTo>
                  <a:lnTo>
                    <a:pt x="1481" y="12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5" name="Line 131"/>
            <p:cNvSpPr>
              <a:spLocks noChangeShapeType="1"/>
            </p:cNvSpPr>
            <p:nvPr/>
          </p:nvSpPr>
          <p:spPr bwMode="auto">
            <a:xfrm>
              <a:off x="1418" y="1937"/>
              <a:ext cx="272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6" name="Line 132"/>
            <p:cNvSpPr>
              <a:spLocks noChangeShapeType="1"/>
            </p:cNvSpPr>
            <p:nvPr/>
          </p:nvSpPr>
          <p:spPr bwMode="auto">
            <a:xfrm flipH="1" flipV="1">
              <a:off x="1692" y="1937"/>
              <a:ext cx="149" cy="3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" name="Line 133"/>
            <p:cNvSpPr>
              <a:spLocks noChangeShapeType="1"/>
            </p:cNvSpPr>
            <p:nvPr/>
          </p:nvSpPr>
          <p:spPr bwMode="auto">
            <a:xfrm>
              <a:off x="1416" y="1466"/>
              <a:ext cx="0" cy="132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" name="Line 134"/>
            <p:cNvSpPr>
              <a:spLocks noChangeShapeType="1"/>
            </p:cNvSpPr>
            <p:nvPr/>
          </p:nvSpPr>
          <p:spPr bwMode="auto">
            <a:xfrm flipV="1">
              <a:off x="1008" y="1849"/>
              <a:ext cx="127" cy="9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" name="Line 135"/>
            <p:cNvSpPr>
              <a:spLocks noChangeShapeType="1"/>
            </p:cNvSpPr>
            <p:nvPr/>
          </p:nvSpPr>
          <p:spPr bwMode="auto">
            <a:xfrm flipH="1">
              <a:off x="1726" y="1543"/>
              <a:ext cx="98" cy="12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" name="Rectangle 136"/>
            <p:cNvSpPr>
              <a:spLocks noChangeArrowheads="1"/>
            </p:cNvSpPr>
            <p:nvPr/>
          </p:nvSpPr>
          <p:spPr bwMode="auto">
            <a:xfrm>
              <a:off x="1193" y="1576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311" name="Rectangle 137"/>
            <p:cNvSpPr>
              <a:spLocks noChangeArrowheads="1"/>
            </p:cNvSpPr>
            <p:nvPr/>
          </p:nvSpPr>
          <p:spPr bwMode="auto">
            <a:xfrm>
              <a:off x="1184" y="1833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312" name="Rectangle 138"/>
            <p:cNvSpPr>
              <a:spLocks noChangeArrowheads="1"/>
            </p:cNvSpPr>
            <p:nvPr/>
          </p:nvSpPr>
          <p:spPr bwMode="auto">
            <a:xfrm>
              <a:off x="1448" y="1564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313" name="Rectangle 139"/>
            <p:cNvSpPr>
              <a:spLocks noChangeArrowheads="1"/>
            </p:cNvSpPr>
            <p:nvPr/>
          </p:nvSpPr>
          <p:spPr bwMode="auto">
            <a:xfrm>
              <a:off x="1448" y="1716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314" name="Rectangle 140"/>
            <p:cNvSpPr>
              <a:spLocks noChangeArrowheads="1"/>
            </p:cNvSpPr>
            <p:nvPr/>
          </p:nvSpPr>
          <p:spPr bwMode="auto">
            <a:xfrm>
              <a:off x="1448" y="1915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315" name="Rectangle 141"/>
            <p:cNvSpPr>
              <a:spLocks noChangeArrowheads="1"/>
            </p:cNvSpPr>
            <p:nvPr/>
          </p:nvSpPr>
          <p:spPr bwMode="auto">
            <a:xfrm>
              <a:off x="1757" y="1634"/>
              <a:ext cx="37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316" name="Rectangle 142"/>
            <p:cNvSpPr>
              <a:spLocks noChangeArrowheads="1"/>
            </p:cNvSpPr>
            <p:nvPr/>
          </p:nvSpPr>
          <p:spPr bwMode="auto">
            <a:xfrm>
              <a:off x="1721" y="1903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cxnSp>
          <p:nvCxnSpPr>
            <p:cNvPr id="317" name="AutoShape 143"/>
            <p:cNvCxnSpPr>
              <a:cxnSpLocks noChangeShapeType="1"/>
              <a:stCxn id="310" idx="3"/>
              <a:endCxn id="312" idx="1"/>
            </p:cNvCxnSpPr>
            <p:nvPr/>
          </p:nvCxnSpPr>
          <p:spPr bwMode="auto">
            <a:xfrm flipV="1">
              <a:off x="1229" y="1599"/>
              <a:ext cx="219" cy="12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18" name="AutoShape 144"/>
            <p:cNvCxnSpPr>
              <a:cxnSpLocks noChangeShapeType="1"/>
              <a:stCxn id="310" idx="3"/>
              <a:endCxn id="313" idx="1"/>
            </p:cNvCxnSpPr>
            <p:nvPr/>
          </p:nvCxnSpPr>
          <p:spPr bwMode="auto">
            <a:xfrm>
              <a:off x="1229" y="1611"/>
              <a:ext cx="219" cy="14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19" name="AutoShape 145"/>
            <p:cNvCxnSpPr>
              <a:cxnSpLocks noChangeShapeType="1"/>
              <a:stCxn id="311" idx="3"/>
              <a:endCxn id="313" idx="1"/>
            </p:cNvCxnSpPr>
            <p:nvPr/>
          </p:nvCxnSpPr>
          <p:spPr bwMode="auto">
            <a:xfrm flipV="1">
              <a:off x="1220" y="1751"/>
              <a:ext cx="228" cy="117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20" name="AutoShape 146"/>
            <p:cNvCxnSpPr>
              <a:cxnSpLocks noChangeShapeType="1"/>
              <a:stCxn id="311" idx="3"/>
              <a:endCxn id="314" idx="1"/>
            </p:cNvCxnSpPr>
            <p:nvPr/>
          </p:nvCxnSpPr>
          <p:spPr bwMode="auto">
            <a:xfrm>
              <a:off x="1220" y="1868"/>
              <a:ext cx="228" cy="82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21" name="AutoShape 147"/>
            <p:cNvCxnSpPr>
              <a:cxnSpLocks noChangeShapeType="1"/>
              <a:stCxn id="313" idx="3"/>
              <a:endCxn id="315" idx="1"/>
            </p:cNvCxnSpPr>
            <p:nvPr/>
          </p:nvCxnSpPr>
          <p:spPr bwMode="auto">
            <a:xfrm flipV="1">
              <a:off x="1484" y="1669"/>
              <a:ext cx="273" cy="82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22" name="AutoShape 148"/>
            <p:cNvCxnSpPr>
              <a:cxnSpLocks noChangeShapeType="1"/>
              <a:stCxn id="314" idx="3"/>
              <a:endCxn id="316" idx="1"/>
            </p:cNvCxnSpPr>
            <p:nvPr/>
          </p:nvCxnSpPr>
          <p:spPr bwMode="auto">
            <a:xfrm flipV="1">
              <a:off x="1484" y="1938"/>
              <a:ext cx="237" cy="12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23" name="AutoShape 149"/>
            <p:cNvCxnSpPr>
              <a:cxnSpLocks noChangeShapeType="1"/>
              <a:stCxn id="316" idx="0"/>
              <a:endCxn id="315" idx="2"/>
            </p:cNvCxnSpPr>
            <p:nvPr/>
          </p:nvCxnSpPr>
          <p:spPr bwMode="auto">
            <a:xfrm flipV="1">
              <a:off x="1739" y="1704"/>
              <a:ext cx="37" cy="199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24" name="AutoShape 150"/>
            <p:cNvCxnSpPr>
              <a:cxnSpLocks noChangeShapeType="1"/>
              <a:stCxn id="311" idx="0"/>
              <a:endCxn id="310" idx="2"/>
            </p:cNvCxnSpPr>
            <p:nvPr/>
          </p:nvCxnSpPr>
          <p:spPr bwMode="auto">
            <a:xfrm flipV="1">
              <a:off x="1202" y="1646"/>
              <a:ext cx="9" cy="187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25" name="AutoShape 151"/>
            <p:cNvCxnSpPr>
              <a:cxnSpLocks noChangeShapeType="1"/>
              <a:stCxn id="312" idx="3"/>
              <a:endCxn id="315" idx="1"/>
            </p:cNvCxnSpPr>
            <p:nvPr/>
          </p:nvCxnSpPr>
          <p:spPr bwMode="auto">
            <a:xfrm>
              <a:off x="1484" y="1599"/>
              <a:ext cx="273" cy="7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26" name="AutoShape 152"/>
            <p:cNvCxnSpPr>
              <a:cxnSpLocks noChangeShapeType="1"/>
              <a:endCxn id="310" idx="1"/>
            </p:cNvCxnSpPr>
            <p:nvPr/>
          </p:nvCxnSpPr>
          <p:spPr bwMode="auto">
            <a:xfrm>
              <a:off x="1100" y="1557"/>
              <a:ext cx="93" cy="54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27" name="AutoShape 153"/>
            <p:cNvCxnSpPr>
              <a:cxnSpLocks noChangeShapeType="1"/>
              <a:endCxn id="311" idx="1"/>
            </p:cNvCxnSpPr>
            <p:nvPr/>
          </p:nvCxnSpPr>
          <p:spPr bwMode="auto">
            <a:xfrm flipV="1">
              <a:off x="1109" y="1868"/>
              <a:ext cx="75" cy="4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28" name="AutoShape 154"/>
            <p:cNvCxnSpPr>
              <a:cxnSpLocks noChangeShapeType="1"/>
              <a:stCxn id="312" idx="0"/>
            </p:cNvCxnSpPr>
            <p:nvPr/>
          </p:nvCxnSpPr>
          <p:spPr bwMode="auto">
            <a:xfrm flipV="1">
              <a:off x="1466" y="1503"/>
              <a:ext cx="19" cy="61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29" name="AutoShape 155"/>
            <p:cNvCxnSpPr>
              <a:cxnSpLocks noChangeShapeType="1"/>
              <a:stCxn id="316" idx="3"/>
              <a:endCxn id="333" idx="1"/>
            </p:cNvCxnSpPr>
            <p:nvPr/>
          </p:nvCxnSpPr>
          <p:spPr bwMode="auto">
            <a:xfrm>
              <a:off x="1757" y="1938"/>
              <a:ext cx="19" cy="1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30" name="AutoShape 156"/>
            <p:cNvCxnSpPr>
              <a:cxnSpLocks noChangeShapeType="1"/>
              <a:stCxn id="315" idx="3"/>
            </p:cNvCxnSpPr>
            <p:nvPr/>
          </p:nvCxnSpPr>
          <p:spPr bwMode="auto">
            <a:xfrm flipV="1">
              <a:off x="1794" y="1576"/>
              <a:ext cx="54" cy="93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331" name="Text Box 157"/>
            <p:cNvSpPr txBox="1">
              <a:spLocks noChangeArrowheads="1"/>
            </p:cNvSpPr>
            <p:nvPr/>
          </p:nvSpPr>
          <p:spPr bwMode="auto">
            <a:xfrm>
              <a:off x="1012" y="1462"/>
              <a:ext cx="157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 dirty="0"/>
                <a:t>A</a:t>
              </a:r>
            </a:p>
          </p:txBody>
        </p:sp>
        <p:sp>
          <p:nvSpPr>
            <p:cNvPr id="332" name="Text Box 158"/>
            <p:cNvSpPr txBox="1">
              <a:spLocks noChangeArrowheads="1"/>
            </p:cNvSpPr>
            <p:nvPr/>
          </p:nvSpPr>
          <p:spPr bwMode="auto">
            <a:xfrm>
              <a:off x="1008" y="1852"/>
              <a:ext cx="157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/>
                <a:t>B</a:t>
              </a:r>
            </a:p>
          </p:txBody>
        </p:sp>
        <p:sp>
          <p:nvSpPr>
            <p:cNvPr id="333" name="Text Box 159"/>
            <p:cNvSpPr txBox="1">
              <a:spLocks noChangeArrowheads="1"/>
            </p:cNvSpPr>
            <p:nvPr/>
          </p:nvSpPr>
          <p:spPr bwMode="auto">
            <a:xfrm>
              <a:off x="1776" y="1889"/>
              <a:ext cx="157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/>
                <a:t>E</a:t>
              </a:r>
            </a:p>
          </p:txBody>
        </p:sp>
        <p:sp>
          <p:nvSpPr>
            <p:cNvPr id="334" name="Text Box 160"/>
            <p:cNvSpPr txBox="1">
              <a:spLocks noChangeArrowheads="1"/>
            </p:cNvSpPr>
            <p:nvPr/>
          </p:nvSpPr>
          <p:spPr bwMode="auto">
            <a:xfrm>
              <a:off x="1780" y="1474"/>
              <a:ext cx="160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/>
                <a:t>D</a:t>
              </a:r>
            </a:p>
          </p:txBody>
        </p:sp>
        <p:sp>
          <p:nvSpPr>
            <p:cNvPr id="335" name="Text Box 161"/>
            <p:cNvSpPr txBox="1">
              <a:spLocks noChangeArrowheads="1"/>
            </p:cNvSpPr>
            <p:nvPr/>
          </p:nvSpPr>
          <p:spPr bwMode="auto">
            <a:xfrm>
              <a:off x="1401" y="1392"/>
              <a:ext cx="160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/>
                <a:t>C</a:t>
              </a:r>
            </a:p>
          </p:txBody>
        </p:sp>
      </p:grpSp>
      <p:sp>
        <p:nvSpPr>
          <p:cNvPr id="336" name="AutoShape 2"/>
          <p:cNvSpPr>
            <a:spLocks noChangeArrowheads="1"/>
          </p:cNvSpPr>
          <p:nvPr/>
        </p:nvSpPr>
        <p:spPr bwMode="auto">
          <a:xfrm>
            <a:off x="4495800" y="4566285"/>
            <a:ext cx="1371600" cy="853440"/>
          </a:xfrm>
          <a:prstGeom prst="wedgeRectCallout">
            <a:avLst>
              <a:gd name="adj1" fmla="val -67566"/>
              <a:gd name="adj2" fmla="val 10525"/>
            </a:avLst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8" tIns="44450" rIns="90488" bIns="44450"/>
          <a:lstStyle/>
          <a:p>
            <a:pPr algn="ctr"/>
            <a:endParaRPr lang="en-US"/>
          </a:p>
        </p:txBody>
      </p:sp>
      <p:grpSp>
        <p:nvGrpSpPr>
          <p:cNvPr id="337" name="Group 119"/>
          <p:cNvGrpSpPr>
            <a:grpSpLocks/>
          </p:cNvGrpSpPr>
          <p:nvPr/>
        </p:nvGrpSpPr>
        <p:grpSpPr bwMode="auto">
          <a:xfrm>
            <a:off x="4419600" y="4495800"/>
            <a:ext cx="1479550" cy="933450"/>
            <a:chOff x="1008" y="1392"/>
            <a:chExt cx="932" cy="630"/>
          </a:xfrm>
        </p:grpSpPr>
        <p:sp>
          <p:nvSpPr>
            <p:cNvPr id="338" name="Freeform 120"/>
            <p:cNvSpPr>
              <a:spLocks noEditPoints="1"/>
            </p:cNvSpPr>
            <p:nvPr/>
          </p:nvSpPr>
          <p:spPr bwMode="auto">
            <a:xfrm>
              <a:off x="1134" y="1595"/>
              <a:ext cx="284" cy="6"/>
            </a:xfrm>
            <a:custGeom>
              <a:avLst/>
              <a:gdLst>
                <a:gd name="T0" fmla="*/ 54 w 1500"/>
                <a:gd name="T1" fmla="*/ 1 h 22"/>
                <a:gd name="T2" fmla="*/ 54 w 1500"/>
                <a:gd name="T3" fmla="*/ 0 h 22"/>
                <a:gd name="T4" fmla="*/ 53 w 1500"/>
                <a:gd name="T5" fmla="*/ 0 h 22"/>
                <a:gd name="T6" fmla="*/ 53 w 1500"/>
                <a:gd name="T7" fmla="*/ 0 h 22"/>
                <a:gd name="T8" fmla="*/ 53 w 1500"/>
                <a:gd name="T9" fmla="*/ 1 h 22"/>
                <a:gd name="T10" fmla="*/ 53 w 1500"/>
                <a:gd name="T11" fmla="*/ 1 h 22"/>
                <a:gd name="T12" fmla="*/ 53 w 1500"/>
                <a:gd name="T13" fmla="*/ 2 h 22"/>
                <a:gd name="T14" fmla="*/ 54 w 1500"/>
                <a:gd name="T15" fmla="*/ 1 h 22"/>
                <a:gd name="T16" fmla="*/ 54 w 1500"/>
                <a:gd name="T17" fmla="*/ 1 h 22"/>
                <a:gd name="T18" fmla="*/ 0 w 1500"/>
                <a:gd name="T19" fmla="*/ 1 h 22"/>
                <a:gd name="T20" fmla="*/ 0 w 1500"/>
                <a:gd name="T21" fmla="*/ 1 h 22"/>
                <a:gd name="T22" fmla="*/ 0 w 1500"/>
                <a:gd name="T23" fmla="*/ 2 h 22"/>
                <a:gd name="T24" fmla="*/ 1 w 1500"/>
                <a:gd name="T25" fmla="*/ 1 h 22"/>
                <a:gd name="T26" fmla="*/ 1 w 1500"/>
                <a:gd name="T27" fmla="*/ 1 h 22"/>
                <a:gd name="T28" fmla="*/ 1 w 1500"/>
                <a:gd name="T29" fmla="*/ 0 h 22"/>
                <a:gd name="T30" fmla="*/ 0 w 1500"/>
                <a:gd name="T31" fmla="*/ 0 h 22"/>
                <a:gd name="T32" fmla="*/ 0 w 1500"/>
                <a:gd name="T33" fmla="*/ 0 h 22"/>
                <a:gd name="T34" fmla="*/ 0 w 1500"/>
                <a:gd name="T35" fmla="*/ 1 h 2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00"/>
                <a:gd name="T55" fmla="*/ 0 h 22"/>
                <a:gd name="T56" fmla="*/ 1500 w 1500"/>
                <a:gd name="T57" fmla="*/ 22 h 2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00" h="22">
                  <a:moveTo>
                    <a:pt x="1500" y="10"/>
                  </a:moveTo>
                  <a:lnTo>
                    <a:pt x="1498" y="2"/>
                  </a:lnTo>
                  <a:lnTo>
                    <a:pt x="1490" y="0"/>
                  </a:lnTo>
                  <a:lnTo>
                    <a:pt x="1482" y="2"/>
                  </a:lnTo>
                  <a:lnTo>
                    <a:pt x="1478" y="10"/>
                  </a:lnTo>
                  <a:lnTo>
                    <a:pt x="1482" y="18"/>
                  </a:lnTo>
                  <a:lnTo>
                    <a:pt x="1490" y="22"/>
                  </a:lnTo>
                  <a:lnTo>
                    <a:pt x="1498" y="18"/>
                  </a:lnTo>
                  <a:lnTo>
                    <a:pt x="1500" y="10"/>
                  </a:lnTo>
                  <a:close/>
                  <a:moveTo>
                    <a:pt x="0" y="10"/>
                  </a:moveTo>
                  <a:lnTo>
                    <a:pt x="2" y="18"/>
                  </a:lnTo>
                  <a:lnTo>
                    <a:pt x="10" y="22"/>
                  </a:lnTo>
                  <a:lnTo>
                    <a:pt x="18" y="18"/>
                  </a:lnTo>
                  <a:lnTo>
                    <a:pt x="21" y="10"/>
                  </a:lnTo>
                  <a:lnTo>
                    <a:pt x="18" y="2"/>
                  </a:lnTo>
                  <a:lnTo>
                    <a:pt x="10" y="0"/>
                  </a:lnTo>
                  <a:lnTo>
                    <a:pt x="2" y="2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9" name="Line 121"/>
            <p:cNvSpPr>
              <a:spLocks noChangeShapeType="1"/>
            </p:cNvSpPr>
            <p:nvPr/>
          </p:nvSpPr>
          <p:spPr bwMode="auto">
            <a:xfrm flipH="1">
              <a:off x="1138" y="1598"/>
              <a:ext cx="276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" name="Freeform 122"/>
            <p:cNvSpPr>
              <a:spLocks noEditPoints="1"/>
            </p:cNvSpPr>
            <p:nvPr/>
          </p:nvSpPr>
          <p:spPr bwMode="auto">
            <a:xfrm>
              <a:off x="1134" y="1753"/>
              <a:ext cx="284" cy="99"/>
            </a:xfrm>
            <a:custGeom>
              <a:avLst/>
              <a:gdLst>
                <a:gd name="T0" fmla="*/ 0 w 1500"/>
                <a:gd name="T1" fmla="*/ 24 h 403"/>
                <a:gd name="T2" fmla="*/ 0 w 1500"/>
                <a:gd name="T3" fmla="*/ 24 h 403"/>
                <a:gd name="T4" fmla="*/ 1 w 1500"/>
                <a:gd name="T5" fmla="*/ 24 h 403"/>
                <a:gd name="T6" fmla="*/ 1 w 1500"/>
                <a:gd name="T7" fmla="*/ 24 h 403"/>
                <a:gd name="T8" fmla="*/ 1 w 1500"/>
                <a:gd name="T9" fmla="*/ 24 h 403"/>
                <a:gd name="T10" fmla="*/ 1 w 1500"/>
                <a:gd name="T11" fmla="*/ 23 h 403"/>
                <a:gd name="T12" fmla="*/ 0 w 1500"/>
                <a:gd name="T13" fmla="*/ 23 h 403"/>
                <a:gd name="T14" fmla="*/ 0 w 1500"/>
                <a:gd name="T15" fmla="*/ 23 h 403"/>
                <a:gd name="T16" fmla="*/ 0 w 1500"/>
                <a:gd name="T17" fmla="*/ 24 h 403"/>
                <a:gd name="T18" fmla="*/ 54 w 1500"/>
                <a:gd name="T19" fmla="*/ 0 h 403"/>
                <a:gd name="T20" fmla="*/ 54 w 1500"/>
                <a:gd name="T21" fmla="*/ 0 h 403"/>
                <a:gd name="T22" fmla="*/ 53 w 1500"/>
                <a:gd name="T23" fmla="*/ 0 h 403"/>
                <a:gd name="T24" fmla="*/ 53 w 1500"/>
                <a:gd name="T25" fmla="*/ 0 h 403"/>
                <a:gd name="T26" fmla="*/ 53 w 1500"/>
                <a:gd name="T27" fmla="*/ 1 h 403"/>
                <a:gd name="T28" fmla="*/ 53 w 1500"/>
                <a:gd name="T29" fmla="*/ 1 h 403"/>
                <a:gd name="T30" fmla="*/ 53 w 1500"/>
                <a:gd name="T31" fmla="*/ 1 h 403"/>
                <a:gd name="T32" fmla="*/ 54 w 1500"/>
                <a:gd name="T33" fmla="*/ 1 h 403"/>
                <a:gd name="T34" fmla="*/ 54 w 1500"/>
                <a:gd name="T35" fmla="*/ 0 h 40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00"/>
                <a:gd name="T55" fmla="*/ 0 h 403"/>
                <a:gd name="T56" fmla="*/ 1500 w 1500"/>
                <a:gd name="T57" fmla="*/ 403 h 40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00" h="403">
                  <a:moveTo>
                    <a:pt x="0" y="395"/>
                  </a:moveTo>
                  <a:lnTo>
                    <a:pt x="4" y="403"/>
                  </a:lnTo>
                  <a:lnTo>
                    <a:pt x="14" y="403"/>
                  </a:lnTo>
                  <a:lnTo>
                    <a:pt x="20" y="399"/>
                  </a:lnTo>
                  <a:lnTo>
                    <a:pt x="21" y="391"/>
                  </a:lnTo>
                  <a:lnTo>
                    <a:pt x="16" y="383"/>
                  </a:lnTo>
                  <a:lnTo>
                    <a:pt x="8" y="381"/>
                  </a:lnTo>
                  <a:lnTo>
                    <a:pt x="0" y="387"/>
                  </a:lnTo>
                  <a:lnTo>
                    <a:pt x="0" y="395"/>
                  </a:lnTo>
                  <a:close/>
                  <a:moveTo>
                    <a:pt x="1500" y="8"/>
                  </a:moveTo>
                  <a:lnTo>
                    <a:pt x="1496" y="2"/>
                  </a:lnTo>
                  <a:lnTo>
                    <a:pt x="1486" y="0"/>
                  </a:lnTo>
                  <a:lnTo>
                    <a:pt x="1480" y="6"/>
                  </a:lnTo>
                  <a:lnTo>
                    <a:pt x="1478" y="14"/>
                  </a:lnTo>
                  <a:lnTo>
                    <a:pt x="1484" y="22"/>
                  </a:lnTo>
                  <a:lnTo>
                    <a:pt x="1492" y="22"/>
                  </a:lnTo>
                  <a:lnTo>
                    <a:pt x="1500" y="18"/>
                  </a:lnTo>
                  <a:lnTo>
                    <a:pt x="1500" y="8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1" name="Line 123"/>
            <p:cNvSpPr>
              <a:spLocks noChangeShapeType="1"/>
            </p:cNvSpPr>
            <p:nvPr/>
          </p:nvSpPr>
          <p:spPr bwMode="auto">
            <a:xfrm flipV="1">
              <a:off x="1138" y="1757"/>
              <a:ext cx="276" cy="92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2" name="Freeform 124"/>
            <p:cNvSpPr>
              <a:spLocks noEditPoints="1"/>
            </p:cNvSpPr>
            <p:nvPr/>
          </p:nvSpPr>
          <p:spPr bwMode="auto">
            <a:xfrm>
              <a:off x="1134" y="1846"/>
              <a:ext cx="284" cy="93"/>
            </a:xfrm>
            <a:custGeom>
              <a:avLst/>
              <a:gdLst>
                <a:gd name="T0" fmla="*/ 0 w 1500"/>
                <a:gd name="T1" fmla="*/ 0 h 381"/>
                <a:gd name="T2" fmla="*/ 0 w 1500"/>
                <a:gd name="T3" fmla="*/ 1 h 381"/>
                <a:gd name="T4" fmla="*/ 0 w 1500"/>
                <a:gd name="T5" fmla="*/ 1 h 381"/>
                <a:gd name="T6" fmla="*/ 1 w 1500"/>
                <a:gd name="T7" fmla="*/ 1 h 381"/>
                <a:gd name="T8" fmla="*/ 1 w 1500"/>
                <a:gd name="T9" fmla="*/ 1 h 381"/>
                <a:gd name="T10" fmla="*/ 1 w 1500"/>
                <a:gd name="T11" fmla="*/ 0 h 381"/>
                <a:gd name="T12" fmla="*/ 1 w 1500"/>
                <a:gd name="T13" fmla="*/ 0 h 381"/>
                <a:gd name="T14" fmla="*/ 0 w 1500"/>
                <a:gd name="T15" fmla="*/ 0 h 381"/>
                <a:gd name="T16" fmla="*/ 0 w 1500"/>
                <a:gd name="T17" fmla="*/ 0 h 381"/>
                <a:gd name="T18" fmla="*/ 54 w 1500"/>
                <a:gd name="T19" fmla="*/ 22 h 381"/>
                <a:gd name="T20" fmla="*/ 54 w 1500"/>
                <a:gd name="T21" fmla="*/ 22 h 381"/>
                <a:gd name="T22" fmla="*/ 53 w 1500"/>
                <a:gd name="T23" fmla="*/ 21 h 381"/>
                <a:gd name="T24" fmla="*/ 53 w 1500"/>
                <a:gd name="T25" fmla="*/ 21 h 381"/>
                <a:gd name="T26" fmla="*/ 53 w 1500"/>
                <a:gd name="T27" fmla="*/ 22 h 381"/>
                <a:gd name="T28" fmla="*/ 53 w 1500"/>
                <a:gd name="T29" fmla="*/ 22 h 381"/>
                <a:gd name="T30" fmla="*/ 53 w 1500"/>
                <a:gd name="T31" fmla="*/ 23 h 381"/>
                <a:gd name="T32" fmla="*/ 54 w 1500"/>
                <a:gd name="T33" fmla="*/ 23 h 381"/>
                <a:gd name="T34" fmla="*/ 54 w 1500"/>
                <a:gd name="T35" fmla="*/ 22 h 3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00"/>
                <a:gd name="T55" fmla="*/ 0 h 381"/>
                <a:gd name="T56" fmla="*/ 1500 w 1500"/>
                <a:gd name="T57" fmla="*/ 381 h 38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00" h="381">
                  <a:moveTo>
                    <a:pt x="0" y="10"/>
                  </a:moveTo>
                  <a:lnTo>
                    <a:pt x="2" y="18"/>
                  </a:lnTo>
                  <a:lnTo>
                    <a:pt x="8" y="22"/>
                  </a:lnTo>
                  <a:lnTo>
                    <a:pt x="16" y="22"/>
                  </a:lnTo>
                  <a:lnTo>
                    <a:pt x="21" y="14"/>
                  </a:lnTo>
                  <a:lnTo>
                    <a:pt x="20" y="6"/>
                  </a:lnTo>
                  <a:lnTo>
                    <a:pt x="14" y="0"/>
                  </a:lnTo>
                  <a:lnTo>
                    <a:pt x="4" y="2"/>
                  </a:lnTo>
                  <a:lnTo>
                    <a:pt x="0" y="10"/>
                  </a:lnTo>
                  <a:close/>
                  <a:moveTo>
                    <a:pt x="1500" y="373"/>
                  </a:moveTo>
                  <a:lnTo>
                    <a:pt x="1500" y="365"/>
                  </a:lnTo>
                  <a:lnTo>
                    <a:pt x="1492" y="359"/>
                  </a:lnTo>
                  <a:lnTo>
                    <a:pt x="1484" y="361"/>
                  </a:lnTo>
                  <a:lnTo>
                    <a:pt x="1478" y="369"/>
                  </a:lnTo>
                  <a:lnTo>
                    <a:pt x="1480" y="377"/>
                  </a:lnTo>
                  <a:lnTo>
                    <a:pt x="1486" y="381"/>
                  </a:lnTo>
                  <a:lnTo>
                    <a:pt x="1496" y="381"/>
                  </a:lnTo>
                  <a:lnTo>
                    <a:pt x="1500" y="373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3" name="Line 125"/>
            <p:cNvSpPr>
              <a:spLocks noChangeShapeType="1"/>
            </p:cNvSpPr>
            <p:nvPr/>
          </p:nvSpPr>
          <p:spPr bwMode="auto">
            <a:xfrm>
              <a:off x="1138" y="1850"/>
              <a:ext cx="276" cy="86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4" name="Freeform 126"/>
            <p:cNvSpPr>
              <a:spLocks noEditPoints="1"/>
            </p:cNvSpPr>
            <p:nvPr/>
          </p:nvSpPr>
          <p:spPr bwMode="auto">
            <a:xfrm>
              <a:off x="1414" y="1595"/>
              <a:ext cx="315" cy="71"/>
            </a:xfrm>
            <a:custGeom>
              <a:avLst/>
              <a:gdLst>
                <a:gd name="T0" fmla="*/ 0 w 1660"/>
                <a:gd name="T1" fmla="*/ 0 h 291"/>
                <a:gd name="T2" fmla="*/ 0 w 1660"/>
                <a:gd name="T3" fmla="*/ 1 h 291"/>
                <a:gd name="T4" fmla="*/ 0 w 1660"/>
                <a:gd name="T5" fmla="*/ 1 h 291"/>
                <a:gd name="T6" fmla="*/ 1 w 1660"/>
                <a:gd name="T7" fmla="*/ 1 h 291"/>
                <a:gd name="T8" fmla="*/ 1 w 1660"/>
                <a:gd name="T9" fmla="*/ 1 h 291"/>
                <a:gd name="T10" fmla="*/ 1 w 1660"/>
                <a:gd name="T11" fmla="*/ 0 h 291"/>
                <a:gd name="T12" fmla="*/ 1 w 1660"/>
                <a:gd name="T13" fmla="*/ 0 h 291"/>
                <a:gd name="T14" fmla="*/ 0 w 1660"/>
                <a:gd name="T15" fmla="*/ 0 h 291"/>
                <a:gd name="T16" fmla="*/ 0 w 1660"/>
                <a:gd name="T17" fmla="*/ 0 h 291"/>
                <a:gd name="T18" fmla="*/ 60 w 1660"/>
                <a:gd name="T19" fmla="*/ 17 h 291"/>
                <a:gd name="T20" fmla="*/ 60 w 1660"/>
                <a:gd name="T21" fmla="*/ 16 h 291"/>
                <a:gd name="T22" fmla="*/ 59 w 1660"/>
                <a:gd name="T23" fmla="*/ 16 h 291"/>
                <a:gd name="T24" fmla="*/ 59 w 1660"/>
                <a:gd name="T25" fmla="*/ 16 h 291"/>
                <a:gd name="T26" fmla="*/ 59 w 1660"/>
                <a:gd name="T27" fmla="*/ 17 h 291"/>
                <a:gd name="T28" fmla="*/ 59 w 1660"/>
                <a:gd name="T29" fmla="*/ 17 h 291"/>
                <a:gd name="T30" fmla="*/ 59 w 1660"/>
                <a:gd name="T31" fmla="*/ 17 h 291"/>
                <a:gd name="T32" fmla="*/ 60 w 1660"/>
                <a:gd name="T33" fmla="*/ 17 h 291"/>
                <a:gd name="T34" fmla="*/ 60 w 1660"/>
                <a:gd name="T35" fmla="*/ 17 h 29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60"/>
                <a:gd name="T55" fmla="*/ 0 h 291"/>
                <a:gd name="T56" fmla="*/ 1660 w 1660"/>
                <a:gd name="T57" fmla="*/ 291 h 29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60" h="291">
                  <a:moveTo>
                    <a:pt x="0" y="10"/>
                  </a:moveTo>
                  <a:lnTo>
                    <a:pt x="2" y="18"/>
                  </a:lnTo>
                  <a:lnTo>
                    <a:pt x="10" y="22"/>
                  </a:lnTo>
                  <a:lnTo>
                    <a:pt x="18" y="20"/>
                  </a:lnTo>
                  <a:lnTo>
                    <a:pt x="22" y="12"/>
                  </a:lnTo>
                  <a:lnTo>
                    <a:pt x="20" y="4"/>
                  </a:lnTo>
                  <a:lnTo>
                    <a:pt x="14" y="0"/>
                  </a:lnTo>
                  <a:lnTo>
                    <a:pt x="6" y="2"/>
                  </a:lnTo>
                  <a:lnTo>
                    <a:pt x="0" y="10"/>
                  </a:lnTo>
                  <a:close/>
                  <a:moveTo>
                    <a:pt x="1660" y="281"/>
                  </a:moveTo>
                  <a:lnTo>
                    <a:pt x="1658" y="273"/>
                  </a:lnTo>
                  <a:lnTo>
                    <a:pt x="1650" y="269"/>
                  </a:lnTo>
                  <a:lnTo>
                    <a:pt x="1642" y="271"/>
                  </a:lnTo>
                  <a:lnTo>
                    <a:pt x="1638" y="279"/>
                  </a:lnTo>
                  <a:lnTo>
                    <a:pt x="1638" y="287"/>
                  </a:lnTo>
                  <a:lnTo>
                    <a:pt x="1646" y="291"/>
                  </a:lnTo>
                  <a:lnTo>
                    <a:pt x="1654" y="289"/>
                  </a:lnTo>
                  <a:lnTo>
                    <a:pt x="1660" y="281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5" name="Line 127"/>
            <p:cNvSpPr>
              <a:spLocks noChangeShapeType="1"/>
            </p:cNvSpPr>
            <p:nvPr/>
          </p:nvSpPr>
          <p:spPr bwMode="auto">
            <a:xfrm>
              <a:off x="1418" y="1598"/>
              <a:ext cx="306" cy="65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6" name="Freeform 128"/>
            <p:cNvSpPr>
              <a:spLocks noEditPoints="1"/>
            </p:cNvSpPr>
            <p:nvPr/>
          </p:nvSpPr>
          <p:spPr bwMode="auto">
            <a:xfrm>
              <a:off x="1414" y="1661"/>
              <a:ext cx="315" cy="98"/>
            </a:xfrm>
            <a:custGeom>
              <a:avLst/>
              <a:gdLst>
                <a:gd name="T0" fmla="*/ 60 w 1660"/>
                <a:gd name="T1" fmla="*/ 0 h 402"/>
                <a:gd name="T2" fmla="*/ 60 w 1660"/>
                <a:gd name="T3" fmla="*/ 0 h 402"/>
                <a:gd name="T4" fmla="*/ 59 w 1660"/>
                <a:gd name="T5" fmla="*/ 0 h 402"/>
                <a:gd name="T6" fmla="*/ 59 w 1660"/>
                <a:gd name="T7" fmla="*/ 0 h 402"/>
                <a:gd name="T8" fmla="*/ 59 w 1660"/>
                <a:gd name="T9" fmla="*/ 1 h 402"/>
                <a:gd name="T10" fmla="*/ 59 w 1660"/>
                <a:gd name="T11" fmla="*/ 1 h 402"/>
                <a:gd name="T12" fmla="*/ 59 w 1660"/>
                <a:gd name="T13" fmla="*/ 1 h 402"/>
                <a:gd name="T14" fmla="*/ 60 w 1660"/>
                <a:gd name="T15" fmla="*/ 1 h 402"/>
                <a:gd name="T16" fmla="*/ 60 w 1660"/>
                <a:gd name="T17" fmla="*/ 0 h 402"/>
                <a:gd name="T18" fmla="*/ 0 w 1660"/>
                <a:gd name="T19" fmla="*/ 23 h 402"/>
                <a:gd name="T20" fmla="*/ 0 w 1660"/>
                <a:gd name="T21" fmla="*/ 24 h 402"/>
                <a:gd name="T22" fmla="*/ 1 w 1660"/>
                <a:gd name="T23" fmla="*/ 24 h 402"/>
                <a:gd name="T24" fmla="*/ 1 w 1660"/>
                <a:gd name="T25" fmla="*/ 24 h 402"/>
                <a:gd name="T26" fmla="*/ 1 w 1660"/>
                <a:gd name="T27" fmla="*/ 23 h 402"/>
                <a:gd name="T28" fmla="*/ 1 w 1660"/>
                <a:gd name="T29" fmla="*/ 23 h 402"/>
                <a:gd name="T30" fmla="*/ 0 w 1660"/>
                <a:gd name="T31" fmla="*/ 23 h 402"/>
                <a:gd name="T32" fmla="*/ 0 w 1660"/>
                <a:gd name="T33" fmla="*/ 23 h 402"/>
                <a:gd name="T34" fmla="*/ 0 w 1660"/>
                <a:gd name="T35" fmla="*/ 23 h 40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60"/>
                <a:gd name="T55" fmla="*/ 0 h 402"/>
                <a:gd name="T56" fmla="*/ 1660 w 1660"/>
                <a:gd name="T57" fmla="*/ 402 h 40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60" h="402">
                  <a:moveTo>
                    <a:pt x="1660" y="8"/>
                  </a:moveTo>
                  <a:lnTo>
                    <a:pt x="1654" y="2"/>
                  </a:lnTo>
                  <a:lnTo>
                    <a:pt x="1646" y="0"/>
                  </a:lnTo>
                  <a:lnTo>
                    <a:pt x="1638" y="4"/>
                  </a:lnTo>
                  <a:lnTo>
                    <a:pt x="1638" y="14"/>
                  </a:lnTo>
                  <a:lnTo>
                    <a:pt x="1642" y="20"/>
                  </a:lnTo>
                  <a:lnTo>
                    <a:pt x="1650" y="22"/>
                  </a:lnTo>
                  <a:lnTo>
                    <a:pt x="1658" y="16"/>
                  </a:lnTo>
                  <a:lnTo>
                    <a:pt x="1660" y="8"/>
                  </a:lnTo>
                  <a:close/>
                  <a:moveTo>
                    <a:pt x="0" y="394"/>
                  </a:moveTo>
                  <a:lnTo>
                    <a:pt x="6" y="400"/>
                  </a:lnTo>
                  <a:lnTo>
                    <a:pt x="14" y="402"/>
                  </a:lnTo>
                  <a:lnTo>
                    <a:pt x="22" y="398"/>
                  </a:lnTo>
                  <a:lnTo>
                    <a:pt x="22" y="388"/>
                  </a:lnTo>
                  <a:lnTo>
                    <a:pt x="18" y="382"/>
                  </a:lnTo>
                  <a:lnTo>
                    <a:pt x="10" y="380"/>
                  </a:lnTo>
                  <a:lnTo>
                    <a:pt x="2" y="386"/>
                  </a:lnTo>
                  <a:lnTo>
                    <a:pt x="0" y="394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7" name="Line 129"/>
            <p:cNvSpPr>
              <a:spLocks noChangeShapeType="1"/>
            </p:cNvSpPr>
            <p:nvPr/>
          </p:nvSpPr>
          <p:spPr bwMode="auto">
            <a:xfrm flipH="1">
              <a:off x="1418" y="1664"/>
              <a:ext cx="306" cy="9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" name="Freeform 130"/>
            <p:cNvSpPr>
              <a:spLocks noEditPoints="1"/>
            </p:cNvSpPr>
            <p:nvPr/>
          </p:nvSpPr>
          <p:spPr bwMode="auto">
            <a:xfrm>
              <a:off x="1414" y="1934"/>
              <a:ext cx="281" cy="6"/>
            </a:xfrm>
            <a:custGeom>
              <a:avLst/>
              <a:gdLst>
                <a:gd name="T0" fmla="*/ 0 w 1481"/>
                <a:gd name="T1" fmla="*/ 1 h 24"/>
                <a:gd name="T2" fmla="*/ 0 w 1481"/>
                <a:gd name="T3" fmla="*/ 1 h 24"/>
                <a:gd name="T4" fmla="*/ 0 w 1481"/>
                <a:gd name="T5" fmla="*/ 2 h 24"/>
                <a:gd name="T6" fmla="*/ 1 w 1481"/>
                <a:gd name="T7" fmla="*/ 1 h 24"/>
                <a:gd name="T8" fmla="*/ 1 w 1481"/>
                <a:gd name="T9" fmla="*/ 1 h 24"/>
                <a:gd name="T10" fmla="*/ 1 w 1481"/>
                <a:gd name="T11" fmla="*/ 0 h 24"/>
                <a:gd name="T12" fmla="*/ 0 w 1481"/>
                <a:gd name="T13" fmla="*/ 0 h 24"/>
                <a:gd name="T14" fmla="*/ 0 w 1481"/>
                <a:gd name="T15" fmla="*/ 0 h 24"/>
                <a:gd name="T16" fmla="*/ 0 w 1481"/>
                <a:gd name="T17" fmla="*/ 1 h 24"/>
                <a:gd name="T18" fmla="*/ 53 w 1481"/>
                <a:gd name="T19" fmla="*/ 1 h 24"/>
                <a:gd name="T20" fmla="*/ 53 w 1481"/>
                <a:gd name="T21" fmla="*/ 0 h 24"/>
                <a:gd name="T22" fmla="*/ 53 w 1481"/>
                <a:gd name="T23" fmla="*/ 0 h 24"/>
                <a:gd name="T24" fmla="*/ 53 w 1481"/>
                <a:gd name="T25" fmla="*/ 0 h 24"/>
                <a:gd name="T26" fmla="*/ 52 w 1481"/>
                <a:gd name="T27" fmla="*/ 1 h 24"/>
                <a:gd name="T28" fmla="*/ 53 w 1481"/>
                <a:gd name="T29" fmla="*/ 1 h 24"/>
                <a:gd name="T30" fmla="*/ 53 w 1481"/>
                <a:gd name="T31" fmla="*/ 2 h 24"/>
                <a:gd name="T32" fmla="*/ 53 w 1481"/>
                <a:gd name="T33" fmla="*/ 1 h 24"/>
                <a:gd name="T34" fmla="*/ 53 w 1481"/>
                <a:gd name="T35" fmla="*/ 1 h 2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81"/>
                <a:gd name="T55" fmla="*/ 0 h 24"/>
                <a:gd name="T56" fmla="*/ 1481 w 1481"/>
                <a:gd name="T57" fmla="*/ 24 h 2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81" h="24">
                  <a:moveTo>
                    <a:pt x="0" y="12"/>
                  </a:moveTo>
                  <a:lnTo>
                    <a:pt x="4" y="20"/>
                  </a:lnTo>
                  <a:lnTo>
                    <a:pt x="12" y="24"/>
                  </a:lnTo>
                  <a:lnTo>
                    <a:pt x="20" y="20"/>
                  </a:lnTo>
                  <a:lnTo>
                    <a:pt x="22" y="12"/>
                  </a:lnTo>
                  <a:lnTo>
                    <a:pt x="20" y="4"/>
                  </a:lnTo>
                  <a:lnTo>
                    <a:pt x="12" y="0"/>
                  </a:lnTo>
                  <a:lnTo>
                    <a:pt x="4" y="4"/>
                  </a:lnTo>
                  <a:lnTo>
                    <a:pt x="0" y="12"/>
                  </a:lnTo>
                  <a:close/>
                  <a:moveTo>
                    <a:pt x="1481" y="12"/>
                  </a:moveTo>
                  <a:lnTo>
                    <a:pt x="1477" y="4"/>
                  </a:lnTo>
                  <a:lnTo>
                    <a:pt x="1469" y="0"/>
                  </a:lnTo>
                  <a:lnTo>
                    <a:pt x="1461" y="4"/>
                  </a:lnTo>
                  <a:lnTo>
                    <a:pt x="1457" y="12"/>
                  </a:lnTo>
                  <a:lnTo>
                    <a:pt x="1461" y="20"/>
                  </a:lnTo>
                  <a:lnTo>
                    <a:pt x="1469" y="24"/>
                  </a:lnTo>
                  <a:lnTo>
                    <a:pt x="1477" y="20"/>
                  </a:lnTo>
                  <a:lnTo>
                    <a:pt x="1481" y="12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9" name="Line 131"/>
            <p:cNvSpPr>
              <a:spLocks noChangeShapeType="1"/>
            </p:cNvSpPr>
            <p:nvPr/>
          </p:nvSpPr>
          <p:spPr bwMode="auto">
            <a:xfrm>
              <a:off x="1418" y="1937"/>
              <a:ext cx="272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0" name="Line 132"/>
            <p:cNvSpPr>
              <a:spLocks noChangeShapeType="1"/>
            </p:cNvSpPr>
            <p:nvPr/>
          </p:nvSpPr>
          <p:spPr bwMode="auto">
            <a:xfrm flipH="1" flipV="1">
              <a:off x="1692" y="1937"/>
              <a:ext cx="149" cy="3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1" name="Line 133"/>
            <p:cNvSpPr>
              <a:spLocks noChangeShapeType="1"/>
            </p:cNvSpPr>
            <p:nvPr/>
          </p:nvSpPr>
          <p:spPr bwMode="auto">
            <a:xfrm>
              <a:off x="1416" y="1466"/>
              <a:ext cx="0" cy="132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2" name="Line 134"/>
            <p:cNvSpPr>
              <a:spLocks noChangeShapeType="1"/>
            </p:cNvSpPr>
            <p:nvPr/>
          </p:nvSpPr>
          <p:spPr bwMode="auto">
            <a:xfrm flipV="1">
              <a:off x="1008" y="1849"/>
              <a:ext cx="127" cy="9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3" name="Line 135"/>
            <p:cNvSpPr>
              <a:spLocks noChangeShapeType="1"/>
            </p:cNvSpPr>
            <p:nvPr/>
          </p:nvSpPr>
          <p:spPr bwMode="auto">
            <a:xfrm flipH="1">
              <a:off x="1726" y="1543"/>
              <a:ext cx="98" cy="12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4" name="Rectangle 136"/>
            <p:cNvSpPr>
              <a:spLocks noChangeArrowheads="1"/>
            </p:cNvSpPr>
            <p:nvPr/>
          </p:nvSpPr>
          <p:spPr bwMode="auto">
            <a:xfrm>
              <a:off x="1193" y="1576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355" name="Rectangle 137"/>
            <p:cNvSpPr>
              <a:spLocks noChangeArrowheads="1"/>
            </p:cNvSpPr>
            <p:nvPr/>
          </p:nvSpPr>
          <p:spPr bwMode="auto">
            <a:xfrm>
              <a:off x="1184" y="1833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356" name="Rectangle 138"/>
            <p:cNvSpPr>
              <a:spLocks noChangeArrowheads="1"/>
            </p:cNvSpPr>
            <p:nvPr/>
          </p:nvSpPr>
          <p:spPr bwMode="auto">
            <a:xfrm>
              <a:off x="1448" y="1564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357" name="Rectangle 139"/>
            <p:cNvSpPr>
              <a:spLocks noChangeArrowheads="1"/>
            </p:cNvSpPr>
            <p:nvPr/>
          </p:nvSpPr>
          <p:spPr bwMode="auto">
            <a:xfrm>
              <a:off x="1448" y="1716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358" name="Rectangle 140"/>
            <p:cNvSpPr>
              <a:spLocks noChangeArrowheads="1"/>
            </p:cNvSpPr>
            <p:nvPr/>
          </p:nvSpPr>
          <p:spPr bwMode="auto">
            <a:xfrm>
              <a:off x="1448" y="1915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359" name="Rectangle 141"/>
            <p:cNvSpPr>
              <a:spLocks noChangeArrowheads="1"/>
            </p:cNvSpPr>
            <p:nvPr/>
          </p:nvSpPr>
          <p:spPr bwMode="auto">
            <a:xfrm>
              <a:off x="1757" y="1634"/>
              <a:ext cx="37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360" name="Rectangle 142"/>
            <p:cNvSpPr>
              <a:spLocks noChangeArrowheads="1"/>
            </p:cNvSpPr>
            <p:nvPr/>
          </p:nvSpPr>
          <p:spPr bwMode="auto">
            <a:xfrm>
              <a:off x="1721" y="1903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cxnSp>
          <p:nvCxnSpPr>
            <p:cNvPr id="361" name="AutoShape 143"/>
            <p:cNvCxnSpPr>
              <a:cxnSpLocks noChangeShapeType="1"/>
              <a:stCxn id="354" idx="3"/>
              <a:endCxn id="356" idx="1"/>
            </p:cNvCxnSpPr>
            <p:nvPr/>
          </p:nvCxnSpPr>
          <p:spPr bwMode="auto">
            <a:xfrm flipV="1">
              <a:off x="1229" y="1599"/>
              <a:ext cx="219" cy="12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62" name="AutoShape 144"/>
            <p:cNvCxnSpPr>
              <a:cxnSpLocks noChangeShapeType="1"/>
              <a:stCxn id="354" idx="3"/>
              <a:endCxn id="357" idx="1"/>
            </p:cNvCxnSpPr>
            <p:nvPr/>
          </p:nvCxnSpPr>
          <p:spPr bwMode="auto">
            <a:xfrm>
              <a:off x="1229" y="1611"/>
              <a:ext cx="219" cy="14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63" name="AutoShape 145"/>
            <p:cNvCxnSpPr>
              <a:cxnSpLocks noChangeShapeType="1"/>
              <a:stCxn id="355" idx="3"/>
              <a:endCxn id="357" idx="1"/>
            </p:cNvCxnSpPr>
            <p:nvPr/>
          </p:nvCxnSpPr>
          <p:spPr bwMode="auto">
            <a:xfrm flipV="1">
              <a:off x="1220" y="1751"/>
              <a:ext cx="228" cy="117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64" name="AutoShape 146"/>
            <p:cNvCxnSpPr>
              <a:cxnSpLocks noChangeShapeType="1"/>
              <a:stCxn id="355" idx="3"/>
              <a:endCxn id="358" idx="1"/>
            </p:cNvCxnSpPr>
            <p:nvPr/>
          </p:nvCxnSpPr>
          <p:spPr bwMode="auto">
            <a:xfrm>
              <a:off x="1220" y="1868"/>
              <a:ext cx="228" cy="82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65" name="AutoShape 147"/>
            <p:cNvCxnSpPr>
              <a:cxnSpLocks noChangeShapeType="1"/>
              <a:stCxn id="357" idx="3"/>
              <a:endCxn id="359" idx="1"/>
            </p:cNvCxnSpPr>
            <p:nvPr/>
          </p:nvCxnSpPr>
          <p:spPr bwMode="auto">
            <a:xfrm flipV="1">
              <a:off x="1484" y="1669"/>
              <a:ext cx="273" cy="82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66" name="AutoShape 148"/>
            <p:cNvCxnSpPr>
              <a:cxnSpLocks noChangeShapeType="1"/>
              <a:stCxn id="358" idx="3"/>
              <a:endCxn id="360" idx="1"/>
            </p:cNvCxnSpPr>
            <p:nvPr/>
          </p:nvCxnSpPr>
          <p:spPr bwMode="auto">
            <a:xfrm flipV="1">
              <a:off x="1484" y="1938"/>
              <a:ext cx="237" cy="12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67" name="AutoShape 149"/>
            <p:cNvCxnSpPr>
              <a:cxnSpLocks noChangeShapeType="1"/>
              <a:stCxn id="360" idx="0"/>
              <a:endCxn id="359" idx="2"/>
            </p:cNvCxnSpPr>
            <p:nvPr/>
          </p:nvCxnSpPr>
          <p:spPr bwMode="auto">
            <a:xfrm flipV="1">
              <a:off x="1739" y="1704"/>
              <a:ext cx="37" cy="199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68" name="AutoShape 150"/>
            <p:cNvCxnSpPr>
              <a:cxnSpLocks noChangeShapeType="1"/>
              <a:stCxn id="355" idx="0"/>
              <a:endCxn id="354" idx="2"/>
            </p:cNvCxnSpPr>
            <p:nvPr/>
          </p:nvCxnSpPr>
          <p:spPr bwMode="auto">
            <a:xfrm flipV="1">
              <a:off x="1202" y="1646"/>
              <a:ext cx="9" cy="187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69" name="AutoShape 151"/>
            <p:cNvCxnSpPr>
              <a:cxnSpLocks noChangeShapeType="1"/>
              <a:stCxn id="356" idx="3"/>
              <a:endCxn id="359" idx="1"/>
            </p:cNvCxnSpPr>
            <p:nvPr/>
          </p:nvCxnSpPr>
          <p:spPr bwMode="auto">
            <a:xfrm>
              <a:off x="1484" y="1599"/>
              <a:ext cx="273" cy="7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70" name="AutoShape 152"/>
            <p:cNvCxnSpPr>
              <a:cxnSpLocks noChangeShapeType="1"/>
              <a:endCxn id="354" idx="1"/>
            </p:cNvCxnSpPr>
            <p:nvPr/>
          </p:nvCxnSpPr>
          <p:spPr bwMode="auto">
            <a:xfrm>
              <a:off x="1100" y="1557"/>
              <a:ext cx="93" cy="54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71" name="AutoShape 153"/>
            <p:cNvCxnSpPr>
              <a:cxnSpLocks noChangeShapeType="1"/>
              <a:endCxn id="355" idx="1"/>
            </p:cNvCxnSpPr>
            <p:nvPr/>
          </p:nvCxnSpPr>
          <p:spPr bwMode="auto">
            <a:xfrm flipV="1">
              <a:off x="1109" y="1868"/>
              <a:ext cx="75" cy="4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72" name="AutoShape 154"/>
            <p:cNvCxnSpPr>
              <a:cxnSpLocks noChangeShapeType="1"/>
              <a:stCxn id="356" idx="0"/>
            </p:cNvCxnSpPr>
            <p:nvPr/>
          </p:nvCxnSpPr>
          <p:spPr bwMode="auto">
            <a:xfrm flipV="1">
              <a:off x="1466" y="1503"/>
              <a:ext cx="19" cy="61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73" name="AutoShape 155"/>
            <p:cNvCxnSpPr>
              <a:cxnSpLocks noChangeShapeType="1"/>
              <a:stCxn id="360" idx="3"/>
              <a:endCxn id="377" idx="1"/>
            </p:cNvCxnSpPr>
            <p:nvPr/>
          </p:nvCxnSpPr>
          <p:spPr bwMode="auto">
            <a:xfrm>
              <a:off x="1757" y="1938"/>
              <a:ext cx="19" cy="1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74" name="AutoShape 156"/>
            <p:cNvCxnSpPr>
              <a:cxnSpLocks noChangeShapeType="1"/>
              <a:stCxn id="359" idx="3"/>
            </p:cNvCxnSpPr>
            <p:nvPr/>
          </p:nvCxnSpPr>
          <p:spPr bwMode="auto">
            <a:xfrm flipV="1">
              <a:off x="1794" y="1576"/>
              <a:ext cx="54" cy="93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375" name="Text Box 157"/>
            <p:cNvSpPr txBox="1">
              <a:spLocks noChangeArrowheads="1"/>
            </p:cNvSpPr>
            <p:nvPr/>
          </p:nvSpPr>
          <p:spPr bwMode="auto">
            <a:xfrm>
              <a:off x="1012" y="1462"/>
              <a:ext cx="157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 dirty="0"/>
                <a:t>A</a:t>
              </a:r>
            </a:p>
          </p:txBody>
        </p:sp>
        <p:sp>
          <p:nvSpPr>
            <p:cNvPr id="376" name="Text Box 158"/>
            <p:cNvSpPr txBox="1">
              <a:spLocks noChangeArrowheads="1"/>
            </p:cNvSpPr>
            <p:nvPr/>
          </p:nvSpPr>
          <p:spPr bwMode="auto">
            <a:xfrm>
              <a:off x="1008" y="1852"/>
              <a:ext cx="157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/>
                <a:t>B</a:t>
              </a:r>
            </a:p>
          </p:txBody>
        </p:sp>
        <p:sp>
          <p:nvSpPr>
            <p:cNvPr id="377" name="Text Box 159"/>
            <p:cNvSpPr txBox="1">
              <a:spLocks noChangeArrowheads="1"/>
            </p:cNvSpPr>
            <p:nvPr/>
          </p:nvSpPr>
          <p:spPr bwMode="auto">
            <a:xfrm>
              <a:off x="1776" y="1889"/>
              <a:ext cx="157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/>
                <a:t>E</a:t>
              </a:r>
            </a:p>
          </p:txBody>
        </p:sp>
        <p:sp>
          <p:nvSpPr>
            <p:cNvPr id="378" name="Text Box 160"/>
            <p:cNvSpPr txBox="1">
              <a:spLocks noChangeArrowheads="1"/>
            </p:cNvSpPr>
            <p:nvPr/>
          </p:nvSpPr>
          <p:spPr bwMode="auto">
            <a:xfrm>
              <a:off x="1780" y="1474"/>
              <a:ext cx="160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/>
                <a:t>D</a:t>
              </a:r>
            </a:p>
          </p:txBody>
        </p:sp>
        <p:sp>
          <p:nvSpPr>
            <p:cNvPr id="379" name="Text Box 161"/>
            <p:cNvSpPr txBox="1">
              <a:spLocks noChangeArrowheads="1"/>
            </p:cNvSpPr>
            <p:nvPr/>
          </p:nvSpPr>
          <p:spPr bwMode="auto">
            <a:xfrm>
              <a:off x="1401" y="1392"/>
              <a:ext cx="160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/>
                <a:t>C</a:t>
              </a:r>
            </a:p>
          </p:txBody>
        </p:sp>
      </p:grpSp>
      <p:sp>
        <p:nvSpPr>
          <p:cNvPr id="380" name="AutoShape 2"/>
          <p:cNvSpPr>
            <a:spLocks noChangeArrowheads="1"/>
          </p:cNvSpPr>
          <p:nvPr/>
        </p:nvSpPr>
        <p:spPr bwMode="auto">
          <a:xfrm>
            <a:off x="6858000" y="5105400"/>
            <a:ext cx="1371600" cy="853440"/>
          </a:xfrm>
          <a:prstGeom prst="wedgeRectCallout">
            <a:avLst>
              <a:gd name="adj1" fmla="val -73282"/>
              <a:gd name="adj2" fmla="val 78504"/>
            </a:avLst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8" tIns="44450" rIns="90488" bIns="44450"/>
          <a:lstStyle/>
          <a:p>
            <a:pPr algn="ctr"/>
            <a:endParaRPr lang="en-US"/>
          </a:p>
        </p:txBody>
      </p:sp>
      <p:grpSp>
        <p:nvGrpSpPr>
          <p:cNvPr id="381" name="Group 119"/>
          <p:cNvGrpSpPr>
            <a:grpSpLocks/>
          </p:cNvGrpSpPr>
          <p:nvPr/>
        </p:nvGrpSpPr>
        <p:grpSpPr bwMode="auto">
          <a:xfrm>
            <a:off x="6781800" y="5034915"/>
            <a:ext cx="1479550" cy="933450"/>
            <a:chOff x="1008" y="1392"/>
            <a:chExt cx="932" cy="630"/>
          </a:xfrm>
        </p:grpSpPr>
        <p:sp>
          <p:nvSpPr>
            <p:cNvPr id="382" name="Freeform 120"/>
            <p:cNvSpPr>
              <a:spLocks noEditPoints="1"/>
            </p:cNvSpPr>
            <p:nvPr/>
          </p:nvSpPr>
          <p:spPr bwMode="auto">
            <a:xfrm>
              <a:off x="1134" y="1595"/>
              <a:ext cx="284" cy="6"/>
            </a:xfrm>
            <a:custGeom>
              <a:avLst/>
              <a:gdLst>
                <a:gd name="T0" fmla="*/ 54 w 1500"/>
                <a:gd name="T1" fmla="*/ 1 h 22"/>
                <a:gd name="T2" fmla="*/ 54 w 1500"/>
                <a:gd name="T3" fmla="*/ 0 h 22"/>
                <a:gd name="T4" fmla="*/ 53 w 1500"/>
                <a:gd name="T5" fmla="*/ 0 h 22"/>
                <a:gd name="T6" fmla="*/ 53 w 1500"/>
                <a:gd name="T7" fmla="*/ 0 h 22"/>
                <a:gd name="T8" fmla="*/ 53 w 1500"/>
                <a:gd name="T9" fmla="*/ 1 h 22"/>
                <a:gd name="T10" fmla="*/ 53 w 1500"/>
                <a:gd name="T11" fmla="*/ 1 h 22"/>
                <a:gd name="T12" fmla="*/ 53 w 1500"/>
                <a:gd name="T13" fmla="*/ 2 h 22"/>
                <a:gd name="T14" fmla="*/ 54 w 1500"/>
                <a:gd name="T15" fmla="*/ 1 h 22"/>
                <a:gd name="T16" fmla="*/ 54 w 1500"/>
                <a:gd name="T17" fmla="*/ 1 h 22"/>
                <a:gd name="T18" fmla="*/ 0 w 1500"/>
                <a:gd name="T19" fmla="*/ 1 h 22"/>
                <a:gd name="T20" fmla="*/ 0 w 1500"/>
                <a:gd name="T21" fmla="*/ 1 h 22"/>
                <a:gd name="T22" fmla="*/ 0 w 1500"/>
                <a:gd name="T23" fmla="*/ 2 h 22"/>
                <a:gd name="T24" fmla="*/ 1 w 1500"/>
                <a:gd name="T25" fmla="*/ 1 h 22"/>
                <a:gd name="T26" fmla="*/ 1 w 1500"/>
                <a:gd name="T27" fmla="*/ 1 h 22"/>
                <a:gd name="T28" fmla="*/ 1 w 1500"/>
                <a:gd name="T29" fmla="*/ 0 h 22"/>
                <a:gd name="T30" fmla="*/ 0 w 1500"/>
                <a:gd name="T31" fmla="*/ 0 h 22"/>
                <a:gd name="T32" fmla="*/ 0 w 1500"/>
                <a:gd name="T33" fmla="*/ 0 h 22"/>
                <a:gd name="T34" fmla="*/ 0 w 1500"/>
                <a:gd name="T35" fmla="*/ 1 h 2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00"/>
                <a:gd name="T55" fmla="*/ 0 h 22"/>
                <a:gd name="T56" fmla="*/ 1500 w 1500"/>
                <a:gd name="T57" fmla="*/ 22 h 2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00" h="22">
                  <a:moveTo>
                    <a:pt x="1500" y="10"/>
                  </a:moveTo>
                  <a:lnTo>
                    <a:pt x="1498" y="2"/>
                  </a:lnTo>
                  <a:lnTo>
                    <a:pt x="1490" y="0"/>
                  </a:lnTo>
                  <a:lnTo>
                    <a:pt x="1482" y="2"/>
                  </a:lnTo>
                  <a:lnTo>
                    <a:pt x="1478" y="10"/>
                  </a:lnTo>
                  <a:lnTo>
                    <a:pt x="1482" y="18"/>
                  </a:lnTo>
                  <a:lnTo>
                    <a:pt x="1490" y="22"/>
                  </a:lnTo>
                  <a:lnTo>
                    <a:pt x="1498" y="18"/>
                  </a:lnTo>
                  <a:lnTo>
                    <a:pt x="1500" y="10"/>
                  </a:lnTo>
                  <a:close/>
                  <a:moveTo>
                    <a:pt x="0" y="10"/>
                  </a:moveTo>
                  <a:lnTo>
                    <a:pt x="2" y="18"/>
                  </a:lnTo>
                  <a:lnTo>
                    <a:pt x="10" y="22"/>
                  </a:lnTo>
                  <a:lnTo>
                    <a:pt x="18" y="18"/>
                  </a:lnTo>
                  <a:lnTo>
                    <a:pt x="21" y="10"/>
                  </a:lnTo>
                  <a:lnTo>
                    <a:pt x="18" y="2"/>
                  </a:lnTo>
                  <a:lnTo>
                    <a:pt x="10" y="0"/>
                  </a:lnTo>
                  <a:lnTo>
                    <a:pt x="2" y="2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3" name="Line 121"/>
            <p:cNvSpPr>
              <a:spLocks noChangeShapeType="1"/>
            </p:cNvSpPr>
            <p:nvPr/>
          </p:nvSpPr>
          <p:spPr bwMode="auto">
            <a:xfrm flipH="1">
              <a:off x="1138" y="1598"/>
              <a:ext cx="276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4" name="Freeform 122"/>
            <p:cNvSpPr>
              <a:spLocks noEditPoints="1"/>
            </p:cNvSpPr>
            <p:nvPr/>
          </p:nvSpPr>
          <p:spPr bwMode="auto">
            <a:xfrm>
              <a:off x="1134" y="1753"/>
              <a:ext cx="284" cy="99"/>
            </a:xfrm>
            <a:custGeom>
              <a:avLst/>
              <a:gdLst>
                <a:gd name="T0" fmla="*/ 0 w 1500"/>
                <a:gd name="T1" fmla="*/ 24 h 403"/>
                <a:gd name="T2" fmla="*/ 0 w 1500"/>
                <a:gd name="T3" fmla="*/ 24 h 403"/>
                <a:gd name="T4" fmla="*/ 1 w 1500"/>
                <a:gd name="T5" fmla="*/ 24 h 403"/>
                <a:gd name="T6" fmla="*/ 1 w 1500"/>
                <a:gd name="T7" fmla="*/ 24 h 403"/>
                <a:gd name="T8" fmla="*/ 1 w 1500"/>
                <a:gd name="T9" fmla="*/ 24 h 403"/>
                <a:gd name="T10" fmla="*/ 1 w 1500"/>
                <a:gd name="T11" fmla="*/ 23 h 403"/>
                <a:gd name="T12" fmla="*/ 0 w 1500"/>
                <a:gd name="T13" fmla="*/ 23 h 403"/>
                <a:gd name="T14" fmla="*/ 0 w 1500"/>
                <a:gd name="T15" fmla="*/ 23 h 403"/>
                <a:gd name="T16" fmla="*/ 0 w 1500"/>
                <a:gd name="T17" fmla="*/ 24 h 403"/>
                <a:gd name="T18" fmla="*/ 54 w 1500"/>
                <a:gd name="T19" fmla="*/ 0 h 403"/>
                <a:gd name="T20" fmla="*/ 54 w 1500"/>
                <a:gd name="T21" fmla="*/ 0 h 403"/>
                <a:gd name="T22" fmla="*/ 53 w 1500"/>
                <a:gd name="T23" fmla="*/ 0 h 403"/>
                <a:gd name="T24" fmla="*/ 53 w 1500"/>
                <a:gd name="T25" fmla="*/ 0 h 403"/>
                <a:gd name="T26" fmla="*/ 53 w 1500"/>
                <a:gd name="T27" fmla="*/ 1 h 403"/>
                <a:gd name="T28" fmla="*/ 53 w 1500"/>
                <a:gd name="T29" fmla="*/ 1 h 403"/>
                <a:gd name="T30" fmla="*/ 53 w 1500"/>
                <a:gd name="T31" fmla="*/ 1 h 403"/>
                <a:gd name="T32" fmla="*/ 54 w 1500"/>
                <a:gd name="T33" fmla="*/ 1 h 403"/>
                <a:gd name="T34" fmla="*/ 54 w 1500"/>
                <a:gd name="T35" fmla="*/ 0 h 40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00"/>
                <a:gd name="T55" fmla="*/ 0 h 403"/>
                <a:gd name="T56" fmla="*/ 1500 w 1500"/>
                <a:gd name="T57" fmla="*/ 403 h 40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00" h="403">
                  <a:moveTo>
                    <a:pt x="0" y="395"/>
                  </a:moveTo>
                  <a:lnTo>
                    <a:pt x="4" y="403"/>
                  </a:lnTo>
                  <a:lnTo>
                    <a:pt x="14" y="403"/>
                  </a:lnTo>
                  <a:lnTo>
                    <a:pt x="20" y="399"/>
                  </a:lnTo>
                  <a:lnTo>
                    <a:pt x="21" y="391"/>
                  </a:lnTo>
                  <a:lnTo>
                    <a:pt x="16" y="383"/>
                  </a:lnTo>
                  <a:lnTo>
                    <a:pt x="8" y="381"/>
                  </a:lnTo>
                  <a:lnTo>
                    <a:pt x="0" y="387"/>
                  </a:lnTo>
                  <a:lnTo>
                    <a:pt x="0" y="395"/>
                  </a:lnTo>
                  <a:close/>
                  <a:moveTo>
                    <a:pt x="1500" y="8"/>
                  </a:moveTo>
                  <a:lnTo>
                    <a:pt x="1496" y="2"/>
                  </a:lnTo>
                  <a:lnTo>
                    <a:pt x="1486" y="0"/>
                  </a:lnTo>
                  <a:lnTo>
                    <a:pt x="1480" y="6"/>
                  </a:lnTo>
                  <a:lnTo>
                    <a:pt x="1478" y="14"/>
                  </a:lnTo>
                  <a:lnTo>
                    <a:pt x="1484" y="22"/>
                  </a:lnTo>
                  <a:lnTo>
                    <a:pt x="1492" y="22"/>
                  </a:lnTo>
                  <a:lnTo>
                    <a:pt x="1500" y="18"/>
                  </a:lnTo>
                  <a:lnTo>
                    <a:pt x="1500" y="8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5" name="Line 123"/>
            <p:cNvSpPr>
              <a:spLocks noChangeShapeType="1"/>
            </p:cNvSpPr>
            <p:nvPr/>
          </p:nvSpPr>
          <p:spPr bwMode="auto">
            <a:xfrm flipV="1">
              <a:off x="1138" y="1757"/>
              <a:ext cx="276" cy="92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6" name="Freeform 124"/>
            <p:cNvSpPr>
              <a:spLocks noEditPoints="1"/>
            </p:cNvSpPr>
            <p:nvPr/>
          </p:nvSpPr>
          <p:spPr bwMode="auto">
            <a:xfrm>
              <a:off x="1134" y="1846"/>
              <a:ext cx="284" cy="93"/>
            </a:xfrm>
            <a:custGeom>
              <a:avLst/>
              <a:gdLst>
                <a:gd name="T0" fmla="*/ 0 w 1500"/>
                <a:gd name="T1" fmla="*/ 0 h 381"/>
                <a:gd name="T2" fmla="*/ 0 w 1500"/>
                <a:gd name="T3" fmla="*/ 1 h 381"/>
                <a:gd name="T4" fmla="*/ 0 w 1500"/>
                <a:gd name="T5" fmla="*/ 1 h 381"/>
                <a:gd name="T6" fmla="*/ 1 w 1500"/>
                <a:gd name="T7" fmla="*/ 1 h 381"/>
                <a:gd name="T8" fmla="*/ 1 w 1500"/>
                <a:gd name="T9" fmla="*/ 1 h 381"/>
                <a:gd name="T10" fmla="*/ 1 w 1500"/>
                <a:gd name="T11" fmla="*/ 0 h 381"/>
                <a:gd name="T12" fmla="*/ 1 w 1500"/>
                <a:gd name="T13" fmla="*/ 0 h 381"/>
                <a:gd name="T14" fmla="*/ 0 w 1500"/>
                <a:gd name="T15" fmla="*/ 0 h 381"/>
                <a:gd name="T16" fmla="*/ 0 w 1500"/>
                <a:gd name="T17" fmla="*/ 0 h 381"/>
                <a:gd name="T18" fmla="*/ 54 w 1500"/>
                <a:gd name="T19" fmla="*/ 22 h 381"/>
                <a:gd name="T20" fmla="*/ 54 w 1500"/>
                <a:gd name="T21" fmla="*/ 22 h 381"/>
                <a:gd name="T22" fmla="*/ 53 w 1500"/>
                <a:gd name="T23" fmla="*/ 21 h 381"/>
                <a:gd name="T24" fmla="*/ 53 w 1500"/>
                <a:gd name="T25" fmla="*/ 21 h 381"/>
                <a:gd name="T26" fmla="*/ 53 w 1500"/>
                <a:gd name="T27" fmla="*/ 22 h 381"/>
                <a:gd name="T28" fmla="*/ 53 w 1500"/>
                <a:gd name="T29" fmla="*/ 22 h 381"/>
                <a:gd name="T30" fmla="*/ 53 w 1500"/>
                <a:gd name="T31" fmla="*/ 23 h 381"/>
                <a:gd name="T32" fmla="*/ 54 w 1500"/>
                <a:gd name="T33" fmla="*/ 23 h 381"/>
                <a:gd name="T34" fmla="*/ 54 w 1500"/>
                <a:gd name="T35" fmla="*/ 22 h 3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00"/>
                <a:gd name="T55" fmla="*/ 0 h 381"/>
                <a:gd name="T56" fmla="*/ 1500 w 1500"/>
                <a:gd name="T57" fmla="*/ 381 h 38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00" h="381">
                  <a:moveTo>
                    <a:pt x="0" y="10"/>
                  </a:moveTo>
                  <a:lnTo>
                    <a:pt x="2" y="18"/>
                  </a:lnTo>
                  <a:lnTo>
                    <a:pt x="8" y="22"/>
                  </a:lnTo>
                  <a:lnTo>
                    <a:pt x="16" y="22"/>
                  </a:lnTo>
                  <a:lnTo>
                    <a:pt x="21" y="14"/>
                  </a:lnTo>
                  <a:lnTo>
                    <a:pt x="20" y="6"/>
                  </a:lnTo>
                  <a:lnTo>
                    <a:pt x="14" y="0"/>
                  </a:lnTo>
                  <a:lnTo>
                    <a:pt x="4" y="2"/>
                  </a:lnTo>
                  <a:lnTo>
                    <a:pt x="0" y="10"/>
                  </a:lnTo>
                  <a:close/>
                  <a:moveTo>
                    <a:pt x="1500" y="373"/>
                  </a:moveTo>
                  <a:lnTo>
                    <a:pt x="1500" y="365"/>
                  </a:lnTo>
                  <a:lnTo>
                    <a:pt x="1492" y="359"/>
                  </a:lnTo>
                  <a:lnTo>
                    <a:pt x="1484" y="361"/>
                  </a:lnTo>
                  <a:lnTo>
                    <a:pt x="1478" y="369"/>
                  </a:lnTo>
                  <a:lnTo>
                    <a:pt x="1480" y="377"/>
                  </a:lnTo>
                  <a:lnTo>
                    <a:pt x="1486" y="381"/>
                  </a:lnTo>
                  <a:lnTo>
                    <a:pt x="1496" y="381"/>
                  </a:lnTo>
                  <a:lnTo>
                    <a:pt x="1500" y="373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7" name="Line 125"/>
            <p:cNvSpPr>
              <a:spLocks noChangeShapeType="1"/>
            </p:cNvSpPr>
            <p:nvPr/>
          </p:nvSpPr>
          <p:spPr bwMode="auto">
            <a:xfrm>
              <a:off x="1138" y="1850"/>
              <a:ext cx="276" cy="86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8" name="Freeform 126"/>
            <p:cNvSpPr>
              <a:spLocks noEditPoints="1"/>
            </p:cNvSpPr>
            <p:nvPr/>
          </p:nvSpPr>
          <p:spPr bwMode="auto">
            <a:xfrm>
              <a:off x="1414" y="1595"/>
              <a:ext cx="315" cy="71"/>
            </a:xfrm>
            <a:custGeom>
              <a:avLst/>
              <a:gdLst>
                <a:gd name="T0" fmla="*/ 0 w 1660"/>
                <a:gd name="T1" fmla="*/ 0 h 291"/>
                <a:gd name="T2" fmla="*/ 0 w 1660"/>
                <a:gd name="T3" fmla="*/ 1 h 291"/>
                <a:gd name="T4" fmla="*/ 0 w 1660"/>
                <a:gd name="T5" fmla="*/ 1 h 291"/>
                <a:gd name="T6" fmla="*/ 1 w 1660"/>
                <a:gd name="T7" fmla="*/ 1 h 291"/>
                <a:gd name="T8" fmla="*/ 1 w 1660"/>
                <a:gd name="T9" fmla="*/ 1 h 291"/>
                <a:gd name="T10" fmla="*/ 1 w 1660"/>
                <a:gd name="T11" fmla="*/ 0 h 291"/>
                <a:gd name="T12" fmla="*/ 1 w 1660"/>
                <a:gd name="T13" fmla="*/ 0 h 291"/>
                <a:gd name="T14" fmla="*/ 0 w 1660"/>
                <a:gd name="T15" fmla="*/ 0 h 291"/>
                <a:gd name="T16" fmla="*/ 0 w 1660"/>
                <a:gd name="T17" fmla="*/ 0 h 291"/>
                <a:gd name="T18" fmla="*/ 60 w 1660"/>
                <a:gd name="T19" fmla="*/ 17 h 291"/>
                <a:gd name="T20" fmla="*/ 60 w 1660"/>
                <a:gd name="T21" fmla="*/ 16 h 291"/>
                <a:gd name="T22" fmla="*/ 59 w 1660"/>
                <a:gd name="T23" fmla="*/ 16 h 291"/>
                <a:gd name="T24" fmla="*/ 59 w 1660"/>
                <a:gd name="T25" fmla="*/ 16 h 291"/>
                <a:gd name="T26" fmla="*/ 59 w 1660"/>
                <a:gd name="T27" fmla="*/ 17 h 291"/>
                <a:gd name="T28" fmla="*/ 59 w 1660"/>
                <a:gd name="T29" fmla="*/ 17 h 291"/>
                <a:gd name="T30" fmla="*/ 59 w 1660"/>
                <a:gd name="T31" fmla="*/ 17 h 291"/>
                <a:gd name="T32" fmla="*/ 60 w 1660"/>
                <a:gd name="T33" fmla="*/ 17 h 291"/>
                <a:gd name="T34" fmla="*/ 60 w 1660"/>
                <a:gd name="T35" fmla="*/ 17 h 29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60"/>
                <a:gd name="T55" fmla="*/ 0 h 291"/>
                <a:gd name="T56" fmla="*/ 1660 w 1660"/>
                <a:gd name="T57" fmla="*/ 291 h 29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60" h="291">
                  <a:moveTo>
                    <a:pt x="0" y="10"/>
                  </a:moveTo>
                  <a:lnTo>
                    <a:pt x="2" y="18"/>
                  </a:lnTo>
                  <a:lnTo>
                    <a:pt x="10" y="22"/>
                  </a:lnTo>
                  <a:lnTo>
                    <a:pt x="18" y="20"/>
                  </a:lnTo>
                  <a:lnTo>
                    <a:pt x="22" y="12"/>
                  </a:lnTo>
                  <a:lnTo>
                    <a:pt x="20" y="4"/>
                  </a:lnTo>
                  <a:lnTo>
                    <a:pt x="14" y="0"/>
                  </a:lnTo>
                  <a:lnTo>
                    <a:pt x="6" y="2"/>
                  </a:lnTo>
                  <a:lnTo>
                    <a:pt x="0" y="10"/>
                  </a:lnTo>
                  <a:close/>
                  <a:moveTo>
                    <a:pt x="1660" y="281"/>
                  </a:moveTo>
                  <a:lnTo>
                    <a:pt x="1658" y="273"/>
                  </a:lnTo>
                  <a:lnTo>
                    <a:pt x="1650" y="269"/>
                  </a:lnTo>
                  <a:lnTo>
                    <a:pt x="1642" y="271"/>
                  </a:lnTo>
                  <a:lnTo>
                    <a:pt x="1638" y="279"/>
                  </a:lnTo>
                  <a:lnTo>
                    <a:pt x="1638" y="287"/>
                  </a:lnTo>
                  <a:lnTo>
                    <a:pt x="1646" y="291"/>
                  </a:lnTo>
                  <a:lnTo>
                    <a:pt x="1654" y="289"/>
                  </a:lnTo>
                  <a:lnTo>
                    <a:pt x="1660" y="281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" name="Line 127"/>
            <p:cNvSpPr>
              <a:spLocks noChangeShapeType="1"/>
            </p:cNvSpPr>
            <p:nvPr/>
          </p:nvSpPr>
          <p:spPr bwMode="auto">
            <a:xfrm>
              <a:off x="1418" y="1598"/>
              <a:ext cx="306" cy="65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0" name="Freeform 128"/>
            <p:cNvSpPr>
              <a:spLocks noEditPoints="1"/>
            </p:cNvSpPr>
            <p:nvPr/>
          </p:nvSpPr>
          <p:spPr bwMode="auto">
            <a:xfrm>
              <a:off x="1414" y="1661"/>
              <a:ext cx="315" cy="98"/>
            </a:xfrm>
            <a:custGeom>
              <a:avLst/>
              <a:gdLst>
                <a:gd name="T0" fmla="*/ 60 w 1660"/>
                <a:gd name="T1" fmla="*/ 0 h 402"/>
                <a:gd name="T2" fmla="*/ 60 w 1660"/>
                <a:gd name="T3" fmla="*/ 0 h 402"/>
                <a:gd name="T4" fmla="*/ 59 w 1660"/>
                <a:gd name="T5" fmla="*/ 0 h 402"/>
                <a:gd name="T6" fmla="*/ 59 w 1660"/>
                <a:gd name="T7" fmla="*/ 0 h 402"/>
                <a:gd name="T8" fmla="*/ 59 w 1660"/>
                <a:gd name="T9" fmla="*/ 1 h 402"/>
                <a:gd name="T10" fmla="*/ 59 w 1660"/>
                <a:gd name="T11" fmla="*/ 1 h 402"/>
                <a:gd name="T12" fmla="*/ 59 w 1660"/>
                <a:gd name="T13" fmla="*/ 1 h 402"/>
                <a:gd name="T14" fmla="*/ 60 w 1660"/>
                <a:gd name="T15" fmla="*/ 1 h 402"/>
                <a:gd name="T16" fmla="*/ 60 w 1660"/>
                <a:gd name="T17" fmla="*/ 0 h 402"/>
                <a:gd name="T18" fmla="*/ 0 w 1660"/>
                <a:gd name="T19" fmla="*/ 23 h 402"/>
                <a:gd name="T20" fmla="*/ 0 w 1660"/>
                <a:gd name="T21" fmla="*/ 24 h 402"/>
                <a:gd name="T22" fmla="*/ 1 w 1660"/>
                <a:gd name="T23" fmla="*/ 24 h 402"/>
                <a:gd name="T24" fmla="*/ 1 w 1660"/>
                <a:gd name="T25" fmla="*/ 24 h 402"/>
                <a:gd name="T26" fmla="*/ 1 w 1660"/>
                <a:gd name="T27" fmla="*/ 23 h 402"/>
                <a:gd name="T28" fmla="*/ 1 w 1660"/>
                <a:gd name="T29" fmla="*/ 23 h 402"/>
                <a:gd name="T30" fmla="*/ 0 w 1660"/>
                <a:gd name="T31" fmla="*/ 23 h 402"/>
                <a:gd name="T32" fmla="*/ 0 w 1660"/>
                <a:gd name="T33" fmla="*/ 23 h 402"/>
                <a:gd name="T34" fmla="*/ 0 w 1660"/>
                <a:gd name="T35" fmla="*/ 23 h 40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60"/>
                <a:gd name="T55" fmla="*/ 0 h 402"/>
                <a:gd name="T56" fmla="*/ 1660 w 1660"/>
                <a:gd name="T57" fmla="*/ 402 h 40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60" h="402">
                  <a:moveTo>
                    <a:pt x="1660" y="8"/>
                  </a:moveTo>
                  <a:lnTo>
                    <a:pt x="1654" y="2"/>
                  </a:lnTo>
                  <a:lnTo>
                    <a:pt x="1646" y="0"/>
                  </a:lnTo>
                  <a:lnTo>
                    <a:pt x="1638" y="4"/>
                  </a:lnTo>
                  <a:lnTo>
                    <a:pt x="1638" y="14"/>
                  </a:lnTo>
                  <a:lnTo>
                    <a:pt x="1642" y="20"/>
                  </a:lnTo>
                  <a:lnTo>
                    <a:pt x="1650" y="22"/>
                  </a:lnTo>
                  <a:lnTo>
                    <a:pt x="1658" y="16"/>
                  </a:lnTo>
                  <a:lnTo>
                    <a:pt x="1660" y="8"/>
                  </a:lnTo>
                  <a:close/>
                  <a:moveTo>
                    <a:pt x="0" y="394"/>
                  </a:moveTo>
                  <a:lnTo>
                    <a:pt x="6" y="400"/>
                  </a:lnTo>
                  <a:lnTo>
                    <a:pt x="14" y="402"/>
                  </a:lnTo>
                  <a:lnTo>
                    <a:pt x="22" y="398"/>
                  </a:lnTo>
                  <a:lnTo>
                    <a:pt x="22" y="388"/>
                  </a:lnTo>
                  <a:lnTo>
                    <a:pt x="18" y="382"/>
                  </a:lnTo>
                  <a:lnTo>
                    <a:pt x="10" y="380"/>
                  </a:lnTo>
                  <a:lnTo>
                    <a:pt x="2" y="386"/>
                  </a:lnTo>
                  <a:lnTo>
                    <a:pt x="0" y="394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1" name="Line 129"/>
            <p:cNvSpPr>
              <a:spLocks noChangeShapeType="1"/>
            </p:cNvSpPr>
            <p:nvPr/>
          </p:nvSpPr>
          <p:spPr bwMode="auto">
            <a:xfrm flipH="1">
              <a:off x="1418" y="1664"/>
              <a:ext cx="306" cy="9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2" name="Freeform 130"/>
            <p:cNvSpPr>
              <a:spLocks noEditPoints="1"/>
            </p:cNvSpPr>
            <p:nvPr/>
          </p:nvSpPr>
          <p:spPr bwMode="auto">
            <a:xfrm>
              <a:off x="1414" y="1934"/>
              <a:ext cx="281" cy="6"/>
            </a:xfrm>
            <a:custGeom>
              <a:avLst/>
              <a:gdLst>
                <a:gd name="T0" fmla="*/ 0 w 1481"/>
                <a:gd name="T1" fmla="*/ 1 h 24"/>
                <a:gd name="T2" fmla="*/ 0 w 1481"/>
                <a:gd name="T3" fmla="*/ 1 h 24"/>
                <a:gd name="T4" fmla="*/ 0 w 1481"/>
                <a:gd name="T5" fmla="*/ 2 h 24"/>
                <a:gd name="T6" fmla="*/ 1 w 1481"/>
                <a:gd name="T7" fmla="*/ 1 h 24"/>
                <a:gd name="T8" fmla="*/ 1 w 1481"/>
                <a:gd name="T9" fmla="*/ 1 h 24"/>
                <a:gd name="T10" fmla="*/ 1 w 1481"/>
                <a:gd name="T11" fmla="*/ 0 h 24"/>
                <a:gd name="T12" fmla="*/ 0 w 1481"/>
                <a:gd name="T13" fmla="*/ 0 h 24"/>
                <a:gd name="T14" fmla="*/ 0 w 1481"/>
                <a:gd name="T15" fmla="*/ 0 h 24"/>
                <a:gd name="T16" fmla="*/ 0 w 1481"/>
                <a:gd name="T17" fmla="*/ 1 h 24"/>
                <a:gd name="T18" fmla="*/ 53 w 1481"/>
                <a:gd name="T19" fmla="*/ 1 h 24"/>
                <a:gd name="T20" fmla="*/ 53 w 1481"/>
                <a:gd name="T21" fmla="*/ 0 h 24"/>
                <a:gd name="T22" fmla="*/ 53 w 1481"/>
                <a:gd name="T23" fmla="*/ 0 h 24"/>
                <a:gd name="T24" fmla="*/ 53 w 1481"/>
                <a:gd name="T25" fmla="*/ 0 h 24"/>
                <a:gd name="T26" fmla="*/ 52 w 1481"/>
                <a:gd name="T27" fmla="*/ 1 h 24"/>
                <a:gd name="T28" fmla="*/ 53 w 1481"/>
                <a:gd name="T29" fmla="*/ 1 h 24"/>
                <a:gd name="T30" fmla="*/ 53 w 1481"/>
                <a:gd name="T31" fmla="*/ 2 h 24"/>
                <a:gd name="T32" fmla="*/ 53 w 1481"/>
                <a:gd name="T33" fmla="*/ 1 h 24"/>
                <a:gd name="T34" fmla="*/ 53 w 1481"/>
                <a:gd name="T35" fmla="*/ 1 h 2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81"/>
                <a:gd name="T55" fmla="*/ 0 h 24"/>
                <a:gd name="T56" fmla="*/ 1481 w 1481"/>
                <a:gd name="T57" fmla="*/ 24 h 2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81" h="24">
                  <a:moveTo>
                    <a:pt x="0" y="12"/>
                  </a:moveTo>
                  <a:lnTo>
                    <a:pt x="4" y="20"/>
                  </a:lnTo>
                  <a:lnTo>
                    <a:pt x="12" y="24"/>
                  </a:lnTo>
                  <a:lnTo>
                    <a:pt x="20" y="20"/>
                  </a:lnTo>
                  <a:lnTo>
                    <a:pt x="22" y="12"/>
                  </a:lnTo>
                  <a:lnTo>
                    <a:pt x="20" y="4"/>
                  </a:lnTo>
                  <a:lnTo>
                    <a:pt x="12" y="0"/>
                  </a:lnTo>
                  <a:lnTo>
                    <a:pt x="4" y="4"/>
                  </a:lnTo>
                  <a:lnTo>
                    <a:pt x="0" y="12"/>
                  </a:lnTo>
                  <a:close/>
                  <a:moveTo>
                    <a:pt x="1481" y="12"/>
                  </a:moveTo>
                  <a:lnTo>
                    <a:pt x="1477" y="4"/>
                  </a:lnTo>
                  <a:lnTo>
                    <a:pt x="1469" y="0"/>
                  </a:lnTo>
                  <a:lnTo>
                    <a:pt x="1461" y="4"/>
                  </a:lnTo>
                  <a:lnTo>
                    <a:pt x="1457" y="12"/>
                  </a:lnTo>
                  <a:lnTo>
                    <a:pt x="1461" y="20"/>
                  </a:lnTo>
                  <a:lnTo>
                    <a:pt x="1469" y="24"/>
                  </a:lnTo>
                  <a:lnTo>
                    <a:pt x="1477" y="20"/>
                  </a:lnTo>
                  <a:lnTo>
                    <a:pt x="1481" y="12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3" name="Line 131"/>
            <p:cNvSpPr>
              <a:spLocks noChangeShapeType="1"/>
            </p:cNvSpPr>
            <p:nvPr/>
          </p:nvSpPr>
          <p:spPr bwMode="auto">
            <a:xfrm>
              <a:off x="1418" y="1937"/>
              <a:ext cx="272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4" name="Line 132"/>
            <p:cNvSpPr>
              <a:spLocks noChangeShapeType="1"/>
            </p:cNvSpPr>
            <p:nvPr/>
          </p:nvSpPr>
          <p:spPr bwMode="auto">
            <a:xfrm flipH="1" flipV="1">
              <a:off x="1692" y="1937"/>
              <a:ext cx="149" cy="3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" name="Line 133"/>
            <p:cNvSpPr>
              <a:spLocks noChangeShapeType="1"/>
            </p:cNvSpPr>
            <p:nvPr/>
          </p:nvSpPr>
          <p:spPr bwMode="auto">
            <a:xfrm>
              <a:off x="1416" y="1466"/>
              <a:ext cx="0" cy="132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6" name="Line 134"/>
            <p:cNvSpPr>
              <a:spLocks noChangeShapeType="1"/>
            </p:cNvSpPr>
            <p:nvPr/>
          </p:nvSpPr>
          <p:spPr bwMode="auto">
            <a:xfrm flipV="1">
              <a:off x="1008" y="1849"/>
              <a:ext cx="127" cy="9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7" name="Line 135"/>
            <p:cNvSpPr>
              <a:spLocks noChangeShapeType="1"/>
            </p:cNvSpPr>
            <p:nvPr/>
          </p:nvSpPr>
          <p:spPr bwMode="auto">
            <a:xfrm flipH="1">
              <a:off x="1726" y="1543"/>
              <a:ext cx="98" cy="12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8" name="Rectangle 136"/>
            <p:cNvSpPr>
              <a:spLocks noChangeArrowheads="1"/>
            </p:cNvSpPr>
            <p:nvPr/>
          </p:nvSpPr>
          <p:spPr bwMode="auto">
            <a:xfrm>
              <a:off x="1193" y="1576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399" name="Rectangle 137"/>
            <p:cNvSpPr>
              <a:spLocks noChangeArrowheads="1"/>
            </p:cNvSpPr>
            <p:nvPr/>
          </p:nvSpPr>
          <p:spPr bwMode="auto">
            <a:xfrm>
              <a:off x="1184" y="1833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400" name="Rectangle 138"/>
            <p:cNvSpPr>
              <a:spLocks noChangeArrowheads="1"/>
            </p:cNvSpPr>
            <p:nvPr/>
          </p:nvSpPr>
          <p:spPr bwMode="auto">
            <a:xfrm>
              <a:off x="1448" y="1564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401" name="Rectangle 139"/>
            <p:cNvSpPr>
              <a:spLocks noChangeArrowheads="1"/>
            </p:cNvSpPr>
            <p:nvPr/>
          </p:nvSpPr>
          <p:spPr bwMode="auto">
            <a:xfrm>
              <a:off x="1448" y="1716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402" name="Rectangle 140"/>
            <p:cNvSpPr>
              <a:spLocks noChangeArrowheads="1"/>
            </p:cNvSpPr>
            <p:nvPr/>
          </p:nvSpPr>
          <p:spPr bwMode="auto">
            <a:xfrm>
              <a:off x="1448" y="1915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403" name="Rectangle 141"/>
            <p:cNvSpPr>
              <a:spLocks noChangeArrowheads="1"/>
            </p:cNvSpPr>
            <p:nvPr/>
          </p:nvSpPr>
          <p:spPr bwMode="auto">
            <a:xfrm>
              <a:off x="1757" y="1634"/>
              <a:ext cx="37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404" name="Rectangle 142"/>
            <p:cNvSpPr>
              <a:spLocks noChangeArrowheads="1"/>
            </p:cNvSpPr>
            <p:nvPr/>
          </p:nvSpPr>
          <p:spPr bwMode="auto">
            <a:xfrm>
              <a:off x="1721" y="1903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cxnSp>
          <p:nvCxnSpPr>
            <p:cNvPr id="405" name="AutoShape 143"/>
            <p:cNvCxnSpPr>
              <a:cxnSpLocks noChangeShapeType="1"/>
              <a:stCxn id="398" idx="3"/>
              <a:endCxn id="400" idx="1"/>
            </p:cNvCxnSpPr>
            <p:nvPr/>
          </p:nvCxnSpPr>
          <p:spPr bwMode="auto">
            <a:xfrm flipV="1">
              <a:off x="1229" y="1599"/>
              <a:ext cx="219" cy="12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06" name="AutoShape 144"/>
            <p:cNvCxnSpPr>
              <a:cxnSpLocks noChangeShapeType="1"/>
              <a:stCxn id="398" idx="3"/>
              <a:endCxn id="401" idx="1"/>
            </p:cNvCxnSpPr>
            <p:nvPr/>
          </p:nvCxnSpPr>
          <p:spPr bwMode="auto">
            <a:xfrm>
              <a:off x="1229" y="1611"/>
              <a:ext cx="219" cy="14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07" name="AutoShape 145"/>
            <p:cNvCxnSpPr>
              <a:cxnSpLocks noChangeShapeType="1"/>
              <a:stCxn id="399" idx="3"/>
              <a:endCxn id="401" idx="1"/>
            </p:cNvCxnSpPr>
            <p:nvPr/>
          </p:nvCxnSpPr>
          <p:spPr bwMode="auto">
            <a:xfrm flipV="1">
              <a:off x="1220" y="1751"/>
              <a:ext cx="228" cy="117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08" name="AutoShape 146"/>
            <p:cNvCxnSpPr>
              <a:cxnSpLocks noChangeShapeType="1"/>
              <a:stCxn id="399" idx="3"/>
              <a:endCxn id="402" idx="1"/>
            </p:cNvCxnSpPr>
            <p:nvPr/>
          </p:nvCxnSpPr>
          <p:spPr bwMode="auto">
            <a:xfrm>
              <a:off x="1220" y="1868"/>
              <a:ext cx="228" cy="82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09" name="AutoShape 147"/>
            <p:cNvCxnSpPr>
              <a:cxnSpLocks noChangeShapeType="1"/>
              <a:stCxn id="401" idx="3"/>
              <a:endCxn id="403" idx="1"/>
            </p:cNvCxnSpPr>
            <p:nvPr/>
          </p:nvCxnSpPr>
          <p:spPr bwMode="auto">
            <a:xfrm flipV="1">
              <a:off x="1484" y="1669"/>
              <a:ext cx="273" cy="82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10" name="AutoShape 148"/>
            <p:cNvCxnSpPr>
              <a:cxnSpLocks noChangeShapeType="1"/>
              <a:stCxn id="402" idx="3"/>
              <a:endCxn id="404" idx="1"/>
            </p:cNvCxnSpPr>
            <p:nvPr/>
          </p:nvCxnSpPr>
          <p:spPr bwMode="auto">
            <a:xfrm flipV="1">
              <a:off x="1484" y="1938"/>
              <a:ext cx="237" cy="12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11" name="AutoShape 149"/>
            <p:cNvCxnSpPr>
              <a:cxnSpLocks noChangeShapeType="1"/>
              <a:stCxn id="404" idx="0"/>
              <a:endCxn id="403" idx="2"/>
            </p:cNvCxnSpPr>
            <p:nvPr/>
          </p:nvCxnSpPr>
          <p:spPr bwMode="auto">
            <a:xfrm flipV="1">
              <a:off x="1739" y="1704"/>
              <a:ext cx="37" cy="199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12" name="AutoShape 150"/>
            <p:cNvCxnSpPr>
              <a:cxnSpLocks noChangeShapeType="1"/>
              <a:stCxn id="399" idx="0"/>
              <a:endCxn id="398" idx="2"/>
            </p:cNvCxnSpPr>
            <p:nvPr/>
          </p:nvCxnSpPr>
          <p:spPr bwMode="auto">
            <a:xfrm flipV="1">
              <a:off x="1202" y="1646"/>
              <a:ext cx="9" cy="187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13" name="AutoShape 151"/>
            <p:cNvCxnSpPr>
              <a:cxnSpLocks noChangeShapeType="1"/>
              <a:stCxn id="400" idx="3"/>
              <a:endCxn id="403" idx="1"/>
            </p:cNvCxnSpPr>
            <p:nvPr/>
          </p:nvCxnSpPr>
          <p:spPr bwMode="auto">
            <a:xfrm>
              <a:off x="1484" y="1599"/>
              <a:ext cx="273" cy="7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14" name="AutoShape 152"/>
            <p:cNvCxnSpPr>
              <a:cxnSpLocks noChangeShapeType="1"/>
              <a:endCxn id="398" idx="1"/>
            </p:cNvCxnSpPr>
            <p:nvPr/>
          </p:nvCxnSpPr>
          <p:spPr bwMode="auto">
            <a:xfrm>
              <a:off x="1100" y="1557"/>
              <a:ext cx="93" cy="54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15" name="AutoShape 153"/>
            <p:cNvCxnSpPr>
              <a:cxnSpLocks noChangeShapeType="1"/>
              <a:endCxn id="399" idx="1"/>
            </p:cNvCxnSpPr>
            <p:nvPr/>
          </p:nvCxnSpPr>
          <p:spPr bwMode="auto">
            <a:xfrm flipV="1">
              <a:off x="1109" y="1868"/>
              <a:ext cx="75" cy="4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16" name="AutoShape 154"/>
            <p:cNvCxnSpPr>
              <a:cxnSpLocks noChangeShapeType="1"/>
              <a:stCxn id="400" idx="0"/>
            </p:cNvCxnSpPr>
            <p:nvPr/>
          </p:nvCxnSpPr>
          <p:spPr bwMode="auto">
            <a:xfrm flipV="1">
              <a:off x="1466" y="1503"/>
              <a:ext cx="19" cy="61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17" name="AutoShape 155"/>
            <p:cNvCxnSpPr>
              <a:cxnSpLocks noChangeShapeType="1"/>
              <a:stCxn id="404" idx="3"/>
              <a:endCxn id="421" idx="1"/>
            </p:cNvCxnSpPr>
            <p:nvPr/>
          </p:nvCxnSpPr>
          <p:spPr bwMode="auto">
            <a:xfrm>
              <a:off x="1757" y="1938"/>
              <a:ext cx="19" cy="1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18" name="AutoShape 156"/>
            <p:cNvCxnSpPr>
              <a:cxnSpLocks noChangeShapeType="1"/>
              <a:stCxn id="403" idx="3"/>
            </p:cNvCxnSpPr>
            <p:nvPr/>
          </p:nvCxnSpPr>
          <p:spPr bwMode="auto">
            <a:xfrm flipV="1">
              <a:off x="1794" y="1576"/>
              <a:ext cx="54" cy="93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419" name="Text Box 157"/>
            <p:cNvSpPr txBox="1">
              <a:spLocks noChangeArrowheads="1"/>
            </p:cNvSpPr>
            <p:nvPr/>
          </p:nvSpPr>
          <p:spPr bwMode="auto">
            <a:xfrm>
              <a:off x="1012" y="1462"/>
              <a:ext cx="157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 dirty="0"/>
                <a:t>A</a:t>
              </a:r>
            </a:p>
          </p:txBody>
        </p:sp>
        <p:sp>
          <p:nvSpPr>
            <p:cNvPr id="420" name="Text Box 158"/>
            <p:cNvSpPr txBox="1">
              <a:spLocks noChangeArrowheads="1"/>
            </p:cNvSpPr>
            <p:nvPr/>
          </p:nvSpPr>
          <p:spPr bwMode="auto">
            <a:xfrm>
              <a:off x="1008" y="1852"/>
              <a:ext cx="157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/>
                <a:t>B</a:t>
              </a:r>
            </a:p>
          </p:txBody>
        </p:sp>
        <p:sp>
          <p:nvSpPr>
            <p:cNvPr id="421" name="Text Box 159"/>
            <p:cNvSpPr txBox="1">
              <a:spLocks noChangeArrowheads="1"/>
            </p:cNvSpPr>
            <p:nvPr/>
          </p:nvSpPr>
          <p:spPr bwMode="auto">
            <a:xfrm>
              <a:off x="1776" y="1889"/>
              <a:ext cx="157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/>
                <a:t>E</a:t>
              </a:r>
            </a:p>
          </p:txBody>
        </p:sp>
        <p:sp>
          <p:nvSpPr>
            <p:cNvPr id="422" name="Text Box 160"/>
            <p:cNvSpPr txBox="1">
              <a:spLocks noChangeArrowheads="1"/>
            </p:cNvSpPr>
            <p:nvPr/>
          </p:nvSpPr>
          <p:spPr bwMode="auto">
            <a:xfrm>
              <a:off x="1780" y="1474"/>
              <a:ext cx="160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/>
                <a:t>D</a:t>
              </a:r>
            </a:p>
          </p:txBody>
        </p:sp>
        <p:sp>
          <p:nvSpPr>
            <p:cNvPr id="423" name="Text Box 161"/>
            <p:cNvSpPr txBox="1">
              <a:spLocks noChangeArrowheads="1"/>
            </p:cNvSpPr>
            <p:nvPr/>
          </p:nvSpPr>
          <p:spPr bwMode="auto">
            <a:xfrm>
              <a:off x="1401" y="1392"/>
              <a:ext cx="160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/>
                <a:t>C</a:t>
              </a:r>
            </a:p>
          </p:txBody>
        </p:sp>
      </p:grpSp>
      <p:sp>
        <p:nvSpPr>
          <p:cNvPr id="424" name="AutoShape 2"/>
          <p:cNvSpPr>
            <a:spLocks noChangeArrowheads="1"/>
          </p:cNvSpPr>
          <p:nvPr/>
        </p:nvSpPr>
        <p:spPr bwMode="auto">
          <a:xfrm>
            <a:off x="4495800" y="5918835"/>
            <a:ext cx="1371600" cy="853440"/>
          </a:xfrm>
          <a:prstGeom prst="wedgeRectCallout">
            <a:avLst>
              <a:gd name="adj1" fmla="val -65280"/>
              <a:gd name="adj2" fmla="val -2336"/>
            </a:avLst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8" tIns="44450" rIns="90488" bIns="44450"/>
          <a:lstStyle/>
          <a:p>
            <a:pPr algn="ctr"/>
            <a:endParaRPr lang="en-US"/>
          </a:p>
        </p:txBody>
      </p:sp>
      <p:grpSp>
        <p:nvGrpSpPr>
          <p:cNvPr id="425" name="Group 119"/>
          <p:cNvGrpSpPr>
            <a:grpSpLocks/>
          </p:cNvGrpSpPr>
          <p:nvPr/>
        </p:nvGrpSpPr>
        <p:grpSpPr bwMode="auto">
          <a:xfrm>
            <a:off x="4419600" y="5848350"/>
            <a:ext cx="1479550" cy="933450"/>
            <a:chOff x="1008" y="1392"/>
            <a:chExt cx="932" cy="630"/>
          </a:xfrm>
        </p:grpSpPr>
        <p:sp>
          <p:nvSpPr>
            <p:cNvPr id="426" name="Freeform 120"/>
            <p:cNvSpPr>
              <a:spLocks noEditPoints="1"/>
            </p:cNvSpPr>
            <p:nvPr/>
          </p:nvSpPr>
          <p:spPr bwMode="auto">
            <a:xfrm>
              <a:off x="1134" y="1595"/>
              <a:ext cx="284" cy="6"/>
            </a:xfrm>
            <a:custGeom>
              <a:avLst/>
              <a:gdLst>
                <a:gd name="T0" fmla="*/ 54 w 1500"/>
                <a:gd name="T1" fmla="*/ 1 h 22"/>
                <a:gd name="T2" fmla="*/ 54 w 1500"/>
                <a:gd name="T3" fmla="*/ 0 h 22"/>
                <a:gd name="T4" fmla="*/ 53 w 1500"/>
                <a:gd name="T5" fmla="*/ 0 h 22"/>
                <a:gd name="T6" fmla="*/ 53 w 1500"/>
                <a:gd name="T7" fmla="*/ 0 h 22"/>
                <a:gd name="T8" fmla="*/ 53 w 1500"/>
                <a:gd name="T9" fmla="*/ 1 h 22"/>
                <a:gd name="T10" fmla="*/ 53 w 1500"/>
                <a:gd name="T11" fmla="*/ 1 h 22"/>
                <a:gd name="T12" fmla="*/ 53 w 1500"/>
                <a:gd name="T13" fmla="*/ 2 h 22"/>
                <a:gd name="T14" fmla="*/ 54 w 1500"/>
                <a:gd name="T15" fmla="*/ 1 h 22"/>
                <a:gd name="T16" fmla="*/ 54 w 1500"/>
                <a:gd name="T17" fmla="*/ 1 h 22"/>
                <a:gd name="T18" fmla="*/ 0 w 1500"/>
                <a:gd name="T19" fmla="*/ 1 h 22"/>
                <a:gd name="T20" fmla="*/ 0 w 1500"/>
                <a:gd name="T21" fmla="*/ 1 h 22"/>
                <a:gd name="T22" fmla="*/ 0 w 1500"/>
                <a:gd name="T23" fmla="*/ 2 h 22"/>
                <a:gd name="T24" fmla="*/ 1 w 1500"/>
                <a:gd name="T25" fmla="*/ 1 h 22"/>
                <a:gd name="T26" fmla="*/ 1 w 1500"/>
                <a:gd name="T27" fmla="*/ 1 h 22"/>
                <a:gd name="T28" fmla="*/ 1 w 1500"/>
                <a:gd name="T29" fmla="*/ 0 h 22"/>
                <a:gd name="T30" fmla="*/ 0 w 1500"/>
                <a:gd name="T31" fmla="*/ 0 h 22"/>
                <a:gd name="T32" fmla="*/ 0 w 1500"/>
                <a:gd name="T33" fmla="*/ 0 h 22"/>
                <a:gd name="T34" fmla="*/ 0 w 1500"/>
                <a:gd name="T35" fmla="*/ 1 h 2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00"/>
                <a:gd name="T55" fmla="*/ 0 h 22"/>
                <a:gd name="T56" fmla="*/ 1500 w 1500"/>
                <a:gd name="T57" fmla="*/ 22 h 2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00" h="22">
                  <a:moveTo>
                    <a:pt x="1500" y="10"/>
                  </a:moveTo>
                  <a:lnTo>
                    <a:pt x="1498" y="2"/>
                  </a:lnTo>
                  <a:lnTo>
                    <a:pt x="1490" y="0"/>
                  </a:lnTo>
                  <a:lnTo>
                    <a:pt x="1482" y="2"/>
                  </a:lnTo>
                  <a:lnTo>
                    <a:pt x="1478" y="10"/>
                  </a:lnTo>
                  <a:lnTo>
                    <a:pt x="1482" y="18"/>
                  </a:lnTo>
                  <a:lnTo>
                    <a:pt x="1490" y="22"/>
                  </a:lnTo>
                  <a:lnTo>
                    <a:pt x="1498" y="18"/>
                  </a:lnTo>
                  <a:lnTo>
                    <a:pt x="1500" y="10"/>
                  </a:lnTo>
                  <a:close/>
                  <a:moveTo>
                    <a:pt x="0" y="10"/>
                  </a:moveTo>
                  <a:lnTo>
                    <a:pt x="2" y="18"/>
                  </a:lnTo>
                  <a:lnTo>
                    <a:pt x="10" y="22"/>
                  </a:lnTo>
                  <a:lnTo>
                    <a:pt x="18" y="18"/>
                  </a:lnTo>
                  <a:lnTo>
                    <a:pt x="21" y="10"/>
                  </a:lnTo>
                  <a:lnTo>
                    <a:pt x="18" y="2"/>
                  </a:lnTo>
                  <a:lnTo>
                    <a:pt x="10" y="0"/>
                  </a:lnTo>
                  <a:lnTo>
                    <a:pt x="2" y="2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7" name="Line 121"/>
            <p:cNvSpPr>
              <a:spLocks noChangeShapeType="1"/>
            </p:cNvSpPr>
            <p:nvPr/>
          </p:nvSpPr>
          <p:spPr bwMode="auto">
            <a:xfrm flipH="1">
              <a:off x="1138" y="1598"/>
              <a:ext cx="276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8" name="Freeform 122"/>
            <p:cNvSpPr>
              <a:spLocks noEditPoints="1"/>
            </p:cNvSpPr>
            <p:nvPr/>
          </p:nvSpPr>
          <p:spPr bwMode="auto">
            <a:xfrm>
              <a:off x="1134" y="1753"/>
              <a:ext cx="284" cy="99"/>
            </a:xfrm>
            <a:custGeom>
              <a:avLst/>
              <a:gdLst>
                <a:gd name="T0" fmla="*/ 0 w 1500"/>
                <a:gd name="T1" fmla="*/ 24 h 403"/>
                <a:gd name="T2" fmla="*/ 0 w 1500"/>
                <a:gd name="T3" fmla="*/ 24 h 403"/>
                <a:gd name="T4" fmla="*/ 1 w 1500"/>
                <a:gd name="T5" fmla="*/ 24 h 403"/>
                <a:gd name="T6" fmla="*/ 1 w 1500"/>
                <a:gd name="T7" fmla="*/ 24 h 403"/>
                <a:gd name="T8" fmla="*/ 1 w 1500"/>
                <a:gd name="T9" fmla="*/ 24 h 403"/>
                <a:gd name="T10" fmla="*/ 1 w 1500"/>
                <a:gd name="T11" fmla="*/ 23 h 403"/>
                <a:gd name="T12" fmla="*/ 0 w 1500"/>
                <a:gd name="T13" fmla="*/ 23 h 403"/>
                <a:gd name="T14" fmla="*/ 0 w 1500"/>
                <a:gd name="T15" fmla="*/ 23 h 403"/>
                <a:gd name="T16" fmla="*/ 0 w 1500"/>
                <a:gd name="T17" fmla="*/ 24 h 403"/>
                <a:gd name="T18" fmla="*/ 54 w 1500"/>
                <a:gd name="T19" fmla="*/ 0 h 403"/>
                <a:gd name="T20" fmla="*/ 54 w 1500"/>
                <a:gd name="T21" fmla="*/ 0 h 403"/>
                <a:gd name="T22" fmla="*/ 53 w 1500"/>
                <a:gd name="T23" fmla="*/ 0 h 403"/>
                <a:gd name="T24" fmla="*/ 53 w 1500"/>
                <a:gd name="T25" fmla="*/ 0 h 403"/>
                <a:gd name="T26" fmla="*/ 53 w 1500"/>
                <a:gd name="T27" fmla="*/ 1 h 403"/>
                <a:gd name="T28" fmla="*/ 53 w 1500"/>
                <a:gd name="T29" fmla="*/ 1 h 403"/>
                <a:gd name="T30" fmla="*/ 53 w 1500"/>
                <a:gd name="T31" fmla="*/ 1 h 403"/>
                <a:gd name="T32" fmla="*/ 54 w 1500"/>
                <a:gd name="T33" fmla="*/ 1 h 403"/>
                <a:gd name="T34" fmla="*/ 54 w 1500"/>
                <a:gd name="T35" fmla="*/ 0 h 40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00"/>
                <a:gd name="T55" fmla="*/ 0 h 403"/>
                <a:gd name="T56" fmla="*/ 1500 w 1500"/>
                <a:gd name="T57" fmla="*/ 403 h 40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00" h="403">
                  <a:moveTo>
                    <a:pt x="0" y="395"/>
                  </a:moveTo>
                  <a:lnTo>
                    <a:pt x="4" y="403"/>
                  </a:lnTo>
                  <a:lnTo>
                    <a:pt x="14" y="403"/>
                  </a:lnTo>
                  <a:lnTo>
                    <a:pt x="20" y="399"/>
                  </a:lnTo>
                  <a:lnTo>
                    <a:pt x="21" y="391"/>
                  </a:lnTo>
                  <a:lnTo>
                    <a:pt x="16" y="383"/>
                  </a:lnTo>
                  <a:lnTo>
                    <a:pt x="8" y="381"/>
                  </a:lnTo>
                  <a:lnTo>
                    <a:pt x="0" y="387"/>
                  </a:lnTo>
                  <a:lnTo>
                    <a:pt x="0" y="395"/>
                  </a:lnTo>
                  <a:close/>
                  <a:moveTo>
                    <a:pt x="1500" y="8"/>
                  </a:moveTo>
                  <a:lnTo>
                    <a:pt x="1496" y="2"/>
                  </a:lnTo>
                  <a:lnTo>
                    <a:pt x="1486" y="0"/>
                  </a:lnTo>
                  <a:lnTo>
                    <a:pt x="1480" y="6"/>
                  </a:lnTo>
                  <a:lnTo>
                    <a:pt x="1478" y="14"/>
                  </a:lnTo>
                  <a:lnTo>
                    <a:pt x="1484" y="22"/>
                  </a:lnTo>
                  <a:lnTo>
                    <a:pt x="1492" y="22"/>
                  </a:lnTo>
                  <a:lnTo>
                    <a:pt x="1500" y="18"/>
                  </a:lnTo>
                  <a:lnTo>
                    <a:pt x="1500" y="8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9" name="Line 123"/>
            <p:cNvSpPr>
              <a:spLocks noChangeShapeType="1"/>
            </p:cNvSpPr>
            <p:nvPr/>
          </p:nvSpPr>
          <p:spPr bwMode="auto">
            <a:xfrm flipV="1">
              <a:off x="1138" y="1757"/>
              <a:ext cx="276" cy="92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" name="Freeform 124"/>
            <p:cNvSpPr>
              <a:spLocks noEditPoints="1"/>
            </p:cNvSpPr>
            <p:nvPr/>
          </p:nvSpPr>
          <p:spPr bwMode="auto">
            <a:xfrm>
              <a:off x="1134" y="1846"/>
              <a:ext cx="284" cy="93"/>
            </a:xfrm>
            <a:custGeom>
              <a:avLst/>
              <a:gdLst>
                <a:gd name="T0" fmla="*/ 0 w 1500"/>
                <a:gd name="T1" fmla="*/ 0 h 381"/>
                <a:gd name="T2" fmla="*/ 0 w 1500"/>
                <a:gd name="T3" fmla="*/ 1 h 381"/>
                <a:gd name="T4" fmla="*/ 0 w 1500"/>
                <a:gd name="T5" fmla="*/ 1 h 381"/>
                <a:gd name="T6" fmla="*/ 1 w 1500"/>
                <a:gd name="T7" fmla="*/ 1 h 381"/>
                <a:gd name="T8" fmla="*/ 1 w 1500"/>
                <a:gd name="T9" fmla="*/ 1 h 381"/>
                <a:gd name="T10" fmla="*/ 1 w 1500"/>
                <a:gd name="T11" fmla="*/ 0 h 381"/>
                <a:gd name="T12" fmla="*/ 1 w 1500"/>
                <a:gd name="T13" fmla="*/ 0 h 381"/>
                <a:gd name="T14" fmla="*/ 0 w 1500"/>
                <a:gd name="T15" fmla="*/ 0 h 381"/>
                <a:gd name="T16" fmla="*/ 0 w 1500"/>
                <a:gd name="T17" fmla="*/ 0 h 381"/>
                <a:gd name="T18" fmla="*/ 54 w 1500"/>
                <a:gd name="T19" fmla="*/ 22 h 381"/>
                <a:gd name="T20" fmla="*/ 54 w 1500"/>
                <a:gd name="T21" fmla="*/ 22 h 381"/>
                <a:gd name="T22" fmla="*/ 53 w 1500"/>
                <a:gd name="T23" fmla="*/ 21 h 381"/>
                <a:gd name="T24" fmla="*/ 53 w 1500"/>
                <a:gd name="T25" fmla="*/ 21 h 381"/>
                <a:gd name="T26" fmla="*/ 53 w 1500"/>
                <a:gd name="T27" fmla="*/ 22 h 381"/>
                <a:gd name="T28" fmla="*/ 53 w 1500"/>
                <a:gd name="T29" fmla="*/ 22 h 381"/>
                <a:gd name="T30" fmla="*/ 53 w 1500"/>
                <a:gd name="T31" fmla="*/ 23 h 381"/>
                <a:gd name="T32" fmla="*/ 54 w 1500"/>
                <a:gd name="T33" fmla="*/ 23 h 381"/>
                <a:gd name="T34" fmla="*/ 54 w 1500"/>
                <a:gd name="T35" fmla="*/ 22 h 3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00"/>
                <a:gd name="T55" fmla="*/ 0 h 381"/>
                <a:gd name="T56" fmla="*/ 1500 w 1500"/>
                <a:gd name="T57" fmla="*/ 381 h 38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00" h="381">
                  <a:moveTo>
                    <a:pt x="0" y="10"/>
                  </a:moveTo>
                  <a:lnTo>
                    <a:pt x="2" y="18"/>
                  </a:lnTo>
                  <a:lnTo>
                    <a:pt x="8" y="22"/>
                  </a:lnTo>
                  <a:lnTo>
                    <a:pt x="16" y="22"/>
                  </a:lnTo>
                  <a:lnTo>
                    <a:pt x="21" y="14"/>
                  </a:lnTo>
                  <a:lnTo>
                    <a:pt x="20" y="6"/>
                  </a:lnTo>
                  <a:lnTo>
                    <a:pt x="14" y="0"/>
                  </a:lnTo>
                  <a:lnTo>
                    <a:pt x="4" y="2"/>
                  </a:lnTo>
                  <a:lnTo>
                    <a:pt x="0" y="10"/>
                  </a:lnTo>
                  <a:close/>
                  <a:moveTo>
                    <a:pt x="1500" y="373"/>
                  </a:moveTo>
                  <a:lnTo>
                    <a:pt x="1500" y="365"/>
                  </a:lnTo>
                  <a:lnTo>
                    <a:pt x="1492" y="359"/>
                  </a:lnTo>
                  <a:lnTo>
                    <a:pt x="1484" y="361"/>
                  </a:lnTo>
                  <a:lnTo>
                    <a:pt x="1478" y="369"/>
                  </a:lnTo>
                  <a:lnTo>
                    <a:pt x="1480" y="377"/>
                  </a:lnTo>
                  <a:lnTo>
                    <a:pt x="1486" y="381"/>
                  </a:lnTo>
                  <a:lnTo>
                    <a:pt x="1496" y="381"/>
                  </a:lnTo>
                  <a:lnTo>
                    <a:pt x="1500" y="373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" name="Line 125"/>
            <p:cNvSpPr>
              <a:spLocks noChangeShapeType="1"/>
            </p:cNvSpPr>
            <p:nvPr/>
          </p:nvSpPr>
          <p:spPr bwMode="auto">
            <a:xfrm>
              <a:off x="1138" y="1850"/>
              <a:ext cx="276" cy="86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" name="Freeform 126"/>
            <p:cNvSpPr>
              <a:spLocks noEditPoints="1"/>
            </p:cNvSpPr>
            <p:nvPr/>
          </p:nvSpPr>
          <p:spPr bwMode="auto">
            <a:xfrm>
              <a:off x="1414" y="1595"/>
              <a:ext cx="315" cy="71"/>
            </a:xfrm>
            <a:custGeom>
              <a:avLst/>
              <a:gdLst>
                <a:gd name="T0" fmla="*/ 0 w 1660"/>
                <a:gd name="T1" fmla="*/ 0 h 291"/>
                <a:gd name="T2" fmla="*/ 0 w 1660"/>
                <a:gd name="T3" fmla="*/ 1 h 291"/>
                <a:gd name="T4" fmla="*/ 0 w 1660"/>
                <a:gd name="T5" fmla="*/ 1 h 291"/>
                <a:gd name="T6" fmla="*/ 1 w 1660"/>
                <a:gd name="T7" fmla="*/ 1 h 291"/>
                <a:gd name="T8" fmla="*/ 1 w 1660"/>
                <a:gd name="T9" fmla="*/ 1 h 291"/>
                <a:gd name="T10" fmla="*/ 1 w 1660"/>
                <a:gd name="T11" fmla="*/ 0 h 291"/>
                <a:gd name="T12" fmla="*/ 1 w 1660"/>
                <a:gd name="T13" fmla="*/ 0 h 291"/>
                <a:gd name="T14" fmla="*/ 0 w 1660"/>
                <a:gd name="T15" fmla="*/ 0 h 291"/>
                <a:gd name="T16" fmla="*/ 0 w 1660"/>
                <a:gd name="T17" fmla="*/ 0 h 291"/>
                <a:gd name="T18" fmla="*/ 60 w 1660"/>
                <a:gd name="T19" fmla="*/ 17 h 291"/>
                <a:gd name="T20" fmla="*/ 60 w 1660"/>
                <a:gd name="T21" fmla="*/ 16 h 291"/>
                <a:gd name="T22" fmla="*/ 59 w 1660"/>
                <a:gd name="T23" fmla="*/ 16 h 291"/>
                <a:gd name="T24" fmla="*/ 59 w 1660"/>
                <a:gd name="T25" fmla="*/ 16 h 291"/>
                <a:gd name="T26" fmla="*/ 59 w 1660"/>
                <a:gd name="T27" fmla="*/ 17 h 291"/>
                <a:gd name="T28" fmla="*/ 59 w 1660"/>
                <a:gd name="T29" fmla="*/ 17 h 291"/>
                <a:gd name="T30" fmla="*/ 59 w 1660"/>
                <a:gd name="T31" fmla="*/ 17 h 291"/>
                <a:gd name="T32" fmla="*/ 60 w 1660"/>
                <a:gd name="T33" fmla="*/ 17 h 291"/>
                <a:gd name="T34" fmla="*/ 60 w 1660"/>
                <a:gd name="T35" fmla="*/ 17 h 29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60"/>
                <a:gd name="T55" fmla="*/ 0 h 291"/>
                <a:gd name="T56" fmla="*/ 1660 w 1660"/>
                <a:gd name="T57" fmla="*/ 291 h 29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60" h="291">
                  <a:moveTo>
                    <a:pt x="0" y="10"/>
                  </a:moveTo>
                  <a:lnTo>
                    <a:pt x="2" y="18"/>
                  </a:lnTo>
                  <a:lnTo>
                    <a:pt x="10" y="22"/>
                  </a:lnTo>
                  <a:lnTo>
                    <a:pt x="18" y="20"/>
                  </a:lnTo>
                  <a:lnTo>
                    <a:pt x="22" y="12"/>
                  </a:lnTo>
                  <a:lnTo>
                    <a:pt x="20" y="4"/>
                  </a:lnTo>
                  <a:lnTo>
                    <a:pt x="14" y="0"/>
                  </a:lnTo>
                  <a:lnTo>
                    <a:pt x="6" y="2"/>
                  </a:lnTo>
                  <a:lnTo>
                    <a:pt x="0" y="10"/>
                  </a:lnTo>
                  <a:close/>
                  <a:moveTo>
                    <a:pt x="1660" y="281"/>
                  </a:moveTo>
                  <a:lnTo>
                    <a:pt x="1658" y="273"/>
                  </a:lnTo>
                  <a:lnTo>
                    <a:pt x="1650" y="269"/>
                  </a:lnTo>
                  <a:lnTo>
                    <a:pt x="1642" y="271"/>
                  </a:lnTo>
                  <a:lnTo>
                    <a:pt x="1638" y="279"/>
                  </a:lnTo>
                  <a:lnTo>
                    <a:pt x="1638" y="287"/>
                  </a:lnTo>
                  <a:lnTo>
                    <a:pt x="1646" y="291"/>
                  </a:lnTo>
                  <a:lnTo>
                    <a:pt x="1654" y="289"/>
                  </a:lnTo>
                  <a:lnTo>
                    <a:pt x="1660" y="281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3" name="Line 127"/>
            <p:cNvSpPr>
              <a:spLocks noChangeShapeType="1"/>
            </p:cNvSpPr>
            <p:nvPr/>
          </p:nvSpPr>
          <p:spPr bwMode="auto">
            <a:xfrm>
              <a:off x="1418" y="1598"/>
              <a:ext cx="306" cy="65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4" name="Freeform 128"/>
            <p:cNvSpPr>
              <a:spLocks noEditPoints="1"/>
            </p:cNvSpPr>
            <p:nvPr/>
          </p:nvSpPr>
          <p:spPr bwMode="auto">
            <a:xfrm>
              <a:off x="1414" y="1661"/>
              <a:ext cx="315" cy="98"/>
            </a:xfrm>
            <a:custGeom>
              <a:avLst/>
              <a:gdLst>
                <a:gd name="T0" fmla="*/ 60 w 1660"/>
                <a:gd name="T1" fmla="*/ 0 h 402"/>
                <a:gd name="T2" fmla="*/ 60 w 1660"/>
                <a:gd name="T3" fmla="*/ 0 h 402"/>
                <a:gd name="T4" fmla="*/ 59 w 1660"/>
                <a:gd name="T5" fmla="*/ 0 h 402"/>
                <a:gd name="T6" fmla="*/ 59 w 1660"/>
                <a:gd name="T7" fmla="*/ 0 h 402"/>
                <a:gd name="T8" fmla="*/ 59 w 1660"/>
                <a:gd name="T9" fmla="*/ 1 h 402"/>
                <a:gd name="T10" fmla="*/ 59 w 1660"/>
                <a:gd name="T11" fmla="*/ 1 h 402"/>
                <a:gd name="T12" fmla="*/ 59 w 1660"/>
                <a:gd name="T13" fmla="*/ 1 h 402"/>
                <a:gd name="T14" fmla="*/ 60 w 1660"/>
                <a:gd name="T15" fmla="*/ 1 h 402"/>
                <a:gd name="T16" fmla="*/ 60 w 1660"/>
                <a:gd name="T17" fmla="*/ 0 h 402"/>
                <a:gd name="T18" fmla="*/ 0 w 1660"/>
                <a:gd name="T19" fmla="*/ 23 h 402"/>
                <a:gd name="T20" fmla="*/ 0 w 1660"/>
                <a:gd name="T21" fmla="*/ 24 h 402"/>
                <a:gd name="T22" fmla="*/ 1 w 1660"/>
                <a:gd name="T23" fmla="*/ 24 h 402"/>
                <a:gd name="T24" fmla="*/ 1 w 1660"/>
                <a:gd name="T25" fmla="*/ 24 h 402"/>
                <a:gd name="T26" fmla="*/ 1 w 1660"/>
                <a:gd name="T27" fmla="*/ 23 h 402"/>
                <a:gd name="T28" fmla="*/ 1 w 1660"/>
                <a:gd name="T29" fmla="*/ 23 h 402"/>
                <a:gd name="T30" fmla="*/ 0 w 1660"/>
                <a:gd name="T31" fmla="*/ 23 h 402"/>
                <a:gd name="T32" fmla="*/ 0 w 1660"/>
                <a:gd name="T33" fmla="*/ 23 h 402"/>
                <a:gd name="T34" fmla="*/ 0 w 1660"/>
                <a:gd name="T35" fmla="*/ 23 h 40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60"/>
                <a:gd name="T55" fmla="*/ 0 h 402"/>
                <a:gd name="T56" fmla="*/ 1660 w 1660"/>
                <a:gd name="T57" fmla="*/ 402 h 40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60" h="402">
                  <a:moveTo>
                    <a:pt x="1660" y="8"/>
                  </a:moveTo>
                  <a:lnTo>
                    <a:pt x="1654" y="2"/>
                  </a:lnTo>
                  <a:lnTo>
                    <a:pt x="1646" y="0"/>
                  </a:lnTo>
                  <a:lnTo>
                    <a:pt x="1638" y="4"/>
                  </a:lnTo>
                  <a:lnTo>
                    <a:pt x="1638" y="14"/>
                  </a:lnTo>
                  <a:lnTo>
                    <a:pt x="1642" y="20"/>
                  </a:lnTo>
                  <a:lnTo>
                    <a:pt x="1650" y="22"/>
                  </a:lnTo>
                  <a:lnTo>
                    <a:pt x="1658" y="16"/>
                  </a:lnTo>
                  <a:lnTo>
                    <a:pt x="1660" y="8"/>
                  </a:lnTo>
                  <a:close/>
                  <a:moveTo>
                    <a:pt x="0" y="394"/>
                  </a:moveTo>
                  <a:lnTo>
                    <a:pt x="6" y="400"/>
                  </a:lnTo>
                  <a:lnTo>
                    <a:pt x="14" y="402"/>
                  </a:lnTo>
                  <a:lnTo>
                    <a:pt x="22" y="398"/>
                  </a:lnTo>
                  <a:lnTo>
                    <a:pt x="22" y="388"/>
                  </a:lnTo>
                  <a:lnTo>
                    <a:pt x="18" y="382"/>
                  </a:lnTo>
                  <a:lnTo>
                    <a:pt x="10" y="380"/>
                  </a:lnTo>
                  <a:lnTo>
                    <a:pt x="2" y="386"/>
                  </a:lnTo>
                  <a:lnTo>
                    <a:pt x="0" y="394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" name="Line 129"/>
            <p:cNvSpPr>
              <a:spLocks noChangeShapeType="1"/>
            </p:cNvSpPr>
            <p:nvPr/>
          </p:nvSpPr>
          <p:spPr bwMode="auto">
            <a:xfrm flipH="1">
              <a:off x="1418" y="1664"/>
              <a:ext cx="306" cy="9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6" name="Freeform 130"/>
            <p:cNvSpPr>
              <a:spLocks noEditPoints="1"/>
            </p:cNvSpPr>
            <p:nvPr/>
          </p:nvSpPr>
          <p:spPr bwMode="auto">
            <a:xfrm>
              <a:off x="1414" y="1934"/>
              <a:ext cx="281" cy="6"/>
            </a:xfrm>
            <a:custGeom>
              <a:avLst/>
              <a:gdLst>
                <a:gd name="T0" fmla="*/ 0 w 1481"/>
                <a:gd name="T1" fmla="*/ 1 h 24"/>
                <a:gd name="T2" fmla="*/ 0 w 1481"/>
                <a:gd name="T3" fmla="*/ 1 h 24"/>
                <a:gd name="T4" fmla="*/ 0 w 1481"/>
                <a:gd name="T5" fmla="*/ 2 h 24"/>
                <a:gd name="T6" fmla="*/ 1 w 1481"/>
                <a:gd name="T7" fmla="*/ 1 h 24"/>
                <a:gd name="T8" fmla="*/ 1 w 1481"/>
                <a:gd name="T9" fmla="*/ 1 h 24"/>
                <a:gd name="T10" fmla="*/ 1 w 1481"/>
                <a:gd name="T11" fmla="*/ 0 h 24"/>
                <a:gd name="T12" fmla="*/ 0 w 1481"/>
                <a:gd name="T13" fmla="*/ 0 h 24"/>
                <a:gd name="T14" fmla="*/ 0 w 1481"/>
                <a:gd name="T15" fmla="*/ 0 h 24"/>
                <a:gd name="T16" fmla="*/ 0 w 1481"/>
                <a:gd name="T17" fmla="*/ 1 h 24"/>
                <a:gd name="T18" fmla="*/ 53 w 1481"/>
                <a:gd name="T19" fmla="*/ 1 h 24"/>
                <a:gd name="T20" fmla="*/ 53 w 1481"/>
                <a:gd name="T21" fmla="*/ 0 h 24"/>
                <a:gd name="T22" fmla="*/ 53 w 1481"/>
                <a:gd name="T23" fmla="*/ 0 h 24"/>
                <a:gd name="T24" fmla="*/ 53 w 1481"/>
                <a:gd name="T25" fmla="*/ 0 h 24"/>
                <a:gd name="T26" fmla="*/ 52 w 1481"/>
                <a:gd name="T27" fmla="*/ 1 h 24"/>
                <a:gd name="T28" fmla="*/ 53 w 1481"/>
                <a:gd name="T29" fmla="*/ 1 h 24"/>
                <a:gd name="T30" fmla="*/ 53 w 1481"/>
                <a:gd name="T31" fmla="*/ 2 h 24"/>
                <a:gd name="T32" fmla="*/ 53 w 1481"/>
                <a:gd name="T33" fmla="*/ 1 h 24"/>
                <a:gd name="T34" fmla="*/ 53 w 1481"/>
                <a:gd name="T35" fmla="*/ 1 h 2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81"/>
                <a:gd name="T55" fmla="*/ 0 h 24"/>
                <a:gd name="T56" fmla="*/ 1481 w 1481"/>
                <a:gd name="T57" fmla="*/ 24 h 2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81" h="24">
                  <a:moveTo>
                    <a:pt x="0" y="12"/>
                  </a:moveTo>
                  <a:lnTo>
                    <a:pt x="4" y="20"/>
                  </a:lnTo>
                  <a:lnTo>
                    <a:pt x="12" y="24"/>
                  </a:lnTo>
                  <a:lnTo>
                    <a:pt x="20" y="20"/>
                  </a:lnTo>
                  <a:lnTo>
                    <a:pt x="22" y="12"/>
                  </a:lnTo>
                  <a:lnTo>
                    <a:pt x="20" y="4"/>
                  </a:lnTo>
                  <a:lnTo>
                    <a:pt x="12" y="0"/>
                  </a:lnTo>
                  <a:lnTo>
                    <a:pt x="4" y="4"/>
                  </a:lnTo>
                  <a:lnTo>
                    <a:pt x="0" y="12"/>
                  </a:lnTo>
                  <a:close/>
                  <a:moveTo>
                    <a:pt x="1481" y="12"/>
                  </a:moveTo>
                  <a:lnTo>
                    <a:pt x="1477" y="4"/>
                  </a:lnTo>
                  <a:lnTo>
                    <a:pt x="1469" y="0"/>
                  </a:lnTo>
                  <a:lnTo>
                    <a:pt x="1461" y="4"/>
                  </a:lnTo>
                  <a:lnTo>
                    <a:pt x="1457" y="12"/>
                  </a:lnTo>
                  <a:lnTo>
                    <a:pt x="1461" y="20"/>
                  </a:lnTo>
                  <a:lnTo>
                    <a:pt x="1469" y="24"/>
                  </a:lnTo>
                  <a:lnTo>
                    <a:pt x="1477" y="20"/>
                  </a:lnTo>
                  <a:lnTo>
                    <a:pt x="1481" y="12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" name="Line 131"/>
            <p:cNvSpPr>
              <a:spLocks noChangeShapeType="1"/>
            </p:cNvSpPr>
            <p:nvPr/>
          </p:nvSpPr>
          <p:spPr bwMode="auto">
            <a:xfrm>
              <a:off x="1418" y="1937"/>
              <a:ext cx="272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8" name="Line 132"/>
            <p:cNvSpPr>
              <a:spLocks noChangeShapeType="1"/>
            </p:cNvSpPr>
            <p:nvPr/>
          </p:nvSpPr>
          <p:spPr bwMode="auto">
            <a:xfrm flipH="1" flipV="1">
              <a:off x="1692" y="1937"/>
              <a:ext cx="149" cy="3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9" name="Line 133"/>
            <p:cNvSpPr>
              <a:spLocks noChangeShapeType="1"/>
            </p:cNvSpPr>
            <p:nvPr/>
          </p:nvSpPr>
          <p:spPr bwMode="auto">
            <a:xfrm>
              <a:off x="1416" y="1466"/>
              <a:ext cx="0" cy="132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" name="Line 134"/>
            <p:cNvSpPr>
              <a:spLocks noChangeShapeType="1"/>
            </p:cNvSpPr>
            <p:nvPr/>
          </p:nvSpPr>
          <p:spPr bwMode="auto">
            <a:xfrm flipV="1">
              <a:off x="1008" y="1849"/>
              <a:ext cx="127" cy="9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" name="Line 135"/>
            <p:cNvSpPr>
              <a:spLocks noChangeShapeType="1"/>
            </p:cNvSpPr>
            <p:nvPr/>
          </p:nvSpPr>
          <p:spPr bwMode="auto">
            <a:xfrm flipH="1">
              <a:off x="1726" y="1543"/>
              <a:ext cx="98" cy="12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" name="Rectangle 136"/>
            <p:cNvSpPr>
              <a:spLocks noChangeArrowheads="1"/>
            </p:cNvSpPr>
            <p:nvPr/>
          </p:nvSpPr>
          <p:spPr bwMode="auto">
            <a:xfrm>
              <a:off x="1193" y="1576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443" name="Rectangle 137"/>
            <p:cNvSpPr>
              <a:spLocks noChangeArrowheads="1"/>
            </p:cNvSpPr>
            <p:nvPr/>
          </p:nvSpPr>
          <p:spPr bwMode="auto">
            <a:xfrm>
              <a:off x="1184" y="1833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444" name="Rectangle 138"/>
            <p:cNvSpPr>
              <a:spLocks noChangeArrowheads="1"/>
            </p:cNvSpPr>
            <p:nvPr/>
          </p:nvSpPr>
          <p:spPr bwMode="auto">
            <a:xfrm>
              <a:off x="1448" y="1564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445" name="Rectangle 139"/>
            <p:cNvSpPr>
              <a:spLocks noChangeArrowheads="1"/>
            </p:cNvSpPr>
            <p:nvPr/>
          </p:nvSpPr>
          <p:spPr bwMode="auto">
            <a:xfrm>
              <a:off x="1448" y="1716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446" name="Rectangle 140"/>
            <p:cNvSpPr>
              <a:spLocks noChangeArrowheads="1"/>
            </p:cNvSpPr>
            <p:nvPr/>
          </p:nvSpPr>
          <p:spPr bwMode="auto">
            <a:xfrm>
              <a:off x="1448" y="1915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447" name="Rectangle 141"/>
            <p:cNvSpPr>
              <a:spLocks noChangeArrowheads="1"/>
            </p:cNvSpPr>
            <p:nvPr/>
          </p:nvSpPr>
          <p:spPr bwMode="auto">
            <a:xfrm>
              <a:off x="1757" y="1634"/>
              <a:ext cx="37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448" name="Rectangle 142"/>
            <p:cNvSpPr>
              <a:spLocks noChangeArrowheads="1"/>
            </p:cNvSpPr>
            <p:nvPr/>
          </p:nvSpPr>
          <p:spPr bwMode="auto">
            <a:xfrm>
              <a:off x="1721" y="1903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cxnSp>
          <p:nvCxnSpPr>
            <p:cNvPr id="449" name="AutoShape 143"/>
            <p:cNvCxnSpPr>
              <a:cxnSpLocks noChangeShapeType="1"/>
              <a:stCxn id="442" idx="3"/>
              <a:endCxn id="444" idx="1"/>
            </p:cNvCxnSpPr>
            <p:nvPr/>
          </p:nvCxnSpPr>
          <p:spPr bwMode="auto">
            <a:xfrm flipV="1">
              <a:off x="1229" y="1599"/>
              <a:ext cx="219" cy="12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50" name="AutoShape 144"/>
            <p:cNvCxnSpPr>
              <a:cxnSpLocks noChangeShapeType="1"/>
              <a:stCxn id="442" idx="3"/>
              <a:endCxn id="445" idx="1"/>
            </p:cNvCxnSpPr>
            <p:nvPr/>
          </p:nvCxnSpPr>
          <p:spPr bwMode="auto">
            <a:xfrm>
              <a:off x="1229" y="1611"/>
              <a:ext cx="219" cy="14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51" name="AutoShape 145"/>
            <p:cNvCxnSpPr>
              <a:cxnSpLocks noChangeShapeType="1"/>
              <a:stCxn id="443" idx="3"/>
              <a:endCxn id="445" idx="1"/>
            </p:cNvCxnSpPr>
            <p:nvPr/>
          </p:nvCxnSpPr>
          <p:spPr bwMode="auto">
            <a:xfrm flipV="1">
              <a:off x="1220" y="1751"/>
              <a:ext cx="228" cy="117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52" name="AutoShape 146"/>
            <p:cNvCxnSpPr>
              <a:cxnSpLocks noChangeShapeType="1"/>
              <a:stCxn id="443" idx="3"/>
              <a:endCxn id="446" idx="1"/>
            </p:cNvCxnSpPr>
            <p:nvPr/>
          </p:nvCxnSpPr>
          <p:spPr bwMode="auto">
            <a:xfrm>
              <a:off x="1220" y="1868"/>
              <a:ext cx="228" cy="82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53" name="AutoShape 147"/>
            <p:cNvCxnSpPr>
              <a:cxnSpLocks noChangeShapeType="1"/>
              <a:stCxn id="445" idx="3"/>
              <a:endCxn id="447" idx="1"/>
            </p:cNvCxnSpPr>
            <p:nvPr/>
          </p:nvCxnSpPr>
          <p:spPr bwMode="auto">
            <a:xfrm flipV="1">
              <a:off x="1484" y="1669"/>
              <a:ext cx="273" cy="82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54" name="AutoShape 148"/>
            <p:cNvCxnSpPr>
              <a:cxnSpLocks noChangeShapeType="1"/>
              <a:stCxn id="446" idx="3"/>
              <a:endCxn id="448" idx="1"/>
            </p:cNvCxnSpPr>
            <p:nvPr/>
          </p:nvCxnSpPr>
          <p:spPr bwMode="auto">
            <a:xfrm flipV="1">
              <a:off x="1484" y="1938"/>
              <a:ext cx="237" cy="12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55" name="AutoShape 149"/>
            <p:cNvCxnSpPr>
              <a:cxnSpLocks noChangeShapeType="1"/>
              <a:stCxn id="448" idx="0"/>
              <a:endCxn id="447" idx="2"/>
            </p:cNvCxnSpPr>
            <p:nvPr/>
          </p:nvCxnSpPr>
          <p:spPr bwMode="auto">
            <a:xfrm flipV="1">
              <a:off x="1739" y="1704"/>
              <a:ext cx="37" cy="199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56" name="AutoShape 150"/>
            <p:cNvCxnSpPr>
              <a:cxnSpLocks noChangeShapeType="1"/>
              <a:stCxn id="443" idx="0"/>
              <a:endCxn id="442" idx="2"/>
            </p:cNvCxnSpPr>
            <p:nvPr/>
          </p:nvCxnSpPr>
          <p:spPr bwMode="auto">
            <a:xfrm flipV="1">
              <a:off x="1202" y="1646"/>
              <a:ext cx="9" cy="187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57" name="AutoShape 151"/>
            <p:cNvCxnSpPr>
              <a:cxnSpLocks noChangeShapeType="1"/>
              <a:stCxn id="444" idx="3"/>
              <a:endCxn id="447" idx="1"/>
            </p:cNvCxnSpPr>
            <p:nvPr/>
          </p:nvCxnSpPr>
          <p:spPr bwMode="auto">
            <a:xfrm>
              <a:off x="1484" y="1599"/>
              <a:ext cx="273" cy="7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58" name="AutoShape 152"/>
            <p:cNvCxnSpPr>
              <a:cxnSpLocks noChangeShapeType="1"/>
              <a:endCxn id="442" idx="1"/>
            </p:cNvCxnSpPr>
            <p:nvPr/>
          </p:nvCxnSpPr>
          <p:spPr bwMode="auto">
            <a:xfrm>
              <a:off x="1100" y="1557"/>
              <a:ext cx="93" cy="54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59" name="AutoShape 153"/>
            <p:cNvCxnSpPr>
              <a:cxnSpLocks noChangeShapeType="1"/>
              <a:endCxn id="443" idx="1"/>
            </p:cNvCxnSpPr>
            <p:nvPr/>
          </p:nvCxnSpPr>
          <p:spPr bwMode="auto">
            <a:xfrm flipV="1">
              <a:off x="1109" y="1868"/>
              <a:ext cx="75" cy="4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60" name="AutoShape 154"/>
            <p:cNvCxnSpPr>
              <a:cxnSpLocks noChangeShapeType="1"/>
              <a:stCxn id="444" idx="0"/>
            </p:cNvCxnSpPr>
            <p:nvPr/>
          </p:nvCxnSpPr>
          <p:spPr bwMode="auto">
            <a:xfrm flipV="1">
              <a:off x="1466" y="1503"/>
              <a:ext cx="19" cy="61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61" name="AutoShape 155"/>
            <p:cNvCxnSpPr>
              <a:cxnSpLocks noChangeShapeType="1"/>
              <a:stCxn id="448" idx="3"/>
              <a:endCxn id="465" idx="1"/>
            </p:cNvCxnSpPr>
            <p:nvPr/>
          </p:nvCxnSpPr>
          <p:spPr bwMode="auto">
            <a:xfrm>
              <a:off x="1757" y="1938"/>
              <a:ext cx="19" cy="1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62" name="AutoShape 156"/>
            <p:cNvCxnSpPr>
              <a:cxnSpLocks noChangeShapeType="1"/>
              <a:stCxn id="447" idx="3"/>
            </p:cNvCxnSpPr>
            <p:nvPr/>
          </p:nvCxnSpPr>
          <p:spPr bwMode="auto">
            <a:xfrm flipV="1">
              <a:off x="1794" y="1576"/>
              <a:ext cx="54" cy="93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463" name="Text Box 157"/>
            <p:cNvSpPr txBox="1">
              <a:spLocks noChangeArrowheads="1"/>
            </p:cNvSpPr>
            <p:nvPr/>
          </p:nvSpPr>
          <p:spPr bwMode="auto">
            <a:xfrm>
              <a:off x="1012" y="1462"/>
              <a:ext cx="157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 dirty="0"/>
                <a:t>A</a:t>
              </a:r>
            </a:p>
          </p:txBody>
        </p:sp>
        <p:sp>
          <p:nvSpPr>
            <p:cNvPr id="464" name="Text Box 158"/>
            <p:cNvSpPr txBox="1">
              <a:spLocks noChangeArrowheads="1"/>
            </p:cNvSpPr>
            <p:nvPr/>
          </p:nvSpPr>
          <p:spPr bwMode="auto">
            <a:xfrm>
              <a:off x="1008" y="1852"/>
              <a:ext cx="157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/>
                <a:t>B</a:t>
              </a:r>
            </a:p>
          </p:txBody>
        </p:sp>
        <p:sp>
          <p:nvSpPr>
            <p:cNvPr id="465" name="Text Box 159"/>
            <p:cNvSpPr txBox="1">
              <a:spLocks noChangeArrowheads="1"/>
            </p:cNvSpPr>
            <p:nvPr/>
          </p:nvSpPr>
          <p:spPr bwMode="auto">
            <a:xfrm>
              <a:off x="1776" y="1889"/>
              <a:ext cx="157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/>
                <a:t>E</a:t>
              </a:r>
            </a:p>
          </p:txBody>
        </p:sp>
        <p:sp>
          <p:nvSpPr>
            <p:cNvPr id="466" name="Text Box 160"/>
            <p:cNvSpPr txBox="1">
              <a:spLocks noChangeArrowheads="1"/>
            </p:cNvSpPr>
            <p:nvPr/>
          </p:nvSpPr>
          <p:spPr bwMode="auto">
            <a:xfrm>
              <a:off x="1780" y="1474"/>
              <a:ext cx="160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/>
                <a:t>D</a:t>
              </a:r>
            </a:p>
          </p:txBody>
        </p:sp>
        <p:sp>
          <p:nvSpPr>
            <p:cNvPr id="467" name="Text Box 161"/>
            <p:cNvSpPr txBox="1">
              <a:spLocks noChangeArrowheads="1"/>
            </p:cNvSpPr>
            <p:nvPr/>
          </p:nvSpPr>
          <p:spPr bwMode="auto">
            <a:xfrm>
              <a:off x="1401" y="1392"/>
              <a:ext cx="160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/>
                <a:t>C</a:t>
              </a:r>
            </a:p>
          </p:txBody>
        </p:sp>
      </p:grpSp>
      <p:sp>
        <p:nvSpPr>
          <p:cNvPr id="46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4C05EBB-C536-E44B-A239-9A2987AEE65E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25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>
          <a:xfrm>
            <a:off x="381000" y="198438"/>
            <a:ext cx="8610600" cy="1173162"/>
          </a:xfrm>
        </p:spPr>
        <p:txBody>
          <a:bodyPr/>
          <a:lstStyle/>
          <a:p>
            <a:r>
              <a:rPr lang="en-US" dirty="0" err="1">
                <a:latin typeface="Helvetica" charset="0"/>
                <a:ea typeface="ＭＳ Ｐゴシック" charset="0"/>
                <a:cs typeface="ＭＳ Ｐゴシック" charset="0"/>
              </a:rPr>
              <a:t>Dijkstra’</a:t>
            </a:r>
            <a:r>
              <a:rPr lang="en-US" altLang="ja-JP" dirty="0" err="1">
                <a:latin typeface="Helvetica" charset="0"/>
                <a:ea typeface="ＭＳ Ｐゴシック" charset="0"/>
                <a:cs typeface="ＭＳ Ｐゴシック" charset="0"/>
              </a:rPr>
              <a:t>s</a:t>
            </a:r>
            <a:r>
              <a:rPr lang="en-US" altLang="ja-JP" dirty="0">
                <a:latin typeface="Helvetica" charset="0"/>
                <a:ea typeface="ＭＳ Ｐゴシック" charset="0"/>
                <a:cs typeface="ＭＳ Ｐゴシック" charset="0"/>
              </a:rPr>
              <a:t> Shortest Path Algorithm</a:t>
            </a:r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890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latin typeface="Arial" charset="0"/>
              </a:rPr>
              <a:t>INPUT: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Network topology (graph), with link costs</a:t>
            </a:r>
          </a:p>
          <a:p>
            <a:endParaRPr lang="en-US" dirty="0">
              <a:latin typeface="Arial" charset="0"/>
            </a:endParaRPr>
          </a:p>
          <a:p>
            <a:r>
              <a:rPr lang="en-US" dirty="0">
                <a:latin typeface="Arial" charset="0"/>
              </a:rPr>
              <a:t>OUTPUT: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Least cost paths from one node to all other nodes</a:t>
            </a: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Iterative: after </a:t>
            </a:r>
            <a:r>
              <a:rPr lang="en-US" i="1" dirty="0">
                <a:latin typeface="Arial" charset="0"/>
                <a:ea typeface="Arial" charset="0"/>
                <a:cs typeface="Arial" charset="0"/>
              </a:rPr>
              <a:t>k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iterations, a node knows the least cost path to its </a:t>
            </a:r>
            <a:r>
              <a:rPr lang="en-US" i="1" dirty="0">
                <a:latin typeface="Arial" charset="0"/>
                <a:ea typeface="Arial" charset="0"/>
                <a:cs typeface="Arial" charset="0"/>
              </a:rPr>
              <a:t>k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closest neighbors</a:t>
            </a: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This is covered in Algorithms</a:t>
            </a: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lvl="6"/>
            <a:endParaRPr lang="en-US" altLang="ja-JP" dirty="0">
              <a:latin typeface="Arial" charset="0"/>
              <a:ea typeface="Arial" charset="0"/>
              <a:cs typeface="Arial" charset="0"/>
            </a:endParaRPr>
          </a:p>
          <a:p>
            <a:pPr lvl="6"/>
            <a:endParaRPr lang="en-US" altLang="ja-JP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4C05EBB-C536-E44B-A239-9A2987AEE65E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00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250" name="Rectangle 2"/>
          <p:cNvSpPr>
            <a:spLocks noChangeArrowheads="1"/>
          </p:cNvSpPr>
          <p:nvPr/>
        </p:nvSpPr>
        <p:spPr bwMode="auto">
          <a:xfrm>
            <a:off x="457200" y="1371600"/>
            <a:ext cx="82296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 algn="l" eaLnBrk="0" hangingPunct="0">
              <a:lnSpc>
                <a:spcPct val="90000"/>
              </a:lnSpc>
              <a:spcBef>
                <a:spcPct val="50000"/>
              </a:spcBef>
              <a:buFont typeface="Arial" charset="0"/>
              <a:buChar char="•"/>
            </a:pPr>
            <a:r>
              <a:rPr lang="en-US" sz="2800" b="0" dirty="0">
                <a:latin typeface="Arial" charset="0"/>
              </a:rPr>
              <a:t>Running </a:t>
            </a:r>
            <a:r>
              <a:rPr lang="en-US" sz="2800" b="0" dirty="0" err="1">
                <a:latin typeface="Arial" charset="0"/>
              </a:rPr>
              <a:t>Dijkstra</a:t>
            </a:r>
            <a:r>
              <a:rPr lang="en-US" sz="2800" b="0" dirty="0">
                <a:latin typeface="Arial" charset="0"/>
              </a:rPr>
              <a:t> at node A gives the shortest path from A to all destinations</a:t>
            </a:r>
          </a:p>
          <a:p>
            <a:pPr marL="457200" indent="-457200" algn="l" eaLnBrk="0" hangingPunct="0">
              <a:lnSpc>
                <a:spcPct val="90000"/>
              </a:lnSpc>
              <a:spcBef>
                <a:spcPct val="50000"/>
              </a:spcBef>
              <a:buFont typeface="Arial" charset="0"/>
              <a:buChar char="•"/>
            </a:pPr>
            <a:r>
              <a:rPr lang="en-US" sz="2800" b="0" dirty="0">
                <a:latin typeface="Arial" charset="0"/>
              </a:rPr>
              <a:t>We then construct the </a:t>
            </a:r>
            <a:r>
              <a:rPr lang="en-US" sz="2800" b="0" i="1" dirty="0">
                <a:latin typeface="Arial" charset="0"/>
              </a:rPr>
              <a:t>forwarding table</a:t>
            </a:r>
            <a:endParaRPr lang="en-US" b="0" dirty="0">
              <a:latin typeface="Arial" charset="0"/>
            </a:endParaRP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The Forwarding Table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838200" y="3276600"/>
            <a:ext cx="3571875" cy="2236788"/>
            <a:chOff x="336" y="2400"/>
            <a:chExt cx="2250" cy="1409"/>
          </a:xfrm>
        </p:grpSpPr>
        <p:sp>
          <p:nvSpPr>
            <p:cNvPr id="61468" name="Freeform 5"/>
            <p:cNvSpPr>
              <a:spLocks/>
            </p:cNvSpPr>
            <p:nvPr/>
          </p:nvSpPr>
          <p:spPr bwMode="auto">
            <a:xfrm>
              <a:off x="336" y="2400"/>
              <a:ext cx="2250" cy="1409"/>
            </a:xfrm>
            <a:custGeom>
              <a:avLst/>
              <a:gdLst>
                <a:gd name="T0" fmla="*/ 0 w 2250"/>
                <a:gd name="T1" fmla="*/ 624 h 1409"/>
                <a:gd name="T2" fmla="*/ 219 w 2250"/>
                <a:gd name="T3" fmla="*/ 321 h 1409"/>
                <a:gd name="T4" fmla="*/ 529 w 2250"/>
                <a:gd name="T5" fmla="*/ 35 h 1409"/>
                <a:gd name="T6" fmla="*/ 1551 w 2250"/>
                <a:gd name="T7" fmla="*/ 111 h 1409"/>
                <a:gd name="T8" fmla="*/ 1968 w 2250"/>
                <a:gd name="T9" fmla="*/ 483 h 1409"/>
                <a:gd name="T10" fmla="*/ 2199 w 2250"/>
                <a:gd name="T11" fmla="*/ 906 h 1409"/>
                <a:gd name="T12" fmla="*/ 1659 w 2250"/>
                <a:gd name="T13" fmla="*/ 1314 h 1409"/>
                <a:gd name="T14" fmla="*/ 993 w 2250"/>
                <a:gd name="T15" fmla="*/ 1386 h 1409"/>
                <a:gd name="T16" fmla="*/ 465 w 2250"/>
                <a:gd name="T17" fmla="*/ 1356 h 1409"/>
                <a:gd name="T18" fmla="*/ 102 w 2250"/>
                <a:gd name="T19" fmla="*/ 1068 h 1409"/>
                <a:gd name="T20" fmla="*/ 0 w 2250"/>
                <a:gd name="T21" fmla="*/ 624 h 140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250"/>
                <a:gd name="T34" fmla="*/ 0 h 1409"/>
                <a:gd name="T35" fmla="*/ 2250 w 2250"/>
                <a:gd name="T36" fmla="*/ 1409 h 140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250" h="1409">
                  <a:moveTo>
                    <a:pt x="0" y="624"/>
                  </a:moveTo>
                  <a:cubicBezTo>
                    <a:pt x="5" y="506"/>
                    <a:pt x="131" y="419"/>
                    <a:pt x="219" y="321"/>
                  </a:cubicBezTo>
                  <a:cubicBezTo>
                    <a:pt x="307" y="223"/>
                    <a:pt x="307" y="70"/>
                    <a:pt x="529" y="35"/>
                  </a:cubicBezTo>
                  <a:cubicBezTo>
                    <a:pt x="751" y="0"/>
                    <a:pt x="1311" y="36"/>
                    <a:pt x="1551" y="111"/>
                  </a:cubicBezTo>
                  <a:cubicBezTo>
                    <a:pt x="1791" y="186"/>
                    <a:pt x="1860" y="351"/>
                    <a:pt x="1968" y="483"/>
                  </a:cubicBezTo>
                  <a:cubicBezTo>
                    <a:pt x="2076" y="615"/>
                    <a:pt x="2250" y="767"/>
                    <a:pt x="2199" y="906"/>
                  </a:cubicBezTo>
                  <a:cubicBezTo>
                    <a:pt x="2148" y="1045"/>
                    <a:pt x="1860" y="1234"/>
                    <a:pt x="1659" y="1314"/>
                  </a:cubicBezTo>
                  <a:cubicBezTo>
                    <a:pt x="1458" y="1394"/>
                    <a:pt x="1192" y="1379"/>
                    <a:pt x="993" y="1386"/>
                  </a:cubicBezTo>
                  <a:cubicBezTo>
                    <a:pt x="794" y="1393"/>
                    <a:pt x="613" y="1409"/>
                    <a:pt x="465" y="1356"/>
                  </a:cubicBezTo>
                  <a:cubicBezTo>
                    <a:pt x="317" y="1303"/>
                    <a:pt x="180" y="1190"/>
                    <a:pt x="102" y="1068"/>
                  </a:cubicBezTo>
                  <a:cubicBezTo>
                    <a:pt x="24" y="946"/>
                    <a:pt x="21" y="716"/>
                    <a:pt x="0" y="624"/>
                  </a:cubicBezTo>
                  <a:close/>
                </a:path>
              </a:pathLst>
            </a:cu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69" name="Freeform 6"/>
            <p:cNvSpPr>
              <a:spLocks/>
            </p:cNvSpPr>
            <p:nvPr/>
          </p:nvSpPr>
          <p:spPr bwMode="auto">
            <a:xfrm>
              <a:off x="672" y="2949"/>
              <a:ext cx="342" cy="186"/>
            </a:xfrm>
            <a:custGeom>
              <a:avLst/>
              <a:gdLst>
                <a:gd name="T0" fmla="*/ 0 w 342"/>
                <a:gd name="T1" fmla="*/ 186 h 186"/>
                <a:gd name="T2" fmla="*/ 342 w 342"/>
                <a:gd name="T3" fmla="*/ 0 h 186"/>
                <a:gd name="T4" fmla="*/ 0 60000 65536"/>
                <a:gd name="T5" fmla="*/ 0 60000 65536"/>
                <a:gd name="T6" fmla="*/ 0 w 342"/>
                <a:gd name="T7" fmla="*/ 0 h 186"/>
                <a:gd name="T8" fmla="*/ 342 w 342"/>
                <a:gd name="T9" fmla="*/ 186 h 18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42" h="186">
                  <a:moveTo>
                    <a:pt x="0" y="186"/>
                  </a:moveTo>
                  <a:lnTo>
                    <a:pt x="342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70" name="Oval 7"/>
            <p:cNvSpPr>
              <a:spLocks noChangeArrowheads="1"/>
            </p:cNvSpPr>
            <p:nvPr/>
          </p:nvSpPr>
          <p:spPr bwMode="auto">
            <a:xfrm>
              <a:off x="412" y="3191"/>
              <a:ext cx="313" cy="81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71" name="Line 8"/>
            <p:cNvSpPr>
              <a:spLocks noChangeShapeType="1"/>
            </p:cNvSpPr>
            <p:nvPr/>
          </p:nvSpPr>
          <p:spPr bwMode="auto">
            <a:xfrm>
              <a:off x="412" y="3184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72" name="Line 9"/>
            <p:cNvSpPr>
              <a:spLocks noChangeShapeType="1"/>
            </p:cNvSpPr>
            <p:nvPr/>
          </p:nvSpPr>
          <p:spPr bwMode="auto">
            <a:xfrm>
              <a:off x="725" y="3184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73" name="Rectangle 10"/>
            <p:cNvSpPr>
              <a:spLocks noChangeArrowheads="1"/>
            </p:cNvSpPr>
            <p:nvPr/>
          </p:nvSpPr>
          <p:spPr bwMode="auto">
            <a:xfrm>
              <a:off x="412" y="3184"/>
              <a:ext cx="310" cy="4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1800" b="0">
                <a:latin typeface="Arial" charset="0"/>
              </a:endParaRPr>
            </a:p>
          </p:txBody>
        </p:sp>
        <p:sp>
          <p:nvSpPr>
            <p:cNvPr id="61474" name="Oval 11"/>
            <p:cNvSpPr>
              <a:spLocks noChangeArrowheads="1"/>
            </p:cNvSpPr>
            <p:nvPr/>
          </p:nvSpPr>
          <p:spPr bwMode="auto">
            <a:xfrm>
              <a:off x="409" y="3125"/>
              <a:ext cx="313" cy="95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75" name="Oval 12"/>
            <p:cNvSpPr>
              <a:spLocks noChangeArrowheads="1"/>
            </p:cNvSpPr>
            <p:nvPr/>
          </p:nvSpPr>
          <p:spPr bwMode="auto">
            <a:xfrm>
              <a:off x="886" y="3578"/>
              <a:ext cx="313" cy="81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76" name="Line 13"/>
            <p:cNvSpPr>
              <a:spLocks noChangeShapeType="1"/>
            </p:cNvSpPr>
            <p:nvPr/>
          </p:nvSpPr>
          <p:spPr bwMode="auto">
            <a:xfrm>
              <a:off x="886" y="3571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77" name="Line 14"/>
            <p:cNvSpPr>
              <a:spLocks noChangeShapeType="1"/>
            </p:cNvSpPr>
            <p:nvPr/>
          </p:nvSpPr>
          <p:spPr bwMode="auto">
            <a:xfrm>
              <a:off x="1199" y="3571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78" name="Rectangle 15"/>
            <p:cNvSpPr>
              <a:spLocks noChangeArrowheads="1"/>
            </p:cNvSpPr>
            <p:nvPr/>
          </p:nvSpPr>
          <p:spPr bwMode="auto">
            <a:xfrm>
              <a:off x="886" y="3571"/>
              <a:ext cx="310" cy="4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1800" b="0">
                <a:latin typeface="Arial" charset="0"/>
              </a:endParaRPr>
            </a:p>
          </p:txBody>
        </p:sp>
        <p:sp>
          <p:nvSpPr>
            <p:cNvPr id="61479" name="Oval 16"/>
            <p:cNvSpPr>
              <a:spLocks noChangeArrowheads="1"/>
            </p:cNvSpPr>
            <p:nvPr/>
          </p:nvSpPr>
          <p:spPr bwMode="auto">
            <a:xfrm>
              <a:off x="883" y="3512"/>
              <a:ext cx="313" cy="95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80" name="Oval 17"/>
            <p:cNvSpPr>
              <a:spLocks noChangeArrowheads="1"/>
            </p:cNvSpPr>
            <p:nvPr/>
          </p:nvSpPr>
          <p:spPr bwMode="auto">
            <a:xfrm>
              <a:off x="882" y="2888"/>
              <a:ext cx="313" cy="81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81" name="Line 18"/>
            <p:cNvSpPr>
              <a:spLocks noChangeShapeType="1"/>
            </p:cNvSpPr>
            <p:nvPr/>
          </p:nvSpPr>
          <p:spPr bwMode="auto">
            <a:xfrm>
              <a:off x="882" y="2881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82" name="Line 19"/>
            <p:cNvSpPr>
              <a:spLocks noChangeShapeType="1"/>
            </p:cNvSpPr>
            <p:nvPr/>
          </p:nvSpPr>
          <p:spPr bwMode="auto">
            <a:xfrm>
              <a:off x="1195" y="2881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83" name="Rectangle 20"/>
            <p:cNvSpPr>
              <a:spLocks noChangeArrowheads="1"/>
            </p:cNvSpPr>
            <p:nvPr/>
          </p:nvSpPr>
          <p:spPr bwMode="auto">
            <a:xfrm>
              <a:off x="882" y="2881"/>
              <a:ext cx="310" cy="4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1800" b="0">
                <a:latin typeface="Arial" charset="0"/>
              </a:endParaRPr>
            </a:p>
          </p:txBody>
        </p:sp>
        <p:sp>
          <p:nvSpPr>
            <p:cNvPr id="61484" name="Oval 21"/>
            <p:cNvSpPr>
              <a:spLocks noChangeArrowheads="1"/>
            </p:cNvSpPr>
            <p:nvPr/>
          </p:nvSpPr>
          <p:spPr bwMode="auto">
            <a:xfrm>
              <a:off x="879" y="2822"/>
              <a:ext cx="313" cy="95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85" name="Oval 22"/>
            <p:cNvSpPr>
              <a:spLocks noChangeArrowheads="1"/>
            </p:cNvSpPr>
            <p:nvPr/>
          </p:nvSpPr>
          <p:spPr bwMode="auto">
            <a:xfrm>
              <a:off x="1565" y="2884"/>
              <a:ext cx="312" cy="81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86" name="Line 23"/>
            <p:cNvSpPr>
              <a:spLocks noChangeShapeType="1"/>
            </p:cNvSpPr>
            <p:nvPr/>
          </p:nvSpPr>
          <p:spPr bwMode="auto">
            <a:xfrm>
              <a:off x="1565" y="2877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87" name="Line 24"/>
            <p:cNvSpPr>
              <a:spLocks noChangeShapeType="1"/>
            </p:cNvSpPr>
            <p:nvPr/>
          </p:nvSpPr>
          <p:spPr bwMode="auto">
            <a:xfrm>
              <a:off x="1877" y="2877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88" name="Rectangle 25"/>
            <p:cNvSpPr>
              <a:spLocks noChangeArrowheads="1"/>
            </p:cNvSpPr>
            <p:nvPr/>
          </p:nvSpPr>
          <p:spPr bwMode="auto">
            <a:xfrm>
              <a:off x="1565" y="2877"/>
              <a:ext cx="309" cy="4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1800" b="0">
                <a:latin typeface="Arial" charset="0"/>
              </a:endParaRPr>
            </a:p>
          </p:txBody>
        </p:sp>
        <p:sp>
          <p:nvSpPr>
            <p:cNvPr id="61489" name="Oval 26"/>
            <p:cNvSpPr>
              <a:spLocks noChangeArrowheads="1"/>
            </p:cNvSpPr>
            <p:nvPr/>
          </p:nvSpPr>
          <p:spPr bwMode="auto">
            <a:xfrm>
              <a:off x="1568" y="2821"/>
              <a:ext cx="312" cy="95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90" name="Oval 27"/>
            <p:cNvSpPr>
              <a:spLocks noChangeArrowheads="1"/>
            </p:cNvSpPr>
            <p:nvPr/>
          </p:nvSpPr>
          <p:spPr bwMode="auto">
            <a:xfrm>
              <a:off x="1575" y="3575"/>
              <a:ext cx="313" cy="81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91" name="Line 28"/>
            <p:cNvSpPr>
              <a:spLocks noChangeShapeType="1"/>
            </p:cNvSpPr>
            <p:nvPr/>
          </p:nvSpPr>
          <p:spPr bwMode="auto">
            <a:xfrm>
              <a:off x="1575" y="3568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92" name="Line 29"/>
            <p:cNvSpPr>
              <a:spLocks noChangeShapeType="1"/>
            </p:cNvSpPr>
            <p:nvPr/>
          </p:nvSpPr>
          <p:spPr bwMode="auto">
            <a:xfrm>
              <a:off x="1888" y="3568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93" name="Rectangle 30"/>
            <p:cNvSpPr>
              <a:spLocks noChangeArrowheads="1"/>
            </p:cNvSpPr>
            <p:nvPr/>
          </p:nvSpPr>
          <p:spPr bwMode="auto">
            <a:xfrm>
              <a:off x="1575" y="3568"/>
              <a:ext cx="310" cy="4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1800" b="0">
                <a:latin typeface="Arial" charset="0"/>
              </a:endParaRPr>
            </a:p>
          </p:txBody>
        </p:sp>
        <p:sp>
          <p:nvSpPr>
            <p:cNvPr id="61494" name="Oval 31"/>
            <p:cNvSpPr>
              <a:spLocks noChangeArrowheads="1"/>
            </p:cNvSpPr>
            <p:nvPr/>
          </p:nvSpPr>
          <p:spPr bwMode="auto">
            <a:xfrm>
              <a:off x="1572" y="3509"/>
              <a:ext cx="313" cy="95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95" name="Oval 32"/>
            <p:cNvSpPr>
              <a:spLocks noChangeArrowheads="1"/>
            </p:cNvSpPr>
            <p:nvPr/>
          </p:nvSpPr>
          <p:spPr bwMode="auto">
            <a:xfrm>
              <a:off x="2140" y="3234"/>
              <a:ext cx="313" cy="81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96" name="Line 33"/>
            <p:cNvSpPr>
              <a:spLocks noChangeShapeType="1"/>
            </p:cNvSpPr>
            <p:nvPr/>
          </p:nvSpPr>
          <p:spPr bwMode="auto">
            <a:xfrm>
              <a:off x="2140" y="3227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97" name="Line 34"/>
            <p:cNvSpPr>
              <a:spLocks noChangeShapeType="1"/>
            </p:cNvSpPr>
            <p:nvPr/>
          </p:nvSpPr>
          <p:spPr bwMode="auto">
            <a:xfrm>
              <a:off x="2453" y="3227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98" name="Rectangle 35"/>
            <p:cNvSpPr>
              <a:spLocks noChangeArrowheads="1"/>
            </p:cNvSpPr>
            <p:nvPr/>
          </p:nvSpPr>
          <p:spPr bwMode="auto">
            <a:xfrm>
              <a:off x="2140" y="3227"/>
              <a:ext cx="310" cy="4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1800" b="0">
                <a:latin typeface="Arial" charset="0"/>
              </a:endParaRPr>
            </a:p>
          </p:txBody>
        </p:sp>
        <p:sp>
          <p:nvSpPr>
            <p:cNvPr id="61499" name="Oval 36"/>
            <p:cNvSpPr>
              <a:spLocks noChangeArrowheads="1"/>
            </p:cNvSpPr>
            <p:nvPr/>
          </p:nvSpPr>
          <p:spPr bwMode="auto">
            <a:xfrm>
              <a:off x="2137" y="3168"/>
              <a:ext cx="313" cy="95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00" name="Freeform 37"/>
            <p:cNvSpPr>
              <a:spLocks/>
            </p:cNvSpPr>
            <p:nvPr/>
          </p:nvSpPr>
          <p:spPr bwMode="auto">
            <a:xfrm>
              <a:off x="1731" y="2976"/>
              <a:ext cx="1" cy="522"/>
            </a:xfrm>
            <a:custGeom>
              <a:avLst/>
              <a:gdLst>
                <a:gd name="T0" fmla="*/ 0 w 1"/>
                <a:gd name="T1" fmla="*/ 0 h 522"/>
                <a:gd name="T2" fmla="*/ 0 w 1"/>
                <a:gd name="T3" fmla="*/ 522 h 522"/>
                <a:gd name="T4" fmla="*/ 0 60000 65536"/>
                <a:gd name="T5" fmla="*/ 0 60000 65536"/>
                <a:gd name="T6" fmla="*/ 0 w 1"/>
                <a:gd name="T7" fmla="*/ 0 h 522"/>
                <a:gd name="T8" fmla="*/ 1 w 1"/>
                <a:gd name="T9" fmla="*/ 522 h 52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522">
                  <a:moveTo>
                    <a:pt x="0" y="0"/>
                  </a:moveTo>
                  <a:lnTo>
                    <a:pt x="0" y="522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01" name="Freeform 38"/>
            <p:cNvSpPr>
              <a:spLocks/>
            </p:cNvSpPr>
            <p:nvPr/>
          </p:nvSpPr>
          <p:spPr bwMode="auto">
            <a:xfrm>
              <a:off x="1038" y="2982"/>
              <a:ext cx="1" cy="537"/>
            </a:xfrm>
            <a:custGeom>
              <a:avLst/>
              <a:gdLst>
                <a:gd name="T0" fmla="*/ 0 w 1"/>
                <a:gd name="T1" fmla="*/ 0 h 537"/>
                <a:gd name="T2" fmla="*/ 0 w 1"/>
                <a:gd name="T3" fmla="*/ 537 h 537"/>
                <a:gd name="T4" fmla="*/ 0 60000 65536"/>
                <a:gd name="T5" fmla="*/ 0 60000 65536"/>
                <a:gd name="T6" fmla="*/ 0 w 1"/>
                <a:gd name="T7" fmla="*/ 0 h 537"/>
                <a:gd name="T8" fmla="*/ 1 w 1"/>
                <a:gd name="T9" fmla="*/ 537 h 53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537">
                  <a:moveTo>
                    <a:pt x="0" y="0"/>
                  </a:moveTo>
                  <a:lnTo>
                    <a:pt x="0" y="537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02" name="Freeform 39"/>
            <p:cNvSpPr>
              <a:spLocks/>
            </p:cNvSpPr>
            <p:nvPr/>
          </p:nvSpPr>
          <p:spPr bwMode="auto">
            <a:xfrm>
              <a:off x="1203" y="2967"/>
              <a:ext cx="504" cy="600"/>
            </a:xfrm>
            <a:custGeom>
              <a:avLst/>
              <a:gdLst>
                <a:gd name="T0" fmla="*/ 0 w 378"/>
                <a:gd name="T1" fmla="*/ 7134 h 174"/>
                <a:gd name="T2" fmla="*/ 896 w 378"/>
                <a:gd name="T3" fmla="*/ 0 h 174"/>
                <a:gd name="T4" fmla="*/ 0 60000 65536"/>
                <a:gd name="T5" fmla="*/ 0 60000 65536"/>
                <a:gd name="T6" fmla="*/ 0 w 378"/>
                <a:gd name="T7" fmla="*/ 0 h 174"/>
                <a:gd name="T8" fmla="*/ 378 w 378"/>
                <a:gd name="T9" fmla="*/ 174 h 17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78" h="174">
                  <a:moveTo>
                    <a:pt x="0" y="174"/>
                  </a:moveTo>
                  <a:lnTo>
                    <a:pt x="378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03" name="Freeform 40"/>
            <p:cNvSpPr>
              <a:spLocks/>
            </p:cNvSpPr>
            <p:nvPr/>
          </p:nvSpPr>
          <p:spPr bwMode="auto">
            <a:xfrm>
              <a:off x="1890" y="3312"/>
              <a:ext cx="366" cy="270"/>
            </a:xfrm>
            <a:custGeom>
              <a:avLst/>
              <a:gdLst>
                <a:gd name="T0" fmla="*/ 0 w 366"/>
                <a:gd name="T1" fmla="*/ 270 h 270"/>
                <a:gd name="T2" fmla="*/ 366 w 366"/>
                <a:gd name="T3" fmla="*/ 0 h 270"/>
                <a:gd name="T4" fmla="*/ 0 60000 65536"/>
                <a:gd name="T5" fmla="*/ 0 60000 65536"/>
                <a:gd name="T6" fmla="*/ 0 w 366"/>
                <a:gd name="T7" fmla="*/ 0 h 270"/>
                <a:gd name="T8" fmla="*/ 366 w 366"/>
                <a:gd name="T9" fmla="*/ 270 h 27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66" h="270">
                  <a:moveTo>
                    <a:pt x="0" y="270"/>
                  </a:moveTo>
                  <a:lnTo>
                    <a:pt x="366" y="0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04" name="Freeform 41"/>
            <p:cNvSpPr>
              <a:spLocks/>
            </p:cNvSpPr>
            <p:nvPr/>
          </p:nvSpPr>
          <p:spPr bwMode="auto">
            <a:xfrm>
              <a:off x="1209" y="3597"/>
              <a:ext cx="366" cy="1"/>
            </a:xfrm>
            <a:custGeom>
              <a:avLst/>
              <a:gdLst>
                <a:gd name="T0" fmla="*/ 366 w 366"/>
                <a:gd name="T1" fmla="*/ 0 h 1"/>
                <a:gd name="T2" fmla="*/ 0 w 366"/>
                <a:gd name="T3" fmla="*/ 0 h 1"/>
                <a:gd name="T4" fmla="*/ 0 60000 65536"/>
                <a:gd name="T5" fmla="*/ 0 60000 65536"/>
                <a:gd name="T6" fmla="*/ 0 w 366"/>
                <a:gd name="T7" fmla="*/ 0 h 1"/>
                <a:gd name="T8" fmla="*/ 366 w 366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66" h="1">
                  <a:moveTo>
                    <a:pt x="366" y="0"/>
                  </a:move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05" name="Freeform 42"/>
            <p:cNvSpPr>
              <a:spLocks/>
            </p:cNvSpPr>
            <p:nvPr/>
          </p:nvSpPr>
          <p:spPr bwMode="auto">
            <a:xfrm>
              <a:off x="618" y="3273"/>
              <a:ext cx="276" cy="264"/>
            </a:xfrm>
            <a:custGeom>
              <a:avLst/>
              <a:gdLst>
                <a:gd name="T0" fmla="*/ 276 w 276"/>
                <a:gd name="T1" fmla="*/ 264 h 264"/>
                <a:gd name="T2" fmla="*/ 0 w 276"/>
                <a:gd name="T3" fmla="*/ 0 h 264"/>
                <a:gd name="T4" fmla="*/ 0 60000 65536"/>
                <a:gd name="T5" fmla="*/ 0 60000 65536"/>
                <a:gd name="T6" fmla="*/ 0 w 276"/>
                <a:gd name="T7" fmla="*/ 0 h 264"/>
                <a:gd name="T8" fmla="*/ 276 w 276"/>
                <a:gd name="T9" fmla="*/ 264 h 2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76" h="264">
                  <a:moveTo>
                    <a:pt x="276" y="264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06" name="Freeform 43"/>
            <p:cNvSpPr>
              <a:spLocks/>
            </p:cNvSpPr>
            <p:nvPr/>
          </p:nvSpPr>
          <p:spPr bwMode="auto">
            <a:xfrm>
              <a:off x="1203" y="2907"/>
              <a:ext cx="366" cy="1"/>
            </a:xfrm>
            <a:custGeom>
              <a:avLst/>
              <a:gdLst>
                <a:gd name="T0" fmla="*/ 366 w 366"/>
                <a:gd name="T1" fmla="*/ 0 h 1"/>
                <a:gd name="T2" fmla="*/ 0 w 366"/>
                <a:gd name="T3" fmla="*/ 0 h 1"/>
                <a:gd name="T4" fmla="*/ 0 60000 65536"/>
                <a:gd name="T5" fmla="*/ 0 60000 65536"/>
                <a:gd name="T6" fmla="*/ 0 w 366"/>
                <a:gd name="T7" fmla="*/ 0 h 1"/>
                <a:gd name="T8" fmla="*/ 366 w 366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66" h="1">
                  <a:moveTo>
                    <a:pt x="366" y="0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07" name="Freeform 44"/>
            <p:cNvSpPr>
              <a:spLocks/>
            </p:cNvSpPr>
            <p:nvPr/>
          </p:nvSpPr>
          <p:spPr bwMode="auto">
            <a:xfrm>
              <a:off x="1878" y="2904"/>
              <a:ext cx="396" cy="267"/>
            </a:xfrm>
            <a:custGeom>
              <a:avLst/>
              <a:gdLst>
                <a:gd name="T0" fmla="*/ 396 w 396"/>
                <a:gd name="T1" fmla="*/ 267 h 267"/>
                <a:gd name="T2" fmla="*/ 0 w 396"/>
                <a:gd name="T3" fmla="*/ 0 h 267"/>
                <a:gd name="T4" fmla="*/ 0 60000 65536"/>
                <a:gd name="T5" fmla="*/ 0 60000 65536"/>
                <a:gd name="T6" fmla="*/ 0 w 396"/>
                <a:gd name="T7" fmla="*/ 0 h 267"/>
                <a:gd name="T8" fmla="*/ 396 w 396"/>
                <a:gd name="T9" fmla="*/ 267 h 26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96" h="267">
                  <a:moveTo>
                    <a:pt x="396" y="267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08" name="Freeform 45"/>
            <p:cNvSpPr>
              <a:spLocks/>
            </p:cNvSpPr>
            <p:nvPr/>
          </p:nvSpPr>
          <p:spPr bwMode="auto">
            <a:xfrm>
              <a:off x="561" y="2475"/>
              <a:ext cx="1110" cy="645"/>
            </a:xfrm>
            <a:custGeom>
              <a:avLst/>
              <a:gdLst>
                <a:gd name="T0" fmla="*/ 1110 w 1110"/>
                <a:gd name="T1" fmla="*/ 342 h 645"/>
                <a:gd name="T2" fmla="*/ 0 w 1110"/>
                <a:gd name="T3" fmla="*/ 645 h 645"/>
                <a:gd name="T4" fmla="*/ 0 60000 65536"/>
                <a:gd name="T5" fmla="*/ 0 60000 65536"/>
                <a:gd name="T6" fmla="*/ 0 w 1110"/>
                <a:gd name="T7" fmla="*/ 0 h 645"/>
                <a:gd name="T8" fmla="*/ 1110 w 1110"/>
                <a:gd name="T9" fmla="*/ 645 h 64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10" h="645">
                  <a:moveTo>
                    <a:pt x="1110" y="342"/>
                  </a:moveTo>
                  <a:cubicBezTo>
                    <a:pt x="1104" y="0"/>
                    <a:pt x="21" y="63"/>
                    <a:pt x="0" y="645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1509" name="Group 46"/>
            <p:cNvGrpSpPr>
              <a:grpSpLocks/>
            </p:cNvGrpSpPr>
            <p:nvPr/>
          </p:nvGrpSpPr>
          <p:grpSpPr bwMode="auto">
            <a:xfrm>
              <a:off x="457" y="3089"/>
              <a:ext cx="212" cy="231"/>
              <a:chOff x="2950" y="2441"/>
              <a:chExt cx="215" cy="231"/>
            </a:xfrm>
          </p:grpSpPr>
          <p:sp>
            <p:nvSpPr>
              <p:cNvPr id="61537" name="Rectangle 47"/>
              <p:cNvSpPr>
                <a:spLocks noChangeArrowheads="1"/>
              </p:cNvSpPr>
              <p:nvPr/>
            </p:nvSpPr>
            <p:spPr bwMode="auto">
              <a:xfrm>
                <a:off x="2982" y="2490"/>
                <a:ext cx="144" cy="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538" name="Text Box 48"/>
              <p:cNvSpPr txBox="1">
                <a:spLocks noChangeArrowheads="1"/>
              </p:cNvSpPr>
              <p:nvPr/>
            </p:nvSpPr>
            <p:spPr bwMode="auto">
              <a:xfrm>
                <a:off x="2950" y="2441"/>
                <a:ext cx="215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b="0">
                    <a:latin typeface="Arial" charset="0"/>
                  </a:rPr>
                  <a:t>A</a:t>
                </a:r>
              </a:p>
            </p:txBody>
          </p:sp>
        </p:grpSp>
        <p:grpSp>
          <p:nvGrpSpPr>
            <p:cNvPr id="61510" name="Group 49"/>
            <p:cNvGrpSpPr>
              <a:grpSpLocks/>
            </p:cNvGrpSpPr>
            <p:nvPr/>
          </p:nvGrpSpPr>
          <p:grpSpPr bwMode="auto">
            <a:xfrm>
              <a:off x="1627" y="3473"/>
              <a:ext cx="212" cy="231"/>
              <a:chOff x="2950" y="2441"/>
              <a:chExt cx="215" cy="231"/>
            </a:xfrm>
          </p:grpSpPr>
          <p:sp>
            <p:nvSpPr>
              <p:cNvPr id="61535" name="Rectangle 50"/>
              <p:cNvSpPr>
                <a:spLocks noChangeArrowheads="1"/>
              </p:cNvSpPr>
              <p:nvPr/>
            </p:nvSpPr>
            <p:spPr bwMode="auto">
              <a:xfrm>
                <a:off x="2982" y="2490"/>
                <a:ext cx="144" cy="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536" name="Text Box 51"/>
              <p:cNvSpPr txBox="1">
                <a:spLocks noChangeArrowheads="1"/>
              </p:cNvSpPr>
              <p:nvPr/>
            </p:nvSpPr>
            <p:spPr bwMode="auto">
              <a:xfrm>
                <a:off x="2950" y="2441"/>
                <a:ext cx="215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b="0">
                    <a:latin typeface="Arial" charset="0"/>
                  </a:rPr>
                  <a:t>E</a:t>
                </a:r>
              </a:p>
            </p:txBody>
          </p:sp>
        </p:grpSp>
        <p:grpSp>
          <p:nvGrpSpPr>
            <p:cNvPr id="61511" name="Group 52"/>
            <p:cNvGrpSpPr>
              <a:grpSpLocks/>
            </p:cNvGrpSpPr>
            <p:nvPr/>
          </p:nvGrpSpPr>
          <p:grpSpPr bwMode="auto">
            <a:xfrm>
              <a:off x="942" y="3470"/>
              <a:ext cx="220" cy="231"/>
              <a:chOff x="2946" y="2441"/>
              <a:chExt cx="223" cy="231"/>
            </a:xfrm>
          </p:grpSpPr>
          <p:sp>
            <p:nvSpPr>
              <p:cNvPr id="61533" name="Rectangle 53"/>
              <p:cNvSpPr>
                <a:spLocks noChangeArrowheads="1"/>
              </p:cNvSpPr>
              <p:nvPr/>
            </p:nvSpPr>
            <p:spPr bwMode="auto">
              <a:xfrm>
                <a:off x="2982" y="2490"/>
                <a:ext cx="144" cy="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534" name="Text Box 54"/>
              <p:cNvSpPr txBox="1">
                <a:spLocks noChangeArrowheads="1"/>
              </p:cNvSpPr>
              <p:nvPr/>
            </p:nvSpPr>
            <p:spPr bwMode="auto">
              <a:xfrm>
                <a:off x="2946" y="2441"/>
                <a:ext cx="223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b="0">
                    <a:latin typeface="Arial" charset="0"/>
                  </a:rPr>
                  <a:t>D</a:t>
                </a:r>
              </a:p>
            </p:txBody>
          </p:sp>
        </p:grpSp>
        <p:grpSp>
          <p:nvGrpSpPr>
            <p:cNvPr id="61512" name="Group 55"/>
            <p:cNvGrpSpPr>
              <a:grpSpLocks/>
            </p:cNvGrpSpPr>
            <p:nvPr/>
          </p:nvGrpSpPr>
          <p:grpSpPr bwMode="auto">
            <a:xfrm>
              <a:off x="1617" y="2783"/>
              <a:ext cx="220" cy="231"/>
              <a:chOff x="2946" y="2441"/>
              <a:chExt cx="223" cy="231"/>
            </a:xfrm>
          </p:grpSpPr>
          <p:sp>
            <p:nvSpPr>
              <p:cNvPr id="61531" name="Rectangle 56"/>
              <p:cNvSpPr>
                <a:spLocks noChangeArrowheads="1"/>
              </p:cNvSpPr>
              <p:nvPr/>
            </p:nvSpPr>
            <p:spPr bwMode="auto">
              <a:xfrm>
                <a:off x="2982" y="2490"/>
                <a:ext cx="144" cy="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532" name="Text Box 57"/>
              <p:cNvSpPr txBox="1">
                <a:spLocks noChangeArrowheads="1"/>
              </p:cNvSpPr>
              <p:nvPr/>
            </p:nvSpPr>
            <p:spPr bwMode="auto">
              <a:xfrm>
                <a:off x="2946" y="2441"/>
                <a:ext cx="223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b="0">
                    <a:latin typeface="Arial" charset="0"/>
                  </a:rPr>
                  <a:t>C</a:t>
                </a:r>
              </a:p>
            </p:txBody>
          </p:sp>
        </p:grpSp>
        <p:grpSp>
          <p:nvGrpSpPr>
            <p:cNvPr id="61513" name="Group 58"/>
            <p:cNvGrpSpPr>
              <a:grpSpLocks/>
            </p:cNvGrpSpPr>
            <p:nvPr/>
          </p:nvGrpSpPr>
          <p:grpSpPr bwMode="auto">
            <a:xfrm>
              <a:off x="938" y="2783"/>
              <a:ext cx="212" cy="231"/>
              <a:chOff x="2951" y="2441"/>
              <a:chExt cx="215" cy="231"/>
            </a:xfrm>
          </p:grpSpPr>
          <p:sp>
            <p:nvSpPr>
              <p:cNvPr id="61529" name="Rectangle 59"/>
              <p:cNvSpPr>
                <a:spLocks noChangeArrowheads="1"/>
              </p:cNvSpPr>
              <p:nvPr/>
            </p:nvSpPr>
            <p:spPr bwMode="auto">
              <a:xfrm>
                <a:off x="2982" y="2490"/>
                <a:ext cx="144" cy="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530" name="Text Box 60"/>
              <p:cNvSpPr txBox="1">
                <a:spLocks noChangeArrowheads="1"/>
              </p:cNvSpPr>
              <p:nvPr/>
            </p:nvSpPr>
            <p:spPr bwMode="auto">
              <a:xfrm>
                <a:off x="2951" y="2441"/>
                <a:ext cx="215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b="0">
                    <a:latin typeface="Arial" charset="0"/>
                  </a:rPr>
                  <a:t>B</a:t>
                </a:r>
              </a:p>
            </p:txBody>
          </p:sp>
        </p:grpSp>
        <p:grpSp>
          <p:nvGrpSpPr>
            <p:cNvPr id="61514" name="Group 61"/>
            <p:cNvGrpSpPr>
              <a:grpSpLocks/>
            </p:cNvGrpSpPr>
            <p:nvPr/>
          </p:nvGrpSpPr>
          <p:grpSpPr bwMode="auto">
            <a:xfrm>
              <a:off x="2204" y="3131"/>
              <a:ext cx="204" cy="231"/>
              <a:chOff x="2954" y="2441"/>
              <a:chExt cx="207" cy="231"/>
            </a:xfrm>
          </p:grpSpPr>
          <p:sp>
            <p:nvSpPr>
              <p:cNvPr id="61527" name="Rectangle 62"/>
              <p:cNvSpPr>
                <a:spLocks noChangeArrowheads="1"/>
              </p:cNvSpPr>
              <p:nvPr/>
            </p:nvSpPr>
            <p:spPr bwMode="auto">
              <a:xfrm>
                <a:off x="2982" y="2490"/>
                <a:ext cx="144" cy="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528" name="Text Box 63"/>
              <p:cNvSpPr txBox="1">
                <a:spLocks noChangeArrowheads="1"/>
              </p:cNvSpPr>
              <p:nvPr/>
            </p:nvSpPr>
            <p:spPr bwMode="auto">
              <a:xfrm>
                <a:off x="2954" y="2441"/>
                <a:ext cx="207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b="0">
                    <a:latin typeface="Arial" charset="0"/>
                  </a:rPr>
                  <a:t>F</a:t>
                </a:r>
              </a:p>
            </p:txBody>
          </p:sp>
        </p:grpSp>
        <p:sp>
          <p:nvSpPr>
            <p:cNvPr id="61515" name="Text Box 64"/>
            <p:cNvSpPr txBox="1">
              <a:spLocks noChangeArrowheads="1"/>
            </p:cNvSpPr>
            <p:nvPr/>
          </p:nvSpPr>
          <p:spPr bwMode="auto">
            <a:xfrm>
              <a:off x="667" y="2897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b="0">
                  <a:latin typeface="Arial" charset="0"/>
                </a:rPr>
                <a:t>2</a:t>
              </a:r>
            </a:p>
          </p:txBody>
        </p:sp>
        <p:sp>
          <p:nvSpPr>
            <p:cNvPr id="61516" name="Text Box 65"/>
            <p:cNvSpPr txBox="1">
              <a:spLocks noChangeArrowheads="1"/>
            </p:cNvSpPr>
            <p:nvPr/>
          </p:nvSpPr>
          <p:spPr bwMode="auto">
            <a:xfrm>
              <a:off x="1015" y="3116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b="0">
                  <a:latin typeface="Arial" charset="0"/>
                </a:rPr>
                <a:t>2</a:t>
              </a:r>
            </a:p>
          </p:txBody>
        </p:sp>
        <p:sp>
          <p:nvSpPr>
            <p:cNvPr id="61517" name="Text Box 66"/>
            <p:cNvSpPr txBox="1">
              <a:spLocks noChangeArrowheads="1"/>
            </p:cNvSpPr>
            <p:nvPr/>
          </p:nvSpPr>
          <p:spPr bwMode="auto">
            <a:xfrm>
              <a:off x="580" y="3329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b="0">
                  <a:latin typeface="Arial" charset="0"/>
                </a:rPr>
                <a:t>1</a:t>
              </a:r>
            </a:p>
          </p:txBody>
        </p:sp>
        <p:sp>
          <p:nvSpPr>
            <p:cNvPr id="61518" name="Text Box 67"/>
            <p:cNvSpPr txBox="1">
              <a:spLocks noChangeArrowheads="1"/>
            </p:cNvSpPr>
            <p:nvPr/>
          </p:nvSpPr>
          <p:spPr bwMode="auto">
            <a:xfrm>
              <a:off x="1399" y="3209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b="0">
                  <a:latin typeface="Arial" charset="0"/>
                </a:rPr>
                <a:t>3</a:t>
              </a:r>
            </a:p>
          </p:txBody>
        </p:sp>
        <p:sp>
          <p:nvSpPr>
            <p:cNvPr id="61519" name="Text Box 68"/>
            <p:cNvSpPr txBox="1">
              <a:spLocks noChangeArrowheads="1"/>
            </p:cNvSpPr>
            <p:nvPr/>
          </p:nvSpPr>
          <p:spPr bwMode="auto">
            <a:xfrm>
              <a:off x="1336" y="3563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b="0">
                  <a:latin typeface="Arial" charset="0"/>
                </a:rPr>
                <a:t>1</a:t>
              </a:r>
            </a:p>
          </p:txBody>
        </p:sp>
        <p:sp>
          <p:nvSpPr>
            <p:cNvPr id="61520" name="Text Box 69"/>
            <p:cNvSpPr txBox="1">
              <a:spLocks noChangeArrowheads="1"/>
            </p:cNvSpPr>
            <p:nvPr/>
          </p:nvSpPr>
          <p:spPr bwMode="auto">
            <a:xfrm>
              <a:off x="1696" y="3134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b="0">
                  <a:latin typeface="Arial" charset="0"/>
                </a:rPr>
                <a:t>1</a:t>
              </a:r>
            </a:p>
          </p:txBody>
        </p:sp>
        <p:sp>
          <p:nvSpPr>
            <p:cNvPr id="61521" name="Text Box 70"/>
            <p:cNvSpPr txBox="1">
              <a:spLocks noChangeArrowheads="1"/>
            </p:cNvSpPr>
            <p:nvPr/>
          </p:nvSpPr>
          <p:spPr bwMode="auto">
            <a:xfrm>
              <a:off x="2056" y="3398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b="0">
                  <a:latin typeface="Arial" charset="0"/>
                </a:rPr>
                <a:t>2</a:t>
              </a:r>
            </a:p>
          </p:txBody>
        </p:sp>
        <p:sp>
          <p:nvSpPr>
            <p:cNvPr id="61522" name="Text Box 71"/>
            <p:cNvSpPr txBox="1">
              <a:spLocks noChangeArrowheads="1"/>
            </p:cNvSpPr>
            <p:nvPr/>
          </p:nvSpPr>
          <p:spPr bwMode="auto">
            <a:xfrm>
              <a:off x="2029" y="2861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b="0">
                  <a:latin typeface="Arial" charset="0"/>
                </a:rPr>
                <a:t>5</a:t>
              </a:r>
            </a:p>
          </p:txBody>
        </p:sp>
        <p:sp>
          <p:nvSpPr>
            <p:cNvPr id="61523" name="Text Box 72"/>
            <p:cNvSpPr txBox="1">
              <a:spLocks noChangeArrowheads="1"/>
            </p:cNvSpPr>
            <p:nvPr/>
          </p:nvSpPr>
          <p:spPr bwMode="auto">
            <a:xfrm>
              <a:off x="1294" y="2711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b="0">
                  <a:latin typeface="Arial" charset="0"/>
                </a:rPr>
                <a:t>3</a:t>
              </a:r>
            </a:p>
          </p:txBody>
        </p:sp>
        <p:sp>
          <p:nvSpPr>
            <p:cNvPr id="61524" name="Text Box 73"/>
            <p:cNvSpPr txBox="1">
              <a:spLocks noChangeArrowheads="1"/>
            </p:cNvSpPr>
            <p:nvPr/>
          </p:nvSpPr>
          <p:spPr bwMode="auto">
            <a:xfrm>
              <a:off x="943" y="2444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b="0">
                  <a:latin typeface="Arial" charset="0"/>
                </a:rPr>
                <a:t>5</a:t>
              </a:r>
            </a:p>
          </p:txBody>
        </p:sp>
        <p:sp>
          <p:nvSpPr>
            <p:cNvPr id="61525" name="Line 74"/>
            <p:cNvSpPr>
              <a:spLocks noChangeShapeType="1"/>
            </p:cNvSpPr>
            <p:nvPr/>
          </p:nvSpPr>
          <p:spPr bwMode="auto">
            <a:xfrm>
              <a:off x="612" y="3261"/>
              <a:ext cx="282" cy="28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26" name="Line 75"/>
            <p:cNvSpPr>
              <a:spLocks noChangeShapeType="1"/>
            </p:cNvSpPr>
            <p:nvPr/>
          </p:nvSpPr>
          <p:spPr bwMode="auto">
            <a:xfrm flipV="1">
              <a:off x="672" y="2973"/>
              <a:ext cx="312" cy="16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949324" name="Group 76"/>
          <p:cNvGraphicFramePr>
            <a:graphicFrameLocks noGrp="1"/>
          </p:cNvGraphicFramePr>
          <p:nvPr/>
        </p:nvGraphicFramePr>
        <p:xfrm>
          <a:off x="4724400" y="3124200"/>
          <a:ext cx="3505200" cy="3124200"/>
        </p:xfrm>
        <a:graphic>
          <a:graphicData uri="http://schemas.openxmlformats.org/drawingml/2006/table">
            <a:tbl>
              <a:tblPr/>
              <a:tblGrid>
                <a:gridCol w="1898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6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07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Destination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Link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7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(A,B)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07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(A,D)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07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(A,D)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07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(A,D)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07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(A,D)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4C05EBB-C536-E44B-A239-9A2987AEE65E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38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9250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 #1: Scalability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60538"/>
            <a:ext cx="8839200" cy="4411662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How many messages needed to flood link state messages? 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O(N x E), where N is #nodes; E is #edges in graph</a:t>
            </a:r>
            <a:br>
              <a:rPr lang="en-US" dirty="0">
                <a:solidFill>
                  <a:srgbClr val="000090"/>
                </a:solidFill>
              </a:rPr>
            </a:br>
            <a:endParaRPr lang="en-US" sz="2400" dirty="0"/>
          </a:p>
          <a:p>
            <a:r>
              <a:rPr lang="en-US" sz="2400" dirty="0"/>
              <a:t>Processing complexity for </a:t>
            </a:r>
            <a:r>
              <a:rPr lang="en-US" sz="2400" dirty="0" err="1"/>
              <a:t>Dijkstra’s</a:t>
            </a:r>
            <a:r>
              <a:rPr lang="en-US" sz="2400" dirty="0"/>
              <a:t> algorithm?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000090"/>
                </a:solidFill>
              </a:rPr>
              <a:t>O(N</a:t>
            </a:r>
            <a:r>
              <a:rPr lang="en-US" baseline="30000" dirty="0">
                <a:solidFill>
                  <a:srgbClr val="000090"/>
                </a:solidFill>
              </a:rPr>
              <a:t>2</a:t>
            </a:r>
            <a:r>
              <a:rPr lang="en-US" dirty="0">
                <a:solidFill>
                  <a:srgbClr val="000090"/>
                </a:solidFill>
              </a:rPr>
              <a:t>), because we check all nodes w not in S at each iteration and we have O(N) iterations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000090"/>
                </a:solidFill>
              </a:rPr>
              <a:t>more efficient implementations: O(N log(N))</a:t>
            </a:r>
            <a:br>
              <a:rPr lang="en-US" dirty="0">
                <a:solidFill>
                  <a:srgbClr val="000090"/>
                </a:solidFill>
              </a:rPr>
            </a:br>
            <a:endParaRPr lang="en-US" sz="2400" dirty="0"/>
          </a:p>
          <a:p>
            <a:r>
              <a:rPr lang="en-US" sz="2400" dirty="0"/>
              <a:t>How many entries in the LS topology database? </a:t>
            </a:r>
            <a:r>
              <a:rPr lang="en-US" dirty="0">
                <a:solidFill>
                  <a:srgbClr val="000090"/>
                </a:solidFill>
              </a:rPr>
              <a:t>O(E)</a:t>
            </a:r>
            <a:br>
              <a:rPr lang="en-US" dirty="0">
                <a:solidFill>
                  <a:srgbClr val="000090"/>
                </a:solidFill>
              </a:rPr>
            </a:br>
            <a:r>
              <a:rPr lang="en-US" dirty="0">
                <a:solidFill>
                  <a:srgbClr val="000090"/>
                </a:solidFill>
              </a:rPr>
              <a:t> </a:t>
            </a:r>
          </a:p>
          <a:p>
            <a:r>
              <a:rPr lang="en-US" sz="2400" dirty="0"/>
              <a:t>How many entries in the forwarding table? </a:t>
            </a:r>
            <a:r>
              <a:rPr lang="en-US" dirty="0">
                <a:solidFill>
                  <a:srgbClr val="000090"/>
                </a:solidFill>
              </a:rPr>
              <a:t>O(N)</a:t>
            </a:r>
          </a:p>
          <a:p>
            <a:endParaRPr lang="en-US" sz="2400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4C05EBB-C536-E44B-A239-9A2987AEE65E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61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Inconsistent link-state database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Some routers know about failure before others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The shortest paths are no longer consistent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Can cause transient </a:t>
            </a:r>
            <a:r>
              <a:rPr lang="en-US" dirty="0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  <a:t>forwarding loops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Issue#2: Transient Disruptions</a:t>
            </a:r>
          </a:p>
        </p:txBody>
      </p:sp>
      <p:grpSp>
        <p:nvGrpSpPr>
          <p:cNvPr id="2" name="Group 126"/>
          <p:cNvGrpSpPr>
            <a:grpSpLocks/>
          </p:cNvGrpSpPr>
          <p:nvPr/>
        </p:nvGrpSpPr>
        <p:grpSpPr bwMode="auto">
          <a:xfrm>
            <a:off x="838200" y="3429000"/>
            <a:ext cx="3571875" cy="2236788"/>
            <a:chOff x="528" y="2160"/>
            <a:chExt cx="2250" cy="1409"/>
          </a:xfrm>
        </p:grpSpPr>
        <p:sp>
          <p:nvSpPr>
            <p:cNvPr id="80969" name="Freeform 4"/>
            <p:cNvSpPr>
              <a:spLocks/>
            </p:cNvSpPr>
            <p:nvPr/>
          </p:nvSpPr>
          <p:spPr bwMode="auto">
            <a:xfrm>
              <a:off x="528" y="2160"/>
              <a:ext cx="2250" cy="1409"/>
            </a:xfrm>
            <a:custGeom>
              <a:avLst/>
              <a:gdLst>
                <a:gd name="T0" fmla="*/ 0 w 2250"/>
                <a:gd name="T1" fmla="*/ 624 h 1409"/>
                <a:gd name="T2" fmla="*/ 219 w 2250"/>
                <a:gd name="T3" fmla="*/ 321 h 1409"/>
                <a:gd name="T4" fmla="*/ 529 w 2250"/>
                <a:gd name="T5" fmla="*/ 35 h 1409"/>
                <a:gd name="T6" fmla="*/ 1551 w 2250"/>
                <a:gd name="T7" fmla="*/ 111 h 1409"/>
                <a:gd name="T8" fmla="*/ 1968 w 2250"/>
                <a:gd name="T9" fmla="*/ 483 h 1409"/>
                <a:gd name="T10" fmla="*/ 2199 w 2250"/>
                <a:gd name="T11" fmla="*/ 906 h 1409"/>
                <a:gd name="T12" fmla="*/ 1659 w 2250"/>
                <a:gd name="T13" fmla="*/ 1314 h 1409"/>
                <a:gd name="T14" fmla="*/ 993 w 2250"/>
                <a:gd name="T15" fmla="*/ 1386 h 1409"/>
                <a:gd name="T16" fmla="*/ 465 w 2250"/>
                <a:gd name="T17" fmla="*/ 1356 h 1409"/>
                <a:gd name="T18" fmla="*/ 102 w 2250"/>
                <a:gd name="T19" fmla="*/ 1068 h 1409"/>
                <a:gd name="T20" fmla="*/ 0 w 2250"/>
                <a:gd name="T21" fmla="*/ 624 h 140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250"/>
                <a:gd name="T34" fmla="*/ 0 h 1409"/>
                <a:gd name="T35" fmla="*/ 2250 w 2250"/>
                <a:gd name="T36" fmla="*/ 1409 h 140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250" h="1409">
                  <a:moveTo>
                    <a:pt x="0" y="624"/>
                  </a:moveTo>
                  <a:cubicBezTo>
                    <a:pt x="5" y="506"/>
                    <a:pt x="131" y="419"/>
                    <a:pt x="219" y="321"/>
                  </a:cubicBezTo>
                  <a:cubicBezTo>
                    <a:pt x="307" y="223"/>
                    <a:pt x="307" y="70"/>
                    <a:pt x="529" y="35"/>
                  </a:cubicBezTo>
                  <a:cubicBezTo>
                    <a:pt x="751" y="0"/>
                    <a:pt x="1311" y="36"/>
                    <a:pt x="1551" y="111"/>
                  </a:cubicBezTo>
                  <a:cubicBezTo>
                    <a:pt x="1791" y="186"/>
                    <a:pt x="1860" y="351"/>
                    <a:pt x="1968" y="483"/>
                  </a:cubicBezTo>
                  <a:cubicBezTo>
                    <a:pt x="2076" y="615"/>
                    <a:pt x="2250" y="767"/>
                    <a:pt x="2199" y="906"/>
                  </a:cubicBezTo>
                  <a:cubicBezTo>
                    <a:pt x="2148" y="1045"/>
                    <a:pt x="1860" y="1234"/>
                    <a:pt x="1659" y="1314"/>
                  </a:cubicBezTo>
                  <a:cubicBezTo>
                    <a:pt x="1458" y="1394"/>
                    <a:pt x="1192" y="1379"/>
                    <a:pt x="993" y="1386"/>
                  </a:cubicBezTo>
                  <a:cubicBezTo>
                    <a:pt x="794" y="1393"/>
                    <a:pt x="613" y="1409"/>
                    <a:pt x="465" y="1356"/>
                  </a:cubicBezTo>
                  <a:cubicBezTo>
                    <a:pt x="317" y="1303"/>
                    <a:pt x="180" y="1190"/>
                    <a:pt x="102" y="1068"/>
                  </a:cubicBezTo>
                  <a:cubicBezTo>
                    <a:pt x="24" y="946"/>
                    <a:pt x="21" y="716"/>
                    <a:pt x="0" y="624"/>
                  </a:cubicBezTo>
                  <a:close/>
                </a:path>
              </a:pathLst>
            </a:cu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70" name="Freeform 5"/>
            <p:cNvSpPr>
              <a:spLocks/>
            </p:cNvSpPr>
            <p:nvPr/>
          </p:nvSpPr>
          <p:spPr bwMode="auto">
            <a:xfrm>
              <a:off x="864" y="2709"/>
              <a:ext cx="342" cy="186"/>
            </a:xfrm>
            <a:custGeom>
              <a:avLst/>
              <a:gdLst>
                <a:gd name="T0" fmla="*/ 0 w 342"/>
                <a:gd name="T1" fmla="*/ 186 h 186"/>
                <a:gd name="T2" fmla="*/ 342 w 342"/>
                <a:gd name="T3" fmla="*/ 0 h 186"/>
                <a:gd name="T4" fmla="*/ 0 60000 65536"/>
                <a:gd name="T5" fmla="*/ 0 60000 65536"/>
                <a:gd name="T6" fmla="*/ 0 w 342"/>
                <a:gd name="T7" fmla="*/ 0 h 186"/>
                <a:gd name="T8" fmla="*/ 342 w 342"/>
                <a:gd name="T9" fmla="*/ 186 h 18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42" h="186">
                  <a:moveTo>
                    <a:pt x="0" y="186"/>
                  </a:moveTo>
                  <a:lnTo>
                    <a:pt x="342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71" name="Oval 6"/>
            <p:cNvSpPr>
              <a:spLocks noChangeArrowheads="1"/>
            </p:cNvSpPr>
            <p:nvPr/>
          </p:nvSpPr>
          <p:spPr bwMode="auto">
            <a:xfrm>
              <a:off x="604" y="2951"/>
              <a:ext cx="313" cy="81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72" name="Line 7"/>
            <p:cNvSpPr>
              <a:spLocks noChangeShapeType="1"/>
            </p:cNvSpPr>
            <p:nvPr/>
          </p:nvSpPr>
          <p:spPr bwMode="auto">
            <a:xfrm>
              <a:off x="604" y="2944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73" name="Line 8"/>
            <p:cNvSpPr>
              <a:spLocks noChangeShapeType="1"/>
            </p:cNvSpPr>
            <p:nvPr/>
          </p:nvSpPr>
          <p:spPr bwMode="auto">
            <a:xfrm>
              <a:off x="917" y="2944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74" name="Rectangle 9"/>
            <p:cNvSpPr>
              <a:spLocks noChangeArrowheads="1"/>
            </p:cNvSpPr>
            <p:nvPr/>
          </p:nvSpPr>
          <p:spPr bwMode="auto">
            <a:xfrm>
              <a:off x="604" y="2944"/>
              <a:ext cx="310" cy="4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1800" b="0">
                <a:latin typeface="Arial" charset="0"/>
              </a:endParaRPr>
            </a:p>
          </p:txBody>
        </p:sp>
        <p:sp>
          <p:nvSpPr>
            <p:cNvPr id="80975" name="Oval 10"/>
            <p:cNvSpPr>
              <a:spLocks noChangeArrowheads="1"/>
            </p:cNvSpPr>
            <p:nvPr/>
          </p:nvSpPr>
          <p:spPr bwMode="auto">
            <a:xfrm>
              <a:off x="601" y="2885"/>
              <a:ext cx="313" cy="95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76" name="Oval 11"/>
            <p:cNvSpPr>
              <a:spLocks noChangeArrowheads="1"/>
            </p:cNvSpPr>
            <p:nvPr/>
          </p:nvSpPr>
          <p:spPr bwMode="auto">
            <a:xfrm>
              <a:off x="1078" y="3338"/>
              <a:ext cx="313" cy="81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77" name="Line 12"/>
            <p:cNvSpPr>
              <a:spLocks noChangeShapeType="1"/>
            </p:cNvSpPr>
            <p:nvPr/>
          </p:nvSpPr>
          <p:spPr bwMode="auto">
            <a:xfrm>
              <a:off x="1078" y="3331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78" name="Line 13"/>
            <p:cNvSpPr>
              <a:spLocks noChangeShapeType="1"/>
            </p:cNvSpPr>
            <p:nvPr/>
          </p:nvSpPr>
          <p:spPr bwMode="auto">
            <a:xfrm>
              <a:off x="1391" y="3331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79" name="Rectangle 14"/>
            <p:cNvSpPr>
              <a:spLocks noChangeArrowheads="1"/>
            </p:cNvSpPr>
            <p:nvPr/>
          </p:nvSpPr>
          <p:spPr bwMode="auto">
            <a:xfrm>
              <a:off x="1078" y="3331"/>
              <a:ext cx="310" cy="4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1800" b="0">
                <a:latin typeface="Arial" charset="0"/>
              </a:endParaRPr>
            </a:p>
          </p:txBody>
        </p:sp>
        <p:sp>
          <p:nvSpPr>
            <p:cNvPr id="80980" name="Oval 15"/>
            <p:cNvSpPr>
              <a:spLocks noChangeArrowheads="1"/>
            </p:cNvSpPr>
            <p:nvPr/>
          </p:nvSpPr>
          <p:spPr bwMode="auto">
            <a:xfrm>
              <a:off x="1075" y="3272"/>
              <a:ext cx="313" cy="95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81" name="Oval 16"/>
            <p:cNvSpPr>
              <a:spLocks noChangeArrowheads="1"/>
            </p:cNvSpPr>
            <p:nvPr/>
          </p:nvSpPr>
          <p:spPr bwMode="auto">
            <a:xfrm>
              <a:off x="1074" y="2648"/>
              <a:ext cx="313" cy="81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82" name="Line 17"/>
            <p:cNvSpPr>
              <a:spLocks noChangeShapeType="1"/>
            </p:cNvSpPr>
            <p:nvPr/>
          </p:nvSpPr>
          <p:spPr bwMode="auto">
            <a:xfrm>
              <a:off x="1074" y="2641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83" name="Line 18"/>
            <p:cNvSpPr>
              <a:spLocks noChangeShapeType="1"/>
            </p:cNvSpPr>
            <p:nvPr/>
          </p:nvSpPr>
          <p:spPr bwMode="auto">
            <a:xfrm>
              <a:off x="1387" y="2641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84" name="Rectangle 19"/>
            <p:cNvSpPr>
              <a:spLocks noChangeArrowheads="1"/>
            </p:cNvSpPr>
            <p:nvPr/>
          </p:nvSpPr>
          <p:spPr bwMode="auto">
            <a:xfrm>
              <a:off x="1074" y="2641"/>
              <a:ext cx="310" cy="4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1800" b="0">
                <a:latin typeface="Arial" charset="0"/>
              </a:endParaRPr>
            </a:p>
          </p:txBody>
        </p:sp>
        <p:sp>
          <p:nvSpPr>
            <p:cNvPr id="80985" name="Oval 20"/>
            <p:cNvSpPr>
              <a:spLocks noChangeArrowheads="1"/>
            </p:cNvSpPr>
            <p:nvPr/>
          </p:nvSpPr>
          <p:spPr bwMode="auto">
            <a:xfrm>
              <a:off x="1071" y="2582"/>
              <a:ext cx="313" cy="95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86" name="Oval 21"/>
            <p:cNvSpPr>
              <a:spLocks noChangeArrowheads="1"/>
            </p:cNvSpPr>
            <p:nvPr/>
          </p:nvSpPr>
          <p:spPr bwMode="auto">
            <a:xfrm>
              <a:off x="1757" y="2644"/>
              <a:ext cx="312" cy="81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87" name="Line 22"/>
            <p:cNvSpPr>
              <a:spLocks noChangeShapeType="1"/>
            </p:cNvSpPr>
            <p:nvPr/>
          </p:nvSpPr>
          <p:spPr bwMode="auto">
            <a:xfrm>
              <a:off x="1757" y="2637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88" name="Line 23"/>
            <p:cNvSpPr>
              <a:spLocks noChangeShapeType="1"/>
            </p:cNvSpPr>
            <p:nvPr/>
          </p:nvSpPr>
          <p:spPr bwMode="auto">
            <a:xfrm>
              <a:off x="2069" y="2637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89" name="Rectangle 24"/>
            <p:cNvSpPr>
              <a:spLocks noChangeArrowheads="1"/>
            </p:cNvSpPr>
            <p:nvPr/>
          </p:nvSpPr>
          <p:spPr bwMode="auto">
            <a:xfrm>
              <a:off x="1757" y="2637"/>
              <a:ext cx="309" cy="4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1800" b="0">
                <a:latin typeface="Arial" charset="0"/>
              </a:endParaRPr>
            </a:p>
          </p:txBody>
        </p:sp>
        <p:sp>
          <p:nvSpPr>
            <p:cNvPr id="80990" name="Oval 25"/>
            <p:cNvSpPr>
              <a:spLocks noChangeArrowheads="1"/>
            </p:cNvSpPr>
            <p:nvPr/>
          </p:nvSpPr>
          <p:spPr bwMode="auto">
            <a:xfrm>
              <a:off x="1760" y="2581"/>
              <a:ext cx="312" cy="95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91" name="Oval 26"/>
            <p:cNvSpPr>
              <a:spLocks noChangeArrowheads="1"/>
            </p:cNvSpPr>
            <p:nvPr/>
          </p:nvSpPr>
          <p:spPr bwMode="auto">
            <a:xfrm>
              <a:off x="1767" y="3335"/>
              <a:ext cx="313" cy="81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92" name="Line 27"/>
            <p:cNvSpPr>
              <a:spLocks noChangeShapeType="1"/>
            </p:cNvSpPr>
            <p:nvPr/>
          </p:nvSpPr>
          <p:spPr bwMode="auto">
            <a:xfrm>
              <a:off x="1767" y="3328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93" name="Line 28"/>
            <p:cNvSpPr>
              <a:spLocks noChangeShapeType="1"/>
            </p:cNvSpPr>
            <p:nvPr/>
          </p:nvSpPr>
          <p:spPr bwMode="auto">
            <a:xfrm>
              <a:off x="2080" y="3328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94" name="Rectangle 29"/>
            <p:cNvSpPr>
              <a:spLocks noChangeArrowheads="1"/>
            </p:cNvSpPr>
            <p:nvPr/>
          </p:nvSpPr>
          <p:spPr bwMode="auto">
            <a:xfrm>
              <a:off x="1767" y="3328"/>
              <a:ext cx="310" cy="4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1800" b="0">
                <a:latin typeface="Arial" charset="0"/>
              </a:endParaRPr>
            </a:p>
          </p:txBody>
        </p:sp>
        <p:sp>
          <p:nvSpPr>
            <p:cNvPr id="80995" name="Oval 30"/>
            <p:cNvSpPr>
              <a:spLocks noChangeArrowheads="1"/>
            </p:cNvSpPr>
            <p:nvPr/>
          </p:nvSpPr>
          <p:spPr bwMode="auto">
            <a:xfrm>
              <a:off x="1764" y="3269"/>
              <a:ext cx="313" cy="95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96" name="Oval 31"/>
            <p:cNvSpPr>
              <a:spLocks noChangeArrowheads="1"/>
            </p:cNvSpPr>
            <p:nvPr/>
          </p:nvSpPr>
          <p:spPr bwMode="auto">
            <a:xfrm>
              <a:off x="2332" y="2994"/>
              <a:ext cx="313" cy="81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97" name="Line 32"/>
            <p:cNvSpPr>
              <a:spLocks noChangeShapeType="1"/>
            </p:cNvSpPr>
            <p:nvPr/>
          </p:nvSpPr>
          <p:spPr bwMode="auto">
            <a:xfrm>
              <a:off x="2332" y="2987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98" name="Line 33"/>
            <p:cNvSpPr>
              <a:spLocks noChangeShapeType="1"/>
            </p:cNvSpPr>
            <p:nvPr/>
          </p:nvSpPr>
          <p:spPr bwMode="auto">
            <a:xfrm>
              <a:off x="2645" y="2987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99" name="Rectangle 34"/>
            <p:cNvSpPr>
              <a:spLocks noChangeArrowheads="1"/>
            </p:cNvSpPr>
            <p:nvPr/>
          </p:nvSpPr>
          <p:spPr bwMode="auto">
            <a:xfrm>
              <a:off x="2332" y="2987"/>
              <a:ext cx="310" cy="4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1800" b="0">
                <a:latin typeface="Arial" charset="0"/>
              </a:endParaRPr>
            </a:p>
          </p:txBody>
        </p:sp>
        <p:sp>
          <p:nvSpPr>
            <p:cNvPr id="81000" name="Oval 35"/>
            <p:cNvSpPr>
              <a:spLocks noChangeArrowheads="1"/>
            </p:cNvSpPr>
            <p:nvPr/>
          </p:nvSpPr>
          <p:spPr bwMode="auto">
            <a:xfrm>
              <a:off x="2329" y="2928"/>
              <a:ext cx="313" cy="95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001" name="Freeform 36"/>
            <p:cNvSpPr>
              <a:spLocks/>
            </p:cNvSpPr>
            <p:nvPr/>
          </p:nvSpPr>
          <p:spPr bwMode="auto">
            <a:xfrm>
              <a:off x="1923" y="2736"/>
              <a:ext cx="1" cy="522"/>
            </a:xfrm>
            <a:custGeom>
              <a:avLst/>
              <a:gdLst>
                <a:gd name="T0" fmla="*/ 0 w 1"/>
                <a:gd name="T1" fmla="*/ 0 h 522"/>
                <a:gd name="T2" fmla="*/ 0 w 1"/>
                <a:gd name="T3" fmla="*/ 522 h 522"/>
                <a:gd name="T4" fmla="*/ 0 60000 65536"/>
                <a:gd name="T5" fmla="*/ 0 60000 65536"/>
                <a:gd name="T6" fmla="*/ 0 w 1"/>
                <a:gd name="T7" fmla="*/ 0 h 522"/>
                <a:gd name="T8" fmla="*/ 1 w 1"/>
                <a:gd name="T9" fmla="*/ 522 h 52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522">
                  <a:moveTo>
                    <a:pt x="0" y="0"/>
                  </a:moveTo>
                  <a:lnTo>
                    <a:pt x="0" y="522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002" name="Freeform 37"/>
            <p:cNvSpPr>
              <a:spLocks/>
            </p:cNvSpPr>
            <p:nvPr/>
          </p:nvSpPr>
          <p:spPr bwMode="auto">
            <a:xfrm>
              <a:off x="1230" y="2742"/>
              <a:ext cx="1" cy="537"/>
            </a:xfrm>
            <a:custGeom>
              <a:avLst/>
              <a:gdLst>
                <a:gd name="T0" fmla="*/ 0 w 1"/>
                <a:gd name="T1" fmla="*/ 0 h 537"/>
                <a:gd name="T2" fmla="*/ 0 w 1"/>
                <a:gd name="T3" fmla="*/ 537 h 537"/>
                <a:gd name="T4" fmla="*/ 0 60000 65536"/>
                <a:gd name="T5" fmla="*/ 0 60000 65536"/>
                <a:gd name="T6" fmla="*/ 0 w 1"/>
                <a:gd name="T7" fmla="*/ 0 h 537"/>
                <a:gd name="T8" fmla="*/ 1 w 1"/>
                <a:gd name="T9" fmla="*/ 537 h 53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537">
                  <a:moveTo>
                    <a:pt x="0" y="0"/>
                  </a:moveTo>
                  <a:lnTo>
                    <a:pt x="0" y="537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003" name="Freeform 38"/>
            <p:cNvSpPr>
              <a:spLocks/>
            </p:cNvSpPr>
            <p:nvPr/>
          </p:nvSpPr>
          <p:spPr bwMode="auto">
            <a:xfrm>
              <a:off x="1395" y="2727"/>
              <a:ext cx="504" cy="600"/>
            </a:xfrm>
            <a:custGeom>
              <a:avLst/>
              <a:gdLst>
                <a:gd name="T0" fmla="*/ 0 w 378"/>
                <a:gd name="T1" fmla="*/ 7134 h 174"/>
                <a:gd name="T2" fmla="*/ 896 w 378"/>
                <a:gd name="T3" fmla="*/ 0 h 174"/>
                <a:gd name="T4" fmla="*/ 0 60000 65536"/>
                <a:gd name="T5" fmla="*/ 0 60000 65536"/>
                <a:gd name="T6" fmla="*/ 0 w 378"/>
                <a:gd name="T7" fmla="*/ 0 h 174"/>
                <a:gd name="T8" fmla="*/ 378 w 378"/>
                <a:gd name="T9" fmla="*/ 174 h 17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78" h="174">
                  <a:moveTo>
                    <a:pt x="0" y="174"/>
                  </a:moveTo>
                  <a:lnTo>
                    <a:pt x="378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004" name="Freeform 39"/>
            <p:cNvSpPr>
              <a:spLocks/>
            </p:cNvSpPr>
            <p:nvPr/>
          </p:nvSpPr>
          <p:spPr bwMode="auto">
            <a:xfrm>
              <a:off x="2082" y="3072"/>
              <a:ext cx="366" cy="270"/>
            </a:xfrm>
            <a:custGeom>
              <a:avLst/>
              <a:gdLst>
                <a:gd name="T0" fmla="*/ 0 w 366"/>
                <a:gd name="T1" fmla="*/ 270 h 270"/>
                <a:gd name="T2" fmla="*/ 366 w 366"/>
                <a:gd name="T3" fmla="*/ 0 h 270"/>
                <a:gd name="T4" fmla="*/ 0 60000 65536"/>
                <a:gd name="T5" fmla="*/ 0 60000 65536"/>
                <a:gd name="T6" fmla="*/ 0 w 366"/>
                <a:gd name="T7" fmla="*/ 0 h 270"/>
                <a:gd name="T8" fmla="*/ 366 w 366"/>
                <a:gd name="T9" fmla="*/ 270 h 27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66" h="270">
                  <a:moveTo>
                    <a:pt x="0" y="270"/>
                  </a:moveTo>
                  <a:lnTo>
                    <a:pt x="366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005" name="Freeform 40"/>
            <p:cNvSpPr>
              <a:spLocks/>
            </p:cNvSpPr>
            <p:nvPr/>
          </p:nvSpPr>
          <p:spPr bwMode="auto">
            <a:xfrm>
              <a:off x="1401" y="3357"/>
              <a:ext cx="366" cy="1"/>
            </a:xfrm>
            <a:custGeom>
              <a:avLst/>
              <a:gdLst>
                <a:gd name="T0" fmla="*/ 366 w 366"/>
                <a:gd name="T1" fmla="*/ 0 h 1"/>
                <a:gd name="T2" fmla="*/ 0 w 366"/>
                <a:gd name="T3" fmla="*/ 0 h 1"/>
                <a:gd name="T4" fmla="*/ 0 60000 65536"/>
                <a:gd name="T5" fmla="*/ 0 60000 65536"/>
                <a:gd name="T6" fmla="*/ 0 w 366"/>
                <a:gd name="T7" fmla="*/ 0 h 1"/>
                <a:gd name="T8" fmla="*/ 366 w 366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66" h="1">
                  <a:moveTo>
                    <a:pt x="366" y="0"/>
                  </a:move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006" name="Freeform 41"/>
            <p:cNvSpPr>
              <a:spLocks/>
            </p:cNvSpPr>
            <p:nvPr/>
          </p:nvSpPr>
          <p:spPr bwMode="auto">
            <a:xfrm>
              <a:off x="810" y="3033"/>
              <a:ext cx="276" cy="264"/>
            </a:xfrm>
            <a:custGeom>
              <a:avLst/>
              <a:gdLst>
                <a:gd name="T0" fmla="*/ 276 w 276"/>
                <a:gd name="T1" fmla="*/ 264 h 264"/>
                <a:gd name="T2" fmla="*/ 0 w 276"/>
                <a:gd name="T3" fmla="*/ 0 h 264"/>
                <a:gd name="T4" fmla="*/ 0 60000 65536"/>
                <a:gd name="T5" fmla="*/ 0 60000 65536"/>
                <a:gd name="T6" fmla="*/ 0 w 276"/>
                <a:gd name="T7" fmla="*/ 0 h 264"/>
                <a:gd name="T8" fmla="*/ 276 w 276"/>
                <a:gd name="T9" fmla="*/ 264 h 2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76" h="264">
                  <a:moveTo>
                    <a:pt x="276" y="264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007" name="Freeform 42"/>
            <p:cNvSpPr>
              <a:spLocks/>
            </p:cNvSpPr>
            <p:nvPr/>
          </p:nvSpPr>
          <p:spPr bwMode="auto">
            <a:xfrm>
              <a:off x="1395" y="2667"/>
              <a:ext cx="366" cy="1"/>
            </a:xfrm>
            <a:custGeom>
              <a:avLst/>
              <a:gdLst>
                <a:gd name="T0" fmla="*/ 366 w 366"/>
                <a:gd name="T1" fmla="*/ 0 h 1"/>
                <a:gd name="T2" fmla="*/ 0 w 366"/>
                <a:gd name="T3" fmla="*/ 0 h 1"/>
                <a:gd name="T4" fmla="*/ 0 60000 65536"/>
                <a:gd name="T5" fmla="*/ 0 60000 65536"/>
                <a:gd name="T6" fmla="*/ 0 w 366"/>
                <a:gd name="T7" fmla="*/ 0 h 1"/>
                <a:gd name="T8" fmla="*/ 366 w 366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66" h="1">
                  <a:moveTo>
                    <a:pt x="366" y="0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008" name="Freeform 43"/>
            <p:cNvSpPr>
              <a:spLocks/>
            </p:cNvSpPr>
            <p:nvPr/>
          </p:nvSpPr>
          <p:spPr bwMode="auto">
            <a:xfrm>
              <a:off x="2070" y="2664"/>
              <a:ext cx="396" cy="267"/>
            </a:xfrm>
            <a:custGeom>
              <a:avLst/>
              <a:gdLst>
                <a:gd name="T0" fmla="*/ 396 w 396"/>
                <a:gd name="T1" fmla="*/ 267 h 267"/>
                <a:gd name="T2" fmla="*/ 0 w 396"/>
                <a:gd name="T3" fmla="*/ 0 h 267"/>
                <a:gd name="T4" fmla="*/ 0 60000 65536"/>
                <a:gd name="T5" fmla="*/ 0 60000 65536"/>
                <a:gd name="T6" fmla="*/ 0 w 396"/>
                <a:gd name="T7" fmla="*/ 0 h 267"/>
                <a:gd name="T8" fmla="*/ 396 w 396"/>
                <a:gd name="T9" fmla="*/ 267 h 26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96" h="267">
                  <a:moveTo>
                    <a:pt x="396" y="267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009" name="Freeform 44"/>
            <p:cNvSpPr>
              <a:spLocks/>
            </p:cNvSpPr>
            <p:nvPr/>
          </p:nvSpPr>
          <p:spPr bwMode="auto">
            <a:xfrm>
              <a:off x="753" y="2235"/>
              <a:ext cx="1110" cy="645"/>
            </a:xfrm>
            <a:custGeom>
              <a:avLst/>
              <a:gdLst>
                <a:gd name="T0" fmla="*/ 1110 w 1110"/>
                <a:gd name="T1" fmla="*/ 342 h 645"/>
                <a:gd name="T2" fmla="*/ 0 w 1110"/>
                <a:gd name="T3" fmla="*/ 645 h 645"/>
                <a:gd name="T4" fmla="*/ 0 60000 65536"/>
                <a:gd name="T5" fmla="*/ 0 60000 65536"/>
                <a:gd name="T6" fmla="*/ 0 w 1110"/>
                <a:gd name="T7" fmla="*/ 0 h 645"/>
                <a:gd name="T8" fmla="*/ 1110 w 1110"/>
                <a:gd name="T9" fmla="*/ 645 h 64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10" h="645">
                  <a:moveTo>
                    <a:pt x="1110" y="342"/>
                  </a:moveTo>
                  <a:cubicBezTo>
                    <a:pt x="1104" y="0"/>
                    <a:pt x="21" y="63"/>
                    <a:pt x="0" y="645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1010" name="Group 45"/>
            <p:cNvGrpSpPr>
              <a:grpSpLocks/>
            </p:cNvGrpSpPr>
            <p:nvPr/>
          </p:nvGrpSpPr>
          <p:grpSpPr bwMode="auto">
            <a:xfrm>
              <a:off x="649" y="2849"/>
              <a:ext cx="212" cy="231"/>
              <a:chOff x="2950" y="2441"/>
              <a:chExt cx="215" cy="231"/>
            </a:xfrm>
          </p:grpSpPr>
          <p:sp>
            <p:nvSpPr>
              <p:cNvPr id="81027" name="Rectangle 46"/>
              <p:cNvSpPr>
                <a:spLocks noChangeArrowheads="1"/>
              </p:cNvSpPr>
              <p:nvPr/>
            </p:nvSpPr>
            <p:spPr bwMode="auto">
              <a:xfrm>
                <a:off x="2982" y="2490"/>
                <a:ext cx="144" cy="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28" name="Text Box 47"/>
              <p:cNvSpPr txBox="1">
                <a:spLocks noChangeArrowheads="1"/>
              </p:cNvSpPr>
              <p:nvPr/>
            </p:nvSpPr>
            <p:spPr bwMode="auto">
              <a:xfrm>
                <a:off x="2950" y="2441"/>
                <a:ext cx="215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b="0">
                    <a:latin typeface="Arial" charset="0"/>
                  </a:rPr>
                  <a:t>A</a:t>
                </a:r>
              </a:p>
            </p:txBody>
          </p:sp>
        </p:grpSp>
        <p:grpSp>
          <p:nvGrpSpPr>
            <p:cNvPr id="81011" name="Group 48"/>
            <p:cNvGrpSpPr>
              <a:grpSpLocks/>
            </p:cNvGrpSpPr>
            <p:nvPr/>
          </p:nvGrpSpPr>
          <p:grpSpPr bwMode="auto">
            <a:xfrm>
              <a:off x="1819" y="3233"/>
              <a:ext cx="212" cy="231"/>
              <a:chOff x="2950" y="2441"/>
              <a:chExt cx="215" cy="231"/>
            </a:xfrm>
          </p:grpSpPr>
          <p:sp>
            <p:nvSpPr>
              <p:cNvPr id="81025" name="Rectangle 49"/>
              <p:cNvSpPr>
                <a:spLocks noChangeArrowheads="1"/>
              </p:cNvSpPr>
              <p:nvPr/>
            </p:nvSpPr>
            <p:spPr bwMode="auto">
              <a:xfrm>
                <a:off x="2982" y="2490"/>
                <a:ext cx="144" cy="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26" name="Text Box 50"/>
              <p:cNvSpPr txBox="1">
                <a:spLocks noChangeArrowheads="1"/>
              </p:cNvSpPr>
              <p:nvPr/>
            </p:nvSpPr>
            <p:spPr bwMode="auto">
              <a:xfrm>
                <a:off x="2950" y="2441"/>
                <a:ext cx="215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b="0">
                    <a:latin typeface="Arial" charset="0"/>
                  </a:rPr>
                  <a:t>E</a:t>
                </a:r>
              </a:p>
            </p:txBody>
          </p:sp>
        </p:grpSp>
        <p:grpSp>
          <p:nvGrpSpPr>
            <p:cNvPr id="81012" name="Group 51"/>
            <p:cNvGrpSpPr>
              <a:grpSpLocks/>
            </p:cNvGrpSpPr>
            <p:nvPr/>
          </p:nvGrpSpPr>
          <p:grpSpPr bwMode="auto">
            <a:xfrm>
              <a:off x="1134" y="3230"/>
              <a:ext cx="220" cy="231"/>
              <a:chOff x="2946" y="2441"/>
              <a:chExt cx="223" cy="231"/>
            </a:xfrm>
          </p:grpSpPr>
          <p:sp>
            <p:nvSpPr>
              <p:cNvPr id="81023" name="Rectangle 52"/>
              <p:cNvSpPr>
                <a:spLocks noChangeArrowheads="1"/>
              </p:cNvSpPr>
              <p:nvPr/>
            </p:nvSpPr>
            <p:spPr bwMode="auto">
              <a:xfrm>
                <a:off x="2982" y="2490"/>
                <a:ext cx="144" cy="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24" name="Text Box 53"/>
              <p:cNvSpPr txBox="1">
                <a:spLocks noChangeArrowheads="1"/>
              </p:cNvSpPr>
              <p:nvPr/>
            </p:nvSpPr>
            <p:spPr bwMode="auto">
              <a:xfrm>
                <a:off x="2946" y="2441"/>
                <a:ext cx="223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b="0">
                    <a:latin typeface="Arial" charset="0"/>
                  </a:rPr>
                  <a:t>D</a:t>
                </a:r>
              </a:p>
            </p:txBody>
          </p:sp>
        </p:grpSp>
        <p:grpSp>
          <p:nvGrpSpPr>
            <p:cNvPr id="81013" name="Group 54"/>
            <p:cNvGrpSpPr>
              <a:grpSpLocks/>
            </p:cNvGrpSpPr>
            <p:nvPr/>
          </p:nvGrpSpPr>
          <p:grpSpPr bwMode="auto">
            <a:xfrm>
              <a:off x="1809" y="2543"/>
              <a:ext cx="220" cy="231"/>
              <a:chOff x="2946" y="2441"/>
              <a:chExt cx="223" cy="231"/>
            </a:xfrm>
          </p:grpSpPr>
          <p:sp>
            <p:nvSpPr>
              <p:cNvPr id="81021" name="Rectangle 55"/>
              <p:cNvSpPr>
                <a:spLocks noChangeArrowheads="1"/>
              </p:cNvSpPr>
              <p:nvPr/>
            </p:nvSpPr>
            <p:spPr bwMode="auto">
              <a:xfrm>
                <a:off x="2982" y="2490"/>
                <a:ext cx="144" cy="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22" name="Text Box 56"/>
              <p:cNvSpPr txBox="1">
                <a:spLocks noChangeArrowheads="1"/>
              </p:cNvSpPr>
              <p:nvPr/>
            </p:nvSpPr>
            <p:spPr bwMode="auto">
              <a:xfrm>
                <a:off x="2946" y="2441"/>
                <a:ext cx="223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b="0">
                    <a:latin typeface="Arial" charset="0"/>
                  </a:rPr>
                  <a:t>C</a:t>
                </a:r>
              </a:p>
            </p:txBody>
          </p:sp>
        </p:grpSp>
        <p:grpSp>
          <p:nvGrpSpPr>
            <p:cNvPr id="81014" name="Group 57"/>
            <p:cNvGrpSpPr>
              <a:grpSpLocks/>
            </p:cNvGrpSpPr>
            <p:nvPr/>
          </p:nvGrpSpPr>
          <p:grpSpPr bwMode="auto">
            <a:xfrm>
              <a:off x="1130" y="2543"/>
              <a:ext cx="212" cy="231"/>
              <a:chOff x="2951" y="2441"/>
              <a:chExt cx="215" cy="231"/>
            </a:xfrm>
          </p:grpSpPr>
          <p:sp>
            <p:nvSpPr>
              <p:cNvPr id="81019" name="Rectangle 58"/>
              <p:cNvSpPr>
                <a:spLocks noChangeArrowheads="1"/>
              </p:cNvSpPr>
              <p:nvPr/>
            </p:nvSpPr>
            <p:spPr bwMode="auto">
              <a:xfrm>
                <a:off x="2982" y="2490"/>
                <a:ext cx="144" cy="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20" name="Text Box 59"/>
              <p:cNvSpPr txBox="1">
                <a:spLocks noChangeArrowheads="1"/>
              </p:cNvSpPr>
              <p:nvPr/>
            </p:nvSpPr>
            <p:spPr bwMode="auto">
              <a:xfrm>
                <a:off x="2951" y="2441"/>
                <a:ext cx="215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b="0">
                    <a:latin typeface="Arial" charset="0"/>
                  </a:rPr>
                  <a:t>B</a:t>
                </a:r>
              </a:p>
            </p:txBody>
          </p:sp>
        </p:grpSp>
        <p:grpSp>
          <p:nvGrpSpPr>
            <p:cNvPr id="81015" name="Group 60"/>
            <p:cNvGrpSpPr>
              <a:grpSpLocks/>
            </p:cNvGrpSpPr>
            <p:nvPr/>
          </p:nvGrpSpPr>
          <p:grpSpPr bwMode="auto">
            <a:xfrm>
              <a:off x="2396" y="2891"/>
              <a:ext cx="204" cy="231"/>
              <a:chOff x="2954" y="2441"/>
              <a:chExt cx="207" cy="231"/>
            </a:xfrm>
          </p:grpSpPr>
          <p:sp>
            <p:nvSpPr>
              <p:cNvPr id="81017" name="Rectangle 61"/>
              <p:cNvSpPr>
                <a:spLocks noChangeArrowheads="1"/>
              </p:cNvSpPr>
              <p:nvPr/>
            </p:nvSpPr>
            <p:spPr bwMode="auto">
              <a:xfrm>
                <a:off x="2982" y="2490"/>
                <a:ext cx="144" cy="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18" name="Text Box 62"/>
              <p:cNvSpPr txBox="1">
                <a:spLocks noChangeArrowheads="1"/>
              </p:cNvSpPr>
              <p:nvPr/>
            </p:nvSpPr>
            <p:spPr bwMode="auto">
              <a:xfrm>
                <a:off x="2954" y="2441"/>
                <a:ext cx="207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b="0">
                    <a:latin typeface="Arial" charset="0"/>
                  </a:rPr>
                  <a:t>F</a:t>
                </a:r>
              </a:p>
            </p:txBody>
          </p:sp>
        </p:grpSp>
        <p:sp>
          <p:nvSpPr>
            <p:cNvPr id="81016" name="Line 63"/>
            <p:cNvSpPr>
              <a:spLocks noChangeShapeType="1"/>
            </p:cNvSpPr>
            <p:nvPr/>
          </p:nvSpPr>
          <p:spPr bwMode="auto">
            <a:xfrm>
              <a:off x="804" y="3021"/>
              <a:ext cx="282" cy="28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71900" name="Text Box 124"/>
          <p:cNvSpPr txBox="1">
            <a:spLocks noChangeArrowheads="1"/>
          </p:cNvSpPr>
          <p:nvPr/>
        </p:nvSpPr>
        <p:spPr bwMode="auto">
          <a:xfrm>
            <a:off x="609600" y="5745163"/>
            <a:ext cx="4038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latin typeface="Helvetica" charset="0"/>
              </a:rPr>
              <a:t>A and D think that this</a:t>
            </a:r>
            <a:br>
              <a:rPr lang="en-US">
                <a:latin typeface="Helvetica" charset="0"/>
              </a:rPr>
            </a:br>
            <a:r>
              <a:rPr lang="en-US">
                <a:latin typeface="Helvetica" charset="0"/>
              </a:rPr>
              <a:t>is the path to C</a:t>
            </a:r>
          </a:p>
        </p:txBody>
      </p:sp>
      <p:sp>
        <p:nvSpPr>
          <p:cNvPr id="971901" name="Text Box 125"/>
          <p:cNvSpPr txBox="1">
            <a:spLocks noChangeArrowheads="1"/>
          </p:cNvSpPr>
          <p:nvPr/>
        </p:nvSpPr>
        <p:spPr bwMode="auto">
          <a:xfrm>
            <a:off x="4953000" y="5715000"/>
            <a:ext cx="3581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latin typeface="Helvetica" charset="0"/>
              </a:rPr>
              <a:t>E thinks that this</a:t>
            </a:r>
            <a:br>
              <a:rPr lang="en-US" dirty="0">
                <a:latin typeface="Helvetica" charset="0"/>
              </a:rPr>
            </a:br>
            <a:r>
              <a:rPr lang="en-US" dirty="0">
                <a:latin typeface="Helvetica" charset="0"/>
              </a:rPr>
              <a:t>is the path to C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962525" y="3429000"/>
            <a:ext cx="3571875" cy="2236788"/>
            <a:chOff x="4962525" y="3429000"/>
            <a:chExt cx="3571875" cy="2236788"/>
          </a:xfrm>
        </p:grpSpPr>
        <p:grpSp>
          <p:nvGrpSpPr>
            <p:cNvPr id="3" name="Group 2"/>
            <p:cNvGrpSpPr/>
            <p:nvPr/>
          </p:nvGrpSpPr>
          <p:grpSpPr>
            <a:xfrm>
              <a:off x="4962525" y="3429000"/>
              <a:ext cx="3571875" cy="2236788"/>
              <a:chOff x="4962525" y="3429000"/>
              <a:chExt cx="3571875" cy="2236788"/>
            </a:xfrm>
          </p:grpSpPr>
          <p:sp>
            <p:nvSpPr>
              <p:cNvPr id="80909" name="Freeform 64"/>
              <p:cNvSpPr>
                <a:spLocks/>
              </p:cNvSpPr>
              <p:nvPr/>
            </p:nvSpPr>
            <p:spPr bwMode="auto">
              <a:xfrm>
                <a:off x="4962525" y="3429000"/>
                <a:ext cx="3571875" cy="2236788"/>
              </a:xfrm>
              <a:custGeom>
                <a:avLst/>
                <a:gdLst>
                  <a:gd name="T0" fmla="*/ 0 w 2250"/>
                  <a:gd name="T1" fmla="*/ 624 h 1409"/>
                  <a:gd name="T2" fmla="*/ 219 w 2250"/>
                  <a:gd name="T3" fmla="*/ 321 h 1409"/>
                  <a:gd name="T4" fmla="*/ 529 w 2250"/>
                  <a:gd name="T5" fmla="*/ 35 h 1409"/>
                  <a:gd name="T6" fmla="*/ 1551 w 2250"/>
                  <a:gd name="T7" fmla="*/ 111 h 1409"/>
                  <a:gd name="T8" fmla="*/ 1968 w 2250"/>
                  <a:gd name="T9" fmla="*/ 483 h 1409"/>
                  <a:gd name="T10" fmla="*/ 2199 w 2250"/>
                  <a:gd name="T11" fmla="*/ 906 h 1409"/>
                  <a:gd name="T12" fmla="*/ 1659 w 2250"/>
                  <a:gd name="T13" fmla="*/ 1314 h 1409"/>
                  <a:gd name="T14" fmla="*/ 993 w 2250"/>
                  <a:gd name="T15" fmla="*/ 1386 h 1409"/>
                  <a:gd name="T16" fmla="*/ 465 w 2250"/>
                  <a:gd name="T17" fmla="*/ 1356 h 1409"/>
                  <a:gd name="T18" fmla="*/ 102 w 2250"/>
                  <a:gd name="T19" fmla="*/ 1068 h 1409"/>
                  <a:gd name="T20" fmla="*/ 0 w 2250"/>
                  <a:gd name="T21" fmla="*/ 624 h 140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250"/>
                  <a:gd name="T34" fmla="*/ 0 h 1409"/>
                  <a:gd name="T35" fmla="*/ 2250 w 2250"/>
                  <a:gd name="T36" fmla="*/ 1409 h 140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250" h="1409">
                    <a:moveTo>
                      <a:pt x="0" y="624"/>
                    </a:moveTo>
                    <a:cubicBezTo>
                      <a:pt x="5" y="506"/>
                      <a:pt x="131" y="419"/>
                      <a:pt x="219" y="321"/>
                    </a:cubicBezTo>
                    <a:cubicBezTo>
                      <a:pt x="307" y="223"/>
                      <a:pt x="307" y="70"/>
                      <a:pt x="529" y="35"/>
                    </a:cubicBezTo>
                    <a:cubicBezTo>
                      <a:pt x="751" y="0"/>
                      <a:pt x="1311" y="36"/>
                      <a:pt x="1551" y="111"/>
                    </a:cubicBezTo>
                    <a:cubicBezTo>
                      <a:pt x="1791" y="186"/>
                      <a:pt x="1860" y="351"/>
                      <a:pt x="1968" y="483"/>
                    </a:cubicBezTo>
                    <a:cubicBezTo>
                      <a:pt x="2076" y="615"/>
                      <a:pt x="2250" y="767"/>
                      <a:pt x="2199" y="906"/>
                    </a:cubicBezTo>
                    <a:cubicBezTo>
                      <a:pt x="2148" y="1045"/>
                      <a:pt x="1860" y="1234"/>
                      <a:pt x="1659" y="1314"/>
                    </a:cubicBezTo>
                    <a:cubicBezTo>
                      <a:pt x="1458" y="1394"/>
                      <a:pt x="1192" y="1379"/>
                      <a:pt x="993" y="1386"/>
                    </a:cubicBezTo>
                    <a:cubicBezTo>
                      <a:pt x="794" y="1393"/>
                      <a:pt x="613" y="1409"/>
                      <a:pt x="465" y="1356"/>
                    </a:cubicBezTo>
                    <a:cubicBezTo>
                      <a:pt x="317" y="1303"/>
                      <a:pt x="180" y="1190"/>
                      <a:pt x="102" y="1068"/>
                    </a:cubicBezTo>
                    <a:cubicBezTo>
                      <a:pt x="24" y="946"/>
                      <a:pt x="21" y="716"/>
                      <a:pt x="0" y="624"/>
                    </a:cubicBezTo>
                    <a:close/>
                  </a:path>
                </a:pathLst>
              </a:custGeom>
              <a:solidFill>
                <a:srgbClr val="C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10" name="Freeform 65"/>
              <p:cNvSpPr>
                <a:spLocks/>
              </p:cNvSpPr>
              <p:nvPr/>
            </p:nvSpPr>
            <p:spPr bwMode="auto">
              <a:xfrm>
                <a:off x="5495925" y="4300538"/>
                <a:ext cx="542925" cy="295275"/>
              </a:xfrm>
              <a:custGeom>
                <a:avLst/>
                <a:gdLst>
                  <a:gd name="T0" fmla="*/ 0 w 342"/>
                  <a:gd name="T1" fmla="*/ 186 h 186"/>
                  <a:gd name="T2" fmla="*/ 342 w 342"/>
                  <a:gd name="T3" fmla="*/ 0 h 186"/>
                  <a:gd name="T4" fmla="*/ 0 60000 65536"/>
                  <a:gd name="T5" fmla="*/ 0 60000 65536"/>
                  <a:gd name="T6" fmla="*/ 0 w 342"/>
                  <a:gd name="T7" fmla="*/ 0 h 186"/>
                  <a:gd name="T8" fmla="*/ 342 w 342"/>
                  <a:gd name="T9" fmla="*/ 186 h 18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42" h="186">
                    <a:moveTo>
                      <a:pt x="0" y="186"/>
                    </a:moveTo>
                    <a:lnTo>
                      <a:pt x="342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11" name="Oval 66"/>
              <p:cNvSpPr>
                <a:spLocks noChangeArrowheads="1"/>
              </p:cNvSpPr>
              <p:nvPr/>
            </p:nvSpPr>
            <p:spPr bwMode="auto">
              <a:xfrm>
                <a:off x="5083175" y="4684713"/>
                <a:ext cx="496888" cy="12858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12" name="Line 67"/>
              <p:cNvSpPr>
                <a:spLocks noChangeShapeType="1"/>
              </p:cNvSpPr>
              <p:nvPr/>
            </p:nvSpPr>
            <p:spPr bwMode="auto">
              <a:xfrm>
                <a:off x="5083175" y="4673600"/>
                <a:ext cx="0" cy="7937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13" name="Line 68"/>
              <p:cNvSpPr>
                <a:spLocks noChangeShapeType="1"/>
              </p:cNvSpPr>
              <p:nvPr/>
            </p:nvSpPr>
            <p:spPr bwMode="auto">
              <a:xfrm>
                <a:off x="5580063" y="4673600"/>
                <a:ext cx="0" cy="7937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14" name="Rectangle 69"/>
              <p:cNvSpPr>
                <a:spLocks noChangeArrowheads="1"/>
              </p:cNvSpPr>
              <p:nvPr/>
            </p:nvSpPr>
            <p:spPr bwMode="auto">
              <a:xfrm>
                <a:off x="5083175" y="4673600"/>
                <a:ext cx="492125" cy="7778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sz="1800" b="0">
                  <a:latin typeface="Arial" charset="0"/>
                </a:endParaRPr>
              </a:p>
            </p:txBody>
          </p:sp>
          <p:sp>
            <p:nvSpPr>
              <p:cNvPr id="80915" name="Oval 70"/>
              <p:cNvSpPr>
                <a:spLocks noChangeArrowheads="1"/>
              </p:cNvSpPr>
              <p:nvPr/>
            </p:nvSpPr>
            <p:spPr bwMode="auto">
              <a:xfrm>
                <a:off x="5078413" y="4579938"/>
                <a:ext cx="496888" cy="150813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16" name="Oval 71"/>
              <p:cNvSpPr>
                <a:spLocks noChangeArrowheads="1"/>
              </p:cNvSpPr>
              <p:nvPr/>
            </p:nvSpPr>
            <p:spPr bwMode="auto">
              <a:xfrm>
                <a:off x="5835650" y="5299075"/>
                <a:ext cx="496888" cy="12858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17" name="Line 72"/>
              <p:cNvSpPr>
                <a:spLocks noChangeShapeType="1"/>
              </p:cNvSpPr>
              <p:nvPr/>
            </p:nvSpPr>
            <p:spPr bwMode="auto">
              <a:xfrm>
                <a:off x="5835650" y="5287963"/>
                <a:ext cx="0" cy="7937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18" name="Line 73"/>
              <p:cNvSpPr>
                <a:spLocks noChangeShapeType="1"/>
              </p:cNvSpPr>
              <p:nvPr/>
            </p:nvSpPr>
            <p:spPr bwMode="auto">
              <a:xfrm>
                <a:off x="6332538" y="5287963"/>
                <a:ext cx="0" cy="7937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19" name="Rectangle 74"/>
              <p:cNvSpPr>
                <a:spLocks noChangeArrowheads="1"/>
              </p:cNvSpPr>
              <p:nvPr/>
            </p:nvSpPr>
            <p:spPr bwMode="auto">
              <a:xfrm>
                <a:off x="5835650" y="5287963"/>
                <a:ext cx="492125" cy="7778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sz="1800" b="0">
                  <a:latin typeface="Arial" charset="0"/>
                </a:endParaRPr>
              </a:p>
            </p:txBody>
          </p:sp>
          <p:sp>
            <p:nvSpPr>
              <p:cNvPr id="80920" name="Oval 75"/>
              <p:cNvSpPr>
                <a:spLocks noChangeArrowheads="1"/>
              </p:cNvSpPr>
              <p:nvPr/>
            </p:nvSpPr>
            <p:spPr bwMode="auto">
              <a:xfrm>
                <a:off x="5830888" y="5194300"/>
                <a:ext cx="496888" cy="150813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21" name="Oval 76"/>
              <p:cNvSpPr>
                <a:spLocks noChangeArrowheads="1"/>
              </p:cNvSpPr>
              <p:nvPr/>
            </p:nvSpPr>
            <p:spPr bwMode="auto">
              <a:xfrm>
                <a:off x="5829300" y="4203700"/>
                <a:ext cx="496888" cy="12858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22" name="Line 77"/>
              <p:cNvSpPr>
                <a:spLocks noChangeShapeType="1"/>
              </p:cNvSpPr>
              <p:nvPr/>
            </p:nvSpPr>
            <p:spPr bwMode="auto">
              <a:xfrm>
                <a:off x="5829300" y="4192588"/>
                <a:ext cx="0" cy="7937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23" name="Line 78"/>
              <p:cNvSpPr>
                <a:spLocks noChangeShapeType="1"/>
              </p:cNvSpPr>
              <p:nvPr/>
            </p:nvSpPr>
            <p:spPr bwMode="auto">
              <a:xfrm>
                <a:off x="6326188" y="4192588"/>
                <a:ext cx="0" cy="7937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24" name="Rectangle 79"/>
              <p:cNvSpPr>
                <a:spLocks noChangeArrowheads="1"/>
              </p:cNvSpPr>
              <p:nvPr/>
            </p:nvSpPr>
            <p:spPr bwMode="auto">
              <a:xfrm>
                <a:off x="5829300" y="4192588"/>
                <a:ext cx="492125" cy="7778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sz="1800" b="0">
                  <a:latin typeface="Arial" charset="0"/>
                </a:endParaRPr>
              </a:p>
            </p:txBody>
          </p:sp>
          <p:sp>
            <p:nvSpPr>
              <p:cNvPr id="80925" name="Oval 80"/>
              <p:cNvSpPr>
                <a:spLocks noChangeArrowheads="1"/>
              </p:cNvSpPr>
              <p:nvPr/>
            </p:nvSpPr>
            <p:spPr bwMode="auto">
              <a:xfrm>
                <a:off x="5824538" y="4098925"/>
                <a:ext cx="496888" cy="150813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26" name="Oval 81"/>
              <p:cNvSpPr>
                <a:spLocks noChangeArrowheads="1"/>
              </p:cNvSpPr>
              <p:nvPr/>
            </p:nvSpPr>
            <p:spPr bwMode="auto">
              <a:xfrm>
                <a:off x="6913563" y="4197350"/>
                <a:ext cx="495300" cy="12858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27" name="Line 82"/>
              <p:cNvSpPr>
                <a:spLocks noChangeShapeType="1"/>
              </p:cNvSpPr>
              <p:nvPr/>
            </p:nvSpPr>
            <p:spPr bwMode="auto">
              <a:xfrm>
                <a:off x="6913563" y="4186238"/>
                <a:ext cx="0" cy="7937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28" name="Line 83"/>
              <p:cNvSpPr>
                <a:spLocks noChangeShapeType="1"/>
              </p:cNvSpPr>
              <p:nvPr/>
            </p:nvSpPr>
            <p:spPr bwMode="auto">
              <a:xfrm>
                <a:off x="7408863" y="4186238"/>
                <a:ext cx="0" cy="7937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29" name="Rectangle 84"/>
              <p:cNvSpPr>
                <a:spLocks noChangeArrowheads="1"/>
              </p:cNvSpPr>
              <p:nvPr/>
            </p:nvSpPr>
            <p:spPr bwMode="auto">
              <a:xfrm>
                <a:off x="6913563" y="4186238"/>
                <a:ext cx="490538" cy="7778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sz="1800" b="0">
                  <a:latin typeface="Arial" charset="0"/>
                </a:endParaRPr>
              </a:p>
            </p:txBody>
          </p:sp>
          <p:sp>
            <p:nvSpPr>
              <p:cNvPr id="80930" name="Oval 85"/>
              <p:cNvSpPr>
                <a:spLocks noChangeArrowheads="1"/>
              </p:cNvSpPr>
              <p:nvPr/>
            </p:nvSpPr>
            <p:spPr bwMode="auto">
              <a:xfrm>
                <a:off x="6918325" y="4097338"/>
                <a:ext cx="495300" cy="150813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31" name="Oval 86"/>
              <p:cNvSpPr>
                <a:spLocks noChangeArrowheads="1"/>
              </p:cNvSpPr>
              <p:nvPr/>
            </p:nvSpPr>
            <p:spPr bwMode="auto">
              <a:xfrm>
                <a:off x="6929438" y="5294313"/>
                <a:ext cx="496888" cy="12858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32" name="Line 87"/>
              <p:cNvSpPr>
                <a:spLocks noChangeShapeType="1"/>
              </p:cNvSpPr>
              <p:nvPr/>
            </p:nvSpPr>
            <p:spPr bwMode="auto">
              <a:xfrm>
                <a:off x="6929438" y="5283200"/>
                <a:ext cx="0" cy="7937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33" name="Line 88"/>
              <p:cNvSpPr>
                <a:spLocks noChangeShapeType="1"/>
              </p:cNvSpPr>
              <p:nvPr/>
            </p:nvSpPr>
            <p:spPr bwMode="auto">
              <a:xfrm>
                <a:off x="7426325" y="5283200"/>
                <a:ext cx="0" cy="7937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34" name="Rectangle 89"/>
              <p:cNvSpPr>
                <a:spLocks noChangeArrowheads="1"/>
              </p:cNvSpPr>
              <p:nvPr/>
            </p:nvSpPr>
            <p:spPr bwMode="auto">
              <a:xfrm>
                <a:off x="6929438" y="5283200"/>
                <a:ext cx="492125" cy="7778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sz="1800" b="0">
                  <a:latin typeface="Arial" charset="0"/>
                </a:endParaRPr>
              </a:p>
            </p:txBody>
          </p:sp>
          <p:sp>
            <p:nvSpPr>
              <p:cNvPr id="80935" name="Oval 90"/>
              <p:cNvSpPr>
                <a:spLocks noChangeArrowheads="1"/>
              </p:cNvSpPr>
              <p:nvPr/>
            </p:nvSpPr>
            <p:spPr bwMode="auto">
              <a:xfrm>
                <a:off x="6924675" y="5189538"/>
                <a:ext cx="496888" cy="150813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36" name="Oval 91"/>
              <p:cNvSpPr>
                <a:spLocks noChangeArrowheads="1"/>
              </p:cNvSpPr>
              <p:nvPr/>
            </p:nvSpPr>
            <p:spPr bwMode="auto">
              <a:xfrm>
                <a:off x="7826375" y="4752975"/>
                <a:ext cx="496888" cy="12858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37" name="Line 92"/>
              <p:cNvSpPr>
                <a:spLocks noChangeShapeType="1"/>
              </p:cNvSpPr>
              <p:nvPr/>
            </p:nvSpPr>
            <p:spPr bwMode="auto">
              <a:xfrm>
                <a:off x="7826375" y="4741863"/>
                <a:ext cx="0" cy="7937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38" name="Line 93"/>
              <p:cNvSpPr>
                <a:spLocks noChangeShapeType="1"/>
              </p:cNvSpPr>
              <p:nvPr/>
            </p:nvSpPr>
            <p:spPr bwMode="auto">
              <a:xfrm>
                <a:off x="8323263" y="4741863"/>
                <a:ext cx="0" cy="7937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39" name="Rectangle 94"/>
              <p:cNvSpPr>
                <a:spLocks noChangeArrowheads="1"/>
              </p:cNvSpPr>
              <p:nvPr/>
            </p:nvSpPr>
            <p:spPr bwMode="auto">
              <a:xfrm>
                <a:off x="7826375" y="4741863"/>
                <a:ext cx="492125" cy="7778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sz="1800" b="0">
                  <a:latin typeface="Arial" charset="0"/>
                </a:endParaRPr>
              </a:p>
            </p:txBody>
          </p:sp>
          <p:sp>
            <p:nvSpPr>
              <p:cNvPr id="80940" name="Oval 95"/>
              <p:cNvSpPr>
                <a:spLocks noChangeArrowheads="1"/>
              </p:cNvSpPr>
              <p:nvPr/>
            </p:nvSpPr>
            <p:spPr bwMode="auto">
              <a:xfrm>
                <a:off x="7821613" y="4648200"/>
                <a:ext cx="496888" cy="150813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42" name="Freeform 97"/>
              <p:cNvSpPr>
                <a:spLocks/>
              </p:cNvSpPr>
              <p:nvPr/>
            </p:nvSpPr>
            <p:spPr bwMode="auto">
              <a:xfrm>
                <a:off x="6076950" y="4352925"/>
                <a:ext cx="1588" cy="852488"/>
              </a:xfrm>
              <a:custGeom>
                <a:avLst/>
                <a:gdLst>
                  <a:gd name="T0" fmla="*/ 0 w 1"/>
                  <a:gd name="T1" fmla="*/ 0 h 537"/>
                  <a:gd name="T2" fmla="*/ 0 w 1"/>
                  <a:gd name="T3" fmla="*/ 537 h 537"/>
                  <a:gd name="T4" fmla="*/ 0 60000 65536"/>
                  <a:gd name="T5" fmla="*/ 0 60000 65536"/>
                  <a:gd name="T6" fmla="*/ 0 w 1"/>
                  <a:gd name="T7" fmla="*/ 0 h 537"/>
                  <a:gd name="T8" fmla="*/ 1 w 1"/>
                  <a:gd name="T9" fmla="*/ 537 h 537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537">
                    <a:moveTo>
                      <a:pt x="0" y="0"/>
                    </a:moveTo>
                    <a:lnTo>
                      <a:pt x="0" y="537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43" name="Freeform 98"/>
              <p:cNvSpPr>
                <a:spLocks/>
              </p:cNvSpPr>
              <p:nvPr/>
            </p:nvSpPr>
            <p:spPr bwMode="auto">
              <a:xfrm>
                <a:off x="6324600" y="4343400"/>
                <a:ext cx="800100" cy="952500"/>
              </a:xfrm>
              <a:custGeom>
                <a:avLst/>
                <a:gdLst>
                  <a:gd name="T0" fmla="*/ 0 w 378"/>
                  <a:gd name="T1" fmla="*/ 7134 h 174"/>
                  <a:gd name="T2" fmla="*/ 896 w 378"/>
                  <a:gd name="T3" fmla="*/ 0 h 174"/>
                  <a:gd name="T4" fmla="*/ 0 60000 65536"/>
                  <a:gd name="T5" fmla="*/ 0 60000 65536"/>
                  <a:gd name="T6" fmla="*/ 0 w 378"/>
                  <a:gd name="T7" fmla="*/ 0 h 174"/>
                  <a:gd name="T8" fmla="*/ 378 w 378"/>
                  <a:gd name="T9" fmla="*/ 174 h 17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78" h="174">
                    <a:moveTo>
                      <a:pt x="0" y="174"/>
                    </a:moveTo>
                    <a:lnTo>
                      <a:pt x="378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44" name="Freeform 99"/>
              <p:cNvSpPr>
                <a:spLocks/>
              </p:cNvSpPr>
              <p:nvPr/>
            </p:nvSpPr>
            <p:spPr bwMode="auto">
              <a:xfrm>
                <a:off x="7429500" y="4876800"/>
                <a:ext cx="581025" cy="428625"/>
              </a:xfrm>
              <a:custGeom>
                <a:avLst/>
                <a:gdLst>
                  <a:gd name="T0" fmla="*/ 0 w 366"/>
                  <a:gd name="T1" fmla="*/ 270 h 270"/>
                  <a:gd name="T2" fmla="*/ 366 w 366"/>
                  <a:gd name="T3" fmla="*/ 0 h 270"/>
                  <a:gd name="T4" fmla="*/ 0 60000 65536"/>
                  <a:gd name="T5" fmla="*/ 0 60000 65536"/>
                  <a:gd name="T6" fmla="*/ 0 w 366"/>
                  <a:gd name="T7" fmla="*/ 0 h 270"/>
                  <a:gd name="T8" fmla="*/ 366 w 366"/>
                  <a:gd name="T9" fmla="*/ 270 h 27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66" h="270">
                    <a:moveTo>
                      <a:pt x="0" y="270"/>
                    </a:moveTo>
                    <a:lnTo>
                      <a:pt x="366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45" name="Freeform 100"/>
              <p:cNvSpPr>
                <a:spLocks/>
              </p:cNvSpPr>
              <p:nvPr/>
            </p:nvSpPr>
            <p:spPr bwMode="auto">
              <a:xfrm>
                <a:off x="6348413" y="5329238"/>
                <a:ext cx="581025" cy="1588"/>
              </a:xfrm>
              <a:custGeom>
                <a:avLst/>
                <a:gdLst>
                  <a:gd name="T0" fmla="*/ 366 w 366"/>
                  <a:gd name="T1" fmla="*/ 0 h 1"/>
                  <a:gd name="T2" fmla="*/ 0 w 366"/>
                  <a:gd name="T3" fmla="*/ 0 h 1"/>
                  <a:gd name="T4" fmla="*/ 0 60000 65536"/>
                  <a:gd name="T5" fmla="*/ 0 60000 65536"/>
                  <a:gd name="T6" fmla="*/ 0 w 366"/>
                  <a:gd name="T7" fmla="*/ 0 h 1"/>
                  <a:gd name="T8" fmla="*/ 366 w 366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66" h="1">
                    <a:moveTo>
                      <a:pt x="366" y="0"/>
                    </a:move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46" name="Freeform 101"/>
              <p:cNvSpPr>
                <a:spLocks/>
              </p:cNvSpPr>
              <p:nvPr/>
            </p:nvSpPr>
            <p:spPr bwMode="auto">
              <a:xfrm>
                <a:off x="5410200" y="4814888"/>
                <a:ext cx="438150" cy="419100"/>
              </a:xfrm>
              <a:custGeom>
                <a:avLst/>
                <a:gdLst>
                  <a:gd name="T0" fmla="*/ 276 w 276"/>
                  <a:gd name="T1" fmla="*/ 264 h 264"/>
                  <a:gd name="T2" fmla="*/ 0 w 276"/>
                  <a:gd name="T3" fmla="*/ 0 h 264"/>
                  <a:gd name="T4" fmla="*/ 0 60000 65536"/>
                  <a:gd name="T5" fmla="*/ 0 60000 65536"/>
                  <a:gd name="T6" fmla="*/ 0 w 276"/>
                  <a:gd name="T7" fmla="*/ 0 h 264"/>
                  <a:gd name="T8" fmla="*/ 276 w 276"/>
                  <a:gd name="T9" fmla="*/ 264 h 2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76" h="264">
                    <a:moveTo>
                      <a:pt x="276" y="264"/>
                    </a:move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47" name="Freeform 102"/>
              <p:cNvSpPr>
                <a:spLocks/>
              </p:cNvSpPr>
              <p:nvPr/>
            </p:nvSpPr>
            <p:spPr bwMode="auto">
              <a:xfrm>
                <a:off x="6338888" y="4233863"/>
                <a:ext cx="581025" cy="1588"/>
              </a:xfrm>
              <a:custGeom>
                <a:avLst/>
                <a:gdLst>
                  <a:gd name="T0" fmla="*/ 366 w 366"/>
                  <a:gd name="T1" fmla="*/ 0 h 1"/>
                  <a:gd name="T2" fmla="*/ 0 w 366"/>
                  <a:gd name="T3" fmla="*/ 0 h 1"/>
                  <a:gd name="T4" fmla="*/ 0 60000 65536"/>
                  <a:gd name="T5" fmla="*/ 0 60000 65536"/>
                  <a:gd name="T6" fmla="*/ 0 w 366"/>
                  <a:gd name="T7" fmla="*/ 0 h 1"/>
                  <a:gd name="T8" fmla="*/ 366 w 366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66" h="1">
                    <a:moveTo>
                      <a:pt x="366" y="0"/>
                    </a:move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48" name="Freeform 103"/>
              <p:cNvSpPr>
                <a:spLocks/>
              </p:cNvSpPr>
              <p:nvPr/>
            </p:nvSpPr>
            <p:spPr bwMode="auto">
              <a:xfrm>
                <a:off x="7410450" y="4229100"/>
                <a:ext cx="628650" cy="423863"/>
              </a:xfrm>
              <a:custGeom>
                <a:avLst/>
                <a:gdLst>
                  <a:gd name="T0" fmla="*/ 396 w 396"/>
                  <a:gd name="T1" fmla="*/ 267 h 267"/>
                  <a:gd name="T2" fmla="*/ 0 w 396"/>
                  <a:gd name="T3" fmla="*/ 0 h 267"/>
                  <a:gd name="T4" fmla="*/ 0 60000 65536"/>
                  <a:gd name="T5" fmla="*/ 0 60000 65536"/>
                  <a:gd name="T6" fmla="*/ 0 w 396"/>
                  <a:gd name="T7" fmla="*/ 0 h 267"/>
                  <a:gd name="T8" fmla="*/ 396 w 396"/>
                  <a:gd name="T9" fmla="*/ 267 h 267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96" h="267">
                    <a:moveTo>
                      <a:pt x="396" y="267"/>
                    </a:move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49" name="Freeform 104"/>
              <p:cNvSpPr>
                <a:spLocks/>
              </p:cNvSpPr>
              <p:nvPr/>
            </p:nvSpPr>
            <p:spPr bwMode="auto">
              <a:xfrm>
                <a:off x="5319713" y="3548063"/>
                <a:ext cx="1762125" cy="1023938"/>
              </a:xfrm>
              <a:custGeom>
                <a:avLst/>
                <a:gdLst>
                  <a:gd name="T0" fmla="*/ 1110 w 1110"/>
                  <a:gd name="T1" fmla="*/ 342 h 645"/>
                  <a:gd name="T2" fmla="*/ 0 w 1110"/>
                  <a:gd name="T3" fmla="*/ 645 h 645"/>
                  <a:gd name="T4" fmla="*/ 0 60000 65536"/>
                  <a:gd name="T5" fmla="*/ 0 60000 65536"/>
                  <a:gd name="T6" fmla="*/ 0 w 1110"/>
                  <a:gd name="T7" fmla="*/ 0 h 645"/>
                  <a:gd name="T8" fmla="*/ 1110 w 1110"/>
                  <a:gd name="T9" fmla="*/ 645 h 64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110" h="645">
                    <a:moveTo>
                      <a:pt x="1110" y="342"/>
                    </a:moveTo>
                    <a:cubicBezTo>
                      <a:pt x="1104" y="0"/>
                      <a:pt x="21" y="63"/>
                      <a:pt x="0" y="645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80950" name="Group 105"/>
              <p:cNvGrpSpPr>
                <a:grpSpLocks/>
              </p:cNvGrpSpPr>
              <p:nvPr/>
            </p:nvGrpSpPr>
            <p:grpSpPr bwMode="auto">
              <a:xfrm>
                <a:off x="5154613" y="4522788"/>
                <a:ext cx="336550" cy="366713"/>
                <a:chOff x="2950" y="2441"/>
                <a:chExt cx="215" cy="231"/>
              </a:xfrm>
            </p:grpSpPr>
            <p:sp>
              <p:nvSpPr>
                <p:cNvPr id="80967" name="Rectangle 106"/>
                <p:cNvSpPr>
                  <a:spLocks noChangeArrowheads="1"/>
                </p:cNvSpPr>
                <p:nvPr/>
              </p:nvSpPr>
              <p:spPr bwMode="auto">
                <a:xfrm>
                  <a:off x="2982" y="2490"/>
                  <a:ext cx="144" cy="1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8" name="Text Box 107"/>
                <p:cNvSpPr txBox="1">
                  <a:spLocks noChangeArrowheads="1"/>
                </p:cNvSpPr>
                <p:nvPr/>
              </p:nvSpPr>
              <p:spPr bwMode="auto">
                <a:xfrm>
                  <a:off x="2950" y="2441"/>
                  <a:ext cx="215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9pPr>
                </a:lstStyle>
                <a:p>
                  <a:pPr algn="ctr"/>
                  <a:r>
                    <a:rPr lang="en-US" sz="1800" b="0">
                      <a:latin typeface="Arial" charset="0"/>
                    </a:rPr>
                    <a:t>A</a:t>
                  </a:r>
                </a:p>
              </p:txBody>
            </p:sp>
          </p:grpSp>
          <p:grpSp>
            <p:nvGrpSpPr>
              <p:cNvPr id="80951" name="Group 108"/>
              <p:cNvGrpSpPr>
                <a:grpSpLocks/>
              </p:cNvGrpSpPr>
              <p:nvPr/>
            </p:nvGrpSpPr>
            <p:grpSpPr bwMode="auto">
              <a:xfrm>
                <a:off x="7011988" y="5132388"/>
                <a:ext cx="336550" cy="366713"/>
                <a:chOff x="2950" y="2441"/>
                <a:chExt cx="215" cy="231"/>
              </a:xfrm>
            </p:grpSpPr>
            <p:sp>
              <p:nvSpPr>
                <p:cNvPr id="80965" name="Rectangle 109"/>
                <p:cNvSpPr>
                  <a:spLocks noChangeArrowheads="1"/>
                </p:cNvSpPr>
                <p:nvPr/>
              </p:nvSpPr>
              <p:spPr bwMode="auto">
                <a:xfrm>
                  <a:off x="2982" y="2490"/>
                  <a:ext cx="144" cy="1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6" name="Text Box 110"/>
                <p:cNvSpPr txBox="1">
                  <a:spLocks noChangeArrowheads="1"/>
                </p:cNvSpPr>
                <p:nvPr/>
              </p:nvSpPr>
              <p:spPr bwMode="auto">
                <a:xfrm>
                  <a:off x="2950" y="2441"/>
                  <a:ext cx="215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9pPr>
                </a:lstStyle>
                <a:p>
                  <a:pPr algn="ctr"/>
                  <a:r>
                    <a:rPr lang="en-US" sz="1800" b="0">
                      <a:latin typeface="Arial" charset="0"/>
                    </a:rPr>
                    <a:t>E</a:t>
                  </a:r>
                </a:p>
              </p:txBody>
            </p:sp>
          </p:grpSp>
          <p:grpSp>
            <p:nvGrpSpPr>
              <p:cNvPr id="80952" name="Group 111"/>
              <p:cNvGrpSpPr>
                <a:grpSpLocks/>
              </p:cNvGrpSpPr>
              <p:nvPr/>
            </p:nvGrpSpPr>
            <p:grpSpPr bwMode="auto">
              <a:xfrm>
                <a:off x="5924550" y="5127625"/>
                <a:ext cx="349250" cy="366713"/>
                <a:chOff x="2946" y="2441"/>
                <a:chExt cx="223" cy="231"/>
              </a:xfrm>
            </p:grpSpPr>
            <p:sp>
              <p:nvSpPr>
                <p:cNvPr id="80963" name="Rectangle 112"/>
                <p:cNvSpPr>
                  <a:spLocks noChangeArrowheads="1"/>
                </p:cNvSpPr>
                <p:nvPr/>
              </p:nvSpPr>
              <p:spPr bwMode="auto">
                <a:xfrm>
                  <a:off x="2982" y="2490"/>
                  <a:ext cx="144" cy="1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4" name="Text Box 113"/>
                <p:cNvSpPr txBox="1">
                  <a:spLocks noChangeArrowheads="1"/>
                </p:cNvSpPr>
                <p:nvPr/>
              </p:nvSpPr>
              <p:spPr bwMode="auto">
                <a:xfrm>
                  <a:off x="2946" y="2441"/>
                  <a:ext cx="223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9pPr>
                </a:lstStyle>
                <a:p>
                  <a:pPr algn="ctr"/>
                  <a:r>
                    <a:rPr lang="en-US" sz="1800" b="0">
                      <a:latin typeface="Arial" charset="0"/>
                    </a:rPr>
                    <a:t>D</a:t>
                  </a:r>
                </a:p>
              </p:txBody>
            </p:sp>
          </p:grpSp>
          <p:grpSp>
            <p:nvGrpSpPr>
              <p:cNvPr id="80953" name="Group 114"/>
              <p:cNvGrpSpPr>
                <a:grpSpLocks/>
              </p:cNvGrpSpPr>
              <p:nvPr/>
            </p:nvGrpSpPr>
            <p:grpSpPr bwMode="auto">
              <a:xfrm>
                <a:off x="6996113" y="4037013"/>
                <a:ext cx="349250" cy="366713"/>
                <a:chOff x="2946" y="2441"/>
                <a:chExt cx="223" cy="231"/>
              </a:xfrm>
            </p:grpSpPr>
            <p:sp>
              <p:nvSpPr>
                <p:cNvPr id="80961" name="Rectangle 115"/>
                <p:cNvSpPr>
                  <a:spLocks noChangeArrowheads="1"/>
                </p:cNvSpPr>
                <p:nvPr/>
              </p:nvSpPr>
              <p:spPr bwMode="auto">
                <a:xfrm>
                  <a:off x="2982" y="2490"/>
                  <a:ext cx="144" cy="1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2" name="Text Box 116"/>
                <p:cNvSpPr txBox="1">
                  <a:spLocks noChangeArrowheads="1"/>
                </p:cNvSpPr>
                <p:nvPr/>
              </p:nvSpPr>
              <p:spPr bwMode="auto">
                <a:xfrm>
                  <a:off x="2946" y="2441"/>
                  <a:ext cx="223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9pPr>
                </a:lstStyle>
                <a:p>
                  <a:pPr algn="ctr"/>
                  <a:r>
                    <a:rPr lang="en-US" sz="1800" b="0">
                      <a:latin typeface="Arial" charset="0"/>
                    </a:rPr>
                    <a:t>C</a:t>
                  </a:r>
                </a:p>
              </p:txBody>
            </p:sp>
          </p:grpSp>
          <p:grpSp>
            <p:nvGrpSpPr>
              <p:cNvPr id="80954" name="Group 117"/>
              <p:cNvGrpSpPr>
                <a:grpSpLocks/>
              </p:cNvGrpSpPr>
              <p:nvPr/>
            </p:nvGrpSpPr>
            <p:grpSpPr bwMode="auto">
              <a:xfrm>
                <a:off x="5918200" y="4037013"/>
                <a:ext cx="336550" cy="366713"/>
                <a:chOff x="2951" y="2441"/>
                <a:chExt cx="215" cy="231"/>
              </a:xfrm>
            </p:grpSpPr>
            <p:sp>
              <p:nvSpPr>
                <p:cNvPr id="80959" name="Rectangle 118"/>
                <p:cNvSpPr>
                  <a:spLocks noChangeArrowheads="1"/>
                </p:cNvSpPr>
                <p:nvPr/>
              </p:nvSpPr>
              <p:spPr bwMode="auto">
                <a:xfrm>
                  <a:off x="2982" y="2490"/>
                  <a:ext cx="144" cy="1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0" name="Text Box 119"/>
                <p:cNvSpPr txBox="1">
                  <a:spLocks noChangeArrowheads="1"/>
                </p:cNvSpPr>
                <p:nvPr/>
              </p:nvSpPr>
              <p:spPr bwMode="auto">
                <a:xfrm>
                  <a:off x="2951" y="2441"/>
                  <a:ext cx="215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9pPr>
                </a:lstStyle>
                <a:p>
                  <a:pPr algn="ctr"/>
                  <a:r>
                    <a:rPr lang="en-US" sz="1800" b="0">
                      <a:latin typeface="Arial" charset="0"/>
                    </a:rPr>
                    <a:t>B</a:t>
                  </a:r>
                </a:p>
              </p:txBody>
            </p:sp>
          </p:grpSp>
          <p:grpSp>
            <p:nvGrpSpPr>
              <p:cNvPr id="80955" name="Group 120"/>
              <p:cNvGrpSpPr>
                <a:grpSpLocks/>
              </p:cNvGrpSpPr>
              <p:nvPr/>
            </p:nvGrpSpPr>
            <p:grpSpPr bwMode="auto">
              <a:xfrm>
                <a:off x="7927975" y="4589463"/>
                <a:ext cx="323850" cy="366713"/>
                <a:chOff x="2954" y="2441"/>
                <a:chExt cx="207" cy="231"/>
              </a:xfrm>
            </p:grpSpPr>
            <p:sp>
              <p:nvSpPr>
                <p:cNvPr id="80957" name="Rectangle 121"/>
                <p:cNvSpPr>
                  <a:spLocks noChangeArrowheads="1"/>
                </p:cNvSpPr>
                <p:nvPr/>
              </p:nvSpPr>
              <p:spPr bwMode="auto">
                <a:xfrm>
                  <a:off x="2982" y="2490"/>
                  <a:ext cx="144" cy="1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58" name="Text Box 122"/>
                <p:cNvSpPr txBox="1">
                  <a:spLocks noChangeArrowheads="1"/>
                </p:cNvSpPr>
                <p:nvPr/>
              </p:nvSpPr>
              <p:spPr bwMode="auto">
                <a:xfrm>
                  <a:off x="2954" y="2441"/>
                  <a:ext cx="207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9pPr>
                </a:lstStyle>
                <a:p>
                  <a:pPr algn="ctr"/>
                  <a:r>
                    <a:rPr lang="en-US" sz="1800" b="0">
                      <a:latin typeface="Arial" charset="0"/>
                    </a:rPr>
                    <a:t>F</a:t>
                  </a:r>
                </a:p>
              </p:txBody>
            </p:sp>
          </p:grpSp>
          <p:sp>
            <p:nvSpPr>
              <p:cNvPr id="80956" name="Line 123"/>
              <p:cNvSpPr>
                <a:spLocks noChangeShapeType="1"/>
              </p:cNvSpPr>
              <p:nvPr/>
            </p:nvSpPr>
            <p:spPr bwMode="auto">
              <a:xfrm>
                <a:off x="5400675" y="4795838"/>
                <a:ext cx="447675" cy="44767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" name="&quot;No&quot; Symbol 3"/>
            <p:cNvSpPr/>
            <p:nvPr/>
          </p:nvSpPr>
          <p:spPr bwMode="auto">
            <a:xfrm>
              <a:off x="7010400" y="4724400"/>
              <a:ext cx="304800" cy="304800"/>
            </a:xfrm>
            <a:prstGeom prst="noSmoking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endParaRPr>
            </a:p>
          </p:txBody>
        </p:sp>
      </p:grpSp>
      <p:grpSp>
        <p:nvGrpSpPr>
          <p:cNvPr id="16" name="Group 132"/>
          <p:cNvGrpSpPr>
            <a:grpSpLocks/>
          </p:cNvGrpSpPr>
          <p:nvPr/>
        </p:nvGrpSpPr>
        <p:grpSpPr bwMode="auto">
          <a:xfrm>
            <a:off x="2057400" y="5094287"/>
            <a:ext cx="5029200" cy="468313"/>
            <a:chOff x="1296" y="3216"/>
            <a:chExt cx="3168" cy="295"/>
          </a:xfrm>
        </p:grpSpPr>
        <p:sp>
          <p:nvSpPr>
            <p:cNvPr id="80905" name="Oval 128"/>
            <p:cNvSpPr>
              <a:spLocks noChangeArrowheads="1"/>
            </p:cNvSpPr>
            <p:nvPr/>
          </p:nvSpPr>
          <p:spPr bwMode="auto">
            <a:xfrm>
              <a:off x="1296" y="3216"/>
              <a:ext cx="528" cy="288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06" name="Oval 129"/>
            <p:cNvSpPr>
              <a:spLocks noChangeArrowheads="1"/>
            </p:cNvSpPr>
            <p:nvPr/>
          </p:nvSpPr>
          <p:spPr bwMode="auto">
            <a:xfrm>
              <a:off x="3936" y="3216"/>
              <a:ext cx="528" cy="288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80907" name="AutoShape 130"/>
            <p:cNvCxnSpPr>
              <a:cxnSpLocks noChangeShapeType="1"/>
              <a:stCxn id="80905" idx="5"/>
              <a:endCxn id="80906" idx="3"/>
            </p:cNvCxnSpPr>
            <p:nvPr/>
          </p:nvCxnSpPr>
          <p:spPr bwMode="auto">
            <a:xfrm rot="16200000" flipH="1">
              <a:off x="2879" y="2339"/>
              <a:ext cx="1" cy="2266"/>
            </a:xfrm>
            <a:prstGeom prst="curvedConnector3">
              <a:avLst>
                <a:gd name="adj1" fmla="val 17700000"/>
              </a:avLst>
            </a:prstGeom>
            <a:noFill/>
            <a:ln w="28575">
              <a:solidFill>
                <a:schemeClr val="accent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80908" name="Rectangle 131"/>
            <p:cNvSpPr>
              <a:spLocks noChangeArrowheads="1"/>
            </p:cNvSpPr>
            <p:nvPr/>
          </p:nvSpPr>
          <p:spPr bwMode="auto">
            <a:xfrm>
              <a:off x="2554" y="3223"/>
              <a:ext cx="64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1"/>
                  </a:solidFill>
                  <a:latin typeface="Arial" charset="0"/>
                </a:rPr>
                <a:t>Loop!</a:t>
              </a:r>
            </a:p>
          </p:txBody>
        </p:sp>
      </p:grpSp>
      <p:sp>
        <p:nvSpPr>
          <p:cNvPr id="13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4C05EBB-C536-E44B-A239-9A2987AEE65E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6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8" grpId="0" build="p"/>
      <p:bldP spid="971900" grpId="0"/>
      <p:bldP spid="97190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Distance Vector Routing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4C05EBB-C536-E44B-A239-9A2987AEE65E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276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Addressing (at a conceptual level)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Assume all hosts have unique IDs</a:t>
            </a:r>
          </a:p>
          <a:p>
            <a:pPr lvl="1"/>
            <a:endParaRPr lang="en-US" dirty="0"/>
          </a:p>
          <a:p>
            <a:r>
              <a:rPr lang="en-US" dirty="0"/>
              <a:t>No particular structure to those IDs</a:t>
            </a:r>
          </a:p>
          <a:p>
            <a:pPr lvl="1"/>
            <a:endParaRPr lang="en-US" dirty="0"/>
          </a:p>
          <a:p>
            <a:r>
              <a:rPr lang="en-US" dirty="0"/>
              <a:t>Later in topic I will talk about real IP addressing</a:t>
            </a:r>
          </a:p>
          <a:p>
            <a:endParaRPr lang="en-US" dirty="0"/>
          </a:p>
          <a:p>
            <a:r>
              <a:rPr lang="en-US" dirty="0"/>
              <a:t>Do I route </a:t>
            </a:r>
            <a:r>
              <a:rPr lang="en-US" dirty="0">
                <a:solidFill>
                  <a:srgbClr val="000000"/>
                </a:solidFill>
              </a:rPr>
              <a:t>on location or identifier? </a:t>
            </a:r>
            <a:endParaRPr lang="en-US" dirty="0"/>
          </a:p>
          <a:p>
            <a:endParaRPr lang="en-US" dirty="0"/>
          </a:p>
          <a:p>
            <a:r>
              <a:rPr lang="en-US" dirty="0"/>
              <a:t>If a host moves, should its address change?</a:t>
            </a:r>
          </a:p>
          <a:p>
            <a:pPr lvl="1"/>
            <a:r>
              <a:rPr lang="en-US" dirty="0"/>
              <a:t>If not, how can you build scalable Internet?</a:t>
            </a:r>
          </a:p>
          <a:p>
            <a:pPr lvl="1"/>
            <a:r>
              <a:rPr lang="en-US" dirty="0"/>
              <a:t>If so, then what good is an address for identification?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667E8F-4C46-A54F-A59E-8662EF143610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4C05EBB-C536-E44B-A239-9A2987AEE65E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81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Learn-By-Doing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57200" y="3886200"/>
            <a:ext cx="8458200" cy="1752600"/>
          </a:xfrm>
        </p:spPr>
        <p:txBody>
          <a:bodyPr/>
          <a:lstStyle/>
          <a:p>
            <a:r>
              <a:rPr lang="en-US" dirty="0"/>
              <a:t>Let’s try to collectively develop</a:t>
            </a:r>
            <a:br>
              <a:rPr lang="en-US" dirty="0"/>
            </a:br>
            <a:r>
              <a:rPr lang="en-US" dirty="0"/>
              <a:t> distance-vector routing from first principles</a:t>
            </a:r>
            <a:br>
              <a:rPr lang="en-US" dirty="0"/>
            </a:br>
            <a:endParaRPr lang="en-US" b="1" i="1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4C05EBB-C536-E44B-A239-9A2987AEE65E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2700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5138"/>
            <a:ext cx="8534400" cy="502920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Your job: find the (route to) the youngest person in the room</a:t>
            </a:r>
          </a:p>
          <a:p>
            <a:endParaRPr lang="en-US" sz="2400" dirty="0"/>
          </a:p>
          <a:p>
            <a:r>
              <a:rPr lang="en-US" sz="2400" dirty="0"/>
              <a:t>Ground Rules</a:t>
            </a:r>
          </a:p>
          <a:p>
            <a:pPr lvl="1"/>
            <a:r>
              <a:rPr lang="en-US" b="1" dirty="0"/>
              <a:t>You may not</a:t>
            </a:r>
            <a:r>
              <a:rPr lang="en-US" dirty="0"/>
              <a:t> leave your seat, nor shout loudly</a:t>
            </a:r>
            <a:br>
              <a:rPr lang="en-US" dirty="0"/>
            </a:br>
            <a:r>
              <a:rPr lang="en-US" dirty="0"/>
              <a:t>across the class </a:t>
            </a:r>
          </a:p>
          <a:p>
            <a:pPr lvl="1"/>
            <a:r>
              <a:rPr lang="en-US" b="1" dirty="0"/>
              <a:t>You may</a:t>
            </a:r>
            <a:r>
              <a:rPr lang="en-US" dirty="0"/>
              <a:t> talk with your immediate neighbors</a:t>
            </a:r>
          </a:p>
          <a:p>
            <a:pPr marL="457200" lvl="1" indent="0">
              <a:buNone/>
            </a:pPr>
            <a:r>
              <a:rPr lang="en-US" dirty="0"/>
              <a:t>						(N-S-E-W only) </a:t>
            </a:r>
            <a:br>
              <a:rPr lang="en-US" dirty="0"/>
            </a:br>
            <a:r>
              <a:rPr lang="en-US" dirty="0"/>
              <a:t> (hint: “exchange updates” with them)</a:t>
            </a:r>
            <a:br>
              <a:rPr lang="en-US" dirty="0"/>
            </a:br>
            <a:endParaRPr lang="en-US" sz="2400" dirty="0"/>
          </a:p>
          <a:p>
            <a:r>
              <a:rPr lang="en-US" sz="2400" dirty="0"/>
              <a:t>At the end of </a:t>
            </a:r>
            <a:r>
              <a:rPr lang="en-US" sz="2400" dirty="0">
                <a:solidFill>
                  <a:srgbClr val="FF0000"/>
                </a:solidFill>
              </a:rPr>
              <a:t>5 minutes</a:t>
            </a:r>
            <a:r>
              <a:rPr lang="en-US" sz="2400" dirty="0"/>
              <a:t>,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I will pick a victim and ask: </a:t>
            </a:r>
          </a:p>
          <a:p>
            <a:pPr lvl="1"/>
            <a:r>
              <a:rPr lang="en-US" dirty="0"/>
              <a:t>who is the youngest person in the room? (</a:t>
            </a:r>
            <a:r>
              <a:rPr lang="en-US" dirty="0" err="1"/>
              <a:t>date&amp;name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which one of your neighbors first told you this info.? 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4C05EBB-C536-E44B-A239-9A2987AEE65E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60496E-83AA-8946-8B86-E8C17561D2A9}"/>
              </a:ext>
            </a:extLst>
          </p:cNvPr>
          <p:cNvSpPr txBox="1"/>
          <p:nvPr/>
        </p:nvSpPr>
        <p:spPr>
          <a:xfrm>
            <a:off x="275129" y="6184338"/>
            <a:ext cx="8083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EQUIPMENT REQUIRED: PIECE OF PAPER and a PEN (or your emotional equivalent)</a:t>
            </a:r>
          </a:p>
        </p:txBody>
      </p:sp>
    </p:spTree>
    <p:extLst>
      <p:ext uri="{BB962C8B-B14F-4D97-AF65-F5344CB8AC3E}">
        <p14:creationId xmlns:p14="http://schemas.microsoft.com/office/powerpoint/2010/main" val="141959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Go!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4C05EBB-C536-E44B-A239-9A2987AEE65E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2392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Distance-Vector Routing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4C05EBB-C536-E44B-A239-9A2987AEE65E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0165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 of Distributed Computation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1828800" y="1828800"/>
            <a:ext cx="152400" cy="1524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1219200" y="2971800"/>
            <a:ext cx="152400" cy="1524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3962400" y="2057400"/>
            <a:ext cx="152400" cy="1524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962400" y="4343400"/>
            <a:ext cx="152400" cy="1524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2667000" y="5181600"/>
            <a:ext cx="152400" cy="1524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2438400" y="3124200"/>
            <a:ext cx="152400" cy="1524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5791200" y="2895600"/>
            <a:ext cx="152400" cy="1524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2895600" y="3733800"/>
            <a:ext cx="152400" cy="1524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1676400" y="4648200"/>
            <a:ext cx="152400" cy="1524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3810000" y="3276600"/>
            <a:ext cx="152400" cy="1524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5257800" y="4419600"/>
            <a:ext cx="152400" cy="152400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cxnSp>
        <p:nvCxnSpPr>
          <p:cNvPr id="16" name="Straight Connector 15"/>
          <p:cNvCxnSpPr>
            <a:stCxn id="5" idx="5"/>
            <a:endCxn id="10" idx="0"/>
          </p:cNvCxnSpPr>
          <p:nvPr/>
        </p:nvCxnSpPr>
        <p:spPr bwMode="auto">
          <a:xfrm>
            <a:off x="1958882" y="1958882"/>
            <a:ext cx="555718" cy="116531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>
            <a:stCxn id="5" idx="3"/>
            <a:endCxn id="6" idx="0"/>
          </p:cNvCxnSpPr>
          <p:nvPr/>
        </p:nvCxnSpPr>
        <p:spPr bwMode="auto">
          <a:xfrm flipH="1">
            <a:off x="1295400" y="1958882"/>
            <a:ext cx="555718" cy="101291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>
            <a:stCxn id="6" idx="5"/>
            <a:endCxn id="13" idx="1"/>
          </p:cNvCxnSpPr>
          <p:nvPr/>
        </p:nvCxnSpPr>
        <p:spPr bwMode="auto">
          <a:xfrm>
            <a:off x="1349282" y="3101882"/>
            <a:ext cx="349436" cy="1568636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>
            <a:endCxn id="12" idx="1"/>
          </p:cNvCxnSpPr>
          <p:nvPr/>
        </p:nvCxnSpPr>
        <p:spPr bwMode="auto">
          <a:xfrm>
            <a:off x="2590800" y="3200400"/>
            <a:ext cx="327118" cy="55571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>
            <a:stCxn id="14" idx="5"/>
          </p:cNvCxnSpPr>
          <p:nvPr/>
        </p:nvCxnSpPr>
        <p:spPr bwMode="auto">
          <a:xfrm>
            <a:off x="3940082" y="3406682"/>
            <a:ext cx="1362354" cy="1057554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>
            <a:endCxn id="14" idx="7"/>
          </p:cNvCxnSpPr>
          <p:nvPr/>
        </p:nvCxnSpPr>
        <p:spPr bwMode="auto">
          <a:xfrm flipH="1">
            <a:off x="3940082" y="2133600"/>
            <a:ext cx="98518" cy="116531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>
            <a:endCxn id="11" idx="4"/>
          </p:cNvCxnSpPr>
          <p:nvPr/>
        </p:nvCxnSpPr>
        <p:spPr bwMode="auto">
          <a:xfrm>
            <a:off x="4038600" y="2057400"/>
            <a:ext cx="1828800" cy="9906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>
            <a:endCxn id="15" idx="0"/>
          </p:cNvCxnSpPr>
          <p:nvPr/>
        </p:nvCxnSpPr>
        <p:spPr bwMode="auto">
          <a:xfrm flipH="1">
            <a:off x="5334000" y="3048000"/>
            <a:ext cx="533400" cy="13716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>
            <a:endCxn id="9" idx="2"/>
          </p:cNvCxnSpPr>
          <p:nvPr/>
        </p:nvCxnSpPr>
        <p:spPr bwMode="auto">
          <a:xfrm>
            <a:off x="1752600" y="4648200"/>
            <a:ext cx="914400" cy="6096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>
            <a:endCxn id="8" idx="3"/>
          </p:cNvCxnSpPr>
          <p:nvPr/>
        </p:nvCxnSpPr>
        <p:spPr bwMode="auto">
          <a:xfrm>
            <a:off x="2971800" y="3733800"/>
            <a:ext cx="1012918" cy="739682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>
            <a:endCxn id="8" idx="5"/>
          </p:cNvCxnSpPr>
          <p:nvPr/>
        </p:nvCxnSpPr>
        <p:spPr bwMode="auto">
          <a:xfrm flipH="1">
            <a:off x="4092482" y="4419600"/>
            <a:ext cx="1241518" cy="53882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>
            <a:endCxn id="8" idx="1"/>
          </p:cNvCxnSpPr>
          <p:nvPr/>
        </p:nvCxnSpPr>
        <p:spPr bwMode="auto">
          <a:xfrm>
            <a:off x="3886200" y="3276600"/>
            <a:ext cx="98518" cy="108911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>
            <a:endCxn id="9" idx="0"/>
          </p:cNvCxnSpPr>
          <p:nvPr/>
        </p:nvCxnSpPr>
        <p:spPr bwMode="auto">
          <a:xfrm flipH="1">
            <a:off x="2743200" y="3810000"/>
            <a:ext cx="228600" cy="13716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>
            <a:stCxn id="10" idx="6"/>
            <a:endCxn id="14" idx="1"/>
          </p:cNvCxnSpPr>
          <p:nvPr/>
        </p:nvCxnSpPr>
        <p:spPr bwMode="auto">
          <a:xfrm>
            <a:off x="2590800" y="3200400"/>
            <a:ext cx="1241518" cy="9851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>
            <a:stCxn id="6" idx="6"/>
            <a:endCxn id="10" idx="2"/>
          </p:cNvCxnSpPr>
          <p:nvPr/>
        </p:nvCxnSpPr>
        <p:spPr bwMode="auto">
          <a:xfrm>
            <a:off x="1371600" y="3048000"/>
            <a:ext cx="1066800" cy="1524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/>
          <p:cNvCxnSpPr>
            <a:stCxn id="13" idx="0"/>
            <a:endCxn id="12" idx="3"/>
          </p:cNvCxnSpPr>
          <p:nvPr/>
        </p:nvCxnSpPr>
        <p:spPr bwMode="auto">
          <a:xfrm flipV="1">
            <a:off x="1752600" y="3863882"/>
            <a:ext cx="1165318" cy="78431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Straight Connector 67"/>
          <p:cNvCxnSpPr>
            <a:stCxn id="9" idx="7"/>
            <a:endCxn id="8" idx="3"/>
          </p:cNvCxnSpPr>
          <p:nvPr/>
        </p:nvCxnSpPr>
        <p:spPr bwMode="auto">
          <a:xfrm flipV="1">
            <a:off x="2797082" y="4473482"/>
            <a:ext cx="1187636" cy="730436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Straight Connector 69"/>
          <p:cNvCxnSpPr>
            <a:stCxn id="13" idx="0"/>
            <a:endCxn id="10" idx="3"/>
          </p:cNvCxnSpPr>
          <p:nvPr/>
        </p:nvCxnSpPr>
        <p:spPr bwMode="auto">
          <a:xfrm flipV="1">
            <a:off x="1752600" y="3254282"/>
            <a:ext cx="708118" cy="139391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/>
          <p:cNvCxnSpPr>
            <a:stCxn id="12" idx="0"/>
            <a:endCxn id="14" idx="2"/>
          </p:cNvCxnSpPr>
          <p:nvPr/>
        </p:nvCxnSpPr>
        <p:spPr bwMode="auto">
          <a:xfrm flipV="1">
            <a:off x="2971800" y="3352800"/>
            <a:ext cx="838200" cy="381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>
            <a:stCxn id="14" idx="7"/>
            <a:endCxn id="11" idx="5"/>
          </p:cNvCxnSpPr>
          <p:nvPr/>
        </p:nvCxnSpPr>
        <p:spPr bwMode="auto">
          <a:xfrm flipV="1">
            <a:off x="3940082" y="3025682"/>
            <a:ext cx="1981200" cy="273236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Connector 75"/>
          <p:cNvCxnSpPr>
            <a:stCxn id="5" idx="7"/>
            <a:endCxn id="7" idx="2"/>
          </p:cNvCxnSpPr>
          <p:nvPr/>
        </p:nvCxnSpPr>
        <p:spPr bwMode="auto">
          <a:xfrm>
            <a:off x="1958882" y="1851118"/>
            <a:ext cx="2003518" cy="282482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Connector 77"/>
          <p:cNvCxnSpPr>
            <a:stCxn id="10" idx="7"/>
            <a:endCxn id="7" idx="0"/>
          </p:cNvCxnSpPr>
          <p:nvPr/>
        </p:nvCxnSpPr>
        <p:spPr bwMode="auto">
          <a:xfrm flipV="1">
            <a:off x="2568482" y="2057400"/>
            <a:ext cx="1470118" cy="108911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7" name="Rectangular Callout 36"/>
          <p:cNvSpPr/>
          <p:nvPr/>
        </p:nvSpPr>
        <p:spPr bwMode="auto">
          <a:xfrm>
            <a:off x="5486400" y="1905000"/>
            <a:ext cx="2667000" cy="685800"/>
          </a:xfrm>
          <a:prstGeom prst="wedgeRectCallout">
            <a:avLst>
              <a:gd name="adj1" fmla="val -35283"/>
              <a:gd name="adj2" fmla="val 97041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dirty="0">
                <a:solidFill>
                  <a:srgbClr val="F47A00"/>
                </a:solidFill>
                <a:ea typeface="ＭＳ Ｐゴシック" charset="0"/>
                <a:cs typeface="ＭＳ Ｐゴシック" charset="0"/>
              </a:rPr>
              <a:t>I am one hop away</a:t>
            </a:r>
          </a:p>
        </p:txBody>
      </p:sp>
      <p:sp>
        <p:nvSpPr>
          <p:cNvPr id="38" name="Rectangular Callout 37"/>
          <p:cNvSpPr/>
          <p:nvPr/>
        </p:nvSpPr>
        <p:spPr bwMode="auto">
          <a:xfrm>
            <a:off x="4114800" y="4876800"/>
            <a:ext cx="2667000" cy="685800"/>
          </a:xfrm>
          <a:prstGeom prst="wedgeRectCallout">
            <a:avLst>
              <a:gd name="adj1" fmla="val -50997"/>
              <a:gd name="adj2" fmla="val -104811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dirty="0">
                <a:solidFill>
                  <a:srgbClr val="F47A00"/>
                </a:solidFill>
                <a:ea typeface="ＭＳ Ｐゴシック" charset="0"/>
                <a:cs typeface="ＭＳ Ｐゴシック" charset="0"/>
              </a:rPr>
              <a:t>I am one hop away</a:t>
            </a:r>
          </a:p>
        </p:txBody>
      </p:sp>
      <p:sp>
        <p:nvSpPr>
          <p:cNvPr id="39" name="Rectangular Callout 38"/>
          <p:cNvSpPr/>
          <p:nvPr/>
        </p:nvSpPr>
        <p:spPr bwMode="auto">
          <a:xfrm>
            <a:off x="5791200" y="3657600"/>
            <a:ext cx="2667000" cy="685800"/>
          </a:xfrm>
          <a:prstGeom prst="wedgeRectCallout">
            <a:avLst>
              <a:gd name="adj1" fmla="val -119092"/>
              <a:gd name="adj2" fmla="val -97404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dirty="0">
                <a:solidFill>
                  <a:srgbClr val="F47A00"/>
                </a:solidFill>
                <a:ea typeface="ＭＳ Ｐゴシック" charset="0"/>
                <a:cs typeface="ＭＳ Ｐゴシック" charset="0"/>
              </a:rPr>
              <a:t>I am one hop away</a:t>
            </a:r>
          </a:p>
        </p:txBody>
      </p:sp>
      <p:sp>
        <p:nvSpPr>
          <p:cNvPr id="40" name="Rectangular Callout 39"/>
          <p:cNvSpPr/>
          <p:nvPr/>
        </p:nvSpPr>
        <p:spPr bwMode="auto">
          <a:xfrm>
            <a:off x="762000" y="5715000"/>
            <a:ext cx="2667000" cy="685800"/>
          </a:xfrm>
          <a:prstGeom prst="wedgeRectCallout">
            <a:avLst>
              <a:gd name="adj1" fmla="val 23289"/>
              <a:gd name="adj2" fmla="val -11036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I am two hops away</a:t>
            </a:r>
          </a:p>
        </p:txBody>
      </p:sp>
      <p:sp>
        <p:nvSpPr>
          <p:cNvPr id="41" name="Rectangular Callout 40"/>
          <p:cNvSpPr/>
          <p:nvPr/>
        </p:nvSpPr>
        <p:spPr bwMode="auto">
          <a:xfrm>
            <a:off x="2590800" y="1143000"/>
            <a:ext cx="2667000" cy="685800"/>
          </a:xfrm>
          <a:prstGeom prst="wedgeRectCallout">
            <a:avLst>
              <a:gd name="adj1" fmla="val 4718"/>
              <a:gd name="adj2" fmla="val 82226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I am two hops away</a:t>
            </a:r>
          </a:p>
        </p:txBody>
      </p:sp>
      <p:sp>
        <p:nvSpPr>
          <p:cNvPr id="42" name="Rectangular Callout 41"/>
          <p:cNvSpPr/>
          <p:nvPr/>
        </p:nvSpPr>
        <p:spPr bwMode="auto">
          <a:xfrm>
            <a:off x="457200" y="2057400"/>
            <a:ext cx="2667000" cy="685800"/>
          </a:xfrm>
          <a:prstGeom prst="wedgeRectCallout">
            <a:avLst>
              <a:gd name="adj1" fmla="val 27099"/>
              <a:gd name="adj2" fmla="val 108152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I am two hops away</a:t>
            </a:r>
          </a:p>
        </p:txBody>
      </p:sp>
      <p:sp>
        <p:nvSpPr>
          <p:cNvPr id="44" name="Rectangular Callout 43"/>
          <p:cNvSpPr/>
          <p:nvPr/>
        </p:nvSpPr>
        <p:spPr bwMode="auto">
          <a:xfrm>
            <a:off x="2819400" y="2895600"/>
            <a:ext cx="2667000" cy="685800"/>
          </a:xfrm>
          <a:prstGeom prst="wedgeRectCallout">
            <a:avLst>
              <a:gd name="adj1" fmla="val -44806"/>
              <a:gd name="adj2" fmla="val 84078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I am two hops away</a:t>
            </a:r>
          </a:p>
        </p:txBody>
      </p:sp>
      <p:sp>
        <p:nvSpPr>
          <p:cNvPr id="45" name="Rectangular Callout 44"/>
          <p:cNvSpPr/>
          <p:nvPr/>
        </p:nvSpPr>
        <p:spPr bwMode="auto">
          <a:xfrm>
            <a:off x="76200" y="3276600"/>
            <a:ext cx="2667000" cy="685800"/>
          </a:xfrm>
          <a:prstGeom prst="wedgeRectCallout">
            <a:avLst>
              <a:gd name="adj1" fmla="val -3853"/>
              <a:gd name="adj2" fmla="val -8629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dirty="0">
                <a:solidFill>
                  <a:srgbClr val="0000FF"/>
                </a:solidFill>
                <a:ea typeface="ＭＳ Ｐゴシック" charset="0"/>
                <a:cs typeface="ＭＳ Ｐゴシック" charset="0"/>
              </a:rPr>
              <a:t>I am three hops away</a:t>
            </a:r>
          </a:p>
        </p:txBody>
      </p:sp>
      <p:sp>
        <p:nvSpPr>
          <p:cNvPr id="46" name="Rectangular Callout 45"/>
          <p:cNvSpPr/>
          <p:nvPr/>
        </p:nvSpPr>
        <p:spPr bwMode="auto">
          <a:xfrm>
            <a:off x="76200" y="914400"/>
            <a:ext cx="2667000" cy="685800"/>
          </a:xfrm>
          <a:prstGeom prst="wedgeRectCallout">
            <a:avLst>
              <a:gd name="adj1" fmla="val 17099"/>
              <a:gd name="adj2" fmla="val 9333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dirty="0">
                <a:solidFill>
                  <a:srgbClr val="0000FF"/>
                </a:solidFill>
                <a:ea typeface="ＭＳ Ｐゴシック" charset="0"/>
                <a:cs typeface="ＭＳ Ｐゴシック" charset="0"/>
              </a:rPr>
              <a:t>I am three hops away</a:t>
            </a:r>
          </a:p>
        </p:txBody>
      </p:sp>
      <p:sp>
        <p:nvSpPr>
          <p:cNvPr id="47" name="Rectangular Callout 46"/>
          <p:cNvSpPr/>
          <p:nvPr/>
        </p:nvSpPr>
        <p:spPr bwMode="auto">
          <a:xfrm>
            <a:off x="6096000" y="4648200"/>
            <a:ext cx="2667000" cy="685800"/>
          </a:xfrm>
          <a:prstGeom prst="wedgeRectCallout">
            <a:avLst>
              <a:gd name="adj1" fmla="val -75759"/>
              <a:gd name="adj2" fmla="val -71479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2800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Destination</a:t>
            </a:r>
          </a:p>
        </p:txBody>
      </p:sp>
      <p:sp>
        <p:nvSpPr>
          <p:cNvPr id="48" name="Rectangular Callout 47"/>
          <p:cNvSpPr/>
          <p:nvPr/>
        </p:nvSpPr>
        <p:spPr bwMode="auto">
          <a:xfrm>
            <a:off x="457200" y="4953000"/>
            <a:ext cx="2667000" cy="685800"/>
          </a:xfrm>
          <a:prstGeom prst="wedgeRectCallout">
            <a:avLst>
              <a:gd name="adj1" fmla="val -3853"/>
              <a:gd name="adj2" fmla="val -8629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dirty="0">
                <a:solidFill>
                  <a:srgbClr val="0000FF"/>
                </a:solidFill>
                <a:ea typeface="ＭＳ Ｐゴシック" charset="0"/>
                <a:cs typeface="ＭＳ Ｐゴシック" charset="0"/>
              </a:rPr>
              <a:t>I am three hops away</a:t>
            </a:r>
          </a:p>
        </p:txBody>
      </p:sp>
      <p:sp>
        <p:nvSpPr>
          <p:cNvPr id="4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4C05EBB-C536-E44B-A239-9A2987AEE65E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45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Distance Vector Routing</a:t>
            </a:r>
          </a:p>
        </p:txBody>
      </p:sp>
      <p:sp>
        <p:nvSpPr>
          <p:cNvPr id="977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912938"/>
            <a:ext cx="8839200" cy="4411662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lnSpc>
                <a:spcPct val="90000"/>
              </a:lnSpc>
              <a:buNone/>
            </a:pPr>
            <a:r>
              <a:rPr lang="en-US" i="1" dirty="0">
                <a:latin typeface="Arial" charset="0"/>
              </a:rPr>
              <a:t>Each router sends its knowledge about the “whole” network to its neighbors. Information sharing at regular intervals. </a:t>
            </a:r>
          </a:p>
          <a:p>
            <a:pPr>
              <a:lnSpc>
                <a:spcPct val="90000"/>
              </a:lnSpc>
            </a:pPr>
            <a:endParaRPr lang="en-US" dirty="0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latin typeface="Arial" charset="0"/>
              </a:rPr>
              <a:t>Each router knows the links to its neighbors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Does </a:t>
            </a:r>
            <a:r>
              <a:rPr lang="en-US" i="1" dirty="0">
                <a:latin typeface="Arial" charset="0"/>
                <a:ea typeface="Arial" charset="0"/>
                <a:cs typeface="Arial" charset="0"/>
              </a:rPr>
              <a:t>not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flood this information to the whole network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Arial" charset="0"/>
              </a:rPr>
              <a:t>Each router has provisional </a:t>
            </a:r>
            <a:r>
              <a:rPr lang="ja-JP" altLang="en-US" dirty="0">
                <a:latin typeface="Arial" charset="0"/>
              </a:rPr>
              <a:t>“</a:t>
            </a:r>
            <a:r>
              <a:rPr lang="en-US" altLang="ja-JP" dirty="0">
                <a:latin typeface="Arial" charset="0"/>
              </a:rPr>
              <a:t>shortest path</a:t>
            </a:r>
            <a:r>
              <a:rPr lang="ja-JP" altLang="en-US" dirty="0">
                <a:latin typeface="Arial" charset="0"/>
              </a:rPr>
              <a:t>”</a:t>
            </a:r>
            <a:r>
              <a:rPr lang="en-US" altLang="ja-JP" dirty="0">
                <a:latin typeface="Arial" charset="0"/>
              </a:rPr>
              <a:t> to </a:t>
            </a:r>
            <a:br>
              <a:rPr lang="en-US" altLang="ja-JP" dirty="0">
                <a:latin typeface="Arial" charset="0"/>
              </a:rPr>
            </a:br>
            <a:r>
              <a:rPr lang="en-US" altLang="ja-JP" dirty="0">
                <a:solidFill>
                  <a:srgbClr val="FF0000"/>
                </a:solidFill>
                <a:latin typeface="Arial" charset="0"/>
              </a:rPr>
              <a:t>every</a:t>
            </a:r>
            <a:r>
              <a:rPr lang="en-US" altLang="ja-JP" dirty="0">
                <a:latin typeface="Arial" charset="0"/>
              </a:rPr>
              <a:t> other router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E.g.:  Router A: </a:t>
            </a:r>
            <a:r>
              <a:rPr lang="ja-JP" altLang="en-US" dirty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“</a:t>
            </a:r>
            <a:r>
              <a:rPr lang="en-US" altLang="ja-JP" dirty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I can get to router B with cost 11</a:t>
            </a:r>
            <a:r>
              <a:rPr lang="ja-JP" altLang="en-US" dirty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”</a:t>
            </a:r>
            <a:endParaRPr lang="en-US" altLang="ja-JP" dirty="0">
              <a:solidFill>
                <a:srgbClr val="00009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latin typeface="Arial" charset="0"/>
              </a:rPr>
              <a:t>Routers exchange this </a:t>
            </a:r>
            <a:r>
              <a:rPr lang="en-US" dirty="0">
                <a:solidFill>
                  <a:srgbClr val="FF0000"/>
                </a:solidFill>
                <a:latin typeface="Arial" charset="0"/>
              </a:rPr>
              <a:t>distance vector</a:t>
            </a:r>
            <a:r>
              <a:rPr lang="en-US" dirty="0">
                <a:latin typeface="Arial" charset="0"/>
              </a:rPr>
              <a:t>  information with their neighboring routers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Vector because one entry per destination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Arial" charset="0"/>
              </a:rPr>
              <a:t>Routers look over the set of options offered by their neighbors and select the best one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Arial" charset="0"/>
              </a:rPr>
              <a:t>Iterative process converges to set of shortest paths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4C05EBB-C536-E44B-A239-9A2987AEE65E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88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792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other inconvenient truths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we use a non-additive metric?</a:t>
            </a:r>
          </a:p>
          <a:p>
            <a:pPr lvl="1"/>
            <a:r>
              <a:rPr lang="en-US" dirty="0"/>
              <a:t>E.g., maximal capacity</a:t>
            </a:r>
          </a:p>
          <a:p>
            <a:pPr lvl="1"/>
            <a:endParaRPr lang="en-US" dirty="0"/>
          </a:p>
          <a:p>
            <a:r>
              <a:rPr lang="en-US" dirty="0"/>
              <a:t>What if routers don’t use the same metric?</a:t>
            </a:r>
          </a:p>
          <a:p>
            <a:pPr lvl="1"/>
            <a:r>
              <a:rPr lang="en-US" dirty="0"/>
              <a:t>I want low delay, you want low loss rate?</a:t>
            </a:r>
          </a:p>
          <a:p>
            <a:pPr lvl="1"/>
            <a:endParaRPr lang="en-US" dirty="0"/>
          </a:p>
          <a:p>
            <a:r>
              <a:rPr lang="en-US" dirty="0"/>
              <a:t>What happens if nodes lie?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4C05EBB-C536-E44B-A239-9A2987AEE65E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35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You Use Any Metric?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said that we can pick any metric.  Really?</a:t>
            </a:r>
          </a:p>
          <a:p>
            <a:r>
              <a:rPr lang="en-US" dirty="0"/>
              <a:t>What about maximizing capacity?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4C05EBB-C536-E44B-A239-9A2987AEE65E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28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Happens Here?</a:t>
            </a:r>
          </a:p>
        </p:txBody>
      </p:sp>
      <p:sp>
        <p:nvSpPr>
          <p:cNvPr id="68" name="Oval 67"/>
          <p:cNvSpPr/>
          <p:nvPr/>
        </p:nvSpPr>
        <p:spPr bwMode="auto">
          <a:xfrm>
            <a:off x="1600200" y="2209800"/>
            <a:ext cx="152400" cy="1524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70" name="Oval 69"/>
          <p:cNvSpPr/>
          <p:nvPr/>
        </p:nvSpPr>
        <p:spPr bwMode="auto">
          <a:xfrm>
            <a:off x="4419600" y="3657600"/>
            <a:ext cx="152400" cy="1524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74" name="Oval 73"/>
          <p:cNvSpPr/>
          <p:nvPr/>
        </p:nvSpPr>
        <p:spPr bwMode="auto">
          <a:xfrm>
            <a:off x="7086600" y="2133600"/>
            <a:ext cx="152400" cy="1524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78" name="Oval 77"/>
          <p:cNvSpPr/>
          <p:nvPr/>
        </p:nvSpPr>
        <p:spPr bwMode="auto">
          <a:xfrm>
            <a:off x="4419600" y="5867400"/>
            <a:ext cx="152400" cy="152400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cxnSp>
        <p:nvCxnSpPr>
          <p:cNvPr id="85" name="Straight Connector 84"/>
          <p:cNvCxnSpPr>
            <a:endCxn id="70" idx="1"/>
          </p:cNvCxnSpPr>
          <p:nvPr/>
        </p:nvCxnSpPr>
        <p:spPr bwMode="auto">
          <a:xfrm>
            <a:off x="1676400" y="2286000"/>
            <a:ext cx="2765518" cy="1393918"/>
          </a:xfrm>
          <a:prstGeom prst="line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0" name="Straight Connector 99"/>
          <p:cNvCxnSpPr>
            <a:stCxn id="68" idx="7"/>
          </p:cNvCxnSpPr>
          <p:nvPr/>
        </p:nvCxnSpPr>
        <p:spPr bwMode="auto">
          <a:xfrm flipV="1">
            <a:off x="1730282" y="2209800"/>
            <a:ext cx="5378636" cy="22318"/>
          </a:xfrm>
          <a:prstGeom prst="line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3" name="Straight Connector 102"/>
          <p:cNvCxnSpPr>
            <a:stCxn id="70" idx="7"/>
            <a:endCxn id="74" idx="3"/>
          </p:cNvCxnSpPr>
          <p:nvPr/>
        </p:nvCxnSpPr>
        <p:spPr bwMode="auto">
          <a:xfrm flipV="1">
            <a:off x="4549682" y="2263682"/>
            <a:ext cx="2559236" cy="1416236"/>
          </a:xfrm>
          <a:prstGeom prst="line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6" name="Straight Connector 105"/>
          <p:cNvCxnSpPr>
            <a:endCxn id="78" idx="0"/>
          </p:cNvCxnSpPr>
          <p:nvPr/>
        </p:nvCxnSpPr>
        <p:spPr bwMode="auto">
          <a:xfrm>
            <a:off x="4495800" y="3733800"/>
            <a:ext cx="0" cy="21336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8" name="Straight Connector 107"/>
          <p:cNvCxnSpPr>
            <a:stCxn id="68" idx="4"/>
            <a:endCxn id="78" idx="2"/>
          </p:cNvCxnSpPr>
          <p:nvPr/>
        </p:nvCxnSpPr>
        <p:spPr bwMode="auto">
          <a:xfrm>
            <a:off x="1676400" y="2362200"/>
            <a:ext cx="2743200" cy="35814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1" name="Straight Connector 110"/>
          <p:cNvCxnSpPr>
            <a:stCxn id="74" idx="4"/>
            <a:endCxn id="78" idx="6"/>
          </p:cNvCxnSpPr>
          <p:nvPr/>
        </p:nvCxnSpPr>
        <p:spPr bwMode="auto">
          <a:xfrm flipH="1">
            <a:off x="4572000" y="2286000"/>
            <a:ext cx="2590800" cy="36576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533400" y="1295400"/>
            <a:ext cx="838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>
                <a:latin typeface="+mn-lt"/>
              </a:rPr>
              <a:t>All nodes want to maximize capacity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57200" y="1295400"/>
            <a:ext cx="838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>
                <a:latin typeface="+mn-lt"/>
              </a:rPr>
              <a:t>A high capacity link gets reduced to low capacity</a:t>
            </a:r>
          </a:p>
        </p:txBody>
      </p:sp>
      <p:cxnSp>
        <p:nvCxnSpPr>
          <p:cNvPr id="26" name="Straight Connector 25"/>
          <p:cNvCxnSpPr/>
          <p:nvPr/>
        </p:nvCxnSpPr>
        <p:spPr bwMode="auto">
          <a:xfrm>
            <a:off x="4495800" y="3810000"/>
            <a:ext cx="0" cy="2133600"/>
          </a:xfrm>
          <a:prstGeom prst="line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Arrow Connector 4"/>
          <p:cNvCxnSpPr/>
          <p:nvPr/>
        </p:nvCxnSpPr>
        <p:spPr bwMode="auto">
          <a:xfrm>
            <a:off x="2667000" y="3124200"/>
            <a:ext cx="838200" cy="457200"/>
          </a:xfrm>
          <a:prstGeom prst="straightConnector1">
            <a:avLst/>
          </a:prstGeom>
          <a:noFill/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 flipH="1">
            <a:off x="5410200" y="3124200"/>
            <a:ext cx="762000" cy="533400"/>
          </a:xfrm>
          <a:prstGeom prst="straightConnector1">
            <a:avLst/>
          </a:prstGeom>
          <a:noFill/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>
            <a:off x="4267200" y="4267200"/>
            <a:ext cx="0" cy="838200"/>
          </a:xfrm>
          <a:prstGeom prst="straightConnector1">
            <a:avLst/>
          </a:prstGeom>
          <a:noFill/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 flipV="1">
            <a:off x="5486400" y="3124200"/>
            <a:ext cx="762000" cy="533400"/>
          </a:xfrm>
          <a:prstGeom prst="straightConnector1">
            <a:avLst/>
          </a:prstGeom>
          <a:noFill/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Straight Arrow Connector 35"/>
          <p:cNvCxnSpPr/>
          <p:nvPr/>
        </p:nvCxnSpPr>
        <p:spPr bwMode="auto">
          <a:xfrm flipH="1">
            <a:off x="4114800" y="2514600"/>
            <a:ext cx="990600" cy="0"/>
          </a:xfrm>
          <a:prstGeom prst="straightConnector1">
            <a:avLst/>
          </a:prstGeom>
          <a:noFill/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Text Box 143"/>
          <p:cNvSpPr txBox="1">
            <a:spLocks noChangeArrowheads="1"/>
          </p:cNvSpPr>
          <p:nvPr/>
        </p:nvSpPr>
        <p:spPr bwMode="auto">
          <a:xfrm>
            <a:off x="304800" y="1371600"/>
            <a:ext cx="8534400" cy="584776"/>
          </a:xfrm>
          <a:prstGeom prst="rect">
            <a:avLst/>
          </a:prstGeom>
          <a:solidFill>
            <a:srgbClr val="FFCC99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0" i="1" dirty="0" err="1">
                <a:latin typeface="Times New Roman" charset="0"/>
              </a:rPr>
              <a:t>Problem:“cost</a:t>
            </a:r>
            <a:r>
              <a:rPr lang="en-US" sz="3200" b="0" i="1" dirty="0">
                <a:latin typeface="Times New Roman" charset="0"/>
              </a:rPr>
              <a:t>” does not change around loop</a:t>
            </a:r>
          </a:p>
        </p:txBody>
      </p:sp>
      <p:sp>
        <p:nvSpPr>
          <p:cNvPr id="28" name="Text Box 143"/>
          <p:cNvSpPr txBox="1">
            <a:spLocks noChangeArrowheads="1"/>
          </p:cNvSpPr>
          <p:nvPr/>
        </p:nvSpPr>
        <p:spPr bwMode="auto">
          <a:xfrm>
            <a:off x="381000" y="6096000"/>
            <a:ext cx="8534400" cy="584776"/>
          </a:xfrm>
          <a:prstGeom prst="rect">
            <a:avLst/>
          </a:prstGeom>
          <a:solidFill>
            <a:srgbClr val="FFCC99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0" i="1" dirty="0">
                <a:latin typeface="Times New Roman" charset="0"/>
              </a:rPr>
              <a:t>Additive measures avoid this problem!</a:t>
            </a: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4C05EBB-C536-E44B-A239-9A2987AEE65E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64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 animBg="1"/>
      <p:bldP spid="2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agreement on metrics?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If the nodes choose their paths according to different criteria, then bad things might happen</a:t>
            </a:r>
          </a:p>
          <a:p>
            <a:r>
              <a:rPr lang="en-US" dirty="0"/>
              <a:t>Example</a:t>
            </a:r>
          </a:p>
          <a:p>
            <a:pPr lvl="1"/>
            <a:r>
              <a:rPr lang="en-US" dirty="0"/>
              <a:t>Node A is minimizing latency</a:t>
            </a:r>
          </a:p>
          <a:p>
            <a:pPr lvl="1"/>
            <a:r>
              <a:rPr lang="en-US" dirty="0"/>
              <a:t>Node B is minimizing loss rate</a:t>
            </a:r>
          </a:p>
          <a:p>
            <a:pPr lvl="1"/>
            <a:r>
              <a:rPr lang="en-US" dirty="0"/>
              <a:t>Node C is minimizing price</a:t>
            </a:r>
          </a:p>
          <a:p>
            <a:r>
              <a:rPr lang="en-US" dirty="0"/>
              <a:t>Any of those goals are fine, if globally adopted</a:t>
            </a:r>
          </a:p>
          <a:p>
            <a:pPr lvl="1"/>
            <a:r>
              <a:rPr lang="en-US" dirty="0"/>
              <a:t>Only a problem when nodes use different criteria</a:t>
            </a:r>
          </a:p>
          <a:p>
            <a:pPr lvl="6"/>
            <a:endParaRPr lang="en-US" dirty="0"/>
          </a:p>
          <a:p>
            <a:r>
              <a:rPr lang="en-US" dirty="0"/>
              <a:t>Consider a routing algorithm where paths are described by delay, cost, loss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4C05EBB-C536-E44B-A239-9A2987AEE65E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34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Packets (at a conceptual level)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Assume packet headers contain:</a:t>
            </a:r>
          </a:p>
          <a:p>
            <a:pPr lvl="1"/>
            <a:r>
              <a:rPr lang="en-US" dirty="0"/>
              <a:t>Source ID, Destination ID, and perhaps other information</a:t>
            </a:r>
          </a:p>
          <a:p>
            <a:pPr lvl="1"/>
            <a:endParaRPr lang="en-US" dirty="0"/>
          </a:p>
          <a:p>
            <a:pPr marL="339725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667E8F-4C46-A54F-A59E-8662EF14361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124200" y="2819400"/>
            <a:ext cx="2667000" cy="3047999"/>
            <a:chOff x="5486400" y="1828800"/>
            <a:chExt cx="2667000" cy="3047999"/>
          </a:xfrm>
        </p:grpSpPr>
        <p:sp>
          <p:nvSpPr>
            <p:cNvPr id="6" name="TextBox 5"/>
            <p:cNvSpPr txBox="1"/>
            <p:nvPr/>
          </p:nvSpPr>
          <p:spPr>
            <a:xfrm>
              <a:off x="5486400" y="1828800"/>
              <a:ext cx="2667000" cy="830997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Destination</a:t>
              </a:r>
            </a:p>
            <a:p>
              <a:pPr algn="ctr"/>
              <a:r>
                <a:rPr lang="en-US" sz="2400" dirty="0"/>
                <a:t>Identifier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486400" y="2667000"/>
              <a:ext cx="2667000" cy="830997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Source</a:t>
              </a:r>
            </a:p>
            <a:p>
              <a:pPr algn="ctr"/>
              <a:r>
                <a:rPr lang="en-US" sz="2400" dirty="0"/>
                <a:t>Identifier</a:t>
              </a:r>
            </a:p>
          </p:txBody>
        </p:sp>
        <p:sp>
          <p:nvSpPr>
            <p:cNvPr id="8" name="TextBox 7"/>
            <p:cNvSpPr txBox="1">
              <a:spLocks/>
            </p:cNvSpPr>
            <p:nvPr/>
          </p:nvSpPr>
          <p:spPr>
            <a:xfrm>
              <a:off x="5486400" y="3505199"/>
              <a:ext cx="2657856" cy="1371600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2400" dirty="0"/>
            </a:p>
            <a:p>
              <a:pPr algn="ctr"/>
              <a:r>
                <a:rPr lang="en-US" sz="2400" dirty="0"/>
                <a:t>Payload</a:t>
              </a:r>
            </a:p>
          </p:txBody>
        </p:sp>
      </p:grpSp>
      <p:sp>
        <p:nvSpPr>
          <p:cNvPr id="9" name="Rounded Rectangular Callout 8"/>
          <p:cNvSpPr/>
          <p:nvPr/>
        </p:nvSpPr>
        <p:spPr bwMode="auto">
          <a:xfrm>
            <a:off x="6553200" y="2971800"/>
            <a:ext cx="2133600" cy="1143000"/>
          </a:xfrm>
          <a:prstGeom prst="wedgeRoundRectCallout">
            <a:avLst>
              <a:gd name="adj1" fmla="val -86904"/>
              <a:gd name="adj2" fmla="val 38796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Calibri"/>
                <a:cs typeface="Calibri"/>
              </a:rPr>
              <a:t>Why include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0" dirty="0">
                <a:solidFill>
                  <a:schemeClr val="accent1"/>
                </a:solidFill>
                <a:latin typeface="Calibri"/>
                <a:cs typeface="Calibri"/>
              </a:rPr>
              <a:t>this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Calibri"/>
                <a:cs typeface="Calibri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9341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Happens Here?</a:t>
            </a:r>
          </a:p>
        </p:txBody>
      </p:sp>
      <p:sp>
        <p:nvSpPr>
          <p:cNvPr id="68" name="Oval 67"/>
          <p:cNvSpPr/>
          <p:nvPr/>
        </p:nvSpPr>
        <p:spPr bwMode="auto">
          <a:xfrm>
            <a:off x="1600200" y="2209800"/>
            <a:ext cx="152400" cy="1524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70" name="Oval 69"/>
          <p:cNvSpPr/>
          <p:nvPr/>
        </p:nvSpPr>
        <p:spPr bwMode="auto">
          <a:xfrm>
            <a:off x="4419600" y="3657600"/>
            <a:ext cx="152400" cy="1524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74" name="Oval 73"/>
          <p:cNvSpPr/>
          <p:nvPr/>
        </p:nvSpPr>
        <p:spPr bwMode="auto">
          <a:xfrm>
            <a:off x="7086600" y="2133600"/>
            <a:ext cx="152400" cy="1524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78" name="Oval 77"/>
          <p:cNvSpPr/>
          <p:nvPr/>
        </p:nvSpPr>
        <p:spPr bwMode="auto">
          <a:xfrm>
            <a:off x="4419600" y="5867400"/>
            <a:ext cx="152400" cy="152400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cxnSp>
        <p:nvCxnSpPr>
          <p:cNvPr id="85" name="Straight Connector 84"/>
          <p:cNvCxnSpPr>
            <a:endCxn id="70" idx="1"/>
          </p:cNvCxnSpPr>
          <p:nvPr/>
        </p:nvCxnSpPr>
        <p:spPr bwMode="auto">
          <a:xfrm>
            <a:off x="1676400" y="2286000"/>
            <a:ext cx="2765518" cy="139391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0" name="Straight Connector 99"/>
          <p:cNvCxnSpPr>
            <a:stCxn id="68" idx="7"/>
          </p:cNvCxnSpPr>
          <p:nvPr/>
        </p:nvCxnSpPr>
        <p:spPr bwMode="auto">
          <a:xfrm flipV="1">
            <a:off x="1730282" y="2209800"/>
            <a:ext cx="5378636" cy="2231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3" name="Straight Connector 102"/>
          <p:cNvCxnSpPr>
            <a:stCxn id="70" idx="7"/>
            <a:endCxn id="74" idx="3"/>
          </p:cNvCxnSpPr>
          <p:nvPr/>
        </p:nvCxnSpPr>
        <p:spPr bwMode="auto">
          <a:xfrm flipV="1">
            <a:off x="4549682" y="2263682"/>
            <a:ext cx="2559236" cy="1416236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6" name="Straight Connector 105"/>
          <p:cNvCxnSpPr>
            <a:endCxn id="78" idx="0"/>
          </p:cNvCxnSpPr>
          <p:nvPr/>
        </p:nvCxnSpPr>
        <p:spPr bwMode="auto">
          <a:xfrm>
            <a:off x="4495800" y="3733800"/>
            <a:ext cx="0" cy="21336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8" name="Straight Connector 107"/>
          <p:cNvCxnSpPr>
            <a:stCxn id="68" idx="4"/>
            <a:endCxn id="78" idx="2"/>
          </p:cNvCxnSpPr>
          <p:nvPr/>
        </p:nvCxnSpPr>
        <p:spPr bwMode="auto">
          <a:xfrm>
            <a:off x="1676400" y="2362200"/>
            <a:ext cx="2743200" cy="35814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1" name="Straight Connector 110"/>
          <p:cNvCxnSpPr>
            <a:stCxn id="74" idx="4"/>
            <a:endCxn id="78" idx="6"/>
          </p:cNvCxnSpPr>
          <p:nvPr/>
        </p:nvCxnSpPr>
        <p:spPr bwMode="auto">
          <a:xfrm flipH="1">
            <a:off x="4572000" y="2286000"/>
            <a:ext cx="2590800" cy="36576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4" name="TextBox 113"/>
          <p:cNvSpPr txBox="1"/>
          <p:nvPr/>
        </p:nvSpPr>
        <p:spPr>
          <a:xfrm>
            <a:off x="2895600" y="1752600"/>
            <a:ext cx="297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>
                <a:latin typeface="+mn-lt"/>
              </a:rPr>
              <a:t>Low price link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1828800" y="4343400"/>
            <a:ext cx="297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>
                <a:latin typeface="+mn-lt"/>
              </a:rPr>
              <a:t>Low loss link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4572000" y="2667000"/>
            <a:ext cx="297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>
                <a:latin typeface="+mn-lt"/>
              </a:rPr>
              <a:t>Low delay link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1752600" y="2667000"/>
            <a:ext cx="297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>
                <a:latin typeface="+mn-lt"/>
              </a:rPr>
              <a:t>Low loss link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3124200" y="3962400"/>
            <a:ext cx="297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>
                <a:latin typeface="+mn-lt"/>
              </a:rPr>
              <a:t>Low delay link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4038600" y="4343400"/>
            <a:ext cx="297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>
                <a:latin typeface="+mn-lt"/>
              </a:rPr>
              <a:t>Low price link</a:t>
            </a:r>
          </a:p>
        </p:txBody>
      </p:sp>
      <p:sp>
        <p:nvSpPr>
          <p:cNvPr id="122" name="AutoShape 11"/>
          <p:cNvSpPr>
            <a:spLocks noChangeArrowheads="1"/>
          </p:cNvSpPr>
          <p:nvPr/>
        </p:nvSpPr>
        <p:spPr bwMode="auto">
          <a:xfrm>
            <a:off x="25400" y="1295400"/>
            <a:ext cx="3200400" cy="762000"/>
          </a:xfrm>
          <a:prstGeom prst="wedgeRoundRectCallout">
            <a:avLst>
              <a:gd name="adj1" fmla="val -2053"/>
              <a:gd name="adj2" fmla="val 78103"/>
              <a:gd name="adj3" fmla="val 16667"/>
            </a:avLst>
          </a:prstGeom>
          <a:solidFill>
            <a:srgbClr val="FFCC99"/>
          </a:solidFill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+mn-lt"/>
              </a:rPr>
              <a:t>Cares about price, </a:t>
            </a:r>
          </a:p>
          <a:p>
            <a:pPr algn="ctr"/>
            <a:r>
              <a:rPr lang="en-US" dirty="0">
                <a:latin typeface="+mn-lt"/>
              </a:rPr>
              <a:t>then loss</a:t>
            </a:r>
          </a:p>
        </p:txBody>
      </p:sp>
      <p:sp>
        <p:nvSpPr>
          <p:cNvPr id="123" name="AutoShape 11"/>
          <p:cNvSpPr>
            <a:spLocks noChangeArrowheads="1"/>
          </p:cNvSpPr>
          <p:nvPr/>
        </p:nvSpPr>
        <p:spPr bwMode="auto">
          <a:xfrm>
            <a:off x="5715000" y="1295400"/>
            <a:ext cx="3200400" cy="762000"/>
          </a:xfrm>
          <a:prstGeom prst="wedgeRoundRectCallout">
            <a:avLst>
              <a:gd name="adj1" fmla="val 2709"/>
              <a:gd name="adj2" fmla="val 66436"/>
              <a:gd name="adj3" fmla="val 16667"/>
            </a:avLst>
          </a:prstGeom>
          <a:solidFill>
            <a:srgbClr val="FFCC99"/>
          </a:solidFill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+mn-lt"/>
              </a:rPr>
              <a:t>Cares about delay,</a:t>
            </a:r>
          </a:p>
          <a:p>
            <a:pPr algn="ctr"/>
            <a:r>
              <a:rPr lang="en-US" dirty="0">
                <a:latin typeface="+mn-lt"/>
              </a:rPr>
              <a:t>then price</a:t>
            </a:r>
          </a:p>
        </p:txBody>
      </p:sp>
      <p:sp>
        <p:nvSpPr>
          <p:cNvPr id="124" name="AutoShape 11"/>
          <p:cNvSpPr>
            <a:spLocks noChangeArrowheads="1"/>
          </p:cNvSpPr>
          <p:nvPr/>
        </p:nvSpPr>
        <p:spPr bwMode="auto">
          <a:xfrm>
            <a:off x="5257800" y="3200400"/>
            <a:ext cx="3886200" cy="838200"/>
          </a:xfrm>
          <a:prstGeom prst="wedgeRoundRectCallout">
            <a:avLst>
              <a:gd name="adj1" fmla="val -68089"/>
              <a:gd name="adj2" fmla="val 14618"/>
              <a:gd name="adj3" fmla="val 16667"/>
            </a:avLst>
          </a:prstGeom>
          <a:solidFill>
            <a:srgbClr val="FFCC99"/>
          </a:solidFill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+mn-lt"/>
              </a:rPr>
              <a:t>Cares about loss,</a:t>
            </a:r>
          </a:p>
          <a:p>
            <a:pPr algn="ctr"/>
            <a:r>
              <a:rPr lang="en-US" dirty="0">
                <a:latin typeface="+mn-lt"/>
              </a:rPr>
              <a:t>then delay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4C05EBB-C536-E44B-A239-9A2987AEE65E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70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 animBg="1"/>
      <p:bldP spid="123" grpId="0" animBg="1"/>
      <p:bldP spid="12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22238"/>
            <a:ext cx="8686800" cy="1173162"/>
          </a:xfrm>
        </p:spPr>
        <p:txBody>
          <a:bodyPr/>
          <a:lstStyle/>
          <a:p>
            <a:r>
              <a:rPr lang="en-US" dirty="0"/>
              <a:t>Must agree on loop-avoiding metric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all nodes minimize same metric</a:t>
            </a:r>
          </a:p>
          <a:p>
            <a:pPr lvl="4"/>
            <a:endParaRPr lang="en-US" dirty="0"/>
          </a:p>
          <a:p>
            <a:r>
              <a:rPr lang="en-US" dirty="0"/>
              <a:t>And that metric increases around loops</a:t>
            </a:r>
          </a:p>
          <a:p>
            <a:pPr lvl="3"/>
            <a:endParaRPr lang="en-US" dirty="0"/>
          </a:p>
          <a:p>
            <a:r>
              <a:rPr lang="en-US" dirty="0"/>
              <a:t>Then process is guaranteed to converge</a:t>
            </a:r>
          </a:p>
          <a:p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4C05EBB-C536-E44B-A239-9A2987AEE65E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1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happens when routers lie?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719263"/>
            <a:ext cx="8534400" cy="44116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What if a router claims a 1-hop path to everywhere?</a:t>
            </a:r>
          </a:p>
          <a:p>
            <a:pPr lvl="3"/>
            <a:endParaRPr lang="en-US" dirty="0"/>
          </a:p>
          <a:p>
            <a:r>
              <a:rPr lang="en-US" dirty="0"/>
              <a:t>All traffic from nearby routers gets sent there</a:t>
            </a:r>
          </a:p>
          <a:p>
            <a:pPr lvl="4"/>
            <a:endParaRPr lang="en-US" dirty="0"/>
          </a:p>
          <a:p>
            <a:r>
              <a:rPr lang="en-US" dirty="0"/>
              <a:t>How can you tell if they are lying?</a:t>
            </a:r>
          </a:p>
          <a:p>
            <a:pPr lvl="4"/>
            <a:endParaRPr lang="en-US" dirty="0"/>
          </a:p>
          <a:p>
            <a:r>
              <a:rPr lang="en-US" dirty="0"/>
              <a:t>Can this happen in real life?</a:t>
            </a:r>
          </a:p>
          <a:p>
            <a:pPr lvl="1"/>
            <a:r>
              <a:rPr lang="en-US" dirty="0"/>
              <a:t>It has, several times….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4C05EBB-C536-E44B-A239-9A2987AEE65E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13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Link State vs. Distance Vector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2133600"/>
            <a:ext cx="8686800" cy="2547937"/>
          </a:xfrm>
        </p:spPr>
        <p:txBody>
          <a:bodyPr/>
          <a:lstStyle/>
          <a:p>
            <a:r>
              <a:rPr lang="en-US" sz="3200" dirty="0"/>
              <a:t>Core idea</a:t>
            </a:r>
          </a:p>
          <a:p>
            <a:pPr lvl="1"/>
            <a:r>
              <a:rPr lang="en-US" sz="2800" dirty="0"/>
              <a:t>LS: tell all nodes about your immediate neighbors</a:t>
            </a:r>
          </a:p>
          <a:p>
            <a:pPr lvl="1"/>
            <a:r>
              <a:rPr lang="en-US" sz="2800" dirty="0"/>
              <a:t>DV: tell your immediate neighbors about (your least cost distance to) all nodes</a:t>
            </a:r>
          </a:p>
          <a:p>
            <a:pPr lvl="1"/>
            <a:endParaRPr lang="en-US" sz="2800" dirty="0"/>
          </a:p>
          <a:p>
            <a:endParaRPr lang="en-US" sz="3200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4C05EBB-C536-E44B-A239-9A2987AEE65E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6891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Link State vs. Distance Vector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4800" y="1836738"/>
            <a:ext cx="8686800" cy="4411662"/>
          </a:xfrm>
        </p:spPr>
        <p:txBody>
          <a:bodyPr/>
          <a:lstStyle/>
          <a:p>
            <a:r>
              <a:rPr lang="en-US" sz="2400" dirty="0"/>
              <a:t>LS: each node learns the complete network map; each node computes shortest paths independently and in parallel</a:t>
            </a:r>
          </a:p>
          <a:p>
            <a:endParaRPr lang="en-US" sz="2400" dirty="0"/>
          </a:p>
          <a:p>
            <a:r>
              <a:rPr lang="en-US" sz="2400" dirty="0"/>
              <a:t>DV: no node has the complete picture; nodes cooperate to compute shortest paths in a distributed manner</a:t>
            </a:r>
          </a:p>
          <a:p>
            <a:endParaRPr lang="en-US" sz="2400" dirty="0"/>
          </a:p>
          <a:p>
            <a:pPr lvl="1">
              <a:buFont typeface="Wingdings" charset="0"/>
              <a:buChar char="à"/>
            </a:pPr>
            <a:r>
              <a:rPr lang="en-US" dirty="0">
                <a:solidFill>
                  <a:srgbClr val="000090"/>
                </a:solidFill>
                <a:sym typeface="Wingdings"/>
              </a:rPr>
              <a:t>LS has </a:t>
            </a:r>
            <a:r>
              <a:rPr lang="en-US" dirty="0">
                <a:solidFill>
                  <a:srgbClr val="000090"/>
                </a:solidFill>
              </a:rPr>
              <a:t>higher messaging overhead</a:t>
            </a:r>
            <a:endParaRPr lang="en-US" dirty="0">
              <a:solidFill>
                <a:srgbClr val="000090"/>
              </a:solidFill>
              <a:sym typeface="Wingdings"/>
            </a:endParaRPr>
          </a:p>
          <a:p>
            <a:pPr lvl="1">
              <a:buFont typeface="Wingdings" charset="0"/>
              <a:buChar char="à"/>
            </a:pPr>
            <a:r>
              <a:rPr lang="en-US" dirty="0">
                <a:solidFill>
                  <a:srgbClr val="000090"/>
                </a:solidFill>
                <a:sym typeface="Wingdings"/>
              </a:rPr>
              <a:t>LS has </a:t>
            </a:r>
            <a:r>
              <a:rPr lang="en-US" dirty="0">
                <a:solidFill>
                  <a:srgbClr val="000090"/>
                </a:solidFill>
              </a:rPr>
              <a:t>higher processing complexity</a:t>
            </a:r>
          </a:p>
          <a:p>
            <a:pPr lvl="1">
              <a:buFont typeface="Wingdings" charset="0"/>
              <a:buChar char="à"/>
            </a:pPr>
            <a:r>
              <a:rPr lang="en-US" dirty="0">
                <a:solidFill>
                  <a:srgbClr val="000090"/>
                </a:solidFill>
                <a:sym typeface="Wingdings"/>
              </a:rPr>
              <a:t>LS is l</a:t>
            </a:r>
            <a:r>
              <a:rPr lang="en-US" dirty="0">
                <a:solidFill>
                  <a:srgbClr val="000090"/>
                </a:solidFill>
              </a:rPr>
              <a:t>ess vulnerable to looping</a:t>
            </a:r>
          </a:p>
          <a:p>
            <a:pPr lvl="1"/>
            <a:endParaRPr lang="en-US" sz="2000" dirty="0"/>
          </a:p>
          <a:p>
            <a:endParaRPr lang="en-US" sz="2400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4C05EBB-C536-E44B-A239-9A2987AEE65E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686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Link State vs. Distance Vector</a:t>
            </a:r>
          </a:p>
        </p:txBody>
      </p:sp>
      <p:sp>
        <p:nvSpPr>
          <p:cNvPr id="8048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905000"/>
            <a:ext cx="3962400" cy="4267200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 sz="2000" dirty="0">
                <a:solidFill>
                  <a:srgbClr val="FF0000"/>
                </a:solidFill>
              </a:rPr>
              <a:t>Message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/>
              <a:t>complexity</a:t>
            </a:r>
          </a:p>
          <a:p>
            <a:r>
              <a:rPr lang="en-US" sz="2000" dirty="0"/>
              <a:t>LS: O(</a:t>
            </a:r>
            <a:r>
              <a:rPr lang="en-US" sz="2000" dirty="0" err="1"/>
              <a:t>NxE</a:t>
            </a:r>
            <a:r>
              <a:rPr lang="en-US" sz="2000" dirty="0"/>
              <a:t>) messages; </a:t>
            </a:r>
          </a:p>
          <a:p>
            <a:pPr lvl="1"/>
            <a:r>
              <a:rPr lang="en-US" sz="1600" dirty="0"/>
              <a:t>N is #nodes; E is #edges</a:t>
            </a:r>
          </a:p>
          <a:p>
            <a:r>
              <a:rPr lang="en-US" sz="2000" dirty="0"/>
              <a:t>DV: O(#Iterations x E)</a:t>
            </a:r>
          </a:p>
          <a:p>
            <a:pPr lvl="1"/>
            <a:r>
              <a:rPr lang="en-US" sz="1600" dirty="0"/>
              <a:t>where #Iterations is ideally </a:t>
            </a:r>
            <a:br>
              <a:rPr lang="en-US" sz="1600" dirty="0"/>
            </a:br>
            <a:r>
              <a:rPr lang="en-US" sz="1600" dirty="0"/>
              <a:t>O(network diameter) but varies due to routing loops or the </a:t>
            </a:r>
            <a:br>
              <a:rPr lang="en-US" sz="1600" dirty="0"/>
            </a:br>
            <a:r>
              <a:rPr lang="en-US" sz="1600" dirty="0"/>
              <a:t>count-to-infinity problem</a:t>
            </a:r>
          </a:p>
          <a:p>
            <a:pPr>
              <a:buFont typeface="Wingdings" charset="0"/>
              <a:buNone/>
            </a:pPr>
            <a:endParaRPr lang="en-US" sz="2000" dirty="0">
              <a:solidFill>
                <a:schemeClr val="accent1"/>
              </a:solidFill>
            </a:endParaRPr>
          </a:p>
          <a:p>
            <a:pPr>
              <a:buFont typeface="Wingdings" charset="0"/>
              <a:buNone/>
            </a:pPr>
            <a:r>
              <a:rPr lang="en-US" sz="2000" dirty="0">
                <a:solidFill>
                  <a:srgbClr val="0000FF"/>
                </a:solidFill>
              </a:rPr>
              <a:t>Processing </a:t>
            </a:r>
            <a:r>
              <a:rPr lang="en-US" sz="2000" dirty="0"/>
              <a:t>complexity</a:t>
            </a:r>
          </a:p>
          <a:p>
            <a:r>
              <a:rPr lang="en-US" sz="2000" dirty="0"/>
              <a:t>LS: O(N</a:t>
            </a:r>
            <a:r>
              <a:rPr lang="en-US" sz="2000" baseline="30000" dirty="0"/>
              <a:t>2</a:t>
            </a:r>
            <a:r>
              <a:rPr lang="en-US" sz="2000" dirty="0"/>
              <a:t>)</a:t>
            </a:r>
          </a:p>
          <a:p>
            <a:r>
              <a:rPr lang="en-US" sz="2000" dirty="0"/>
              <a:t>DV: O(#Iterations x N)</a:t>
            </a:r>
          </a:p>
        </p:txBody>
      </p:sp>
      <p:sp>
        <p:nvSpPr>
          <p:cNvPr id="80486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905000"/>
            <a:ext cx="4114800" cy="4267200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 sz="2000" dirty="0">
                <a:solidFill>
                  <a:srgbClr val="008000"/>
                </a:solidFill>
              </a:rPr>
              <a:t>Robustness:</a:t>
            </a:r>
            <a:r>
              <a:rPr lang="en-US" sz="2000" dirty="0"/>
              <a:t> what happens if router malfunctions?</a:t>
            </a:r>
          </a:p>
          <a:p>
            <a:r>
              <a:rPr lang="en-US" sz="2000" dirty="0"/>
              <a:t>LS: </a:t>
            </a:r>
          </a:p>
          <a:p>
            <a:pPr lvl="1"/>
            <a:r>
              <a:rPr lang="en-US" sz="1800" dirty="0"/>
              <a:t>node can advertise incorrect </a:t>
            </a:r>
            <a:r>
              <a:rPr lang="en-US" sz="1800" i="1" dirty="0">
                <a:solidFill>
                  <a:schemeClr val="accent2"/>
                </a:solidFill>
              </a:rPr>
              <a:t>link</a:t>
            </a:r>
            <a:r>
              <a:rPr lang="en-US" sz="1800" dirty="0"/>
              <a:t> cost</a:t>
            </a:r>
          </a:p>
          <a:p>
            <a:pPr lvl="1"/>
            <a:r>
              <a:rPr lang="en-US" sz="1800" dirty="0"/>
              <a:t>each node computes only its </a:t>
            </a:r>
            <a:r>
              <a:rPr lang="en-US" sz="1800" i="1" dirty="0"/>
              <a:t>own</a:t>
            </a:r>
            <a:r>
              <a:rPr lang="en-US" sz="1800" dirty="0"/>
              <a:t> table</a:t>
            </a:r>
          </a:p>
          <a:p>
            <a:r>
              <a:rPr lang="en-US" sz="2000" dirty="0"/>
              <a:t>DV:</a:t>
            </a:r>
          </a:p>
          <a:p>
            <a:pPr lvl="1"/>
            <a:r>
              <a:rPr lang="en-US" sz="1800" dirty="0"/>
              <a:t>node can advertise incorrect </a:t>
            </a:r>
            <a:r>
              <a:rPr lang="en-US" sz="1800" i="1" dirty="0">
                <a:solidFill>
                  <a:schemeClr val="accent2"/>
                </a:solidFill>
              </a:rPr>
              <a:t>path</a:t>
            </a:r>
            <a:r>
              <a:rPr lang="en-US" sz="1800" dirty="0"/>
              <a:t> cost</a:t>
            </a:r>
          </a:p>
          <a:p>
            <a:pPr lvl="1"/>
            <a:r>
              <a:rPr lang="en-US" sz="1800" dirty="0"/>
              <a:t>each node</a:t>
            </a:r>
            <a:r>
              <a:rPr lang="ja-JP" altLang="en-US" sz="1800" dirty="0">
                <a:latin typeface="Arial"/>
              </a:rPr>
              <a:t>’</a:t>
            </a:r>
            <a:r>
              <a:rPr lang="en-US" sz="1800" dirty="0"/>
              <a:t>s table used by others; error propagates through network</a:t>
            </a:r>
          </a:p>
          <a:p>
            <a:pPr lvl="1"/>
            <a:endParaRPr lang="en-US" sz="1800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4C05EBB-C536-E44B-A239-9A2987AEE65E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9920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Routing: Just the Beginning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Link state and distance-vector are the deployed routing paradigms for intra-domain routing </a:t>
            </a:r>
          </a:p>
          <a:p>
            <a:endParaRPr lang="en-US" dirty="0"/>
          </a:p>
          <a:p>
            <a:r>
              <a:rPr lang="en-US" dirty="0"/>
              <a:t>Inter-domain routing (BGP)</a:t>
            </a:r>
          </a:p>
          <a:p>
            <a:pPr lvl="1"/>
            <a:r>
              <a:rPr lang="en-US" dirty="0"/>
              <a:t>more Part II (Principles of Communications)</a:t>
            </a:r>
          </a:p>
          <a:p>
            <a:pPr lvl="1"/>
            <a:r>
              <a:rPr lang="en-US" dirty="0"/>
              <a:t>A version of DV</a:t>
            </a:r>
          </a:p>
          <a:p>
            <a:pPr lvl="1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4C05EBB-C536-E44B-A239-9A2987AEE65E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74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73162"/>
          </a:xfrm>
        </p:spPr>
        <p:txBody>
          <a:bodyPr>
            <a:normAutofit fontScale="90000"/>
          </a:bodyPr>
          <a:lstStyle/>
          <a:p>
            <a:r>
              <a:rPr lang="en-US" dirty="0"/>
              <a:t>What are desirable goals for a routing solution?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1828800"/>
            <a:ext cx="8686800" cy="441166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“Good” paths (least cost)</a:t>
            </a:r>
          </a:p>
          <a:p>
            <a:r>
              <a:rPr lang="en-US" dirty="0"/>
              <a:t>Fast convergence after change/failures</a:t>
            </a:r>
          </a:p>
          <a:p>
            <a:pPr lvl="1"/>
            <a:r>
              <a:rPr lang="en-US" dirty="0"/>
              <a:t>no/rare loops</a:t>
            </a:r>
          </a:p>
          <a:p>
            <a:r>
              <a:rPr lang="en-US" dirty="0"/>
              <a:t>Scalable </a:t>
            </a:r>
          </a:p>
          <a:p>
            <a:pPr lvl="1"/>
            <a:r>
              <a:rPr lang="en-US" dirty="0"/>
              <a:t>#messages</a:t>
            </a:r>
          </a:p>
          <a:p>
            <a:pPr lvl="1"/>
            <a:r>
              <a:rPr lang="en-US" dirty="0"/>
              <a:t>table size </a:t>
            </a:r>
          </a:p>
          <a:p>
            <a:pPr lvl="1"/>
            <a:r>
              <a:rPr lang="en-US" dirty="0"/>
              <a:t>processing complexity</a:t>
            </a:r>
          </a:p>
          <a:p>
            <a:r>
              <a:rPr lang="en-US" dirty="0"/>
              <a:t>Secure</a:t>
            </a:r>
          </a:p>
          <a:p>
            <a:r>
              <a:rPr lang="en-US" dirty="0"/>
              <a:t>Policy</a:t>
            </a:r>
          </a:p>
          <a:p>
            <a:r>
              <a:rPr lang="en-US" dirty="0"/>
              <a:t>Rich metrics (more later)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4C05EBB-C536-E44B-A239-9A2987AEE65E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29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73162"/>
          </a:xfrm>
        </p:spPr>
        <p:txBody>
          <a:bodyPr/>
          <a:lstStyle/>
          <a:p>
            <a:r>
              <a:rPr lang="en-US" dirty="0"/>
              <a:t>Delivery models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1828800"/>
            <a:ext cx="8077200" cy="4411662"/>
          </a:xfrm>
        </p:spPr>
        <p:txBody>
          <a:bodyPr/>
          <a:lstStyle/>
          <a:p>
            <a:r>
              <a:rPr lang="en-US" dirty="0"/>
              <a:t>What if a node wants to send to more than one destination?</a:t>
            </a:r>
          </a:p>
          <a:p>
            <a:pPr lvl="1"/>
            <a:r>
              <a:rPr lang="en-US" dirty="0"/>
              <a:t>broadcast: send to all</a:t>
            </a:r>
          </a:p>
          <a:p>
            <a:pPr lvl="1"/>
            <a:r>
              <a:rPr lang="en-US" dirty="0"/>
              <a:t>multicast: send to all members of a group</a:t>
            </a:r>
          </a:p>
          <a:p>
            <a:pPr lvl="1"/>
            <a:r>
              <a:rPr lang="en-US" dirty="0" err="1"/>
              <a:t>anycast</a:t>
            </a:r>
            <a:r>
              <a:rPr lang="en-US" dirty="0"/>
              <a:t>: send to any member of a group</a:t>
            </a:r>
          </a:p>
          <a:p>
            <a:pPr lvl="1"/>
            <a:endParaRPr lang="en-US" dirty="0"/>
          </a:p>
          <a:p>
            <a:r>
              <a:rPr lang="en-US" dirty="0"/>
              <a:t>What if a node wants to send along more than one path?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4C05EBB-C536-E44B-A239-9A2987AEE65E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46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73162"/>
          </a:xfrm>
        </p:spPr>
        <p:txBody>
          <a:bodyPr/>
          <a:lstStyle/>
          <a:p>
            <a:r>
              <a:rPr lang="en-US" dirty="0"/>
              <a:t>Metrics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1828800"/>
            <a:ext cx="8610600" cy="4411662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Propagation delay</a:t>
            </a:r>
          </a:p>
          <a:p>
            <a:r>
              <a:rPr lang="en-US" sz="2400" dirty="0"/>
              <a:t>Congestion</a:t>
            </a:r>
          </a:p>
          <a:p>
            <a:r>
              <a:rPr lang="en-US" sz="2400" dirty="0"/>
              <a:t>Load balance</a:t>
            </a:r>
          </a:p>
          <a:p>
            <a:r>
              <a:rPr lang="en-US" sz="2400" dirty="0"/>
              <a:t>Bandwidth (available, capacity, maximal, </a:t>
            </a:r>
            <a:r>
              <a:rPr lang="en-US" sz="2400" dirty="0" err="1"/>
              <a:t>bbw</a:t>
            </a:r>
            <a:r>
              <a:rPr lang="en-US" sz="2400" dirty="0"/>
              <a:t>)</a:t>
            </a:r>
          </a:p>
          <a:p>
            <a:r>
              <a:rPr lang="en-US" sz="2400" dirty="0"/>
              <a:t>Price</a:t>
            </a:r>
          </a:p>
          <a:p>
            <a:r>
              <a:rPr lang="en-US" sz="2400" dirty="0"/>
              <a:t>Reliability </a:t>
            </a:r>
          </a:p>
          <a:p>
            <a:r>
              <a:rPr lang="en-US" sz="2400" dirty="0"/>
              <a:t>Loss rate </a:t>
            </a:r>
          </a:p>
          <a:p>
            <a:r>
              <a:rPr lang="en-US" sz="2400" dirty="0"/>
              <a:t>Combinations of the above</a:t>
            </a:r>
          </a:p>
          <a:p>
            <a:pPr marL="0" indent="0">
              <a:buNone/>
            </a:pPr>
            <a:r>
              <a:rPr lang="en-US" dirty="0"/>
              <a:t>In practice, operators set abstract “weights” (much like our costs); how exactly is a bit of a black art</a:t>
            </a:r>
          </a:p>
          <a:p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4C05EBB-C536-E44B-A239-9A2987AEE65E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24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Switches/Routers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Multiple ports (attached to other switches or hosts)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Ports are typically duplex (incoming and outgoing)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667E8F-4C46-A54F-A59E-8662EF14361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524000" y="2138363"/>
            <a:ext cx="5480050" cy="3195637"/>
            <a:chOff x="1825625" y="2357438"/>
            <a:chExt cx="5480050" cy="3195637"/>
          </a:xfrm>
        </p:grpSpPr>
        <p:grpSp>
          <p:nvGrpSpPr>
            <p:cNvPr id="6" name="Group 2"/>
            <p:cNvGrpSpPr>
              <a:grpSpLocks/>
            </p:cNvGrpSpPr>
            <p:nvPr/>
          </p:nvGrpSpPr>
          <p:grpSpPr bwMode="auto">
            <a:xfrm>
              <a:off x="5554663" y="4867275"/>
              <a:ext cx="1751012" cy="304800"/>
              <a:chOff x="1056" y="1872"/>
              <a:chExt cx="1104" cy="192"/>
            </a:xfrm>
          </p:grpSpPr>
          <p:sp>
            <p:nvSpPr>
              <p:cNvPr id="31" name="Oval 3"/>
              <p:cNvSpPr>
                <a:spLocks noChangeArrowheads="1"/>
              </p:cNvSpPr>
              <p:nvPr/>
            </p:nvSpPr>
            <p:spPr bwMode="auto">
              <a:xfrm>
                <a:off x="2064" y="1872"/>
                <a:ext cx="96" cy="192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45882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45882"/>
                      <a:invGamma/>
                    </a:schemeClr>
                  </a:gs>
                </a:gsLst>
                <a:lin ang="5400000" scaled="1"/>
              </a:gra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lIns="90488" tIns="44450" rIns="90488" bIns="44450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32" name="Rectangle 4"/>
              <p:cNvSpPr>
                <a:spLocks noChangeArrowheads="1"/>
              </p:cNvSpPr>
              <p:nvPr/>
            </p:nvSpPr>
            <p:spPr bwMode="auto">
              <a:xfrm>
                <a:off x="1104" y="1872"/>
                <a:ext cx="1008" cy="192"/>
              </a:xfrm>
              <a:prstGeom prst="rect">
                <a:avLst/>
              </a:prstGeom>
              <a:gradFill rotWithShape="0">
                <a:gsLst>
                  <a:gs pos="0">
                    <a:srgbClr val="7A7A7A"/>
                  </a:gs>
                  <a:gs pos="50000">
                    <a:srgbClr val="C0C0C0"/>
                  </a:gs>
                  <a:gs pos="100000">
                    <a:srgbClr val="7A7A7A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 anchor="ctr"/>
              <a:lstStyle/>
              <a:p>
                <a:endParaRPr lang="en-US"/>
              </a:p>
            </p:txBody>
          </p:sp>
          <p:sp>
            <p:nvSpPr>
              <p:cNvPr id="33" name="Oval 5"/>
              <p:cNvSpPr>
                <a:spLocks noChangeArrowheads="1"/>
              </p:cNvSpPr>
              <p:nvPr/>
            </p:nvSpPr>
            <p:spPr bwMode="auto">
              <a:xfrm>
                <a:off x="1056" y="1872"/>
                <a:ext cx="96" cy="192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 anchor="ctr"/>
              <a:lstStyle/>
              <a:p>
                <a:endParaRPr lang="en-US"/>
              </a:p>
            </p:txBody>
          </p:sp>
        </p:grpSp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5554663" y="3954463"/>
              <a:ext cx="1751012" cy="304800"/>
              <a:chOff x="1056" y="1872"/>
              <a:chExt cx="1104" cy="192"/>
            </a:xfrm>
          </p:grpSpPr>
          <p:sp>
            <p:nvSpPr>
              <p:cNvPr id="28" name="Oval 7"/>
              <p:cNvSpPr>
                <a:spLocks noChangeArrowheads="1"/>
              </p:cNvSpPr>
              <p:nvPr/>
            </p:nvSpPr>
            <p:spPr bwMode="auto">
              <a:xfrm>
                <a:off x="2064" y="1872"/>
                <a:ext cx="96" cy="192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45882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45882"/>
                      <a:invGamma/>
                    </a:schemeClr>
                  </a:gs>
                </a:gsLst>
                <a:lin ang="5400000" scaled="1"/>
              </a:gra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lIns="90488" tIns="44450" rIns="90488" bIns="44450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29" name="Rectangle 8"/>
              <p:cNvSpPr>
                <a:spLocks noChangeArrowheads="1"/>
              </p:cNvSpPr>
              <p:nvPr/>
            </p:nvSpPr>
            <p:spPr bwMode="auto">
              <a:xfrm>
                <a:off x="1104" y="1872"/>
                <a:ext cx="1008" cy="192"/>
              </a:xfrm>
              <a:prstGeom prst="rect">
                <a:avLst/>
              </a:prstGeom>
              <a:gradFill rotWithShape="0">
                <a:gsLst>
                  <a:gs pos="0">
                    <a:srgbClr val="7A7A7A"/>
                  </a:gs>
                  <a:gs pos="50000">
                    <a:srgbClr val="C0C0C0"/>
                  </a:gs>
                  <a:gs pos="100000">
                    <a:srgbClr val="7A7A7A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 anchor="ctr"/>
              <a:lstStyle/>
              <a:p>
                <a:endParaRPr lang="en-US"/>
              </a:p>
            </p:txBody>
          </p:sp>
          <p:sp>
            <p:nvSpPr>
              <p:cNvPr id="30" name="Oval 9"/>
              <p:cNvSpPr>
                <a:spLocks noChangeArrowheads="1"/>
              </p:cNvSpPr>
              <p:nvPr/>
            </p:nvSpPr>
            <p:spPr bwMode="auto">
              <a:xfrm>
                <a:off x="1056" y="1872"/>
                <a:ext cx="96" cy="192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 anchor="ctr"/>
              <a:lstStyle/>
              <a:p>
                <a:endParaRPr lang="en-US"/>
              </a:p>
            </p:txBody>
          </p:sp>
        </p:grpSp>
        <p:grpSp>
          <p:nvGrpSpPr>
            <p:cNvPr id="8" name="Group 10"/>
            <p:cNvGrpSpPr>
              <a:grpSpLocks/>
            </p:cNvGrpSpPr>
            <p:nvPr/>
          </p:nvGrpSpPr>
          <p:grpSpPr bwMode="auto">
            <a:xfrm>
              <a:off x="5554663" y="2967038"/>
              <a:ext cx="1751012" cy="303212"/>
              <a:chOff x="1056" y="1872"/>
              <a:chExt cx="1104" cy="192"/>
            </a:xfrm>
          </p:grpSpPr>
          <p:sp>
            <p:nvSpPr>
              <p:cNvPr id="25" name="Oval 11"/>
              <p:cNvSpPr>
                <a:spLocks noChangeArrowheads="1"/>
              </p:cNvSpPr>
              <p:nvPr/>
            </p:nvSpPr>
            <p:spPr bwMode="auto">
              <a:xfrm>
                <a:off x="2064" y="1872"/>
                <a:ext cx="96" cy="192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45882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45882"/>
                      <a:invGamma/>
                    </a:schemeClr>
                  </a:gs>
                </a:gsLst>
                <a:lin ang="5400000" scaled="1"/>
              </a:gra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lIns="90488" tIns="44450" rIns="90488" bIns="44450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26" name="Rectangle 12"/>
              <p:cNvSpPr>
                <a:spLocks noChangeArrowheads="1"/>
              </p:cNvSpPr>
              <p:nvPr/>
            </p:nvSpPr>
            <p:spPr bwMode="auto">
              <a:xfrm>
                <a:off x="1104" y="1872"/>
                <a:ext cx="1008" cy="192"/>
              </a:xfrm>
              <a:prstGeom prst="rect">
                <a:avLst/>
              </a:prstGeom>
              <a:gradFill rotWithShape="0">
                <a:gsLst>
                  <a:gs pos="0">
                    <a:srgbClr val="7A7A7A"/>
                  </a:gs>
                  <a:gs pos="50000">
                    <a:srgbClr val="C0C0C0"/>
                  </a:gs>
                  <a:gs pos="100000">
                    <a:srgbClr val="7A7A7A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 anchor="ctr"/>
              <a:lstStyle/>
              <a:p>
                <a:endParaRPr lang="en-US"/>
              </a:p>
            </p:txBody>
          </p:sp>
          <p:sp>
            <p:nvSpPr>
              <p:cNvPr id="27" name="Oval 13"/>
              <p:cNvSpPr>
                <a:spLocks noChangeArrowheads="1"/>
              </p:cNvSpPr>
              <p:nvPr/>
            </p:nvSpPr>
            <p:spPr bwMode="auto">
              <a:xfrm>
                <a:off x="1056" y="1872"/>
                <a:ext cx="96" cy="192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 anchor="ctr"/>
              <a:lstStyle/>
              <a:p>
                <a:endParaRPr lang="en-US"/>
              </a:p>
            </p:txBody>
          </p:sp>
        </p:grpSp>
        <p:sp>
          <p:nvSpPr>
            <p:cNvPr id="9" name="Rectangle 16"/>
            <p:cNvSpPr>
              <a:spLocks noChangeArrowheads="1"/>
            </p:cNvSpPr>
            <p:nvPr/>
          </p:nvSpPr>
          <p:spPr bwMode="auto">
            <a:xfrm>
              <a:off x="3579813" y="2889250"/>
              <a:ext cx="2127250" cy="2663825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grpSp>
          <p:nvGrpSpPr>
            <p:cNvPr id="10" name="Group 17"/>
            <p:cNvGrpSpPr>
              <a:grpSpLocks/>
            </p:cNvGrpSpPr>
            <p:nvPr/>
          </p:nvGrpSpPr>
          <p:grpSpPr bwMode="auto">
            <a:xfrm>
              <a:off x="1825625" y="2967038"/>
              <a:ext cx="1751013" cy="303212"/>
              <a:chOff x="1056" y="1872"/>
              <a:chExt cx="1104" cy="192"/>
            </a:xfrm>
          </p:grpSpPr>
          <p:sp>
            <p:nvSpPr>
              <p:cNvPr id="22" name="Oval 18"/>
              <p:cNvSpPr>
                <a:spLocks noChangeArrowheads="1"/>
              </p:cNvSpPr>
              <p:nvPr/>
            </p:nvSpPr>
            <p:spPr bwMode="auto">
              <a:xfrm>
                <a:off x="2064" y="1872"/>
                <a:ext cx="96" cy="192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45882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45882"/>
                      <a:invGamma/>
                    </a:schemeClr>
                  </a:gs>
                </a:gsLst>
                <a:lin ang="5400000" scaled="1"/>
              </a:gra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lIns="90488" tIns="44450" rIns="90488" bIns="44450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23" name="Rectangle 19"/>
              <p:cNvSpPr>
                <a:spLocks noChangeArrowheads="1"/>
              </p:cNvSpPr>
              <p:nvPr/>
            </p:nvSpPr>
            <p:spPr bwMode="auto">
              <a:xfrm>
                <a:off x="1104" y="1872"/>
                <a:ext cx="1008" cy="192"/>
              </a:xfrm>
              <a:prstGeom prst="rect">
                <a:avLst/>
              </a:prstGeom>
              <a:gradFill rotWithShape="0">
                <a:gsLst>
                  <a:gs pos="0">
                    <a:srgbClr val="7A7A7A"/>
                  </a:gs>
                  <a:gs pos="50000">
                    <a:srgbClr val="C0C0C0"/>
                  </a:gs>
                  <a:gs pos="100000">
                    <a:srgbClr val="7A7A7A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 anchor="ctr"/>
              <a:lstStyle/>
              <a:p>
                <a:endParaRPr lang="en-US"/>
              </a:p>
            </p:txBody>
          </p:sp>
          <p:sp>
            <p:nvSpPr>
              <p:cNvPr id="24" name="Oval 20"/>
              <p:cNvSpPr>
                <a:spLocks noChangeArrowheads="1"/>
              </p:cNvSpPr>
              <p:nvPr/>
            </p:nvSpPr>
            <p:spPr bwMode="auto">
              <a:xfrm>
                <a:off x="1056" y="1872"/>
                <a:ext cx="96" cy="192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 anchor="ctr"/>
              <a:lstStyle/>
              <a:p>
                <a:endParaRPr lang="en-US"/>
              </a:p>
            </p:txBody>
          </p:sp>
        </p:grpSp>
        <p:grpSp>
          <p:nvGrpSpPr>
            <p:cNvPr id="11" name="Group 21"/>
            <p:cNvGrpSpPr>
              <a:grpSpLocks/>
            </p:cNvGrpSpPr>
            <p:nvPr/>
          </p:nvGrpSpPr>
          <p:grpSpPr bwMode="auto">
            <a:xfrm>
              <a:off x="1825625" y="3954463"/>
              <a:ext cx="1751013" cy="304800"/>
              <a:chOff x="1056" y="1872"/>
              <a:chExt cx="1104" cy="192"/>
            </a:xfrm>
          </p:grpSpPr>
          <p:sp>
            <p:nvSpPr>
              <p:cNvPr id="19" name="Oval 22"/>
              <p:cNvSpPr>
                <a:spLocks noChangeArrowheads="1"/>
              </p:cNvSpPr>
              <p:nvPr/>
            </p:nvSpPr>
            <p:spPr bwMode="auto">
              <a:xfrm>
                <a:off x="2064" y="1872"/>
                <a:ext cx="96" cy="192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45882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45882"/>
                      <a:invGamma/>
                    </a:schemeClr>
                  </a:gs>
                </a:gsLst>
                <a:lin ang="5400000" scaled="1"/>
              </a:gra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lIns="90488" tIns="44450" rIns="90488" bIns="44450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20" name="Rectangle 23"/>
              <p:cNvSpPr>
                <a:spLocks noChangeArrowheads="1"/>
              </p:cNvSpPr>
              <p:nvPr/>
            </p:nvSpPr>
            <p:spPr bwMode="auto">
              <a:xfrm>
                <a:off x="1104" y="1872"/>
                <a:ext cx="1008" cy="192"/>
              </a:xfrm>
              <a:prstGeom prst="rect">
                <a:avLst/>
              </a:prstGeom>
              <a:gradFill rotWithShape="0">
                <a:gsLst>
                  <a:gs pos="0">
                    <a:srgbClr val="7A7A7A"/>
                  </a:gs>
                  <a:gs pos="50000">
                    <a:srgbClr val="C0C0C0"/>
                  </a:gs>
                  <a:gs pos="100000">
                    <a:srgbClr val="7A7A7A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 anchor="ctr"/>
              <a:lstStyle/>
              <a:p>
                <a:endParaRPr lang="en-US"/>
              </a:p>
            </p:txBody>
          </p:sp>
          <p:sp>
            <p:nvSpPr>
              <p:cNvPr id="21" name="Oval 24"/>
              <p:cNvSpPr>
                <a:spLocks noChangeArrowheads="1"/>
              </p:cNvSpPr>
              <p:nvPr/>
            </p:nvSpPr>
            <p:spPr bwMode="auto">
              <a:xfrm>
                <a:off x="1056" y="1872"/>
                <a:ext cx="96" cy="192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 anchor="ctr"/>
              <a:lstStyle/>
              <a:p>
                <a:endParaRPr lang="en-US"/>
              </a:p>
            </p:txBody>
          </p:sp>
        </p:grpSp>
        <p:grpSp>
          <p:nvGrpSpPr>
            <p:cNvPr id="12" name="Group 25"/>
            <p:cNvGrpSpPr>
              <a:grpSpLocks/>
            </p:cNvGrpSpPr>
            <p:nvPr/>
          </p:nvGrpSpPr>
          <p:grpSpPr bwMode="auto">
            <a:xfrm>
              <a:off x="1825625" y="4867275"/>
              <a:ext cx="1751013" cy="304800"/>
              <a:chOff x="1056" y="1872"/>
              <a:chExt cx="1104" cy="192"/>
            </a:xfrm>
          </p:grpSpPr>
          <p:sp>
            <p:nvSpPr>
              <p:cNvPr id="16" name="Oval 26"/>
              <p:cNvSpPr>
                <a:spLocks noChangeArrowheads="1"/>
              </p:cNvSpPr>
              <p:nvPr/>
            </p:nvSpPr>
            <p:spPr bwMode="auto">
              <a:xfrm>
                <a:off x="2064" y="1872"/>
                <a:ext cx="96" cy="192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45882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45882"/>
                      <a:invGamma/>
                    </a:schemeClr>
                  </a:gs>
                </a:gsLst>
                <a:lin ang="5400000" scaled="1"/>
              </a:gra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lIns="90488" tIns="44450" rIns="90488" bIns="44450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7" name="Rectangle 27"/>
              <p:cNvSpPr>
                <a:spLocks noChangeArrowheads="1"/>
              </p:cNvSpPr>
              <p:nvPr/>
            </p:nvSpPr>
            <p:spPr bwMode="auto">
              <a:xfrm>
                <a:off x="1104" y="1872"/>
                <a:ext cx="1008" cy="192"/>
              </a:xfrm>
              <a:prstGeom prst="rect">
                <a:avLst/>
              </a:prstGeom>
              <a:gradFill rotWithShape="0">
                <a:gsLst>
                  <a:gs pos="0">
                    <a:srgbClr val="7A7A7A"/>
                  </a:gs>
                  <a:gs pos="50000">
                    <a:srgbClr val="C0C0C0"/>
                  </a:gs>
                  <a:gs pos="100000">
                    <a:srgbClr val="7A7A7A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 anchor="ctr"/>
              <a:lstStyle/>
              <a:p>
                <a:endParaRPr lang="en-US"/>
              </a:p>
            </p:txBody>
          </p:sp>
          <p:sp>
            <p:nvSpPr>
              <p:cNvPr id="18" name="Oval 28"/>
              <p:cNvSpPr>
                <a:spLocks noChangeArrowheads="1"/>
              </p:cNvSpPr>
              <p:nvPr/>
            </p:nvSpPr>
            <p:spPr bwMode="auto">
              <a:xfrm>
                <a:off x="1056" y="1872"/>
                <a:ext cx="96" cy="192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 anchor="ctr"/>
              <a:lstStyle/>
              <a:p>
                <a:endParaRPr lang="en-US"/>
              </a:p>
            </p:txBody>
          </p:sp>
        </p:grpSp>
        <p:sp>
          <p:nvSpPr>
            <p:cNvPr id="13" name="Rectangle 29"/>
            <p:cNvSpPr>
              <a:spLocks noChangeArrowheads="1"/>
            </p:cNvSpPr>
            <p:nvPr/>
          </p:nvSpPr>
          <p:spPr bwMode="auto">
            <a:xfrm>
              <a:off x="1951618" y="2387600"/>
              <a:ext cx="133551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defTabSz="912813" eaLnBrk="0" hangingPunct="0"/>
              <a:r>
                <a:rPr lang="en-US" sz="1800" b="0" dirty="0">
                  <a:solidFill>
                    <a:srgbClr val="000000"/>
                  </a:solidFill>
                  <a:latin typeface="Calibri"/>
                </a:rPr>
                <a:t>incoming links</a:t>
              </a:r>
              <a:endParaRPr lang="en-US" sz="1800" b="0" dirty="0">
                <a:latin typeface="Calibri"/>
              </a:endParaRPr>
            </a:p>
          </p:txBody>
        </p:sp>
        <p:sp>
          <p:nvSpPr>
            <p:cNvPr id="14" name="Rectangle 30"/>
            <p:cNvSpPr>
              <a:spLocks noChangeArrowheads="1"/>
            </p:cNvSpPr>
            <p:nvPr/>
          </p:nvSpPr>
          <p:spPr bwMode="auto">
            <a:xfrm>
              <a:off x="5706200" y="2387600"/>
              <a:ext cx="130823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defTabSz="912813" eaLnBrk="0" hangingPunct="0"/>
              <a:r>
                <a:rPr lang="en-US" sz="1800" b="0" dirty="0">
                  <a:solidFill>
                    <a:srgbClr val="000000"/>
                  </a:solidFill>
                  <a:latin typeface="Calibri"/>
                </a:rPr>
                <a:t>outgoing links</a:t>
              </a:r>
              <a:endParaRPr lang="en-US" sz="1800" b="0" dirty="0">
                <a:latin typeface="Calibri"/>
              </a:endParaRPr>
            </a:p>
          </p:txBody>
        </p:sp>
        <p:sp>
          <p:nvSpPr>
            <p:cNvPr id="15" name="Rectangle 35"/>
            <p:cNvSpPr>
              <a:spLocks noChangeArrowheads="1"/>
            </p:cNvSpPr>
            <p:nvPr/>
          </p:nvSpPr>
          <p:spPr bwMode="auto">
            <a:xfrm>
              <a:off x="4071376" y="2357438"/>
              <a:ext cx="62024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defTabSz="912813" eaLnBrk="0" hangingPunct="0"/>
              <a:r>
                <a:rPr lang="en-US" sz="1800" b="0" dirty="0">
                  <a:solidFill>
                    <a:srgbClr val="000000"/>
                  </a:solidFill>
                  <a:latin typeface="Calibri"/>
                </a:rPr>
                <a:t>Switch</a:t>
              </a:r>
              <a:endParaRPr lang="en-US" sz="1800" b="0" dirty="0"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840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From Routing back to Forwarding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Routing: “control plane”</a:t>
            </a:r>
          </a:p>
          <a:p>
            <a:pPr lvl="1"/>
            <a:r>
              <a:rPr lang="en-US" dirty="0"/>
              <a:t>Computing paths the packets will follow</a:t>
            </a:r>
          </a:p>
          <a:p>
            <a:pPr lvl="1"/>
            <a:r>
              <a:rPr lang="en-US" dirty="0"/>
              <a:t>Routers talking amongst themselves</a:t>
            </a:r>
          </a:p>
          <a:p>
            <a:pPr lvl="1"/>
            <a:r>
              <a:rPr lang="en-US" dirty="0"/>
              <a:t>Jointly creating the routing state</a:t>
            </a:r>
          </a:p>
          <a:p>
            <a:r>
              <a:rPr lang="en-US" dirty="0"/>
              <a:t>Forwarding: “data plane”</a:t>
            </a:r>
          </a:p>
          <a:p>
            <a:pPr lvl="1"/>
            <a:r>
              <a:rPr lang="en-US" dirty="0"/>
              <a:t>Directing a data packet to an outgoing link</a:t>
            </a:r>
          </a:p>
          <a:p>
            <a:pPr lvl="1"/>
            <a:r>
              <a:rPr lang="en-US" dirty="0"/>
              <a:t>Individual router using routing state</a:t>
            </a:r>
          </a:p>
          <a:p>
            <a:r>
              <a:rPr lang="en-US" dirty="0"/>
              <a:t>Two very different timescales….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667E8F-4C46-A54F-A59E-8662EF143610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54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9A6868-23C8-0342-AAC0-A58DD4DC46C2}" type="slidenum">
              <a:rPr lang="en-US">
                <a:solidFill>
                  <a:srgbClr val="000000"/>
                </a:solidFill>
              </a:rPr>
              <a:pPr>
                <a:defRPr/>
              </a:pPr>
              <a:t>51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8915" name="Rectangle 2"/>
          <p:cNvSpPr>
            <a:spLocks noChangeArrowheads="1"/>
          </p:cNvSpPr>
          <p:nvPr/>
        </p:nvSpPr>
        <p:spPr bwMode="auto">
          <a:xfrm>
            <a:off x="1709738" y="1219200"/>
            <a:ext cx="3111500" cy="4765675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8916" name="Line 3"/>
          <p:cNvSpPr>
            <a:spLocks noChangeShapeType="1"/>
          </p:cNvSpPr>
          <p:nvPr/>
        </p:nvSpPr>
        <p:spPr bwMode="auto">
          <a:xfrm flipV="1">
            <a:off x="4572000" y="4724400"/>
            <a:ext cx="2057400" cy="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8917" name="Line 4"/>
          <p:cNvSpPr>
            <a:spLocks noChangeShapeType="1"/>
          </p:cNvSpPr>
          <p:nvPr/>
        </p:nvSpPr>
        <p:spPr bwMode="auto">
          <a:xfrm>
            <a:off x="0" y="4724400"/>
            <a:ext cx="1981200" cy="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8918" name="Rectangle 5"/>
          <p:cNvSpPr>
            <a:spLocks noChangeArrowheads="1"/>
          </p:cNvSpPr>
          <p:nvPr/>
        </p:nvSpPr>
        <p:spPr bwMode="auto">
          <a:xfrm>
            <a:off x="1981200" y="1447800"/>
            <a:ext cx="2590800" cy="21336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8919" name="Rectangle 6"/>
          <p:cNvSpPr>
            <a:spLocks noChangeArrowheads="1"/>
          </p:cNvSpPr>
          <p:nvPr/>
        </p:nvSpPr>
        <p:spPr bwMode="auto">
          <a:xfrm>
            <a:off x="1981200" y="3810000"/>
            <a:ext cx="2590800" cy="1905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8920" name="Rectangle 7"/>
          <p:cNvSpPr>
            <a:spLocks noGrp="1" noChangeArrowheads="1"/>
          </p:cNvSpPr>
          <p:nvPr>
            <p:ph type="title"/>
          </p:nvPr>
        </p:nvSpPr>
        <p:spPr>
          <a:xfrm>
            <a:off x="685800" y="58738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Basic Architectural Components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of an IP Router</a:t>
            </a:r>
          </a:p>
        </p:txBody>
      </p:sp>
      <p:sp>
        <p:nvSpPr>
          <p:cNvPr id="38921" name="Freeform 8"/>
          <p:cNvSpPr>
            <a:spLocks/>
          </p:cNvSpPr>
          <p:nvPr/>
        </p:nvSpPr>
        <p:spPr bwMode="auto">
          <a:xfrm>
            <a:off x="6629400" y="2057400"/>
            <a:ext cx="152400" cy="1676400"/>
          </a:xfrm>
          <a:custGeom>
            <a:avLst/>
            <a:gdLst>
              <a:gd name="T0" fmla="*/ 0 w 96"/>
              <a:gd name="T1" fmla="*/ 0 h 1056"/>
              <a:gd name="T2" fmla="*/ 2147483647 w 96"/>
              <a:gd name="T3" fmla="*/ 2147483647 h 1056"/>
              <a:gd name="T4" fmla="*/ 2147483647 w 96"/>
              <a:gd name="T5" fmla="*/ 2147483647 h 1056"/>
              <a:gd name="T6" fmla="*/ 2147483647 w 96"/>
              <a:gd name="T7" fmla="*/ 2147483647 h 1056"/>
              <a:gd name="T8" fmla="*/ 2147483647 w 96"/>
              <a:gd name="T9" fmla="*/ 2147483647 h 1056"/>
              <a:gd name="T10" fmla="*/ 2147483647 w 96"/>
              <a:gd name="T11" fmla="*/ 2147483647 h 1056"/>
              <a:gd name="T12" fmla="*/ 0 w 96"/>
              <a:gd name="T13" fmla="*/ 2147483647 h 10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6"/>
              <a:gd name="T22" fmla="*/ 0 h 1056"/>
              <a:gd name="T23" fmla="*/ 96 w 96"/>
              <a:gd name="T24" fmla="*/ 1056 h 10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6" h="1056">
                <a:moveTo>
                  <a:pt x="0" y="0"/>
                </a:moveTo>
                <a:lnTo>
                  <a:pt x="48" y="48"/>
                </a:lnTo>
                <a:lnTo>
                  <a:pt x="48" y="528"/>
                </a:lnTo>
                <a:lnTo>
                  <a:pt x="96" y="576"/>
                </a:lnTo>
                <a:lnTo>
                  <a:pt x="48" y="624"/>
                </a:lnTo>
                <a:lnTo>
                  <a:pt x="48" y="1008"/>
                </a:lnTo>
                <a:lnTo>
                  <a:pt x="0" y="1056"/>
                </a:lnTo>
              </a:path>
            </a:pathLst>
          </a:cu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8922" name="Freeform 9"/>
          <p:cNvSpPr>
            <a:spLocks/>
          </p:cNvSpPr>
          <p:nvPr/>
        </p:nvSpPr>
        <p:spPr bwMode="auto">
          <a:xfrm>
            <a:off x="6629400" y="3886200"/>
            <a:ext cx="152400" cy="1828800"/>
          </a:xfrm>
          <a:custGeom>
            <a:avLst/>
            <a:gdLst>
              <a:gd name="T0" fmla="*/ 0 w 96"/>
              <a:gd name="T1" fmla="*/ 0 h 1056"/>
              <a:gd name="T2" fmla="*/ 2147483647 w 96"/>
              <a:gd name="T3" fmla="*/ 2147483647 h 1056"/>
              <a:gd name="T4" fmla="*/ 2147483647 w 96"/>
              <a:gd name="T5" fmla="*/ 2147483647 h 1056"/>
              <a:gd name="T6" fmla="*/ 2147483647 w 96"/>
              <a:gd name="T7" fmla="*/ 2147483647 h 1056"/>
              <a:gd name="T8" fmla="*/ 2147483647 w 96"/>
              <a:gd name="T9" fmla="*/ 2147483647 h 1056"/>
              <a:gd name="T10" fmla="*/ 2147483647 w 96"/>
              <a:gd name="T11" fmla="*/ 2147483647 h 1056"/>
              <a:gd name="T12" fmla="*/ 0 w 96"/>
              <a:gd name="T13" fmla="*/ 2147483647 h 10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6"/>
              <a:gd name="T22" fmla="*/ 0 h 1056"/>
              <a:gd name="T23" fmla="*/ 96 w 96"/>
              <a:gd name="T24" fmla="*/ 1056 h 10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6" h="1056">
                <a:moveTo>
                  <a:pt x="0" y="0"/>
                </a:moveTo>
                <a:lnTo>
                  <a:pt x="48" y="48"/>
                </a:lnTo>
                <a:lnTo>
                  <a:pt x="48" y="528"/>
                </a:lnTo>
                <a:lnTo>
                  <a:pt x="96" y="576"/>
                </a:lnTo>
                <a:lnTo>
                  <a:pt x="48" y="624"/>
                </a:lnTo>
                <a:lnTo>
                  <a:pt x="48" y="1008"/>
                </a:lnTo>
                <a:lnTo>
                  <a:pt x="0" y="1056"/>
                </a:lnTo>
              </a:path>
            </a:pathLst>
          </a:cu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8923" name="Text Box 10"/>
          <p:cNvSpPr txBox="1">
            <a:spLocks noChangeArrowheads="1"/>
          </p:cNvSpPr>
          <p:nvPr/>
        </p:nvSpPr>
        <p:spPr bwMode="auto">
          <a:xfrm>
            <a:off x="6233532" y="1841500"/>
            <a:ext cx="2520241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Control Plane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network-change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processing</a:t>
            </a:r>
          </a:p>
        </p:txBody>
      </p:sp>
      <p:sp>
        <p:nvSpPr>
          <p:cNvPr id="38924" name="Text Box 11"/>
          <p:cNvSpPr txBox="1">
            <a:spLocks noChangeArrowheads="1"/>
          </p:cNvSpPr>
          <p:nvPr/>
        </p:nvSpPr>
        <p:spPr bwMode="auto">
          <a:xfrm>
            <a:off x="6616700" y="4084638"/>
            <a:ext cx="1753906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Arial"/>
              </a:rPr>
              <a:t>Datapath</a:t>
            </a:r>
            <a:endParaRPr lang="en-US" sz="2400" dirty="0">
              <a:solidFill>
                <a:srgbClr val="000000"/>
              </a:solidFill>
              <a:latin typeface="Arial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per-packet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processing</a:t>
            </a:r>
          </a:p>
        </p:txBody>
      </p:sp>
      <p:sp>
        <p:nvSpPr>
          <p:cNvPr id="38925" name="Rectangle 12"/>
          <p:cNvSpPr>
            <a:spLocks noChangeArrowheads="1"/>
          </p:cNvSpPr>
          <p:nvPr/>
        </p:nvSpPr>
        <p:spPr bwMode="auto">
          <a:xfrm>
            <a:off x="3352800" y="4267200"/>
            <a:ext cx="1143000" cy="76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Switching</a:t>
            </a:r>
          </a:p>
        </p:txBody>
      </p:sp>
      <p:sp>
        <p:nvSpPr>
          <p:cNvPr id="38926" name="Rectangle 13"/>
          <p:cNvSpPr>
            <a:spLocks noChangeArrowheads="1"/>
          </p:cNvSpPr>
          <p:nvPr/>
        </p:nvSpPr>
        <p:spPr bwMode="auto">
          <a:xfrm>
            <a:off x="2057400" y="4267200"/>
            <a:ext cx="1295400" cy="76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Forwarding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Table</a:t>
            </a:r>
          </a:p>
        </p:txBody>
      </p:sp>
      <p:sp>
        <p:nvSpPr>
          <p:cNvPr id="38927" name="Rectangle 14"/>
          <p:cNvSpPr>
            <a:spLocks noChangeArrowheads="1"/>
          </p:cNvSpPr>
          <p:nvPr/>
        </p:nvSpPr>
        <p:spPr bwMode="auto">
          <a:xfrm>
            <a:off x="2667000" y="2819400"/>
            <a:ext cx="12954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Routing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  Table</a:t>
            </a:r>
          </a:p>
        </p:txBody>
      </p:sp>
      <p:sp>
        <p:nvSpPr>
          <p:cNvPr id="38928" name="Rectangle 15"/>
          <p:cNvSpPr>
            <a:spLocks noChangeArrowheads="1"/>
          </p:cNvSpPr>
          <p:nvPr/>
        </p:nvSpPr>
        <p:spPr bwMode="auto">
          <a:xfrm>
            <a:off x="2667000" y="2209800"/>
            <a:ext cx="12954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Routing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Protocols</a:t>
            </a:r>
          </a:p>
        </p:txBody>
      </p:sp>
      <p:sp>
        <p:nvSpPr>
          <p:cNvPr id="38929" name="Rectangle 16"/>
          <p:cNvSpPr>
            <a:spLocks noChangeArrowheads="1"/>
          </p:cNvSpPr>
          <p:nvPr/>
        </p:nvSpPr>
        <p:spPr bwMode="auto">
          <a:xfrm>
            <a:off x="2514600" y="1524000"/>
            <a:ext cx="16002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Management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&amp; CLI</a:t>
            </a: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4953000" y="1447800"/>
            <a:ext cx="838200" cy="4267200"/>
            <a:chOff x="3120" y="912"/>
            <a:chExt cx="528" cy="2688"/>
          </a:xfrm>
        </p:grpSpPr>
        <p:sp>
          <p:nvSpPr>
            <p:cNvPr id="38931" name="AutoShape 17"/>
            <p:cNvSpPr>
              <a:spLocks/>
            </p:cNvSpPr>
            <p:nvPr/>
          </p:nvSpPr>
          <p:spPr bwMode="auto">
            <a:xfrm>
              <a:off x="3120" y="912"/>
              <a:ext cx="144" cy="1344"/>
            </a:xfrm>
            <a:prstGeom prst="rightBrace">
              <a:avLst>
                <a:gd name="adj1" fmla="val 77778"/>
                <a:gd name="adj2" fmla="val 49329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38932" name="Text Box 18"/>
            <p:cNvSpPr txBox="1">
              <a:spLocks noChangeArrowheads="1"/>
            </p:cNvSpPr>
            <p:nvPr/>
          </p:nvSpPr>
          <p:spPr bwMode="auto">
            <a:xfrm rot="5400000">
              <a:off x="2967" y="1441"/>
              <a:ext cx="88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FF3300"/>
                  </a:solidFill>
                  <a:latin typeface="Arial"/>
                </a:rPr>
                <a:t>Software</a:t>
              </a:r>
            </a:p>
          </p:txBody>
        </p:sp>
        <p:sp>
          <p:nvSpPr>
            <p:cNvPr id="38933" name="AutoShape 19"/>
            <p:cNvSpPr>
              <a:spLocks/>
            </p:cNvSpPr>
            <p:nvPr/>
          </p:nvSpPr>
          <p:spPr bwMode="auto">
            <a:xfrm>
              <a:off x="3120" y="2400"/>
              <a:ext cx="144" cy="1200"/>
            </a:xfrm>
            <a:prstGeom prst="rightBrace">
              <a:avLst>
                <a:gd name="adj1" fmla="val 69444"/>
                <a:gd name="adj2" fmla="val 49329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38934" name="Text Box 20"/>
            <p:cNvSpPr txBox="1">
              <a:spLocks noChangeArrowheads="1"/>
            </p:cNvSpPr>
            <p:nvPr/>
          </p:nvSpPr>
          <p:spPr bwMode="auto">
            <a:xfrm rot="5400000">
              <a:off x="3008" y="2848"/>
              <a:ext cx="992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FF3300"/>
                  </a:solidFill>
                  <a:latin typeface="Arial"/>
                </a:rPr>
                <a:t>Hardware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125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9A6868-23C8-0342-AAC0-A58DD4DC46C2}" type="slidenum">
              <a:rPr lang="en-US">
                <a:solidFill>
                  <a:srgbClr val="000000"/>
                </a:solidFill>
              </a:rPr>
              <a:pPr>
                <a:defRPr/>
              </a:pPr>
              <a:t>52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8915" name="Rectangle 2"/>
          <p:cNvSpPr>
            <a:spLocks noChangeArrowheads="1"/>
          </p:cNvSpPr>
          <p:nvPr/>
        </p:nvSpPr>
        <p:spPr bwMode="auto">
          <a:xfrm>
            <a:off x="1709738" y="1219200"/>
            <a:ext cx="3111500" cy="4765675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8916" name="Line 3"/>
          <p:cNvSpPr>
            <a:spLocks noChangeShapeType="1"/>
          </p:cNvSpPr>
          <p:nvPr/>
        </p:nvSpPr>
        <p:spPr bwMode="auto">
          <a:xfrm flipV="1">
            <a:off x="4572000" y="4724400"/>
            <a:ext cx="2057400" cy="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8917" name="Line 4"/>
          <p:cNvSpPr>
            <a:spLocks noChangeShapeType="1"/>
          </p:cNvSpPr>
          <p:nvPr/>
        </p:nvSpPr>
        <p:spPr bwMode="auto">
          <a:xfrm>
            <a:off x="0" y="4724400"/>
            <a:ext cx="1981200" cy="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8918" name="Rectangle 5"/>
          <p:cNvSpPr>
            <a:spLocks noChangeArrowheads="1"/>
          </p:cNvSpPr>
          <p:nvPr/>
        </p:nvSpPr>
        <p:spPr bwMode="auto">
          <a:xfrm>
            <a:off x="1981200" y="1447800"/>
            <a:ext cx="2590800" cy="21336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8919" name="Rectangle 6"/>
          <p:cNvSpPr>
            <a:spLocks noChangeArrowheads="1"/>
          </p:cNvSpPr>
          <p:nvPr/>
        </p:nvSpPr>
        <p:spPr bwMode="auto">
          <a:xfrm>
            <a:off x="1981200" y="3810000"/>
            <a:ext cx="2590800" cy="1905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8920" name="Rectangle 7"/>
          <p:cNvSpPr>
            <a:spLocks noGrp="1" noChangeArrowheads="1"/>
          </p:cNvSpPr>
          <p:nvPr>
            <p:ph type="title"/>
          </p:nvPr>
        </p:nvSpPr>
        <p:spPr>
          <a:xfrm>
            <a:off x="685800" y="58738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Independent operation!</a:t>
            </a:r>
          </a:p>
        </p:txBody>
      </p:sp>
      <p:sp>
        <p:nvSpPr>
          <p:cNvPr id="38921" name="Freeform 8"/>
          <p:cNvSpPr>
            <a:spLocks/>
          </p:cNvSpPr>
          <p:nvPr/>
        </p:nvSpPr>
        <p:spPr bwMode="auto">
          <a:xfrm>
            <a:off x="6629400" y="2057400"/>
            <a:ext cx="152400" cy="1676400"/>
          </a:xfrm>
          <a:custGeom>
            <a:avLst/>
            <a:gdLst>
              <a:gd name="T0" fmla="*/ 0 w 96"/>
              <a:gd name="T1" fmla="*/ 0 h 1056"/>
              <a:gd name="T2" fmla="*/ 2147483647 w 96"/>
              <a:gd name="T3" fmla="*/ 2147483647 h 1056"/>
              <a:gd name="T4" fmla="*/ 2147483647 w 96"/>
              <a:gd name="T5" fmla="*/ 2147483647 h 1056"/>
              <a:gd name="T6" fmla="*/ 2147483647 w 96"/>
              <a:gd name="T7" fmla="*/ 2147483647 h 1056"/>
              <a:gd name="T8" fmla="*/ 2147483647 w 96"/>
              <a:gd name="T9" fmla="*/ 2147483647 h 1056"/>
              <a:gd name="T10" fmla="*/ 2147483647 w 96"/>
              <a:gd name="T11" fmla="*/ 2147483647 h 1056"/>
              <a:gd name="T12" fmla="*/ 0 w 96"/>
              <a:gd name="T13" fmla="*/ 2147483647 h 10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6"/>
              <a:gd name="T22" fmla="*/ 0 h 1056"/>
              <a:gd name="T23" fmla="*/ 96 w 96"/>
              <a:gd name="T24" fmla="*/ 1056 h 10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6" h="1056">
                <a:moveTo>
                  <a:pt x="0" y="0"/>
                </a:moveTo>
                <a:lnTo>
                  <a:pt x="48" y="48"/>
                </a:lnTo>
                <a:lnTo>
                  <a:pt x="48" y="528"/>
                </a:lnTo>
                <a:lnTo>
                  <a:pt x="96" y="576"/>
                </a:lnTo>
                <a:lnTo>
                  <a:pt x="48" y="624"/>
                </a:lnTo>
                <a:lnTo>
                  <a:pt x="48" y="1008"/>
                </a:lnTo>
                <a:lnTo>
                  <a:pt x="0" y="1056"/>
                </a:lnTo>
              </a:path>
            </a:pathLst>
          </a:cu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8922" name="Freeform 9"/>
          <p:cNvSpPr>
            <a:spLocks/>
          </p:cNvSpPr>
          <p:nvPr/>
        </p:nvSpPr>
        <p:spPr bwMode="auto">
          <a:xfrm>
            <a:off x="6629400" y="3886200"/>
            <a:ext cx="152400" cy="1828800"/>
          </a:xfrm>
          <a:custGeom>
            <a:avLst/>
            <a:gdLst>
              <a:gd name="T0" fmla="*/ 0 w 96"/>
              <a:gd name="T1" fmla="*/ 0 h 1056"/>
              <a:gd name="T2" fmla="*/ 2147483647 w 96"/>
              <a:gd name="T3" fmla="*/ 2147483647 h 1056"/>
              <a:gd name="T4" fmla="*/ 2147483647 w 96"/>
              <a:gd name="T5" fmla="*/ 2147483647 h 1056"/>
              <a:gd name="T6" fmla="*/ 2147483647 w 96"/>
              <a:gd name="T7" fmla="*/ 2147483647 h 1056"/>
              <a:gd name="T8" fmla="*/ 2147483647 w 96"/>
              <a:gd name="T9" fmla="*/ 2147483647 h 1056"/>
              <a:gd name="T10" fmla="*/ 2147483647 w 96"/>
              <a:gd name="T11" fmla="*/ 2147483647 h 1056"/>
              <a:gd name="T12" fmla="*/ 0 w 96"/>
              <a:gd name="T13" fmla="*/ 2147483647 h 10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6"/>
              <a:gd name="T22" fmla="*/ 0 h 1056"/>
              <a:gd name="T23" fmla="*/ 96 w 96"/>
              <a:gd name="T24" fmla="*/ 1056 h 10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6" h="1056">
                <a:moveTo>
                  <a:pt x="0" y="0"/>
                </a:moveTo>
                <a:lnTo>
                  <a:pt x="48" y="48"/>
                </a:lnTo>
                <a:lnTo>
                  <a:pt x="48" y="528"/>
                </a:lnTo>
                <a:lnTo>
                  <a:pt x="96" y="576"/>
                </a:lnTo>
                <a:lnTo>
                  <a:pt x="48" y="624"/>
                </a:lnTo>
                <a:lnTo>
                  <a:pt x="48" y="1008"/>
                </a:lnTo>
                <a:lnTo>
                  <a:pt x="0" y="1056"/>
                </a:lnTo>
              </a:path>
            </a:pathLst>
          </a:cu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8923" name="Text Box 10"/>
          <p:cNvSpPr txBox="1">
            <a:spLocks noChangeArrowheads="1"/>
          </p:cNvSpPr>
          <p:nvPr/>
        </p:nvSpPr>
        <p:spPr bwMode="auto">
          <a:xfrm>
            <a:off x="6233532" y="1841500"/>
            <a:ext cx="2520241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Control Plane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network-change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processing</a:t>
            </a:r>
          </a:p>
        </p:txBody>
      </p:sp>
      <p:sp>
        <p:nvSpPr>
          <p:cNvPr id="38924" name="Text Box 11"/>
          <p:cNvSpPr txBox="1">
            <a:spLocks noChangeArrowheads="1"/>
          </p:cNvSpPr>
          <p:nvPr/>
        </p:nvSpPr>
        <p:spPr bwMode="auto">
          <a:xfrm>
            <a:off x="6616700" y="4084638"/>
            <a:ext cx="1753906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Arial"/>
              </a:rPr>
              <a:t>Datapath</a:t>
            </a:r>
            <a:endParaRPr lang="en-US" sz="2400" dirty="0">
              <a:solidFill>
                <a:srgbClr val="000000"/>
              </a:solidFill>
              <a:latin typeface="Arial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per-packet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processing</a:t>
            </a:r>
          </a:p>
        </p:txBody>
      </p:sp>
      <p:sp>
        <p:nvSpPr>
          <p:cNvPr id="38925" name="Rectangle 12"/>
          <p:cNvSpPr>
            <a:spLocks noChangeArrowheads="1"/>
          </p:cNvSpPr>
          <p:nvPr/>
        </p:nvSpPr>
        <p:spPr bwMode="auto">
          <a:xfrm>
            <a:off x="3352800" y="4267200"/>
            <a:ext cx="1143000" cy="76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Switching</a:t>
            </a:r>
          </a:p>
        </p:txBody>
      </p:sp>
      <p:sp>
        <p:nvSpPr>
          <p:cNvPr id="38926" name="Rectangle 13"/>
          <p:cNvSpPr>
            <a:spLocks noChangeArrowheads="1"/>
          </p:cNvSpPr>
          <p:nvPr/>
        </p:nvSpPr>
        <p:spPr bwMode="auto">
          <a:xfrm>
            <a:off x="2057400" y="4267200"/>
            <a:ext cx="1295400" cy="76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Forwarding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Table</a:t>
            </a:r>
          </a:p>
        </p:txBody>
      </p:sp>
      <p:sp>
        <p:nvSpPr>
          <p:cNvPr id="38927" name="Rectangle 14"/>
          <p:cNvSpPr>
            <a:spLocks noChangeArrowheads="1"/>
          </p:cNvSpPr>
          <p:nvPr/>
        </p:nvSpPr>
        <p:spPr bwMode="auto">
          <a:xfrm>
            <a:off x="2667000" y="2819400"/>
            <a:ext cx="12954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Routing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  Table</a:t>
            </a:r>
          </a:p>
        </p:txBody>
      </p:sp>
      <p:sp>
        <p:nvSpPr>
          <p:cNvPr id="38928" name="Rectangle 15"/>
          <p:cNvSpPr>
            <a:spLocks noChangeArrowheads="1"/>
          </p:cNvSpPr>
          <p:nvPr/>
        </p:nvSpPr>
        <p:spPr bwMode="auto">
          <a:xfrm>
            <a:off x="2667000" y="2209800"/>
            <a:ext cx="12954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Routing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Protocols</a:t>
            </a:r>
          </a:p>
        </p:txBody>
      </p:sp>
      <p:sp>
        <p:nvSpPr>
          <p:cNvPr id="38929" name="Rectangle 16"/>
          <p:cNvSpPr>
            <a:spLocks noChangeArrowheads="1"/>
          </p:cNvSpPr>
          <p:nvPr/>
        </p:nvSpPr>
        <p:spPr bwMode="auto">
          <a:xfrm>
            <a:off x="2514600" y="1524000"/>
            <a:ext cx="16002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Management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&amp; CLI</a:t>
            </a: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4953000" y="1447800"/>
            <a:ext cx="838200" cy="4267200"/>
            <a:chOff x="3120" y="912"/>
            <a:chExt cx="528" cy="2688"/>
          </a:xfrm>
        </p:grpSpPr>
        <p:sp>
          <p:nvSpPr>
            <p:cNvPr id="38931" name="AutoShape 17"/>
            <p:cNvSpPr>
              <a:spLocks/>
            </p:cNvSpPr>
            <p:nvPr/>
          </p:nvSpPr>
          <p:spPr bwMode="auto">
            <a:xfrm>
              <a:off x="3120" y="912"/>
              <a:ext cx="144" cy="1344"/>
            </a:xfrm>
            <a:prstGeom prst="rightBrace">
              <a:avLst>
                <a:gd name="adj1" fmla="val 77778"/>
                <a:gd name="adj2" fmla="val 49329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38932" name="Text Box 18"/>
            <p:cNvSpPr txBox="1">
              <a:spLocks noChangeArrowheads="1"/>
            </p:cNvSpPr>
            <p:nvPr/>
          </p:nvSpPr>
          <p:spPr bwMode="auto">
            <a:xfrm rot="5400000">
              <a:off x="2967" y="1441"/>
              <a:ext cx="88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FF3300"/>
                  </a:solidFill>
                  <a:latin typeface="Arial"/>
                </a:rPr>
                <a:t>Software</a:t>
              </a:r>
            </a:p>
          </p:txBody>
        </p:sp>
        <p:sp>
          <p:nvSpPr>
            <p:cNvPr id="38933" name="AutoShape 19"/>
            <p:cNvSpPr>
              <a:spLocks/>
            </p:cNvSpPr>
            <p:nvPr/>
          </p:nvSpPr>
          <p:spPr bwMode="auto">
            <a:xfrm>
              <a:off x="3120" y="2400"/>
              <a:ext cx="144" cy="1200"/>
            </a:xfrm>
            <a:prstGeom prst="rightBrace">
              <a:avLst>
                <a:gd name="adj1" fmla="val 69444"/>
                <a:gd name="adj2" fmla="val 49329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38934" name="Text Box 20"/>
            <p:cNvSpPr txBox="1">
              <a:spLocks noChangeArrowheads="1"/>
            </p:cNvSpPr>
            <p:nvPr/>
          </p:nvSpPr>
          <p:spPr bwMode="auto">
            <a:xfrm rot="5400000">
              <a:off x="3008" y="2848"/>
              <a:ext cx="992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FF3300"/>
                  </a:solidFill>
                  <a:latin typeface="Arial"/>
                </a:rPr>
                <a:t>Hardware</a:t>
              </a:r>
            </a:p>
          </p:txBody>
        </p:sp>
      </p:grpSp>
      <p:sp>
        <p:nvSpPr>
          <p:cNvPr id="3" name="Rectangle 2"/>
          <p:cNvSpPr/>
          <p:nvPr/>
        </p:nvSpPr>
        <p:spPr bwMode="auto">
          <a:xfrm>
            <a:off x="78059" y="1115122"/>
            <a:ext cx="9065941" cy="269487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9141" y="1152294"/>
            <a:ext cx="807905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ial" charset="0"/>
                <a:ea typeface="Arial" charset="0"/>
                <a:cs typeface="Arial" charset="0"/>
              </a:rPr>
              <a:t>If the control-plane </a:t>
            </a:r>
            <a:r>
              <a:rPr lang="en-GB" sz="2400" b="1" dirty="0">
                <a:latin typeface="Arial" charset="0"/>
                <a:ea typeface="Arial" charset="0"/>
                <a:cs typeface="Arial" charset="0"/>
              </a:rPr>
              <a:t>fails</a:t>
            </a:r>
            <a:r>
              <a:rPr lang="en-GB" sz="2400" dirty="0">
                <a:latin typeface="Arial" charset="0"/>
                <a:ea typeface="Arial" charset="0"/>
                <a:cs typeface="Arial" charset="0"/>
              </a:rPr>
              <a:t>…..</a:t>
            </a:r>
          </a:p>
          <a:p>
            <a:pPr algn="ctr"/>
            <a:endParaRPr lang="en-GB" sz="2400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GB" sz="2400" dirty="0">
                <a:latin typeface="Arial" charset="0"/>
                <a:ea typeface="Arial" charset="0"/>
                <a:cs typeface="Arial" charset="0"/>
              </a:rPr>
              <a:t>The data-path is </a:t>
            </a:r>
            <a:r>
              <a:rPr lang="en-GB" sz="2400" b="1" dirty="0">
                <a:latin typeface="Arial" charset="0"/>
                <a:ea typeface="Arial" charset="0"/>
                <a:cs typeface="Arial" charset="0"/>
              </a:rPr>
              <a:t>not affected</a:t>
            </a:r>
            <a:r>
              <a:rPr lang="en-GB" sz="2400" dirty="0">
                <a:latin typeface="Arial" charset="0"/>
                <a:ea typeface="Arial" charset="0"/>
                <a:cs typeface="Arial" charset="0"/>
              </a:rPr>
              <a:t>…</a:t>
            </a:r>
          </a:p>
          <a:p>
            <a:pPr algn="ctr"/>
            <a:r>
              <a:rPr lang="en-GB" sz="2400" dirty="0">
                <a:latin typeface="Arial" charset="0"/>
                <a:ea typeface="Arial" charset="0"/>
                <a:cs typeface="Arial" charset="0"/>
              </a:rPr>
              <a:t>like a loyal pet it will keep going using the current (last) table update</a:t>
            </a:r>
          </a:p>
          <a:p>
            <a:pPr algn="ctr"/>
            <a:endParaRPr lang="en-GB" sz="2400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GB" sz="2400" dirty="0">
                <a:latin typeface="Arial" charset="0"/>
                <a:ea typeface="Arial" charset="0"/>
                <a:cs typeface="Arial" charset="0"/>
              </a:rPr>
              <a:t>This is a feature </a:t>
            </a:r>
            <a:r>
              <a:rPr lang="en-GB" sz="2400" b="1" dirty="0">
                <a:latin typeface="Arial" charset="0"/>
                <a:ea typeface="Arial" charset="0"/>
                <a:cs typeface="Arial" charset="0"/>
              </a:rPr>
              <a:t>not</a:t>
            </a:r>
            <a:r>
              <a:rPr lang="en-GB" sz="2400" dirty="0">
                <a:latin typeface="Arial" charset="0"/>
                <a:ea typeface="Arial" charset="0"/>
                <a:cs typeface="Arial" charset="0"/>
              </a:rPr>
              <a:t> a bug</a:t>
            </a:r>
          </a:p>
        </p:txBody>
      </p:sp>
    </p:spTree>
    <p:extLst>
      <p:ext uri="{BB962C8B-B14F-4D97-AF65-F5344CB8AC3E}">
        <p14:creationId xmlns:p14="http://schemas.microsoft.com/office/powerpoint/2010/main" val="5957878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A23001-2294-6545-B391-9CDF8B5F13ED}" type="slidenum">
              <a:rPr lang="en-US">
                <a:solidFill>
                  <a:srgbClr val="000000"/>
                </a:solidFill>
              </a:rPr>
              <a:pPr>
                <a:defRPr/>
              </a:pPr>
              <a:t>53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330200" y="373063"/>
            <a:ext cx="8364538" cy="1235075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Per-packet processing in an IP Router</a:t>
            </a:r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4850" y="1760538"/>
            <a:ext cx="7772400" cy="4494212"/>
          </a:xfrm>
        </p:spPr>
        <p:txBody>
          <a:bodyPr/>
          <a:lstStyle/>
          <a:p>
            <a:pPr marL="533400" indent="-533400">
              <a:buClr>
                <a:srgbClr val="FFFF00"/>
              </a:buClr>
              <a:buFont typeface="Wingdings" charset="2"/>
              <a:buNone/>
            </a:pPr>
            <a:r>
              <a:rPr lang="en-US"/>
              <a:t>1. Accept packet arriving on an incoming link.</a:t>
            </a:r>
          </a:p>
          <a:p>
            <a:pPr marL="533400" indent="-533400">
              <a:buClr>
                <a:srgbClr val="FFFF00"/>
              </a:buClr>
              <a:buFont typeface="Wingdings" charset="2"/>
              <a:buNone/>
            </a:pPr>
            <a:r>
              <a:rPr lang="en-US"/>
              <a:t>2. Lookup packet destination address in the forwarding table, to identify outgoing port(s).</a:t>
            </a:r>
          </a:p>
          <a:p>
            <a:pPr marL="533400" indent="-533400">
              <a:buClr>
                <a:srgbClr val="FFFF00"/>
              </a:buClr>
              <a:buFont typeface="Wingdings" charset="2"/>
              <a:buNone/>
            </a:pPr>
            <a:r>
              <a:rPr lang="en-US"/>
              <a:t>3. Manipulate packet header: e.g., decrement TTL, update header checksum.</a:t>
            </a:r>
          </a:p>
          <a:p>
            <a:pPr marL="533400" indent="-533400">
              <a:buClr>
                <a:srgbClr val="FFFF00"/>
              </a:buClr>
              <a:buFont typeface="Wingdings" charset="2"/>
              <a:buNone/>
            </a:pPr>
            <a:r>
              <a:rPr lang="en-US"/>
              <a:t>4. Send packet to the outgoing port(s).</a:t>
            </a:r>
          </a:p>
          <a:p>
            <a:pPr marL="533400" indent="-533400">
              <a:buClr>
                <a:srgbClr val="FFFF00"/>
              </a:buClr>
              <a:buFont typeface="Wingdings" charset="2"/>
              <a:buNone/>
            </a:pPr>
            <a:r>
              <a:rPr lang="en-US"/>
              <a:t>5. Buffer packet in the queue.</a:t>
            </a:r>
          </a:p>
          <a:p>
            <a:pPr marL="533400" indent="-533400">
              <a:buClr>
                <a:srgbClr val="FFFF00"/>
              </a:buClr>
              <a:buFont typeface="Wingdings" charset="2"/>
              <a:buNone/>
            </a:pPr>
            <a:r>
              <a:rPr lang="en-US"/>
              <a:t>6. Transmit packet onto outgoing link.</a:t>
            </a:r>
          </a:p>
        </p:txBody>
      </p:sp>
    </p:spTree>
    <p:extLst>
      <p:ext uri="{BB962C8B-B14F-4D97-AF65-F5344CB8AC3E}">
        <p14:creationId xmlns:p14="http://schemas.microsoft.com/office/powerpoint/2010/main" val="39125344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B09AE8-5FAD-0C4B-A01E-BB61C781D67A}" type="slidenum">
              <a:rPr lang="en-US">
                <a:solidFill>
                  <a:srgbClr val="000000"/>
                </a:solidFill>
              </a:rPr>
              <a:pPr>
                <a:defRPr/>
              </a:pPr>
              <a:t>54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3011" name="Rectangle 2"/>
          <p:cNvSpPr>
            <a:spLocks noChangeArrowheads="1"/>
          </p:cNvSpPr>
          <p:nvPr/>
        </p:nvSpPr>
        <p:spPr bwMode="auto">
          <a:xfrm>
            <a:off x="1600200" y="1905000"/>
            <a:ext cx="5791200" cy="2362200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Generic Router Architecture</a:t>
            </a:r>
          </a:p>
        </p:txBody>
      </p:sp>
      <p:sp>
        <p:nvSpPr>
          <p:cNvPr id="43013" name="Rectangle 4"/>
          <p:cNvSpPr>
            <a:spLocks noChangeArrowheads="1"/>
          </p:cNvSpPr>
          <p:nvPr/>
        </p:nvSpPr>
        <p:spPr bwMode="auto">
          <a:xfrm>
            <a:off x="2057400" y="2438400"/>
            <a:ext cx="1752600" cy="1295400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Lookup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IP Address</a:t>
            </a:r>
          </a:p>
        </p:txBody>
      </p:sp>
      <p:sp>
        <p:nvSpPr>
          <p:cNvPr id="43014" name="Rectangle 5"/>
          <p:cNvSpPr>
            <a:spLocks noChangeArrowheads="1"/>
          </p:cNvSpPr>
          <p:nvPr/>
        </p:nvSpPr>
        <p:spPr bwMode="auto">
          <a:xfrm>
            <a:off x="3810000" y="2438400"/>
            <a:ext cx="1447800" cy="1295400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Update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Header</a:t>
            </a:r>
          </a:p>
        </p:txBody>
      </p:sp>
      <p:sp>
        <p:nvSpPr>
          <p:cNvPr id="43015" name="Text Box 6"/>
          <p:cNvSpPr txBox="1">
            <a:spLocks noChangeArrowheads="1"/>
          </p:cNvSpPr>
          <p:nvPr/>
        </p:nvSpPr>
        <p:spPr bwMode="auto">
          <a:xfrm>
            <a:off x="2133600" y="1905000"/>
            <a:ext cx="3260725" cy="519113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Arial"/>
              </a:rPr>
              <a:t>Header Processing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04800" y="2438400"/>
            <a:ext cx="1752600" cy="609600"/>
            <a:chOff x="192" y="2064"/>
            <a:chExt cx="1104" cy="384"/>
          </a:xfrm>
        </p:grpSpPr>
        <p:sp>
          <p:nvSpPr>
            <p:cNvPr id="43036" name="Line 8"/>
            <p:cNvSpPr>
              <a:spLocks noChangeShapeType="1"/>
            </p:cNvSpPr>
            <p:nvPr/>
          </p:nvSpPr>
          <p:spPr bwMode="auto">
            <a:xfrm>
              <a:off x="192" y="2448"/>
              <a:ext cx="1104" cy="0"/>
            </a:xfrm>
            <a:prstGeom prst="line">
              <a:avLst/>
            </a:prstGeom>
            <a:noFill/>
            <a:ln w="76200" cap="sq">
              <a:solidFill>
                <a:schemeClr val="tx2"/>
              </a:solidFill>
              <a:round/>
              <a:headEnd type="none" w="sm" len="sm"/>
              <a:tailEnd type="triangle" w="med" len="med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43037" name="Rectangle 9"/>
            <p:cNvSpPr>
              <a:spLocks noChangeArrowheads="1"/>
            </p:cNvSpPr>
            <p:nvPr/>
          </p:nvSpPr>
          <p:spPr bwMode="auto">
            <a:xfrm>
              <a:off x="192" y="2064"/>
              <a:ext cx="912" cy="240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00"/>
                  </a:solidFill>
                  <a:latin typeface="Arial"/>
                </a:rPr>
                <a:t>Data</a:t>
              </a:r>
            </a:p>
          </p:txBody>
        </p:sp>
        <p:sp>
          <p:nvSpPr>
            <p:cNvPr id="43038" name="Rectangle 10"/>
            <p:cNvSpPr>
              <a:spLocks noChangeArrowheads="1"/>
            </p:cNvSpPr>
            <p:nvPr/>
          </p:nvSpPr>
          <p:spPr bwMode="auto">
            <a:xfrm>
              <a:off x="768" y="2064"/>
              <a:ext cx="336" cy="240"/>
            </a:xfrm>
            <a:prstGeom prst="rect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err="1">
                  <a:solidFill>
                    <a:srgbClr val="FFFFFF"/>
                  </a:solidFill>
                  <a:latin typeface="Arial"/>
                </a:rPr>
                <a:t>Hdr</a:t>
              </a:r>
              <a:endParaRPr lang="en-US" sz="2000" dirty="0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5303838" y="2438400"/>
            <a:ext cx="3429000" cy="609600"/>
            <a:chOff x="3504" y="1536"/>
            <a:chExt cx="2160" cy="384"/>
          </a:xfrm>
        </p:grpSpPr>
        <p:sp>
          <p:nvSpPr>
            <p:cNvPr id="43033" name="Line 12"/>
            <p:cNvSpPr>
              <a:spLocks noChangeShapeType="1"/>
            </p:cNvSpPr>
            <p:nvPr/>
          </p:nvSpPr>
          <p:spPr bwMode="auto">
            <a:xfrm>
              <a:off x="3504" y="1920"/>
              <a:ext cx="2160" cy="0"/>
            </a:xfrm>
            <a:prstGeom prst="line">
              <a:avLst/>
            </a:prstGeom>
            <a:noFill/>
            <a:ln w="76200" cap="sq">
              <a:solidFill>
                <a:schemeClr val="tx2"/>
              </a:solidFill>
              <a:round/>
              <a:headEnd type="none" w="sm" len="sm"/>
              <a:tailEnd type="triangle" w="med" len="med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43034" name="Rectangle 13"/>
            <p:cNvSpPr>
              <a:spLocks noChangeArrowheads="1"/>
            </p:cNvSpPr>
            <p:nvPr/>
          </p:nvSpPr>
          <p:spPr bwMode="auto">
            <a:xfrm>
              <a:off x="4656" y="1536"/>
              <a:ext cx="912" cy="240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00"/>
                  </a:solidFill>
                  <a:latin typeface="Arial"/>
                </a:rPr>
                <a:t>Data</a:t>
              </a:r>
            </a:p>
          </p:txBody>
        </p:sp>
        <p:sp>
          <p:nvSpPr>
            <p:cNvPr id="43035" name="Rectangle 14"/>
            <p:cNvSpPr>
              <a:spLocks noChangeArrowheads="1"/>
            </p:cNvSpPr>
            <p:nvPr/>
          </p:nvSpPr>
          <p:spPr bwMode="auto">
            <a:xfrm>
              <a:off x="5232" y="1536"/>
              <a:ext cx="336" cy="240"/>
            </a:xfrm>
            <a:prstGeom prst="rect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err="1">
                  <a:solidFill>
                    <a:srgbClr val="FFFFFF"/>
                  </a:solidFill>
                  <a:latin typeface="Arial"/>
                </a:rPr>
                <a:t>Hdr</a:t>
              </a:r>
              <a:endParaRPr lang="en-US" sz="2000" dirty="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47119" name="Text Box 15"/>
          <p:cNvSpPr txBox="1">
            <a:spLocks noChangeArrowheads="1"/>
          </p:cNvSpPr>
          <p:nvPr/>
        </p:nvSpPr>
        <p:spPr bwMode="auto">
          <a:xfrm>
            <a:off x="455160" y="4752975"/>
            <a:ext cx="1732415" cy="6463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~1M prefixes</a:t>
            </a:r>
          </a:p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Off-chip DRAM</a:t>
            </a:r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1676400" y="3733800"/>
            <a:ext cx="1981200" cy="1981200"/>
            <a:chOff x="1056" y="2352"/>
            <a:chExt cx="1248" cy="1248"/>
          </a:xfrm>
        </p:grpSpPr>
        <p:sp>
          <p:nvSpPr>
            <p:cNvPr id="47121" name="Rectangle 17"/>
            <p:cNvSpPr>
              <a:spLocks noChangeArrowheads="1"/>
            </p:cNvSpPr>
            <p:nvPr/>
          </p:nvSpPr>
          <p:spPr bwMode="auto">
            <a:xfrm>
              <a:off x="1392" y="2832"/>
              <a:ext cx="912" cy="768"/>
            </a:xfrm>
            <a:prstGeom prst="rect">
              <a:avLst/>
            </a:prstGeom>
            <a:solidFill>
              <a:schemeClr val="fol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dirty="0">
                  <a:solidFill>
                    <a:srgbClr val="000000"/>
                  </a:solidFill>
                  <a:latin typeface="Arial"/>
                </a:rPr>
                <a:t>Address</a:t>
              </a: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dirty="0">
                  <a:solidFill>
                    <a:srgbClr val="000000"/>
                  </a:solidFill>
                  <a:latin typeface="Arial"/>
                </a:rPr>
                <a:t>Table</a:t>
              </a:r>
            </a:p>
          </p:txBody>
        </p:sp>
        <p:grpSp>
          <p:nvGrpSpPr>
            <p:cNvPr id="43030" name="Group 18"/>
            <p:cNvGrpSpPr>
              <a:grpSpLocks/>
            </p:cNvGrpSpPr>
            <p:nvPr/>
          </p:nvGrpSpPr>
          <p:grpSpPr bwMode="auto">
            <a:xfrm>
              <a:off x="1056" y="2352"/>
              <a:ext cx="739" cy="480"/>
              <a:chOff x="1056" y="2352"/>
              <a:chExt cx="739" cy="480"/>
            </a:xfrm>
          </p:grpSpPr>
          <p:sp>
            <p:nvSpPr>
              <p:cNvPr id="43031" name="Line 19"/>
              <p:cNvSpPr>
                <a:spLocks noChangeShapeType="1"/>
              </p:cNvSpPr>
              <p:nvPr/>
            </p:nvSpPr>
            <p:spPr bwMode="auto">
              <a:xfrm>
                <a:off x="1632" y="2352"/>
                <a:ext cx="0" cy="480"/>
              </a:xfrm>
              <a:prstGeom prst="line">
                <a:avLst/>
              </a:prstGeom>
              <a:noFill/>
              <a:ln w="38100" cap="rnd">
                <a:solidFill>
                  <a:schemeClr val="tx1"/>
                </a:solidFill>
                <a:prstDash val="sysDot"/>
                <a:round/>
                <a:headEnd type="none" w="sm" len="sm"/>
                <a:tailEnd type="triangle" w="sm" len="sm"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43032" name="Text Box 20"/>
              <p:cNvSpPr txBox="1">
                <a:spLocks noChangeArrowheads="1"/>
              </p:cNvSpPr>
              <p:nvPr/>
            </p:nvSpPr>
            <p:spPr bwMode="auto">
              <a:xfrm>
                <a:off x="1056" y="2476"/>
                <a:ext cx="739" cy="213"/>
              </a:xfrm>
              <a:prstGeom prst="rect">
                <a:avLst/>
              </a:prstGeom>
              <a:solidFill>
                <a:schemeClr val="bg2"/>
              </a:solidFill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dirty="0">
                    <a:solidFill>
                      <a:srgbClr val="000000"/>
                    </a:solidFill>
                    <a:latin typeface="Arial"/>
                  </a:rPr>
                  <a:t>IP Address</a:t>
                </a:r>
              </a:p>
            </p:txBody>
          </p:sp>
        </p:grpSp>
      </p:grp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3011488" y="3733800"/>
            <a:ext cx="1039812" cy="762000"/>
            <a:chOff x="1897" y="2352"/>
            <a:chExt cx="655" cy="480"/>
          </a:xfrm>
        </p:grpSpPr>
        <p:sp>
          <p:nvSpPr>
            <p:cNvPr id="43027" name="Line 22"/>
            <p:cNvSpPr>
              <a:spLocks noChangeShapeType="1"/>
            </p:cNvSpPr>
            <p:nvPr/>
          </p:nvSpPr>
          <p:spPr bwMode="auto">
            <a:xfrm flipV="1">
              <a:off x="2064" y="2352"/>
              <a:ext cx="0" cy="480"/>
            </a:xfrm>
            <a:prstGeom prst="line">
              <a:avLst/>
            </a:prstGeom>
            <a:noFill/>
            <a:ln w="38100" cap="rnd">
              <a:solidFill>
                <a:schemeClr val="tx1"/>
              </a:solidFill>
              <a:prstDash val="sysDot"/>
              <a:round/>
              <a:headEnd type="none" w="sm" len="sm"/>
              <a:tailEnd type="triangle" w="sm" len="sm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43028" name="Text Box 23"/>
            <p:cNvSpPr txBox="1">
              <a:spLocks noChangeArrowheads="1"/>
            </p:cNvSpPr>
            <p:nvPr/>
          </p:nvSpPr>
          <p:spPr bwMode="auto">
            <a:xfrm>
              <a:off x="1897" y="2476"/>
              <a:ext cx="655" cy="213"/>
            </a:xfrm>
            <a:prstGeom prst="rect">
              <a:avLst/>
            </a:prstGeom>
            <a:solidFill>
              <a:schemeClr val="bg2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/>
                  </a:solidFill>
                  <a:latin typeface="Arial"/>
                </a:rPr>
                <a:t>Next Hop</a:t>
              </a:r>
            </a:p>
          </p:txBody>
        </p:sp>
      </p:grpSp>
      <p:sp>
        <p:nvSpPr>
          <p:cNvPr id="43021" name="Rectangle 24"/>
          <p:cNvSpPr>
            <a:spLocks noChangeArrowheads="1"/>
          </p:cNvSpPr>
          <p:nvPr/>
        </p:nvSpPr>
        <p:spPr bwMode="auto">
          <a:xfrm>
            <a:off x="5608638" y="2438400"/>
            <a:ext cx="1371600" cy="1265238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Queue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Packet</a:t>
            </a:r>
          </a:p>
        </p:txBody>
      </p:sp>
      <p:grpSp>
        <p:nvGrpSpPr>
          <p:cNvPr id="7" name="Group 25"/>
          <p:cNvGrpSpPr>
            <a:grpSpLocks/>
          </p:cNvGrpSpPr>
          <p:nvPr/>
        </p:nvGrpSpPr>
        <p:grpSpPr bwMode="auto">
          <a:xfrm>
            <a:off x="5532438" y="3733800"/>
            <a:ext cx="1447800" cy="1981200"/>
            <a:chOff x="3485" y="2352"/>
            <a:chExt cx="912" cy="1248"/>
          </a:xfrm>
        </p:grpSpPr>
        <p:sp>
          <p:nvSpPr>
            <p:cNvPr id="47130" name="Rectangle 26"/>
            <p:cNvSpPr>
              <a:spLocks noChangeArrowheads="1"/>
            </p:cNvSpPr>
            <p:nvPr/>
          </p:nvSpPr>
          <p:spPr bwMode="auto">
            <a:xfrm>
              <a:off x="3485" y="2832"/>
              <a:ext cx="912" cy="768"/>
            </a:xfrm>
            <a:prstGeom prst="rect">
              <a:avLst/>
            </a:prstGeom>
            <a:solidFill>
              <a:schemeClr val="fol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dirty="0">
                  <a:solidFill>
                    <a:srgbClr val="000000"/>
                  </a:solidFill>
                  <a:latin typeface="Arial"/>
                </a:rPr>
                <a:t>Buffer</a:t>
              </a: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dirty="0">
                  <a:solidFill>
                    <a:srgbClr val="000000"/>
                  </a:solidFill>
                  <a:latin typeface="Arial"/>
                </a:rPr>
                <a:t>Memory</a:t>
              </a:r>
            </a:p>
          </p:txBody>
        </p:sp>
        <p:sp>
          <p:nvSpPr>
            <p:cNvPr id="43026" name="Line 27"/>
            <p:cNvSpPr>
              <a:spLocks noChangeShapeType="1"/>
            </p:cNvSpPr>
            <p:nvPr/>
          </p:nvSpPr>
          <p:spPr bwMode="auto">
            <a:xfrm>
              <a:off x="3725" y="2352"/>
              <a:ext cx="0" cy="480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 type="none" w="sm" len="sm"/>
              <a:tailEnd type="triangle" w="med" len="med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47132" name="Line 28"/>
          <p:cNvSpPr>
            <a:spLocks noChangeShapeType="1"/>
          </p:cNvSpPr>
          <p:nvPr/>
        </p:nvSpPr>
        <p:spPr bwMode="auto">
          <a:xfrm flipV="1">
            <a:off x="6599238" y="3733800"/>
            <a:ext cx="0" cy="76200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 type="none" w="sm" len="sm"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7133" name="Text Box 29"/>
          <p:cNvSpPr txBox="1">
            <a:spLocks noChangeArrowheads="1"/>
          </p:cNvSpPr>
          <p:nvPr/>
        </p:nvSpPr>
        <p:spPr bwMode="auto">
          <a:xfrm>
            <a:off x="7042150" y="4768850"/>
            <a:ext cx="1732415" cy="6463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~1M packets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Off-chip DRAM</a:t>
            </a:r>
          </a:p>
        </p:txBody>
      </p:sp>
    </p:spTree>
    <p:extLst>
      <p:ext uri="{BB962C8B-B14F-4D97-AF65-F5344CB8AC3E}">
        <p14:creationId xmlns:p14="http://schemas.microsoft.com/office/powerpoint/2010/main" val="43122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7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9" grpId="0" autoUpdateAnimBg="0"/>
      <p:bldP spid="47132" grpId="0" animBg="1"/>
      <p:bldP spid="47133" grpId="0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FB415B-1B08-0347-9FB8-53E58B47BB6F}" type="slidenum">
              <a:rPr lang="en-US">
                <a:solidFill>
                  <a:srgbClr val="000000"/>
                </a:solidFill>
              </a:rPr>
              <a:pPr>
                <a:defRPr/>
              </a:pPr>
              <a:t>55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5059" name="Rectangle 90"/>
          <p:cNvSpPr>
            <a:spLocks noChangeArrowheads="1"/>
          </p:cNvSpPr>
          <p:nvPr/>
        </p:nvSpPr>
        <p:spPr bwMode="auto">
          <a:xfrm>
            <a:off x="0" y="5867400"/>
            <a:ext cx="9144000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4038600" y="2667000"/>
            <a:ext cx="1524000" cy="1524000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506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Generic Router Architecture</a:t>
            </a:r>
          </a:p>
        </p:txBody>
      </p:sp>
      <p:grpSp>
        <p:nvGrpSpPr>
          <p:cNvPr id="45062" name="Group 4"/>
          <p:cNvGrpSpPr>
            <a:grpSpLocks/>
          </p:cNvGrpSpPr>
          <p:nvPr/>
        </p:nvGrpSpPr>
        <p:grpSpPr bwMode="auto">
          <a:xfrm>
            <a:off x="1524000" y="1295400"/>
            <a:ext cx="2057400" cy="1524000"/>
            <a:chOff x="1104" y="816"/>
            <a:chExt cx="1296" cy="960"/>
          </a:xfrm>
        </p:grpSpPr>
        <p:sp>
          <p:nvSpPr>
            <p:cNvPr id="45141" name="Rectangle 5"/>
            <p:cNvSpPr>
              <a:spLocks noChangeArrowheads="1"/>
            </p:cNvSpPr>
            <p:nvPr/>
          </p:nvSpPr>
          <p:spPr bwMode="auto">
            <a:xfrm>
              <a:off x="1104" y="816"/>
              <a:ext cx="1296" cy="960"/>
            </a:xfrm>
            <a:prstGeom prst="rect">
              <a:avLst/>
            </a:prstGeom>
            <a:solidFill>
              <a:schemeClr val="folHlink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45142" name="Rectangle 6"/>
            <p:cNvSpPr>
              <a:spLocks noChangeArrowheads="1"/>
            </p:cNvSpPr>
            <p:nvPr/>
          </p:nvSpPr>
          <p:spPr bwMode="auto">
            <a:xfrm>
              <a:off x="1200" y="1014"/>
              <a:ext cx="550" cy="234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Arial"/>
                </a:rPr>
                <a:t>Lookup</a:t>
              </a: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Arial"/>
                </a:rPr>
                <a:t>IP Address</a:t>
              </a:r>
            </a:p>
          </p:txBody>
        </p:sp>
        <p:sp>
          <p:nvSpPr>
            <p:cNvPr id="45143" name="Rectangle 7"/>
            <p:cNvSpPr>
              <a:spLocks noChangeArrowheads="1"/>
            </p:cNvSpPr>
            <p:nvPr/>
          </p:nvSpPr>
          <p:spPr bwMode="auto">
            <a:xfrm>
              <a:off x="1750" y="1014"/>
              <a:ext cx="454" cy="234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Arial"/>
                </a:rPr>
                <a:t>Update</a:t>
              </a: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Arial"/>
                </a:rPr>
                <a:t>Header</a:t>
              </a:r>
            </a:p>
          </p:txBody>
        </p:sp>
        <p:sp>
          <p:nvSpPr>
            <p:cNvPr id="45144" name="Text Box 8"/>
            <p:cNvSpPr txBox="1">
              <a:spLocks noChangeArrowheads="1"/>
            </p:cNvSpPr>
            <p:nvPr/>
          </p:nvSpPr>
          <p:spPr bwMode="auto">
            <a:xfrm>
              <a:off x="1248" y="864"/>
              <a:ext cx="946" cy="17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000000"/>
                  </a:solidFill>
                  <a:latin typeface="Arial"/>
                </a:rPr>
                <a:t>Header Processing</a:t>
              </a:r>
            </a:p>
          </p:txBody>
        </p:sp>
        <p:sp>
          <p:nvSpPr>
            <p:cNvPr id="48137" name="Rectangle 9"/>
            <p:cNvSpPr>
              <a:spLocks noChangeArrowheads="1"/>
            </p:cNvSpPr>
            <p:nvPr/>
          </p:nvSpPr>
          <p:spPr bwMode="auto">
            <a:xfrm>
              <a:off x="1259" y="1433"/>
              <a:ext cx="421" cy="247"/>
            </a:xfrm>
            <a:prstGeom prst="rect">
              <a:avLst/>
            </a:prstGeom>
            <a:solidFill>
              <a:schemeClr val="fol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dirty="0">
                  <a:solidFill>
                    <a:srgbClr val="000000"/>
                  </a:solidFill>
                  <a:latin typeface="Arial"/>
                </a:rPr>
                <a:t>Address</a:t>
              </a: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dirty="0">
                  <a:solidFill>
                    <a:srgbClr val="000000"/>
                  </a:solidFill>
                  <a:latin typeface="Arial"/>
                </a:rPr>
                <a:t>Table</a:t>
              </a:r>
            </a:p>
          </p:txBody>
        </p:sp>
        <p:sp>
          <p:nvSpPr>
            <p:cNvPr id="45146" name="Line 10"/>
            <p:cNvSpPr>
              <a:spLocks noChangeShapeType="1"/>
            </p:cNvSpPr>
            <p:nvPr/>
          </p:nvSpPr>
          <p:spPr bwMode="auto">
            <a:xfrm>
              <a:off x="1355" y="1248"/>
              <a:ext cx="0" cy="185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 type="none" w="sm" len="sm"/>
              <a:tailEnd type="triangle" w="sm" len="sm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45147" name="Line 11"/>
            <p:cNvSpPr>
              <a:spLocks noChangeShapeType="1"/>
            </p:cNvSpPr>
            <p:nvPr/>
          </p:nvSpPr>
          <p:spPr bwMode="auto">
            <a:xfrm flipH="1" flipV="1">
              <a:off x="1547" y="1248"/>
              <a:ext cx="8" cy="185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 type="none" w="sm" len="sm"/>
              <a:tailEnd type="triangle" w="sm" len="sm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grpSp>
        <p:nvGrpSpPr>
          <p:cNvPr id="45063" name="Group 12"/>
          <p:cNvGrpSpPr>
            <a:grpSpLocks/>
          </p:cNvGrpSpPr>
          <p:nvPr/>
        </p:nvGrpSpPr>
        <p:grpSpPr bwMode="auto">
          <a:xfrm>
            <a:off x="1524000" y="2895600"/>
            <a:ext cx="2057400" cy="1524000"/>
            <a:chOff x="1104" y="816"/>
            <a:chExt cx="1296" cy="960"/>
          </a:xfrm>
        </p:grpSpPr>
        <p:sp>
          <p:nvSpPr>
            <p:cNvPr id="45134" name="Rectangle 13"/>
            <p:cNvSpPr>
              <a:spLocks noChangeArrowheads="1"/>
            </p:cNvSpPr>
            <p:nvPr/>
          </p:nvSpPr>
          <p:spPr bwMode="auto">
            <a:xfrm>
              <a:off x="1104" y="816"/>
              <a:ext cx="1296" cy="960"/>
            </a:xfrm>
            <a:prstGeom prst="rect">
              <a:avLst/>
            </a:prstGeom>
            <a:solidFill>
              <a:schemeClr val="folHlink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45135" name="Rectangle 14"/>
            <p:cNvSpPr>
              <a:spLocks noChangeArrowheads="1"/>
            </p:cNvSpPr>
            <p:nvPr/>
          </p:nvSpPr>
          <p:spPr bwMode="auto">
            <a:xfrm>
              <a:off x="1200" y="1014"/>
              <a:ext cx="550" cy="234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Arial"/>
                </a:rPr>
                <a:t>Lookup</a:t>
              </a: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Arial"/>
                </a:rPr>
                <a:t>IP Address</a:t>
              </a:r>
            </a:p>
          </p:txBody>
        </p:sp>
        <p:sp>
          <p:nvSpPr>
            <p:cNvPr id="45136" name="Rectangle 15"/>
            <p:cNvSpPr>
              <a:spLocks noChangeArrowheads="1"/>
            </p:cNvSpPr>
            <p:nvPr/>
          </p:nvSpPr>
          <p:spPr bwMode="auto">
            <a:xfrm>
              <a:off x="1750" y="1014"/>
              <a:ext cx="454" cy="234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Arial"/>
                </a:rPr>
                <a:t>Update</a:t>
              </a: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Arial"/>
                </a:rPr>
                <a:t>Header</a:t>
              </a:r>
            </a:p>
          </p:txBody>
        </p:sp>
        <p:sp>
          <p:nvSpPr>
            <p:cNvPr id="45137" name="Text Box 16"/>
            <p:cNvSpPr txBox="1">
              <a:spLocks noChangeArrowheads="1"/>
            </p:cNvSpPr>
            <p:nvPr/>
          </p:nvSpPr>
          <p:spPr bwMode="auto">
            <a:xfrm>
              <a:off x="1248" y="864"/>
              <a:ext cx="946" cy="17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000000"/>
                  </a:solidFill>
                  <a:latin typeface="Arial"/>
                </a:rPr>
                <a:t>Header Processing</a:t>
              </a:r>
            </a:p>
          </p:txBody>
        </p:sp>
        <p:sp>
          <p:nvSpPr>
            <p:cNvPr id="48145" name="Rectangle 17"/>
            <p:cNvSpPr>
              <a:spLocks noChangeArrowheads="1"/>
            </p:cNvSpPr>
            <p:nvPr/>
          </p:nvSpPr>
          <p:spPr bwMode="auto">
            <a:xfrm>
              <a:off x="1259" y="1433"/>
              <a:ext cx="421" cy="247"/>
            </a:xfrm>
            <a:prstGeom prst="rect">
              <a:avLst/>
            </a:prstGeom>
            <a:solidFill>
              <a:schemeClr val="fol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dirty="0">
                  <a:solidFill>
                    <a:srgbClr val="000000"/>
                  </a:solidFill>
                  <a:latin typeface="Arial"/>
                </a:rPr>
                <a:t>Address</a:t>
              </a: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dirty="0">
                  <a:solidFill>
                    <a:srgbClr val="000000"/>
                  </a:solidFill>
                  <a:latin typeface="Arial"/>
                </a:rPr>
                <a:t>Table</a:t>
              </a:r>
            </a:p>
          </p:txBody>
        </p:sp>
        <p:sp>
          <p:nvSpPr>
            <p:cNvPr id="45139" name="Line 18"/>
            <p:cNvSpPr>
              <a:spLocks noChangeShapeType="1"/>
            </p:cNvSpPr>
            <p:nvPr/>
          </p:nvSpPr>
          <p:spPr bwMode="auto">
            <a:xfrm>
              <a:off x="1355" y="1248"/>
              <a:ext cx="0" cy="185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 type="none" w="sm" len="sm"/>
              <a:tailEnd type="triangle" w="sm" len="sm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45140" name="Line 19"/>
            <p:cNvSpPr>
              <a:spLocks noChangeShapeType="1"/>
            </p:cNvSpPr>
            <p:nvPr/>
          </p:nvSpPr>
          <p:spPr bwMode="auto">
            <a:xfrm flipH="1" flipV="1">
              <a:off x="1547" y="1248"/>
              <a:ext cx="8" cy="185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 type="none" w="sm" len="sm"/>
              <a:tailEnd type="triangle" w="sm" len="sm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grpSp>
        <p:nvGrpSpPr>
          <p:cNvPr id="45064" name="Group 20"/>
          <p:cNvGrpSpPr>
            <a:grpSpLocks/>
          </p:cNvGrpSpPr>
          <p:nvPr/>
        </p:nvGrpSpPr>
        <p:grpSpPr bwMode="auto">
          <a:xfrm>
            <a:off x="1524000" y="4953000"/>
            <a:ext cx="2057400" cy="1524000"/>
            <a:chOff x="1104" y="816"/>
            <a:chExt cx="1296" cy="960"/>
          </a:xfrm>
        </p:grpSpPr>
        <p:sp>
          <p:nvSpPr>
            <p:cNvPr id="45127" name="Rectangle 21"/>
            <p:cNvSpPr>
              <a:spLocks noChangeArrowheads="1"/>
            </p:cNvSpPr>
            <p:nvPr/>
          </p:nvSpPr>
          <p:spPr bwMode="auto">
            <a:xfrm>
              <a:off x="1104" y="816"/>
              <a:ext cx="1296" cy="960"/>
            </a:xfrm>
            <a:prstGeom prst="rect">
              <a:avLst/>
            </a:prstGeom>
            <a:solidFill>
              <a:schemeClr val="folHlink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45128" name="Rectangle 22"/>
            <p:cNvSpPr>
              <a:spLocks noChangeArrowheads="1"/>
            </p:cNvSpPr>
            <p:nvPr/>
          </p:nvSpPr>
          <p:spPr bwMode="auto">
            <a:xfrm>
              <a:off x="1200" y="1014"/>
              <a:ext cx="550" cy="234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Arial"/>
                </a:rPr>
                <a:t>Lookup</a:t>
              </a: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Arial"/>
                </a:rPr>
                <a:t>IP Address</a:t>
              </a:r>
            </a:p>
          </p:txBody>
        </p:sp>
        <p:sp>
          <p:nvSpPr>
            <p:cNvPr id="45129" name="Rectangle 23"/>
            <p:cNvSpPr>
              <a:spLocks noChangeArrowheads="1"/>
            </p:cNvSpPr>
            <p:nvPr/>
          </p:nvSpPr>
          <p:spPr bwMode="auto">
            <a:xfrm>
              <a:off x="1750" y="1014"/>
              <a:ext cx="454" cy="234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Arial"/>
                </a:rPr>
                <a:t>Update</a:t>
              </a: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Arial"/>
                </a:rPr>
                <a:t>Header</a:t>
              </a:r>
            </a:p>
          </p:txBody>
        </p:sp>
        <p:sp>
          <p:nvSpPr>
            <p:cNvPr id="45130" name="Text Box 24"/>
            <p:cNvSpPr txBox="1">
              <a:spLocks noChangeArrowheads="1"/>
            </p:cNvSpPr>
            <p:nvPr/>
          </p:nvSpPr>
          <p:spPr bwMode="auto">
            <a:xfrm>
              <a:off x="1248" y="864"/>
              <a:ext cx="946" cy="17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000000"/>
                  </a:solidFill>
                  <a:latin typeface="Arial"/>
                </a:rPr>
                <a:t>Header Processing</a:t>
              </a:r>
            </a:p>
          </p:txBody>
        </p:sp>
        <p:sp>
          <p:nvSpPr>
            <p:cNvPr id="48153" name="Rectangle 25"/>
            <p:cNvSpPr>
              <a:spLocks noChangeArrowheads="1"/>
            </p:cNvSpPr>
            <p:nvPr/>
          </p:nvSpPr>
          <p:spPr bwMode="auto">
            <a:xfrm>
              <a:off x="1259" y="1433"/>
              <a:ext cx="421" cy="247"/>
            </a:xfrm>
            <a:prstGeom prst="rect">
              <a:avLst/>
            </a:prstGeom>
            <a:solidFill>
              <a:schemeClr val="fol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dirty="0">
                  <a:solidFill>
                    <a:srgbClr val="000000"/>
                  </a:solidFill>
                  <a:latin typeface="Arial"/>
                </a:rPr>
                <a:t>Address</a:t>
              </a: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dirty="0">
                  <a:solidFill>
                    <a:srgbClr val="000000"/>
                  </a:solidFill>
                  <a:latin typeface="Arial"/>
                </a:rPr>
                <a:t>Table</a:t>
              </a:r>
            </a:p>
          </p:txBody>
        </p:sp>
        <p:sp>
          <p:nvSpPr>
            <p:cNvPr id="45132" name="Line 26"/>
            <p:cNvSpPr>
              <a:spLocks noChangeShapeType="1"/>
            </p:cNvSpPr>
            <p:nvPr/>
          </p:nvSpPr>
          <p:spPr bwMode="auto">
            <a:xfrm>
              <a:off x="1355" y="1248"/>
              <a:ext cx="0" cy="185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 type="none" w="sm" len="sm"/>
              <a:tailEnd type="triangle" w="sm" len="sm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45133" name="Line 27"/>
            <p:cNvSpPr>
              <a:spLocks noChangeShapeType="1"/>
            </p:cNvSpPr>
            <p:nvPr/>
          </p:nvSpPr>
          <p:spPr bwMode="auto">
            <a:xfrm flipH="1" flipV="1">
              <a:off x="1547" y="1248"/>
              <a:ext cx="8" cy="185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 type="none" w="sm" len="sm"/>
              <a:tailEnd type="triangle" w="sm" len="sm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45065" name="Line 28"/>
          <p:cNvSpPr>
            <a:spLocks noChangeShapeType="1"/>
          </p:cNvSpPr>
          <p:nvPr/>
        </p:nvSpPr>
        <p:spPr bwMode="auto">
          <a:xfrm>
            <a:off x="2057400" y="4495800"/>
            <a:ext cx="0" cy="45720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5066" name="Line 29"/>
          <p:cNvSpPr>
            <a:spLocks noChangeShapeType="1"/>
          </p:cNvSpPr>
          <p:nvPr/>
        </p:nvSpPr>
        <p:spPr bwMode="auto">
          <a:xfrm>
            <a:off x="3048000" y="4495800"/>
            <a:ext cx="0" cy="45720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5067" name="Line 30"/>
          <p:cNvSpPr>
            <a:spLocks noChangeShapeType="1"/>
          </p:cNvSpPr>
          <p:nvPr/>
        </p:nvSpPr>
        <p:spPr bwMode="auto">
          <a:xfrm>
            <a:off x="-76200" y="1828800"/>
            <a:ext cx="1752600" cy="0"/>
          </a:xfrm>
          <a:prstGeom prst="line">
            <a:avLst/>
          </a:prstGeom>
          <a:noFill/>
          <a:ln w="38100" cap="sq">
            <a:solidFill>
              <a:schemeClr val="tx2"/>
            </a:solidFill>
            <a:round/>
            <a:headEnd type="none" w="sm" len="sm"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5" name="Group 31"/>
          <p:cNvGrpSpPr>
            <a:grpSpLocks/>
          </p:cNvGrpSpPr>
          <p:nvPr/>
        </p:nvGrpSpPr>
        <p:grpSpPr bwMode="auto">
          <a:xfrm>
            <a:off x="152400" y="1295400"/>
            <a:ext cx="1219200" cy="381000"/>
            <a:chOff x="-48" y="816"/>
            <a:chExt cx="912" cy="240"/>
          </a:xfrm>
        </p:grpSpPr>
        <p:sp>
          <p:nvSpPr>
            <p:cNvPr id="45125" name="Rectangle 32"/>
            <p:cNvSpPr>
              <a:spLocks noChangeArrowheads="1"/>
            </p:cNvSpPr>
            <p:nvPr/>
          </p:nvSpPr>
          <p:spPr bwMode="auto">
            <a:xfrm>
              <a:off x="-48" y="816"/>
              <a:ext cx="912" cy="240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  <a:latin typeface="Arial"/>
                </a:rPr>
                <a:t>Data</a:t>
              </a:r>
            </a:p>
          </p:txBody>
        </p:sp>
        <p:sp>
          <p:nvSpPr>
            <p:cNvPr id="45126" name="Rectangle 33"/>
            <p:cNvSpPr>
              <a:spLocks noChangeArrowheads="1"/>
            </p:cNvSpPr>
            <p:nvPr/>
          </p:nvSpPr>
          <p:spPr bwMode="auto">
            <a:xfrm>
              <a:off x="528" y="816"/>
              <a:ext cx="336" cy="240"/>
            </a:xfrm>
            <a:prstGeom prst="rect">
              <a:avLst/>
            </a:prstGeom>
            <a:solidFill>
              <a:srgbClr val="CC33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>
                  <a:solidFill>
                    <a:srgbClr val="FFFFFF"/>
                  </a:solidFill>
                  <a:latin typeface="Arial"/>
                </a:rPr>
                <a:t>Hdr</a:t>
              </a:r>
              <a:endParaRPr lang="en-US" dirty="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45069" name="Line 34"/>
          <p:cNvSpPr>
            <a:spLocks noChangeShapeType="1"/>
          </p:cNvSpPr>
          <p:nvPr/>
        </p:nvSpPr>
        <p:spPr bwMode="auto">
          <a:xfrm>
            <a:off x="-76200" y="3429000"/>
            <a:ext cx="1752600" cy="0"/>
          </a:xfrm>
          <a:prstGeom prst="line">
            <a:avLst/>
          </a:prstGeom>
          <a:noFill/>
          <a:ln w="38100" cap="sq">
            <a:solidFill>
              <a:schemeClr val="tx2"/>
            </a:solidFill>
            <a:round/>
            <a:headEnd type="none" w="sm" len="sm"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6" name="Group 35"/>
          <p:cNvGrpSpPr>
            <a:grpSpLocks/>
          </p:cNvGrpSpPr>
          <p:nvPr/>
        </p:nvGrpSpPr>
        <p:grpSpPr bwMode="auto">
          <a:xfrm>
            <a:off x="152400" y="2895600"/>
            <a:ext cx="1219200" cy="381000"/>
            <a:chOff x="-48" y="1824"/>
            <a:chExt cx="912" cy="240"/>
          </a:xfrm>
        </p:grpSpPr>
        <p:sp>
          <p:nvSpPr>
            <p:cNvPr id="45123" name="Rectangle 36"/>
            <p:cNvSpPr>
              <a:spLocks noChangeArrowheads="1"/>
            </p:cNvSpPr>
            <p:nvPr/>
          </p:nvSpPr>
          <p:spPr bwMode="auto">
            <a:xfrm>
              <a:off x="-48" y="1824"/>
              <a:ext cx="912" cy="240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  <a:latin typeface="Arial"/>
                </a:rPr>
                <a:t>Data</a:t>
              </a:r>
            </a:p>
          </p:txBody>
        </p:sp>
        <p:sp>
          <p:nvSpPr>
            <p:cNvPr id="45124" name="Rectangle 37"/>
            <p:cNvSpPr>
              <a:spLocks noChangeArrowheads="1"/>
            </p:cNvSpPr>
            <p:nvPr/>
          </p:nvSpPr>
          <p:spPr bwMode="auto">
            <a:xfrm>
              <a:off x="528" y="1824"/>
              <a:ext cx="336" cy="240"/>
            </a:xfrm>
            <a:prstGeom prst="rect">
              <a:avLst/>
            </a:prstGeom>
            <a:solidFill>
              <a:srgbClr val="000099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>
                  <a:solidFill>
                    <a:srgbClr val="FFFFFF"/>
                  </a:solidFill>
                  <a:latin typeface="Arial"/>
                </a:rPr>
                <a:t>Hdr</a:t>
              </a:r>
              <a:endParaRPr lang="en-US" dirty="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45071" name="Line 38"/>
          <p:cNvSpPr>
            <a:spLocks noChangeShapeType="1"/>
          </p:cNvSpPr>
          <p:nvPr/>
        </p:nvSpPr>
        <p:spPr bwMode="auto">
          <a:xfrm>
            <a:off x="-76200" y="5486400"/>
            <a:ext cx="1752600" cy="0"/>
          </a:xfrm>
          <a:prstGeom prst="line">
            <a:avLst/>
          </a:prstGeom>
          <a:noFill/>
          <a:ln w="38100" cap="sq">
            <a:solidFill>
              <a:schemeClr val="tx2"/>
            </a:solidFill>
            <a:round/>
            <a:headEnd type="none" w="sm" len="sm"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7" name="Group 39"/>
          <p:cNvGrpSpPr>
            <a:grpSpLocks/>
          </p:cNvGrpSpPr>
          <p:nvPr/>
        </p:nvGrpSpPr>
        <p:grpSpPr bwMode="auto">
          <a:xfrm>
            <a:off x="152400" y="4953000"/>
            <a:ext cx="1219200" cy="381000"/>
            <a:chOff x="-48" y="3120"/>
            <a:chExt cx="912" cy="240"/>
          </a:xfrm>
        </p:grpSpPr>
        <p:sp>
          <p:nvSpPr>
            <p:cNvPr id="45121" name="Rectangle 40"/>
            <p:cNvSpPr>
              <a:spLocks noChangeArrowheads="1"/>
            </p:cNvSpPr>
            <p:nvPr/>
          </p:nvSpPr>
          <p:spPr bwMode="auto">
            <a:xfrm>
              <a:off x="-48" y="3120"/>
              <a:ext cx="912" cy="240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  <a:latin typeface="Arial"/>
                </a:rPr>
                <a:t>Data</a:t>
              </a:r>
            </a:p>
          </p:txBody>
        </p:sp>
        <p:sp>
          <p:nvSpPr>
            <p:cNvPr id="45122" name="Rectangle 41"/>
            <p:cNvSpPr>
              <a:spLocks noChangeArrowheads="1"/>
            </p:cNvSpPr>
            <p:nvPr/>
          </p:nvSpPr>
          <p:spPr bwMode="auto">
            <a:xfrm>
              <a:off x="528" y="3120"/>
              <a:ext cx="336" cy="240"/>
            </a:xfrm>
            <a:prstGeom prst="rect">
              <a:avLst/>
            </a:prstGeom>
            <a:solidFill>
              <a:srgbClr val="CC33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>
                  <a:solidFill>
                    <a:srgbClr val="FFFFFF"/>
                  </a:solidFill>
                  <a:latin typeface="Arial"/>
                </a:rPr>
                <a:t>Hdr</a:t>
              </a:r>
              <a:endParaRPr lang="en-US" dirty="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45073" name="Rectangle 42"/>
          <p:cNvSpPr>
            <a:spLocks noChangeArrowheads="1"/>
          </p:cNvSpPr>
          <p:nvPr/>
        </p:nvSpPr>
        <p:spPr bwMode="auto">
          <a:xfrm>
            <a:off x="6019800" y="1295400"/>
            <a:ext cx="2057400" cy="1524000"/>
          </a:xfrm>
          <a:prstGeom prst="rect">
            <a:avLst/>
          </a:prstGeom>
          <a:solidFill>
            <a:schemeClr val="folHlink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5074" name="Rectangle 43"/>
          <p:cNvSpPr>
            <a:spLocks noChangeArrowheads="1"/>
          </p:cNvSpPr>
          <p:nvPr/>
        </p:nvSpPr>
        <p:spPr bwMode="auto">
          <a:xfrm>
            <a:off x="6629400" y="1447800"/>
            <a:ext cx="895350" cy="500063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Buffer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Manager</a:t>
            </a:r>
          </a:p>
        </p:txBody>
      </p:sp>
      <p:sp>
        <p:nvSpPr>
          <p:cNvPr id="48172" name="Rectangle 44"/>
          <p:cNvSpPr>
            <a:spLocks noChangeArrowheads="1"/>
          </p:cNvSpPr>
          <p:nvPr/>
        </p:nvSpPr>
        <p:spPr bwMode="auto">
          <a:xfrm>
            <a:off x="6732588" y="2262188"/>
            <a:ext cx="658812" cy="404812"/>
          </a:xfrm>
          <a:prstGeom prst="rect">
            <a:avLst/>
          </a:prstGeom>
          <a:solidFill>
            <a:schemeClr val="folHlink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Buffer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Memory</a:t>
            </a:r>
          </a:p>
        </p:txBody>
      </p:sp>
      <p:sp>
        <p:nvSpPr>
          <p:cNvPr id="45076" name="Line 45"/>
          <p:cNvSpPr>
            <a:spLocks noChangeShapeType="1"/>
          </p:cNvSpPr>
          <p:nvPr/>
        </p:nvSpPr>
        <p:spPr bwMode="auto">
          <a:xfrm>
            <a:off x="6829425" y="1960563"/>
            <a:ext cx="0" cy="301625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5077" name="Line 46"/>
          <p:cNvSpPr>
            <a:spLocks noChangeShapeType="1"/>
          </p:cNvSpPr>
          <p:nvPr/>
        </p:nvSpPr>
        <p:spPr bwMode="auto">
          <a:xfrm flipV="1">
            <a:off x="7275513" y="1960563"/>
            <a:ext cx="0" cy="300037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5078" name="Line 47"/>
          <p:cNvSpPr>
            <a:spLocks noChangeShapeType="1"/>
          </p:cNvSpPr>
          <p:nvPr/>
        </p:nvSpPr>
        <p:spPr bwMode="auto">
          <a:xfrm>
            <a:off x="7543800" y="1752600"/>
            <a:ext cx="1447800" cy="0"/>
          </a:xfrm>
          <a:prstGeom prst="line">
            <a:avLst/>
          </a:prstGeom>
          <a:noFill/>
          <a:ln w="38100" cap="sq">
            <a:solidFill>
              <a:schemeClr val="tx2"/>
            </a:solidFill>
            <a:round/>
            <a:headEnd type="none" w="sm" len="sm"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5079" name="Rectangle 48"/>
          <p:cNvSpPr>
            <a:spLocks noChangeArrowheads="1"/>
          </p:cNvSpPr>
          <p:nvPr/>
        </p:nvSpPr>
        <p:spPr bwMode="auto">
          <a:xfrm>
            <a:off x="6019800" y="2895600"/>
            <a:ext cx="2057400" cy="1524000"/>
          </a:xfrm>
          <a:prstGeom prst="rect">
            <a:avLst/>
          </a:prstGeom>
          <a:solidFill>
            <a:schemeClr val="folHlink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5080" name="Rectangle 49"/>
          <p:cNvSpPr>
            <a:spLocks noChangeArrowheads="1"/>
          </p:cNvSpPr>
          <p:nvPr/>
        </p:nvSpPr>
        <p:spPr bwMode="auto">
          <a:xfrm>
            <a:off x="6629400" y="3048000"/>
            <a:ext cx="895350" cy="500063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Buffer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Manager</a:t>
            </a:r>
          </a:p>
        </p:txBody>
      </p:sp>
      <p:sp>
        <p:nvSpPr>
          <p:cNvPr id="48178" name="Rectangle 50"/>
          <p:cNvSpPr>
            <a:spLocks noChangeArrowheads="1"/>
          </p:cNvSpPr>
          <p:nvPr/>
        </p:nvSpPr>
        <p:spPr bwMode="auto">
          <a:xfrm>
            <a:off x="6732588" y="3862388"/>
            <a:ext cx="658812" cy="404812"/>
          </a:xfrm>
          <a:prstGeom prst="rect">
            <a:avLst/>
          </a:prstGeom>
          <a:solidFill>
            <a:schemeClr val="folHlink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Buffer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Memory</a:t>
            </a:r>
          </a:p>
        </p:txBody>
      </p:sp>
      <p:sp>
        <p:nvSpPr>
          <p:cNvPr id="45082" name="Line 51"/>
          <p:cNvSpPr>
            <a:spLocks noChangeShapeType="1"/>
          </p:cNvSpPr>
          <p:nvPr/>
        </p:nvSpPr>
        <p:spPr bwMode="auto">
          <a:xfrm>
            <a:off x="6829425" y="3560763"/>
            <a:ext cx="0" cy="301625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5083" name="Line 52"/>
          <p:cNvSpPr>
            <a:spLocks noChangeShapeType="1"/>
          </p:cNvSpPr>
          <p:nvPr/>
        </p:nvSpPr>
        <p:spPr bwMode="auto">
          <a:xfrm flipV="1">
            <a:off x="7275513" y="3560763"/>
            <a:ext cx="0" cy="300037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5084" name="Line 53"/>
          <p:cNvSpPr>
            <a:spLocks noChangeShapeType="1"/>
          </p:cNvSpPr>
          <p:nvPr/>
        </p:nvSpPr>
        <p:spPr bwMode="auto">
          <a:xfrm>
            <a:off x="7543800" y="3352800"/>
            <a:ext cx="1524000" cy="0"/>
          </a:xfrm>
          <a:prstGeom prst="line">
            <a:avLst/>
          </a:prstGeom>
          <a:noFill/>
          <a:ln w="38100" cap="sq">
            <a:solidFill>
              <a:schemeClr val="tx2"/>
            </a:solidFill>
            <a:round/>
            <a:headEnd type="none" w="sm" len="sm"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5085" name="Rectangle 54"/>
          <p:cNvSpPr>
            <a:spLocks noChangeArrowheads="1"/>
          </p:cNvSpPr>
          <p:nvPr/>
        </p:nvSpPr>
        <p:spPr bwMode="auto">
          <a:xfrm>
            <a:off x="6019800" y="4953000"/>
            <a:ext cx="2057400" cy="1524000"/>
          </a:xfrm>
          <a:prstGeom prst="rect">
            <a:avLst/>
          </a:prstGeom>
          <a:solidFill>
            <a:schemeClr val="folHlink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5086" name="Rectangle 55"/>
          <p:cNvSpPr>
            <a:spLocks noChangeArrowheads="1"/>
          </p:cNvSpPr>
          <p:nvPr/>
        </p:nvSpPr>
        <p:spPr bwMode="auto">
          <a:xfrm>
            <a:off x="6629400" y="5105400"/>
            <a:ext cx="895350" cy="500063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Buffer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Manager</a:t>
            </a:r>
          </a:p>
        </p:txBody>
      </p:sp>
      <p:sp>
        <p:nvSpPr>
          <p:cNvPr id="48184" name="Rectangle 56"/>
          <p:cNvSpPr>
            <a:spLocks noChangeArrowheads="1"/>
          </p:cNvSpPr>
          <p:nvPr/>
        </p:nvSpPr>
        <p:spPr bwMode="auto">
          <a:xfrm>
            <a:off x="6732588" y="5919788"/>
            <a:ext cx="658812" cy="404812"/>
          </a:xfrm>
          <a:prstGeom prst="rect">
            <a:avLst/>
          </a:prstGeom>
          <a:solidFill>
            <a:schemeClr val="folHlink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Buffer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Memory</a:t>
            </a:r>
          </a:p>
        </p:txBody>
      </p:sp>
      <p:sp>
        <p:nvSpPr>
          <p:cNvPr id="45088" name="Line 57"/>
          <p:cNvSpPr>
            <a:spLocks noChangeShapeType="1"/>
          </p:cNvSpPr>
          <p:nvPr/>
        </p:nvSpPr>
        <p:spPr bwMode="auto">
          <a:xfrm>
            <a:off x="6829425" y="5618163"/>
            <a:ext cx="0" cy="301625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5089" name="Line 58"/>
          <p:cNvSpPr>
            <a:spLocks noChangeShapeType="1"/>
          </p:cNvSpPr>
          <p:nvPr/>
        </p:nvSpPr>
        <p:spPr bwMode="auto">
          <a:xfrm flipV="1">
            <a:off x="7275513" y="5618163"/>
            <a:ext cx="0" cy="300037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5090" name="Line 59"/>
          <p:cNvSpPr>
            <a:spLocks noChangeShapeType="1"/>
          </p:cNvSpPr>
          <p:nvPr/>
        </p:nvSpPr>
        <p:spPr bwMode="auto">
          <a:xfrm>
            <a:off x="7543800" y="5410200"/>
            <a:ext cx="1524000" cy="0"/>
          </a:xfrm>
          <a:prstGeom prst="line">
            <a:avLst/>
          </a:prstGeom>
          <a:noFill/>
          <a:ln w="38100" cap="sq">
            <a:solidFill>
              <a:schemeClr val="tx2"/>
            </a:solidFill>
            <a:round/>
            <a:headEnd type="none" w="sm" len="sm"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5091" name="Line 60"/>
          <p:cNvSpPr>
            <a:spLocks noChangeShapeType="1"/>
          </p:cNvSpPr>
          <p:nvPr/>
        </p:nvSpPr>
        <p:spPr bwMode="auto">
          <a:xfrm>
            <a:off x="6553200" y="4495800"/>
            <a:ext cx="0" cy="45720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5092" name="Line 61"/>
          <p:cNvSpPr>
            <a:spLocks noChangeShapeType="1"/>
          </p:cNvSpPr>
          <p:nvPr/>
        </p:nvSpPr>
        <p:spPr bwMode="auto">
          <a:xfrm>
            <a:off x="7543800" y="4495800"/>
            <a:ext cx="0" cy="45720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5093" name="Oval 62"/>
          <p:cNvSpPr>
            <a:spLocks noChangeArrowheads="1"/>
          </p:cNvSpPr>
          <p:nvPr/>
        </p:nvSpPr>
        <p:spPr bwMode="auto">
          <a:xfrm>
            <a:off x="5715000" y="1676400"/>
            <a:ext cx="152400" cy="152400"/>
          </a:xfrm>
          <a:prstGeom prst="ellipse">
            <a:avLst/>
          </a:prstGeom>
          <a:solidFill>
            <a:srgbClr val="000099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5094" name="Oval 63"/>
          <p:cNvSpPr>
            <a:spLocks noChangeArrowheads="1"/>
          </p:cNvSpPr>
          <p:nvPr/>
        </p:nvSpPr>
        <p:spPr bwMode="auto">
          <a:xfrm>
            <a:off x="5715000" y="3200400"/>
            <a:ext cx="152400" cy="152400"/>
          </a:xfrm>
          <a:prstGeom prst="ellipse">
            <a:avLst/>
          </a:prstGeom>
          <a:solidFill>
            <a:srgbClr val="CC3300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5095" name="Oval 64"/>
          <p:cNvSpPr>
            <a:spLocks noChangeArrowheads="1"/>
          </p:cNvSpPr>
          <p:nvPr/>
        </p:nvSpPr>
        <p:spPr bwMode="auto">
          <a:xfrm>
            <a:off x="5715000" y="5334000"/>
            <a:ext cx="152400" cy="152400"/>
          </a:xfrm>
          <a:prstGeom prst="ellipse">
            <a:avLst/>
          </a:prstGeom>
          <a:solidFill>
            <a:srgbClr val="009900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5096" name="Oval 65"/>
          <p:cNvSpPr>
            <a:spLocks noChangeArrowheads="1"/>
          </p:cNvSpPr>
          <p:nvPr/>
        </p:nvSpPr>
        <p:spPr bwMode="auto">
          <a:xfrm>
            <a:off x="3733800" y="16764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5097" name="Oval 66"/>
          <p:cNvSpPr>
            <a:spLocks noChangeArrowheads="1"/>
          </p:cNvSpPr>
          <p:nvPr/>
        </p:nvSpPr>
        <p:spPr bwMode="auto">
          <a:xfrm>
            <a:off x="3733800" y="32004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5098" name="Oval 67"/>
          <p:cNvSpPr>
            <a:spLocks noChangeArrowheads="1"/>
          </p:cNvSpPr>
          <p:nvPr/>
        </p:nvSpPr>
        <p:spPr bwMode="auto">
          <a:xfrm>
            <a:off x="3733800" y="53340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8" name="Group 68"/>
          <p:cNvGrpSpPr>
            <a:grpSpLocks/>
          </p:cNvGrpSpPr>
          <p:nvPr/>
        </p:nvGrpSpPr>
        <p:grpSpPr bwMode="auto">
          <a:xfrm>
            <a:off x="7772400" y="2895600"/>
            <a:ext cx="1219200" cy="381000"/>
            <a:chOff x="-48" y="816"/>
            <a:chExt cx="912" cy="240"/>
          </a:xfrm>
        </p:grpSpPr>
        <p:sp>
          <p:nvSpPr>
            <p:cNvPr id="45119" name="Rectangle 69"/>
            <p:cNvSpPr>
              <a:spLocks noChangeArrowheads="1"/>
            </p:cNvSpPr>
            <p:nvPr/>
          </p:nvSpPr>
          <p:spPr bwMode="auto">
            <a:xfrm>
              <a:off x="-48" y="816"/>
              <a:ext cx="912" cy="240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  <a:latin typeface="Arial"/>
                </a:rPr>
                <a:t>Data</a:t>
              </a:r>
            </a:p>
          </p:txBody>
        </p:sp>
        <p:sp>
          <p:nvSpPr>
            <p:cNvPr id="45120" name="Rectangle 70"/>
            <p:cNvSpPr>
              <a:spLocks noChangeArrowheads="1"/>
            </p:cNvSpPr>
            <p:nvPr/>
          </p:nvSpPr>
          <p:spPr bwMode="auto">
            <a:xfrm>
              <a:off x="528" y="816"/>
              <a:ext cx="336" cy="240"/>
            </a:xfrm>
            <a:prstGeom prst="rect">
              <a:avLst/>
            </a:prstGeom>
            <a:solidFill>
              <a:srgbClr val="CC33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>
                  <a:solidFill>
                    <a:srgbClr val="FFFFFF"/>
                  </a:solidFill>
                  <a:latin typeface="Arial"/>
                </a:rPr>
                <a:t>Hdr</a:t>
              </a:r>
              <a:endParaRPr lang="en-US" dirty="0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9" name="Group 71"/>
          <p:cNvGrpSpPr>
            <a:grpSpLocks/>
          </p:cNvGrpSpPr>
          <p:nvPr/>
        </p:nvGrpSpPr>
        <p:grpSpPr bwMode="auto">
          <a:xfrm>
            <a:off x="7772400" y="1295400"/>
            <a:ext cx="1219200" cy="381000"/>
            <a:chOff x="-48" y="1824"/>
            <a:chExt cx="912" cy="240"/>
          </a:xfrm>
        </p:grpSpPr>
        <p:sp>
          <p:nvSpPr>
            <p:cNvPr id="45117" name="Rectangle 72"/>
            <p:cNvSpPr>
              <a:spLocks noChangeArrowheads="1"/>
            </p:cNvSpPr>
            <p:nvPr/>
          </p:nvSpPr>
          <p:spPr bwMode="auto">
            <a:xfrm>
              <a:off x="-48" y="1824"/>
              <a:ext cx="912" cy="240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  <a:latin typeface="Arial"/>
                </a:rPr>
                <a:t>Data</a:t>
              </a:r>
            </a:p>
          </p:txBody>
        </p:sp>
        <p:sp>
          <p:nvSpPr>
            <p:cNvPr id="45118" name="Rectangle 73"/>
            <p:cNvSpPr>
              <a:spLocks noChangeArrowheads="1"/>
            </p:cNvSpPr>
            <p:nvPr/>
          </p:nvSpPr>
          <p:spPr bwMode="auto">
            <a:xfrm>
              <a:off x="528" y="1824"/>
              <a:ext cx="336" cy="240"/>
            </a:xfrm>
            <a:prstGeom prst="rect">
              <a:avLst/>
            </a:prstGeom>
            <a:solidFill>
              <a:srgbClr val="000099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>
                  <a:solidFill>
                    <a:srgbClr val="FFFFFF"/>
                  </a:solidFill>
                  <a:latin typeface="Arial"/>
                </a:rPr>
                <a:t>Hdr</a:t>
              </a:r>
              <a:endParaRPr lang="en-US" dirty="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48202" name="Rectangle 74"/>
          <p:cNvSpPr>
            <a:spLocks noChangeArrowheads="1"/>
          </p:cNvSpPr>
          <p:nvPr/>
        </p:nvSpPr>
        <p:spPr bwMode="auto">
          <a:xfrm>
            <a:off x="0" y="2743200"/>
            <a:ext cx="1447800" cy="609600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8203" name="Rectangle 75"/>
          <p:cNvSpPr>
            <a:spLocks noChangeArrowheads="1"/>
          </p:cNvSpPr>
          <p:nvPr/>
        </p:nvSpPr>
        <p:spPr bwMode="auto">
          <a:xfrm>
            <a:off x="0" y="1143000"/>
            <a:ext cx="1447800" cy="609600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10" name="Group 76"/>
          <p:cNvGrpSpPr>
            <a:grpSpLocks/>
          </p:cNvGrpSpPr>
          <p:nvPr/>
        </p:nvGrpSpPr>
        <p:grpSpPr bwMode="auto">
          <a:xfrm>
            <a:off x="6477000" y="3886200"/>
            <a:ext cx="1219200" cy="381000"/>
            <a:chOff x="-48" y="816"/>
            <a:chExt cx="912" cy="240"/>
          </a:xfrm>
        </p:grpSpPr>
        <p:sp>
          <p:nvSpPr>
            <p:cNvPr id="45115" name="Rectangle 77"/>
            <p:cNvSpPr>
              <a:spLocks noChangeArrowheads="1"/>
            </p:cNvSpPr>
            <p:nvPr/>
          </p:nvSpPr>
          <p:spPr bwMode="auto">
            <a:xfrm>
              <a:off x="-48" y="816"/>
              <a:ext cx="912" cy="240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  <a:latin typeface="Arial"/>
                </a:rPr>
                <a:t>Data</a:t>
              </a:r>
            </a:p>
          </p:txBody>
        </p:sp>
        <p:sp>
          <p:nvSpPr>
            <p:cNvPr id="45116" name="Rectangle 78"/>
            <p:cNvSpPr>
              <a:spLocks noChangeArrowheads="1"/>
            </p:cNvSpPr>
            <p:nvPr/>
          </p:nvSpPr>
          <p:spPr bwMode="auto">
            <a:xfrm>
              <a:off x="528" y="816"/>
              <a:ext cx="336" cy="240"/>
            </a:xfrm>
            <a:prstGeom prst="rect">
              <a:avLst/>
            </a:prstGeom>
            <a:solidFill>
              <a:srgbClr val="CC33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>
                  <a:solidFill>
                    <a:srgbClr val="FFFFFF"/>
                  </a:solidFill>
                  <a:latin typeface="Arial"/>
                </a:rPr>
                <a:t>Hdr</a:t>
              </a:r>
              <a:endParaRPr lang="en-US" dirty="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48207" name="Rectangle 79"/>
          <p:cNvSpPr>
            <a:spLocks noChangeArrowheads="1"/>
          </p:cNvSpPr>
          <p:nvPr/>
        </p:nvSpPr>
        <p:spPr bwMode="auto">
          <a:xfrm>
            <a:off x="0" y="4800600"/>
            <a:ext cx="1447800" cy="609600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45105" name="Group 80"/>
          <p:cNvGrpSpPr>
            <a:grpSpLocks/>
          </p:cNvGrpSpPr>
          <p:nvPr/>
        </p:nvGrpSpPr>
        <p:grpSpPr bwMode="auto">
          <a:xfrm>
            <a:off x="4572000" y="2819400"/>
            <a:ext cx="457200" cy="1219200"/>
            <a:chOff x="2736" y="1824"/>
            <a:chExt cx="288" cy="768"/>
          </a:xfrm>
        </p:grpSpPr>
        <p:sp>
          <p:nvSpPr>
            <p:cNvPr id="45111" name="Line 81"/>
            <p:cNvSpPr>
              <a:spLocks noChangeShapeType="1"/>
            </p:cNvSpPr>
            <p:nvPr/>
          </p:nvSpPr>
          <p:spPr bwMode="auto">
            <a:xfrm>
              <a:off x="2736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45112" name="Line 82"/>
            <p:cNvSpPr>
              <a:spLocks noChangeShapeType="1"/>
            </p:cNvSpPr>
            <p:nvPr/>
          </p:nvSpPr>
          <p:spPr bwMode="auto">
            <a:xfrm>
              <a:off x="2832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45113" name="Line 83"/>
            <p:cNvSpPr>
              <a:spLocks noChangeShapeType="1"/>
            </p:cNvSpPr>
            <p:nvPr/>
          </p:nvSpPr>
          <p:spPr bwMode="auto">
            <a:xfrm>
              <a:off x="2928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45114" name="Line 84"/>
            <p:cNvSpPr>
              <a:spLocks noChangeShapeType="1"/>
            </p:cNvSpPr>
            <p:nvPr/>
          </p:nvSpPr>
          <p:spPr bwMode="auto">
            <a:xfrm>
              <a:off x="3024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grpSp>
        <p:nvGrpSpPr>
          <p:cNvPr id="45106" name="Group 85"/>
          <p:cNvGrpSpPr>
            <a:grpSpLocks/>
          </p:cNvGrpSpPr>
          <p:nvPr/>
        </p:nvGrpSpPr>
        <p:grpSpPr bwMode="auto">
          <a:xfrm rot="-5400000">
            <a:off x="4572000" y="2819400"/>
            <a:ext cx="457200" cy="1219200"/>
            <a:chOff x="2736" y="1824"/>
            <a:chExt cx="288" cy="768"/>
          </a:xfrm>
        </p:grpSpPr>
        <p:sp>
          <p:nvSpPr>
            <p:cNvPr id="45107" name="Line 86"/>
            <p:cNvSpPr>
              <a:spLocks noChangeShapeType="1"/>
            </p:cNvSpPr>
            <p:nvPr/>
          </p:nvSpPr>
          <p:spPr bwMode="auto">
            <a:xfrm>
              <a:off x="2736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45108" name="Line 87"/>
            <p:cNvSpPr>
              <a:spLocks noChangeShapeType="1"/>
            </p:cNvSpPr>
            <p:nvPr/>
          </p:nvSpPr>
          <p:spPr bwMode="auto">
            <a:xfrm>
              <a:off x="2832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45109" name="Line 88"/>
            <p:cNvSpPr>
              <a:spLocks noChangeShapeType="1"/>
            </p:cNvSpPr>
            <p:nvPr/>
          </p:nvSpPr>
          <p:spPr bwMode="auto">
            <a:xfrm>
              <a:off x="2928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45110" name="Line 89"/>
            <p:cNvSpPr>
              <a:spLocks noChangeShapeType="1"/>
            </p:cNvSpPr>
            <p:nvPr/>
          </p:nvSpPr>
          <p:spPr bwMode="auto">
            <a:xfrm>
              <a:off x="3024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081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202" grpId="0" animBg="1"/>
      <p:bldP spid="48203" grpId="0" animBg="1"/>
      <p:bldP spid="4820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>
          <a:xfrm>
            <a:off x="457200" y="53368"/>
            <a:ext cx="8229600" cy="1143000"/>
          </a:xfrm>
        </p:spPr>
        <p:txBody>
          <a:bodyPr/>
          <a:lstStyle/>
          <a:p>
            <a:r>
              <a:rPr lang="en-US" dirty="0">
                <a:latin typeface="Calibri"/>
              </a:rPr>
              <a:t>Forwarding tables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90550" y="2484438"/>
          <a:ext cx="3733800" cy="1554296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6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/>
                          <a:ea typeface="ＭＳ Ｐゴシック" charset="0"/>
                          <a:cs typeface="ＭＳ Ｐゴシック" charset="0"/>
                        </a:rPr>
                        <a:t>Entry</a:t>
                      </a:r>
                    </a:p>
                  </a:txBody>
                  <a:tcPr marT="45674" marB="45674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/>
                          <a:ea typeface="ＭＳ Ｐゴシック" charset="0"/>
                          <a:cs typeface="ＭＳ Ｐゴシック" charset="0"/>
                        </a:rPr>
                        <a:t>Destination</a:t>
                      </a:r>
                    </a:p>
                  </a:txBody>
                  <a:tcPr marT="45674" marB="45674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/>
                          <a:ea typeface="ＭＳ Ｐゴシック" charset="0"/>
                          <a:cs typeface="ＭＳ Ｐゴシック" charset="0"/>
                        </a:rPr>
                        <a:t>Port</a:t>
                      </a:r>
                    </a:p>
                  </a:txBody>
                  <a:tcPr marT="45674" marB="45674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85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0"/>
                          <a:cs typeface="ＭＳ Ｐゴシック" charset="0"/>
                        </a:rPr>
                        <a:t>⋮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0"/>
                          <a:cs typeface="ＭＳ Ｐゴシック" charset="0"/>
                        </a:rPr>
                        <a:t> 2</a:t>
                      </a: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0"/>
                          <a:cs typeface="ＭＳ Ｐゴシック" charset="0"/>
                        </a:rPr>
                        <a:t>32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674" marB="45674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0"/>
                          <a:cs typeface="ＭＳ Ｐゴシック" charset="0"/>
                        </a:rPr>
                        <a:t>0.0.0.0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0"/>
                          <a:cs typeface="ＭＳ Ｐゴシック" charset="0"/>
                        </a:rPr>
                        <a:t>0.0.0.1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0"/>
                          <a:cs typeface="ＭＳ Ｐゴシック" charset="0"/>
                        </a:rPr>
                        <a:t>⋮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0"/>
                          <a:cs typeface="ＭＳ Ｐゴシック" charset="0"/>
                        </a:rPr>
                        <a:t>255.255.255.255</a:t>
                      </a:r>
                    </a:p>
                  </a:txBody>
                  <a:tcPr marT="45674" marB="45674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0"/>
                          <a:cs typeface="ＭＳ Ｐゴシック" charset="0"/>
                        </a:rPr>
                        <a:t>⋮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0"/>
                          <a:cs typeface="ＭＳ Ｐゴシック" charset="0"/>
                        </a:rPr>
                        <a:t>12</a:t>
                      </a:r>
                    </a:p>
                  </a:txBody>
                  <a:tcPr marT="45674" marB="45674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565" name="Right Brace 7"/>
          <p:cNvSpPr>
            <a:spLocks/>
          </p:cNvSpPr>
          <p:nvPr/>
        </p:nvSpPr>
        <p:spPr bwMode="auto">
          <a:xfrm>
            <a:off x="4476750" y="2895600"/>
            <a:ext cx="533400" cy="1143000"/>
          </a:xfrm>
          <a:prstGeom prst="rightBrace">
            <a:avLst>
              <a:gd name="adj1" fmla="val 833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en-US"/>
          </a:p>
        </p:txBody>
      </p:sp>
      <p:sp>
        <p:nvSpPr>
          <p:cNvPr id="23566" name="TextBox 8"/>
          <p:cNvSpPr txBox="1">
            <a:spLocks noChangeArrowheads="1"/>
          </p:cNvSpPr>
          <p:nvPr/>
        </p:nvSpPr>
        <p:spPr bwMode="auto">
          <a:xfrm>
            <a:off x="5010150" y="3276600"/>
            <a:ext cx="23903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latin typeface="Calibri"/>
              </a:rPr>
              <a:t>~ 4 billion entries</a:t>
            </a:r>
          </a:p>
        </p:txBody>
      </p:sp>
      <p:sp>
        <p:nvSpPr>
          <p:cNvPr id="23567" name="TextBox 9"/>
          <p:cNvSpPr txBox="1">
            <a:spLocks noChangeArrowheads="1"/>
          </p:cNvSpPr>
          <p:nvPr/>
        </p:nvSpPr>
        <p:spPr bwMode="auto">
          <a:xfrm>
            <a:off x="590550" y="1600200"/>
            <a:ext cx="297073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latin typeface="Calibri"/>
              </a:rPr>
              <a:t>Naïve approach:</a:t>
            </a:r>
          </a:p>
          <a:p>
            <a:pPr eaLnBrk="1" hangingPunct="1"/>
            <a:r>
              <a:rPr lang="en-US" dirty="0">
                <a:latin typeface="Calibri"/>
              </a:rPr>
              <a:t>One entry per address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90550" y="4114800"/>
            <a:ext cx="442335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latin typeface="Calibri"/>
              </a:rPr>
              <a:t>Improved approach:</a:t>
            </a:r>
          </a:p>
          <a:p>
            <a:pPr eaLnBrk="1" hangingPunct="1"/>
            <a:r>
              <a:rPr lang="en-US" dirty="0">
                <a:latin typeface="Calibri"/>
              </a:rPr>
              <a:t>Group entries to reduce table size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590550" y="4945063"/>
          <a:ext cx="5260975" cy="1554296"/>
        </p:xfrm>
        <a:graphic>
          <a:graphicData uri="http://schemas.openxmlformats.org/drawingml/2006/table">
            <a:tbl>
              <a:tblPr/>
              <a:tblGrid>
                <a:gridCol w="841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6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/>
                          <a:ea typeface="ＭＳ Ｐゴシック" charset="0"/>
                          <a:cs typeface="ＭＳ Ｐゴシック" charset="0"/>
                        </a:rPr>
                        <a:t>Entry</a:t>
                      </a:r>
                    </a:p>
                  </a:txBody>
                  <a:tcPr marT="45674" marB="45674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/>
                          <a:ea typeface="ＭＳ Ｐゴシック" charset="0"/>
                          <a:cs typeface="ＭＳ Ｐゴシック" charset="0"/>
                        </a:rPr>
                        <a:t>Destination</a:t>
                      </a:r>
                    </a:p>
                  </a:txBody>
                  <a:tcPr marT="45674" marB="45674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/>
                          <a:ea typeface="ＭＳ Ｐゴシック" charset="0"/>
                          <a:cs typeface="ＭＳ Ｐゴシック" charset="0"/>
                        </a:rPr>
                        <a:t>Port</a:t>
                      </a:r>
                    </a:p>
                  </a:txBody>
                  <a:tcPr marT="45674" marB="45674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85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0"/>
                          <a:cs typeface="ＭＳ Ｐゴシック" charset="0"/>
                        </a:rPr>
                        <a:t>⋮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0"/>
                          <a:cs typeface="ＭＳ Ｐゴシック" charset="0"/>
                        </a:rPr>
                        <a:t>50</a:t>
                      </a:r>
                    </a:p>
                  </a:txBody>
                  <a:tcPr marT="45674" marB="45674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0"/>
                          <a:cs typeface="ＭＳ Ｐゴシック" charset="0"/>
                        </a:rPr>
                        <a:t>0.0.0.0 – 127.255.255.255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0"/>
                          <a:cs typeface="ＭＳ Ｐゴシック" charset="0"/>
                        </a:rPr>
                        <a:t>128.0.0.1 – 128.255.255.255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0"/>
                          <a:cs typeface="ＭＳ Ｐゴシック" charset="0"/>
                        </a:rPr>
                        <a:t>⋮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0"/>
                          <a:cs typeface="ＭＳ Ｐゴシック" charset="0"/>
                        </a:rPr>
                        <a:t>248.0.0.0 – 255.255.255.255</a:t>
                      </a:r>
                    </a:p>
                  </a:txBody>
                  <a:tcPr marT="45674" marB="45674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0"/>
                          <a:cs typeface="ＭＳ Ｐゴシック" charset="0"/>
                        </a:rPr>
                        <a:t>⋮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0"/>
                          <a:cs typeface="ＭＳ Ｐゴシック" charset="0"/>
                        </a:rPr>
                        <a:t>12</a:t>
                      </a:r>
                    </a:p>
                  </a:txBody>
                  <a:tcPr marT="45674" marB="45674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4058" name="Rectangle 1"/>
          <p:cNvSpPr>
            <a:spLocks noChangeArrowheads="1"/>
          </p:cNvSpPr>
          <p:nvPr/>
        </p:nvSpPr>
        <p:spPr bwMode="auto">
          <a:xfrm>
            <a:off x="590550" y="1173163"/>
            <a:ext cx="2076450" cy="279400"/>
          </a:xfrm>
          <a:prstGeom prst="rect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rIns="0" anchor="ctr"/>
          <a:lstStyle/>
          <a:p>
            <a:pPr algn="ctr" eaLnBrk="0" hangingPunct="0"/>
            <a:r>
              <a:rPr lang="en-US" sz="1600">
                <a:solidFill>
                  <a:srgbClr val="000000"/>
                </a:solidFill>
              </a:rPr>
              <a:t>IP address</a:t>
            </a:r>
          </a:p>
        </p:txBody>
      </p:sp>
      <p:sp>
        <p:nvSpPr>
          <p:cNvPr id="44059" name="Right Brace 2"/>
          <p:cNvSpPr>
            <a:spLocks/>
          </p:cNvSpPr>
          <p:nvPr/>
        </p:nvSpPr>
        <p:spPr bwMode="auto">
          <a:xfrm>
            <a:off x="2751138" y="1173163"/>
            <a:ext cx="155575" cy="279400"/>
          </a:xfrm>
          <a:prstGeom prst="rightBrace">
            <a:avLst>
              <a:gd name="adj1" fmla="val 8248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en-US"/>
          </a:p>
        </p:txBody>
      </p:sp>
      <p:sp>
        <p:nvSpPr>
          <p:cNvPr id="44060" name="TextBox 3"/>
          <p:cNvSpPr txBox="1">
            <a:spLocks noChangeArrowheads="1"/>
          </p:cNvSpPr>
          <p:nvPr/>
        </p:nvSpPr>
        <p:spPr bwMode="auto">
          <a:xfrm>
            <a:off x="2862263" y="1082675"/>
            <a:ext cx="59007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latin typeface="Calibri"/>
              </a:rPr>
              <a:t>32 bits wide → ~ 4 billion unique address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80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5" grpId="0" animBg="1"/>
      <p:bldP spid="23566" grpId="0"/>
      <p:bldP spid="23567" grpId="0"/>
      <p:bldP spid="1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>
          <a:xfrm>
            <a:off x="457200" y="16758"/>
            <a:ext cx="8229600" cy="1143000"/>
          </a:xfrm>
        </p:spPr>
        <p:txBody>
          <a:bodyPr/>
          <a:lstStyle/>
          <a:p>
            <a:r>
              <a:rPr lang="en-US" dirty="0">
                <a:latin typeface="Calibri"/>
              </a:rPr>
              <a:t>IP addresses as a line</a:t>
            </a:r>
          </a:p>
        </p:txBody>
      </p:sp>
      <p:sp>
        <p:nvSpPr>
          <p:cNvPr id="45058" name="Line 5"/>
          <p:cNvSpPr>
            <a:spLocks noChangeShapeType="1"/>
          </p:cNvSpPr>
          <p:nvPr/>
        </p:nvSpPr>
        <p:spPr bwMode="auto">
          <a:xfrm>
            <a:off x="1336675" y="3409950"/>
            <a:ext cx="6248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59" name="Line 6"/>
          <p:cNvSpPr>
            <a:spLocks noChangeShapeType="1"/>
          </p:cNvSpPr>
          <p:nvPr/>
        </p:nvSpPr>
        <p:spPr bwMode="auto">
          <a:xfrm>
            <a:off x="1336675" y="333375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0" name="Line 7"/>
          <p:cNvSpPr>
            <a:spLocks noChangeShapeType="1"/>
          </p:cNvSpPr>
          <p:nvPr/>
        </p:nvSpPr>
        <p:spPr bwMode="auto">
          <a:xfrm>
            <a:off x="7585075" y="333375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1" name="Text Box 8"/>
          <p:cNvSpPr txBox="1">
            <a:spLocks noChangeArrowheads="1"/>
          </p:cNvSpPr>
          <p:nvPr/>
        </p:nvSpPr>
        <p:spPr bwMode="auto">
          <a:xfrm>
            <a:off x="1184275" y="3413125"/>
            <a:ext cx="3146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charset="0"/>
                <a:cs typeface="宋体" charset="0"/>
              </a:rPr>
              <a:t>0</a:t>
            </a:r>
            <a:endParaRPr lang="en-US" altLang="zh-CN" sz="1600" dirty="0">
              <a:solidFill>
                <a:srgbClr val="000000"/>
              </a:solidFill>
              <a:latin typeface="Calibri"/>
              <a:ea typeface="宋体" charset="0"/>
              <a:cs typeface="宋体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7248525" y="3413125"/>
            <a:ext cx="7096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rgbClr val="000000"/>
                </a:solidFill>
                <a:latin typeface="+mj-lt"/>
                <a:ea typeface="SimSun" pitchFamily="2" charset="-122"/>
                <a:cs typeface="+mn-cs"/>
              </a:rPr>
              <a:t>2</a:t>
            </a:r>
            <a:r>
              <a:rPr lang="en-US" altLang="zh-CN" baseline="30000" dirty="0">
                <a:solidFill>
                  <a:srgbClr val="000000"/>
                </a:solidFill>
                <a:latin typeface="+mj-lt"/>
                <a:ea typeface="SimSun" pitchFamily="2" charset="-122"/>
                <a:cs typeface="+mn-cs"/>
              </a:rPr>
              <a:t>32</a:t>
            </a:r>
            <a:r>
              <a:rPr lang="en-US" altLang="zh-CN" dirty="0">
                <a:solidFill>
                  <a:srgbClr val="000000"/>
                </a:solidFill>
                <a:latin typeface="+mj-lt"/>
                <a:ea typeface="SimSun" pitchFamily="2" charset="-122"/>
                <a:cs typeface="+mn-cs"/>
              </a:rPr>
              <a:t>-1</a:t>
            </a: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0034070"/>
              </p:ext>
            </p:extLst>
          </p:nvPr>
        </p:nvGraphicFramePr>
        <p:xfrm>
          <a:off x="1941513" y="4635500"/>
          <a:ext cx="5260975" cy="1828800"/>
        </p:xfrm>
        <a:graphic>
          <a:graphicData uri="http://schemas.openxmlformats.org/drawingml/2006/table">
            <a:tbl>
              <a:tblPr/>
              <a:tblGrid>
                <a:gridCol w="841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Entry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Destination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Port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3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Cambridge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Oxford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Europe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USA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Everywhere (default)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3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" name="All IP Addresses"/>
          <p:cNvGrpSpPr>
            <a:grpSpLocks/>
          </p:cNvGrpSpPr>
          <p:nvPr/>
        </p:nvGrpSpPr>
        <p:grpSpPr bwMode="auto">
          <a:xfrm>
            <a:off x="1336675" y="3886200"/>
            <a:ext cx="6248400" cy="749255"/>
            <a:chOff x="1337468" y="4191003"/>
            <a:chExt cx="6248399" cy="749164"/>
          </a:xfrm>
        </p:grpSpPr>
        <p:sp>
          <p:nvSpPr>
            <p:cNvPr id="45102" name="TextBox 13"/>
            <p:cNvSpPr txBox="1">
              <a:spLocks noChangeArrowheads="1"/>
            </p:cNvSpPr>
            <p:nvPr/>
          </p:nvSpPr>
          <p:spPr bwMode="auto">
            <a:xfrm>
              <a:off x="3537856" y="4570880"/>
              <a:ext cx="1640105" cy="369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>
                  <a:latin typeface="Calibri"/>
                </a:rPr>
                <a:t>All IP addresses</a:t>
              </a:r>
            </a:p>
          </p:txBody>
        </p:sp>
        <p:sp>
          <p:nvSpPr>
            <p:cNvPr id="45103" name="Right Brace 22"/>
            <p:cNvSpPr>
              <a:spLocks/>
            </p:cNvSpPr>
            <p:nvPr/>
          </p:nvSpPr>
          <p:spPr bwMode="auto">
            <a:xfrm rot="5400000">
              <a:off x="4284429" y="1244042"/>
              <a:ext cx="354477" cy="6248399"/>
            </a:xfrm>
            <a:prstGeom prst="rightBrace">
              <a:avLst>
                <a:gd name="adj1" fmla="val 8324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North America"/>
          <p:cNvGrpSpPr>
            <a:grpSpLocks/>
          </p:cNvGrpSpPr>
          <p:nvPr/>
        </p:nvGrpSpPr>
        <p:grpSpPr bwMode="auto">
          <a:xfrm>
            <a:off x="4572000" y="2635250"/>
            <a:ext cx="2438400" cy="774700"/>
            <a:chOff x="4572000" y="2634734"/>
            <a:chExt cx="2438400" cy="775216"/>
          </a:xfrm>
        </p:grpSpPr>
        <p:sp>
          <p:nvSpPr>
            <p:cNvPr id="45098" name="TextBox 16"/>
            <p:cNvSpPr txBox="1">
              <a:spLocks noChangeArrowheads="1"/>
            </p:cNvSpPr>
            <p:nvPr/>
          </p:nvSpPr>
          <p:spPr bwMode="auto">
            <a:xfrm>
              <a:off x="5348165" y="2907268"/>
              <a:ext cx="856988" cy="369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>
                  <a:latin typeface="Calibri"/>
                </a:rPr>
                <a:t>Europe</a:t>
              </a:r>
            </a:p>
          </p:txBody>
        </p:sp>
        <p:cxnSp>
          <p:nvCxnSpPr>
            <p:cNvPr id="45099" name="Straight Connector 24"/>
            <p:cNvCxnSpPr>
              <a:cxnSpLocks noChangeShapeType="1"/>
            </p:cNvCxnSpPr>
            <p:nvPr/>
          </p:nvCxnSpPr>
          <p:spPr bwMode="auto">
            <a:xfrm>
              <a:off x="4572000" y="2872264"/>
              <a:ext cx="24384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45100" name="Line 17"/>
            <p:cNvSpPr>
              <a:spLocks noChangeShapeType="1"/>
            </p:cNvSpPr>
            <p:nvPr/>
          </p:nvSpPr>
          <p:spPr bwMode="auto">
            <a:xfrm>
              <a:off x="4572000" y="2647950"/>
              <a:ext cx="4989" cy="762000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01" name="Line 17"/>
            <p:cNvSpPr>
              <a:spLocks noChangeShapeType="1"/>
            </p:cNvSpPr>
            <p:nvPr/>
          </p:nvSpPr>
          <p:spPr bwMode="auto">
            <a:xfrm>
              <a:off x="7004276" y="2634734"/>
              <a:ext cx="4989" cy="762000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Asia"/>
          <p:cNvGrpSpPr>
            <a:grpSpLocks/>
          </p:cNvGrpSpPr>
          <p:nvPr/>
        </p:nvGrpSpPr>
        <p:grpSpPr bwMode="auto">
          <a:xfrm>
            <a:off x="1946275" y="2630488"/>
            <a:ext cx="1720850" cy="798512"/>
            <a:chOff x="1946668" y="2629745"/>
            <a:chExt cx="1720036" cy="799646"/>
          </a:xfrm>
        </p:grpSpPr>
        <p:sp>
          <p:nvSpPr>
            <p:cNvPr id="45094" name="TextBox 17"/>
            <p:cNvSpPr txBox="1">
              <a:spLocks noChangeArrowheads="1"/>
            </p:cNvSpPr>
            <p:nvPr/>
          </p:nvSpPr>
          <p:spPr bwMode="auto">
            <a:xfrm>
              <a:off x="2485056" y="2907268"/>
              <a:ext cx="572121" cy="369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>
                  <a:latin typeface="Calibri"/>
                </a:rPr>
                <a:t>USA</a:t>
              </a:r>
            </a:p>
          </p:txBody>
        </p:sp>
        <p:cxnSp>
          <p:nvCxnSpPr>
            <p:cNvPr id="45095" name="Straight Connector 25"/>
            <p:cNvCxnSpPr>
              <a:cxnSpLocks noChangeShapeType="1"/>
            </p:cNvCxnSpPr>
            <p:nvPr/>
          </p:nvCxnSpPr>
          <p:spPr bwMode="auto">
            <a:xfrm>
              <a:off x="1951657" y="2872264"/>
              <a:ext cx="170030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45096" name="Line 17"/>
            <p:cNvSpPr>
              <a:spLocks noChangeShapeType="1"/>
            </p:cNvSpPr>
            <p:nvPr/>
          </p:nvSpPr>
          <p:spPr bwMode="auto">
            <a:xfrm>
              <a:off x="1946668" y="2667391"/>
              <a:ext cx="4989" cy="762000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97" name="Line 17"/>
            <p:cNvSpPr>
              <a:spLocks noChangeShapeType="1"/>
            </p:cNvSpPr>
            <p:nvPr/>
          </p:nvSpPr>
          <p:spPr bwMode="auto">
            <a:xfrm>
              <a:off x="3661715" y="2629745"/>
              <a:ext cx="4989" cy="762000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Berkeley"/>
          <p:cNvGrpSpPr>
            <a:grpSpLocks/>
          </p:cNvGrpSpPr>
          <p:nvPr/>
        </p:nvGrpSpPr>
        <p:grpSpPr bwMode="auto">
          <a:xfrm>
            <a:off x="6081405" y="1918485"/>
            <a:ext cx="929080" cy="959652"/>
            <a:chOff x="6081601" y="1918321"/>
            <a:chExt cx="928799" cy="959402"/>
          </a:xfrm>
        </p:grpSpPr>
        <p:sp>
          <p:nvSpPr>
            <p:cNvPr id="45090" name="TextBox 19"/>
            <p:cNvSpPr txBox="1">
              <a:spLocks noChangeArrowheads="1"/>
            </p:cNvSpPr>
            <p:nvPr/>
          </p:nvSpPr>
          <p:spPr bwMode="auto">
            <a:xfrm>
              <a:off x="6107802" y="1918321"/>
              <a:ext cx="831151" cy="369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>
                  <a:latin typeface="Calibri"/>
                </a:rPr>
                <a:t>Oxford</a:t>
              </a:r>
            </a:p>
          </p:txBody>
        </p:sp>
        <p:cxnSp>
          <p:nvCxnSpPr>
            <p:cNvPr id="45091" name="Straight Connector 34"/>
            <p:cNvCxnSpPr>
              <a:cxnSpLocks noChangeShapeType="1"/>
            </p:cNvCxnSpPr>
            <p:nvPr/>
          </p:nvCxnSpPr>
          <p:spPr bwMode="auto">
            <a:xfrm flipH="1">
              <a:off x="6086590" y="2438400"/>
              <a:ext cx="92381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45092" name="Line 17"/>
            <p:cNvSpPr>
              <a:spLocks noChangeShapeType="1"/>
            </p:cNvSpPr>
            <p:nvPr/>
          </p:nvSpPr>
          <p:spPr bwMode="auto">
            <a:xfrm>
              <a:off x="6081601" y="2113002"/>
              <a:ext cx="4989" cy="762000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93" name="Line 17"/>
            <p:cNvSpPr>
              <a:spLocks noChangeShapeType="1"/>
            </p:cNvSpPr>
            <p:nvPr/>
          </p:nvSpPr>
          <p:spPr bwMode="auto">
            <a:xfrm>
              <a:off x="7004276" y="2115723"/>
              <a:ext cx="4989" cy="762000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Stanford"/>
          <p:cNvGrpSpPr>
            <a:grpSpLocks/>
          </p:cNvGrpSpPr>
          <p:nvPr/>
        </p:nvGrpSpPr>
        <p:grpSpPr bwMode="auto">
          <a:xfrm>
            <a:off x="4370765" y="1918485"/>
            <a:ext cx="1202222" cy="956479"/>
            <a:chOff x="4371178" y="1918319"/>
            <a:chExt cx="1201568" cy="956683"/>
          </a:xfrm>
        </p:grpSpPr>
        <p:sp>
          <p:nvSpPr>
            <p:cNvPr id="45086" name="TextBox 18"/>
            <p:cNvSpPr txBox="1">
              <a:spLocks noChangeArrowheads="1"/>
            </p:cNvSpPr>
            <p:nvPr/>
          </p:nvSpPr>
          <p:spPr bwMode="auto">
            <a:xfrm>
              <a:off x="4371178" y="1918319"/>
              <a:ext cx="1201568" cy="369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>
                  <a:latin typeface="Calibri"/>
                </a:rPr>
                <a:t>Cambridge</a:t>
              </a:r>
            </a:p>
          </p:txBody>
        </p:sp>
        <p:cxnSp>
          <p:nvCxnSpPr>
            <p:cNvPr id="45087" name="Straight Connector 27"/>
            <p:cNvCxnSpPr>
              <a:cxnSpLocks noChangeShapeType="1"/>
            </p:cNvCxnSpPr>
            <p:nvPr/>
          </p:nvCxnSpPr>
          <p:spPr bwMode="auto">
            <a:xfrm flipH="1">
              <a:off x="4572000" y="2438400"/>
              <a:ext cx="92381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45088" name="Line 17"/>
            <p:cNvSpPr>
              <a:spLocks noChangeShapeType="1"/>
            </p:cNvSpPr>
            <p:nvPr/>
          </p:nvSpPr>
          <p:spPr bwMode="auto">
            <a:xfrm>
              <a:off x="5508703" y="2113002"/>
              <a:ext cx="4989" cy="762000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89" name="Line 17"/>
            <p:cNvSpPr>
              <a:spLocks noChangeShapeType="1"/>
            </p:cNvSpPr>
            <p:nvPr/>
          </p:nvSpPr>
          <p:spPr bwMode="auto">
            <a:xfrm>
              <a:off x="4567011" y="2057400"/>
              <a:ext cx="4989" cy="762000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Your computer"/>
          <p:cNvGrpSpPr>
            <a:grpSpLocks/>
          </p:cNvGrpSpPr>
          <p:nvPr/>
        </p:nvGrpSpPr>
        <p:grpSpPr bwMode="auto">
          <a:xfrm>
            <a:off x="3351213" y="1143000"/>
            <a:ext cx="1591752" cy="2309813"/>
            <a:chOff x="3350929" y="1143000"/>
            <a:chExt cx="1592076" cy="2309811"/>
          </a:xfrm>
        </p:grpSpPr>
        <p:sp>
          <p:nvSpPr>
            <p:cNvPr id="45083" name="TextBox 15"/>
            <p:cNvSpPr txBox="1">
              <a:spLocks noChangeArrowheads="1"/>
            </p:cNvSpPr>
            <p:nvPr/>
          </p:nvSpPr>
          <p:spPr bwMode="auto">
            <a:xfrm>
              <a:off x="3350929" y="1143000"/>
              <a:ext cx="159207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>
                  <a:latin typeface="Calibri"/>
                </a:rPr>
                <a:t>Your computer</a:t>
              </a:r>
            </a:p>
          </p:txBody>
        </p:sp>
        <p:cxnSp>
          <p:nvCxnSpPr>
            <p:cNvPr id="45084" name="Straight Arrow Connector 48"/>
            <p:cNvCxnSpPr>
              <a:cxnSpLocks noChangeShapeType="1"/>
              <a:stCxn id="45083" idx="2"/>
            </p:cNvCxnSpPr>
            <p:nvPr/>
          </p:nvCxnSpPr>
          <p:spPr bwMode="auto">
            <a:xfrm>
              <a:off x="4146967" y="1512332"/>
              <a:ext cx="729833" cy="1884402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45085" name="Oval 51"/>
            <p:cNvSpPr>
              <a:spLocks noChangeArrowheads="1"/>
            </p:cNvSpPr>
            <p:nvPr/>
          </p:nvSpPr>
          <p:spPr bwMode="auto">
            <a:xfrm>
              <a:off x="4831267" y="3361746"/>
              <a:ext cx="91065" cy="91065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rIns="0" anchor="ctr"/>
            <a:lstStyle/>
            <a:p>
              <a:pPr algn="ctr" eaLnBrk="0" hangingPunct="0"/>
              <a:endParaRPr lang="en-US" sz="3200" b="1">
                <a:solidFill>
                  <a:srgbClr val="008000"/>
                </a:solidFill>
              </a:endParaRPr>
            </a:p>
          </p:txBody>
        </p:sp>
      </p:grpSp>
      <p:grpSp>
        <p:nvGrpSpPr>
          <p:cNvPr id="9" name="My computer"/>
          <p:cNvGrpSpPr>
            <a:grpSpLocks/>
          </p:cNvGrpSpPr>
          <p:nvPr/>
        </p:nvGrpSpPr>
        <p:grpSpPr bwMode="auto">
          <a:xfrm>
            <a:off x="5135562" y="1143000"/>
            <a:ext cx="1788285" cy="2309813"/>
            <a:chOff x="5136067" y="1143000"/>
            <a:chExt cx="1787798" cy="2309811"/>
          </a:xfrm>
        </p:grpSpPr>
        <p:sp>
          <p:nvSpPr>
            <p:cNvPr id="45080" name="TextBox 14"/>
            <p:cNvSpPr txBox="1">
              <a:spLocks noChangeArrowheads="1"/>
            </p:cNvSpPr>
            <p:nvPr/>
          </p:nvSpPr>
          <p:spPr bwMode="auto">
            <a:xfrm>
              <a:off x="5466636" y="1143000"/>
              <a:ext cx="145722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>
                  <a:latin typeface="Calibri"/>
                </a:rPr>
                <a:t>My computer</a:t>
              </a:r>
            </a:p>
          </p:txBody>
        </p:sp>
        <p:cxnSp>
          <p:nvCxnSpPr>
            <p:cNvPr id="45081" name="Straight Arrow Connector 50"/>
            <p:cNvCxnSpPr>
              <a:cxnSpLocks noChangeShapeType="1"/>
              <a:stCxn id="45080" idx="2"/>
            </p:cNvCxnSpPr>
            <p:nvPr/>
          </p:nvCxnSpPr>
          <p:spPr bwMode="auto">
            <a:xfrm flipH="1">
              <a:off x="5181600" y="1512332"/>
              <a:ext cx="1013651" cy="1884402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45082" name="Oval 52"/>
            <p:cNvSpPr>
              <a:spLocks noChangeArrowheads="1"/>
            </p:cNvSpPr>
            <p:nvPr/>
          </p:nvSpPr>
          <p:spPr bwMode="auto">
            <a:xfrm>
              <a:off x="5136067" y="3361746"/>
              <a:ext cx="91065" cy="91065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rIns="0" anchor="ctr"/>
            <a:lstStyle/>
            <a:p>
              <a:pPr algn="ctr" eaLnBrk="0" hangingPunct="0"/>
              <a:endParaRPr lang="en-US" sz="3200" b="1">
                <a:solidFill>
                  <a:srgbClr val="008000"/>
                </a:solidFill>
              </a:endParaRPr>
            </a:p>
          </p:txBody>
        </p:sp>
      </p:grp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26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>
          <a:xfrm>
            <a:off x="457200" y="16758"/>
            <a:ext cx="8229600" cy="1143000"/>
          </a:xfrm>
        </p:spPr>
        <p:txBody>
          <a:bodyPr/>
          <a:lstStyle/>
          <a:p>
            <a:r>
              <a:rPr lang="en-US" dirty="0">
                <a:latin typeface="Calibri"/>
              </a:rPr>
              <a:t>Longest Prefix Match (LPM)</a:t>
            </a: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4083596"/>
              </p:ext>
            </p:extLst>
          </p:nvPr>
        </p:nvGraphicFramePr>
        <p:xfrm>
          <a:off x="228600" y="1371600"/>
          <a:ext cx="5260975" cy="1828800"/>
        </p:xfrm>
        <a:graphic>
          <a:graphicData uri="http://schemas.openxmlformats.org/drawingml/2006/table">
            <a:tbl>
              <a:tblPr/>
              <a:tblGrid>
                <a:gridCol w="841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Entry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Destination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Port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3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Cambridge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Oxford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Europe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USA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Everywhere (default)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3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6092" name="Right Brace 7"/>
          <p:cNvSpPr>
            <a:spLocks/>
          </p:cNvSpPr>
          <p:nvPr/>
        </p:nvSpPr>
        <p:spPr bwMode="auto">
          <a:xfrm>
            <a:off x="5562600" y="1855788"/>
            <a:ext cx="304800" cy="38100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en-US"/>
          </a:p>
        </p:txBody>
      </p:sp>
      <p:sp>
        <p:nvSpPr>
          <p:cNvPr id="46093" name="Right Brace 47"/>
          <p:cNvSpPr>
            <a:spLocks/>
          </p:cNvSpPr>
          <p:nvPr/>
        </p:nvSpPr>
        <p:spPr bwMode="auto">
          <a:xfrm>
            <a:off x="5562600" y="2376488"/>
            <a:ext cx="304800" cy="38100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en-US"/>
          </a:p>
        </p:txBody>
      </p:sp>
      <p:sp>
        <p:nvSpPr>
          <p:cNvPr id="46094" name="TextBox 2"/>
          <p:cNvSpPr txBox="1">
            <a:spLocks noChangeArrowheads="1"/>
          </p:cNvSpPr>
          <p:nvPr/>
        </p:nvSpPr>
        <p:spPr bwMode="auto">
          <a:xfrm>
            <a:off x="6010275" y="1855788"/>
            <a:ext cx="12875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Universities</a:t>
            </a:r>
          </a:p>
        </p:txBody>
      </p:sp>
      <p:sp>
        <p:nvSpPr>
          <p:cNvPr id="46095" name="TextBox 6"/>
          <p:cNvSpPr txBox="1">
            <a:spLocks noChangeArrowheads="1"/>
          </p:cNvSpPr>
          <p:nvPr/>
        </p:nvSpPr>
        <p:spPr bwMode="auto">
          <a:xfrm>
            <a:off x="6010275" y="2376488"/>
            <a:ext cx="12043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Continents</a:t>
            </a:r>
          </a:p>
        </p:txBody>
      </p:sp>
      <p:sp>
        <p:nvSpPr>
          <p:cNvPr id="46096" name="TextBox 8"/>
          <p:cNvSpPr txBox="1">
            <a:spLocks noChangeArrowheads="1"/>
          </p:cNvSpPr>
          <p:nvPr/>
        </p:nvSpPr>
        <p:spPr bwMode="auto">
          <a:xfrm>
            <a:off x="6010275" y="2819400"/>
            <a:ext cx="7809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Planet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33400" y="5286375"/>
            <a:ext cx="4114800" cy="612775"/>
            <a:chOff x="1600200" y="3586162"/>
            <a:chExt cx="4114800" cy="612775"/>
          </a:xfrm>
        </p:grpSpPr>
        <p:sp>
          <p:nvSpPr>
            <p:cNvPr id="11" name="Rect: Payload"/>
            <p:cNvSpPr/>
            <p:nvPr/>
          </p:nvSpPr>
          <p:spPr bwMode="auto">
            <a:xfrm>
              <a:off x="2728913" y="3586162"/>
              <a:ext cx="2986087" cy="612775"/>
            </a:xfrm>
            <a:prstGeom prst="rect">
              <a:avLst/>
            </a:prstGeom>
            <a:ln w="12700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rIns="0"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/>
                <a:t>Data</a:t>
              </a:r>
            </a:p>
          </p:txBody>
        </p:sp>
        <p:sp>
          <p:nvSpPr>
            <p:cNvPr id="12" name="Rect: Payload"/>
            <p:cNvSpPr/>
            <p:nvPr/>
          </p:nvSpPr>
          <p:spPr bwMode="auto">
            <a:xfrm>
              <a:off x="1600200" y="3586162"/>
              <a:ext cx="1128713" cy="61277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rIns="0"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rgbClr val="000000"/>
                  </a:solidFill>
                </a:rPr>
                <a:t>To: Cambridge</a:t>
              </a:r>
            </a:p>
          </p:txBody>
        </p:sp>
      </p:grpSp>
      <p:grpSp>
        <p:nvGrpSpPr>
          <p:cNvPr id="3" name="Group 53"/>
          <p:cNvGrpSpPr>
            <a:grpSpLocks/>
          </p:cNvGrpSpPr>
          <p:nvPr/>
        </p:nvGrpSpPr>
        <p:grpSpPr bwMode="auto">
          <a:xfrm>
            <a:off x="1096963" y="1855788"/>
            <a:ext cx="2131375" cy="3430587"/>
            <a:chOff x="1097756" y="1856097"/>
            <a:chExt cx="2129886" cy="3430938"/>
          </a:xfrm>
        </p:grpSpPr>
        <p:cxnSp>
          <p:nvCxnSpPr>
            <p:cNvPr id="46102" name="Curved Connector 32"/>
            <p:cNvCxnSpPr>
              <a:cxnSpLocks noChangeShapeType="1"/>
              <a:stCxn id="12" idx="0"/>
            </p:cNvCxnSpPr>
            <p:nvPr/>
          </p:nvCxnSpPr>
          <p:spPr bwMode="auto">
            <a:xfrm rot="5400000" flipH="1" flipV="1">
              <a:off x="321795" y="3780028"/>
              <a:ext cx="2282968" cy="731045"/>
            </a:xfrm>
            <a:prstGeom prst="curvedConnector3">
              <a:avLst>
                <a:gd name="adj1" fmla="val 100403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6103" name="Curved Connector 34"/>
            <p:cNvCxnSpPr>
              <a:cxnSpLocks noChangeShapeType="1"/>
              <a:stCxn id="12" idx="0"/>
            </p:cNvCxnSpPr>
            <p:nvPr/>
          </p:nvCxnSpPr>
          <p:spPr bwMode="auto">
            <a:xfrm rot="5400000" flipH="1" flipV="1">
              <a:off x="191361" y="3344796"/>
              <a:ext cx="2848634" cy="1035843"/>
            </a:xfrm>
            <a:prstGeom prst="curvedConnector3">
              <a:avLst>
                <a:gd name="adj1" fmla="val 100134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6104" name="Curved Connector 36"/>
            <p:cNvCxnSpPr>
              <a:cxnSpLocks noChangeShapeType="1"/>
              <a:stCxn id="12" idx="0"/>
            </p:cNvCxnSpPr>
            <p:nvPr/>
          </p:nvCxnSpPr>
          <p:spPr bwMode="auto">
            <a:xfrm rot="5400000" flipH="1" flipV="1">
              <a:off x="14511" y="2939342"/>
              <a:ext cx="3430938" cy="1264447"/>
            </a:xfrm>
            <a:prstGeom prst="curvedConnector3">
              <a:avLst>
                <a:gd name="adj1" fmla="val 100009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44" name="TextBox 43"/>
            <p:cNvSpPr txBox="1"/>
            <p:nvPr/>
          </p:nvSpPr>
          <p:spPr>
            <a:xfrm>
              <a:off x="1391238" y="3886717"/>
              <a:ext cx="1836404" cy="120045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latin typeface="Calibri"/>
                  <a:ea typeface="+mn-ea"/>
                  <a:cs typeface="+mn-cs"/>
                </a:rPr>
                <a:t>Matching entries:</a:t>
              </a:r>
            </a:p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en-US" dirty="0">
                  <a:latin typeface="Calibri"/>
                  <a:ea typeface="+mn-ea"/>
                  <a:cs typeface="+mn-cs"/>
                </a:rPr>
                <a:t>Cambridge</a:t>
              </a:r>
            </a:p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en-US" dirty="0">
                  <a:latin typeface="Calibri"/>
                  <a:ea typeface="+mn-ea"/>
                  <a:cs typeface="+mn-cs"/>
                </a:rPr>
                <a:t>Europe</a:t>
              </a:r>
            </a:p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en-US" dirty="0">
                  <a:latin typeface="Calibri"/>
                  <a:ea typeface="+mn-ea"/>
                  <a:cs typeface="+mn-cs"/>
                </a:rPr>
                <a:t>Everywhere</a:t>
              </a:r>
            </a:p>
          </p:txBody>
        </p:sp>
      </p:grpSp>
      <p:grpSp>
        <p:nvGrpSpPr>
          <p:cNvPr id="4" name="Group 54"/>
          <p:cNvGrpSpPr>
            <a:grpSpLocks/>
          </p:cNvGrpSpPr>
          <p:nvPr/>
        </p:nvGrpSpPr>
        <p:grpSpPr bwMode="auto">
          <a:xfrm>
            <a:off x="1390650" y="4159249"/>
            <a:ext cx="4324350" cy="369332"/>
            <a:chOff x="1391423" y="4158734"/>
            <a:chExt cx="4323577" cy="370367"/>
          </a:xfrm>
        </p:grpSpPr>
        <p:sp>
          <p:nvSpPr>
            <p:cNvPr id="46100" name="Rounded Rectangle 52"/>
            <p:cNvSpPr>
              <a:spLocks noChangeArrowheads="1"/>
            </p:cNvSpPr>
            <p:nvPr/>
          </p:nvSpPr>
          <p:spPr bwMode="auto">
            <a:xfrm>
              <a:off x="1391423" y="4158734"/>
              <a:ext cx="4323577" cy="369332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rIns="0" anchor="ctr"/>
            <a:lstStyle/>
            <a:p>
              <a:pPr algn="ctr" eaLnBrk="0" hangingPunct="0"/>
              <a:endParaRPr lang="en-US" sz="3200" b="1">
                <a:solidFill>
                  <a:srgbClr val="008000"/>
                </a:solidFill>
              </a:endParaRPr>
            </a:p>
          </p:txBody>
        </p:sp>
        <p:sp>
          <p:nvSpPr>
            <p:cNvPr id="46101" name="TextBox 51"/>
            <p:cNvSpPr txBox="1">
              <a:spLocks noChangeArrowheads="1"/>
            </p:cNvSpPr>
            <p:nvPr/>
          </p:nvSpPr>
          <p:spPr bwMode="auto">
            <a:xfrm>
              <a:off x="4101957" y="4158734"/>
              <a:ext cx="1420064" cy="370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>
                  <a:latin typeface="Calibri"/>
                </a:rPr>
                <a:t>Most specific</a:t>
              </a:r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63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latin typeface="Calibri"/>
              </a:rPr>
              <a:t>Longest Prefix Match (LPM)</a:t>
            </a: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9152122"/>
              </p:ext>
            </p:extLst>
          </p:nvPr>
        </p:nvGraphicFramePr>
        <p:xfrm>
          <a:off x="228600" y="1371600"/>
          <a:ext cx="5260975" cy="1828800"/>
        </p:xfrm>
        <a:graphic>
          <a:graphicData uri="http://schemas.openxmlformats.org/drawingml/2006/table">
            <a:tbl>
              <a:tblPr/>
              <a:tblGrid>
                <a:gridCol w="841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Entry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Destination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Port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3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Cambridge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Oxford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Europe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USA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Everywhere (default)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3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7116" name="Right Brace 7"/>
          <p:cNvSpPr>
            <a:spLocks/>
          </p:cNvSpPr>
          <p:nvPr/>
        </p:nvSpPr>
        <p:spPr bwMode="auto">
          <a:xfrm>
            <a:off x="5562600" y="1855788"/>
            <a:ext cx="304800" cy="38100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en-US"/>
          </a:p>
        </p:txBody>
      </p:sp>
      <p:sp>
        <p:nvSpPr>
          <p:cNvPr id="47117" name="Right Brace 47"/>
          <p:cNvSpPr>
            <a:spLocks/>
          </p:cNvSpPr>
          <p:nvPr/>
        </p:nvSpPr>
        <p:spPr bwMode="auto">
          <a:xfrm>
            <a:off x="5562600" y="2376488"/>
            <a:ext cx="304800" cy="38100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en-US"/>
          </a:p>
        </p:txBody>
      </p:sp>
      <p:sp>
        <p:nvSpPr>
          <p:cNvPr id="47118" name="TextBox 2"/>
          <p:cNvSpPr txBox="1">
            <a:spLocks noChangeArrowheads="1"/>
          </p:cNvSpPr>
          <p:nvPr/>
        </p:nvSpPr>
        <p:spPr bwMode="auto">
          <a:xfrm>
            <a:off x="6010275" y="1855788"/>
            <a:ext cx="12875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Universities</a:t>
            </a:r>
          </a:p>
        </p:txBody>
      </p:sp>
      <p:sp>
        <p:nvSpPr>
          <p:cNvPr id="47119" name="TextBox 6"/>
          <p:cNvSpPr txBox="1">
            <a:spLocks noChangeArrowheads="1"/>
          </p:cNvSpPr>
          <p:nvPr/>
        </p:nvSpPr>
        <p:spPr bwMode="auto">
          <a:xfrm>
            <a:off x="6010275" y="2376488"/>
            <a:ext cx="12043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Continents</a:t>
            </a:r>
          </a:p>
        </p:txBody>
      </p:sp>
      <p:sp>
        <p:nvSpPr>
          <p:cNvPr id="47120" name="TextBox 8"/>
          <p:cNvSpPr txBox="1">
            <a:spLocks noChangeArrowheads="1"/>
          </p:cNvSpPr>
          <p:nvPr/>
        </p:nvSpPr>
        <p:spPr bwMode="auto">
          <a:xfrm>
            <a:off x="6010275" y="2819400"/>
            <a:ext cx="7809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Planet</a:t>
            </a:r>
          </a:p>
        </p:txBody>
      </p:sp>
      <p:grpSp>
        <p:nvGrpSpPr>
          <p:cNvPr id="47121" name="Group 3"/>
          <p:cNvGrpSpPr>
            <a:grpSpLocks/>
          </p:cNvGrpSpPr>
          <p:nvPr/>
        </p:nvGrpSpPr>
        <p:grpSpPr bwMode="auto">
          <a:xfrm>
            <a:off x="533400" y="5286375"/>
            <a:ext cx="4114800" cy="612775"/>
            <a:chOff x="1600200" y="3586162"/>
            <a:chExt cx="4114800" cy="612775"/>
          </a:xfrm>
        </p:grpSpPr>
        <p:sp>
          <p:nvSpPr>
            <p:cNvPr id="11" name="Rect: Payload"/>
            <p:cNvSpPr/>
            <p:nvPr/>
          </p:nvSpPr>
          <p:spPr bwMode="auto">
            <a:xfrm>
              <a:off x="2728913" y="3586162"/>
              <a:ext cx="2986087" cy="612775"/>
            </a:xfrm>
            <a:prstGeom prst="rect">
              <a:avLst/>
            </a:prstGeom>
            <a:ln w="12700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rIns="0"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/>
                <a:t>Data</a:t>
              </a:r>
            </a:p>
          </p:txBody>
        </p:sp>
        <p:sp>
          <p:nvSpPr>
            <p:cNvPr id="12" name="Rect: Payload"/>
            <p:cNvSpPr/>
            <p:nvPr/>
          </p:nvSpPr>
          <p:spPr bwMode="auto">
            <a:xfrm>
              <a:off x="1600200" y="3586162"/>
              <a:ext cx="1128713" cy="61277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rIns="0"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rgbClr val="000000"/>
                  </a:solidFill>
                </a:rPr>
                <a:t>To: France</a:t>
              </a:r>
            </a:p>
          </p:txBody>
        </p:sp>
      </p:grp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1096963" y="2438400"/>
            <a:ext cx="2131375" cy="2847975"/>
            <a:chOff x="1097756" y="2438401"/>
            <a:chExt cx="2129886" cy="2848634"/>
          </a:xfrm>
        </p:grpSpPr>
        <p:cxnSp>
          <p:nvCxnSpPr>
            <p:cNvPr id="47126" name="Curved Connector 32"/>
            <p:cNvCxnSpPr>
              <a:cxnSpLocks noChangeShapeType="1"/>
              <a:stCxn id="12" idx="0"/>
            </p:cNvCxnSpPr>
            <p:nvPr/>
          </p:nvCxnSpPr>
          <p:spPr bwMode="auto">
            <a:xfrm rot="5400000" flipH="1" flipV="1">
              <a:off x="321795" y="3780028"/>
              <a:ext cx="2282968" cy="731045"/>
            </a:xfrm>
            <a:prstGeom prst="curvedConnector3">
              <a:avLst>
                <a:gd name="adj1" fmla="val 100403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7127" name="Curved Connector 34"/>
            <p:cNvCxnSpPr>
              <a:cxnSpLocks noChangeShapeType="1"/>
              <a:stCxn id="12" idx="0"/>
            </p:cNvCxnSpPr>
            <p:nvPr/>
          </p:nvCxnSpPr>
          <p:spPr bwMode="auto">
            <a:xfrm rot="5400000" flipH="1" flipV="1">
              <a:off x="191361" y="3344796"/>
              <a:ext cx="2848634" cy="1035843"/>
            </a:xfrm>
            <a:prstGeom prst="curvedConnector3">
              <a:avLst>
                <a:gd name="adj1" fmla="val 100134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44" name="TextBox 43"/>
            <p:cNvSpPr txBox="1"/>
            <p:nvPr/>
          </p:nvSpPr>
          <p:spPr>
            <a:xfrm>
              <a:off x="1391238" y="3886536"/>
              <a:ext cx="1836404" cy="92354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latin typeface="Calibri"/>
                  <a:ea typeface="+mn-ea"/>
                  <a:cs typeface="+mn-cs"/>
                </a:rPr>
                <a:t>Matching entries:</a:t>
              </a:r>
            </a:p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en-US" dirty="0">
                  <a:latin typeface="Calibri"/>
                  <a:ea typeface="+mn-ea"/>
                  <a:cs typeface="+mn-cs"/>
                </a:rPr>
                <a:t>Europe</a:t>
              </a:r>
            </a:p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en-US" dirty="0">
                  <a:latin typeface="Calibri"/>
                  <a:ea typeface="+mn-ea"/>
                  <a:cs typeface="+mn-cs"/>
                </a:rPr>
                <a:t>Everywhere</a:t>
              </a:r>
            </a:p>
          </p:txBody>
        </p:sp>
      </p:grpSp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1390650" y="4159249"/>
            <a:ext cx="4324350" cy="369332"/>
            <a:chOff x="1391423" y="4158734"/>
            <a:chExt cx="4323577" cy="370367"/>
          </a:xfrm>
        </p:grpSpPr>
        <p:sp>
          <p:nvSpPr>
            <p:cNvPr id="47124" name="Rounded Rectangle 52"/>
            <p:cNvSpPr>
              <a:spLocks noChangeArrowheads="1"/>
            </p:cNvSpPr>
            <p:nvPr/>
          </p:nvSpPr>
          <p:spPr bwMode="auto">
            <a:xfrm>
              <a:off x="1391423" y="4158734"/>
              <a:ext cx="4323577" cy="369332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rIns="0" anchor="ctr"/>
            <a:lstStyle/>
            <a:p>
              <a:pPr algn="ctr" eaLnBrk="0" hangingPunct="0"/>
              <a:endParaRPr lang="en-US" sz="3200" b="1">
                <a:solidFill>
                  <a:srgbClr val="008000"/>
                </a:solidFill>
              </a:endParaRPr>
            </a:p>
          </p:txBody>
        </p:sp>
        <p:sp>
          <p:nvSpPr>
            <p:cNvPr id="47125" name="TextBox 51"/>
            <p:cNvSpPr txBox="1">
              <a:spLocks noChangeArrowheads="1"/>
            </p:cNvSpPr>
            <p:nvPr/>
          </p:nvSpPr>
          <p:spPr bwMode="auto">
            <a:xfrm>
              <a:off x="4101957" y="4158734"/>
              <a:ext cx="1420064" cy="370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>
                  <a:latin typeface="Calibri"/>
                </a:rPr>
                <a:t>Most specific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2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Variety of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ISPs: carriers</a:t>
            </a:r>
          </a:p>
          <a:p>
            <a:pPr lvl="1"/>
            <a:r>
              <a:rPr lang="en-US" dirty="0"/>
              <a:t>Backbone</a:t>
            </a:r>
          </a:p>
          <a:p>
            <a:pPr lvl="1"/>
            <a:r>
              <a:rPr lang="en-US" dirty="0"/>
              <a:t>Edge</a:t>
            </a:r>
          </a:p>
          <a:p>
            <a:pPr lvl="1"/>
            <a:r>
              <a:rPr lang="en-US" dirty="0"/>
              <a:t>Border (to other ISPs)</a:t>
            </a:r>
          </a:p>
          <a:p>
            <a:r>
              <a:rPr lang="en-US" dirty="0"/>
              <a:t>Enterprises: companies, universities</a:t>
            </a:r>
          </a:p>
          <a:p>
            <a:pPr lvl="1"/>
            <a:r>
              <a:rPr lang="en-US" dirty="0"/>
              <a:t>Core</a:t>
            </a:r>
          </a:p>
          <a:p>
            <a:pPr lvl="1"/>
            <a:r>
              <a:rPr lang="en-US" dirty="0"/>
              <a:t>Edge</a:t>
            </a:r>
          </a:p>
          <a:p>
            <a:pPr lvl="1"/>
            <a:r>
              <a:rPr lang="en-US" dirty="0"/>
              <a:t>Border (to outside)</a:t>
            </a:r>
          </a:p>
          <a:p>
            <a:r>
              <a:rPr lang="en-US" dirty="0"/>
              <a:t>Datacenters: massive collections of machines</a:t>
            </a:r>
          </a:p>
          <a:p>
            <a:pPr lvl="1"/>
            <a:r>
              <a:rPr lang="en-US" dirty="0"/>
              <a:t>Top-of-Rack</a:t>
            </a:r>
          </a:p>
          <a:p>
            <a:pPr lvl="1"/>
            <a:r>
              <a:rPr lang="en-US" dirty="0"/>
              <a:t>Aggregation and Core</a:t>
            </a:r>
          </a:p>
          <a:p>
            <a:pPr lvl="1"/>
            <a:r>
              <a:rPr lang="en-US" dirty="0"/>
              <a:t>Border (to outside)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667E8F-4C46-A54F-A59E-8662EF14361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40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>
          <a:xfrm>
            <a:off x="457200" y="38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alibri"/>
              </a:rPr>
              <a:t>Implementing Longest Prefix Match</a:t>
            </a: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55793"/>
              </p:ext>
            </p:extLst>
          </p:nvPr>
        </p:nvGraphicFramePr>
        <p:xfrm>
          <a:off x="228600" y="2438400"/>
          <a:ext cx="5260975" cy="1828800"/>
        </p:xfrm>
        <a:graphic>
          <a:graphicData uri="http://schemas.openxmlformats.org/drawingml/2006/table">
            <a:tbl>
              <a:tblPr/>
              <a:tblGrid>
                <a:gridCol w="841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Entry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Destination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Port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3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Cambridge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Oxford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Europe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USA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Everywhere (default)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3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8140" name="TextBox 2"/>
          <p:cNvSpPr txBox="1">
            <a:spLocks noChangeArrowheads="1"/>
          </p:cNvSpPr>
          <p:nvPr/>
        </p:nvSpPr>
        <p:spPr bwMode="auto">
          <a:xfrm>
            <a:off x="7364413" y="2819400"/>
            <a:ext cx="14203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Most specific</a:t>
            </a:r>
          </a:p>
        </p:txBody>
      </p:sp>
      <p:sp>
        <p:nvSpPr>
          <p:cNvPr id="48141" name="TextBox 8"/>
          <p:cNvSpPr txBox="1">
            <a:spLocks noChangeArrowheads="1"/>
          </p:cNvSpPr>
          <p:nvPr/>
        </p:nvSpPr>
        <p:spPr bwMode="auto">
          <a:xfrm>
            <a:off x="7332663" y="3886200"/>
            <a:ext cx="14236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Least specific</a:t>
            </a:r>
          </a:p>
        </p:txBody>
      </p:sp>
      <p:cxnSp>
        <p:nvCxnSpPr>
          <p:cNvPr id="48142" name="Straight Arrow Connector 14"/>
          <p:cNvCxnSpPr>
            <a:cxnSpLocks noChangeShapeType="1"/>
            <a:stCxn id="48140" idx="2"/>
            <a:endCxn id="48141" idx="0"/>
          </p:cNvCxnSpPr>
          <p:nvPr/>
        </p:nvCxnSpPr>
        <p:spPr bwMode="auto">
          <a:xfrm flipH="1">
            <a:off x="8044513" y="3188732"/>
            <a:ext cx="30059" cy="69746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8" name="Rounded Rectangle 17"/>
          <p:cNvSpPr>
            <a:spLocks noChangeArrowheads="1"/>
          </p:cNvSpPr>
          <p:nvPr/>
        </p:nvSpPr>
        <p:spPr bwMode="auto">
          <a:xfrm>
            <a:off x="228600" y="2819400"/>
            <a:ext cx="6705600" cy="369888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anchor="ctr"/>
          <a:lstStyle/>
          <a:p>
            <a:pPr algn="r" eaLnBrk="0" hangingPunct="0"/>
            <a:r>
              <a:rPr lang="en-US" sz="2000" b="1">
                <a:solidFill>
                  <a:schemeClr val="accent1"/>
                </a:solidFill>
              </a:rPr>
              <a:t>Searching</a:t>
            </a:r>
          </a:p>
        </p:txBody>
      </p:sp>
      <p:sp>
        <p:nvSpPr>
          <p:cNvPr id="27" name="Rounded Rectangle 26"/>
          <p:cNvSpPr>
            <a:spLocks noChangeArrowheads="1"/>
          </p:cNvSpPr>
          <p:nvPr/>
        </p:nvSpPr>
        <p:spPr bwMode="auto">
          <a:xfrm>
            <a:off x="228600" y="3613150"/>
            <a:ext cx="6705600" cy="368300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anchor="ctr"/>
          <a:lstStyle/>
          <a:p>
            <a:pPr algn="r" eaLnBrk="0" hangingPunct="0"/>
            <a:r>
              <a:rPr lang="en-US" sz="2000" b="1">
                <a:solidFill>
                  <a:schemeClr val="accent1"/>
                </a:solidFill>
              </a:rPr>
              <a:t>FOUND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29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2.59259E-6 L 5.55112E-17 0.1175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8" grpId="2" animBg="1"/>
      <p:bldP spid="27" grpId="0" animBg="1"/>
      <p:bldP spid="27" grpId="1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8" name="Rectangle 1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497840"/>
          <a:lstStyle/>
          <a:p>
            <a:pPr marL="222250"/>
            <a:r>
              <a:rPr lang="en-US"/>
              <a:t>Buffers in Routers</a:t>
            </a:r>
          </a:p>
        </p:txBody>
      </p:sp>
      <p:sp>
        <p:nvSpPr>
          <p:cNvPr id="55309" name="Rectangle 1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>
            <a:normAutofit fontScale="92500" lnSpcReduction="10000"/>
          </a:bodyPr>
          <a:lstStyle/>
          <a:p>
            <a:pPr>
              <a:buClr>
                <a:srgbClr val="002060"/>
              </a:buClr>
            </a:pPr>
            <a:r>
              <a:rPr lang="en-US" dirty="0"/>
              <a:t>So how large should the buffers be? </a:t>
            </a:r>
          </a:p>
          <a:p>
            <a:pPr>
              <a:buClr>
                <a:srgbClr val="002060"/>
              </a:buClr>
            </a:pPr>
            <a:endParaRPr lang="en-US" dirty="0"/>
          </a:p>
          <a:p>
            <a:pPr>
              <a:buFont typeface="Arial" charset="0"/>
              <a:buNone/>
            </a:pPr>
            <a:r>
              <a:rPr lang="en-US" dirty="0"/>
              <a:t>Buffer size matters</a:t>
            </a:r>
          </a:p>
          <a:p>
            <a:pPr marL="782638" lvl="1">
              <a:buClr>
                <a:srgbClr val="000000"/>
              </a:buClr>
            </a:pPr>
            <a:r>
              <a:rPr lang="en-US" dirty="0"/>
              <a:t>End-to-end delay</a:t>
            </a:r>
          </a:p>
          <a:p>
            <a:pPr marL="1182688" lvl="2">
              <a:buClr>
                <a:srgbClr val="008000"/>
              </a:buClr>
            </a:pPr>
            <a:r>
              <a:rPr lang="en-US" dirty="0"/>
              <a:t>Transmission, propagation, and </a:t>
            </a:r>
            <a:r>
              <a:rPr lang="en-US" dirty="0" err="1"/>
              <a:t>queueing</a:t>
            </a:r>
            <a:r>
              <a:rPr lang="en-US" dirty="0"/>
              <a:t> delay</a:t>
            </a:r>
          </a:p>
          <a:p>
            <a:pPr marL="1182688" lvl="2">
              <a:buClr>
                <a:srgbClr val="008000"/>
              </a:buClr>
            </a:pPr>
            <a:r>
              <a:rPr lang="en-US" dirty="0"/>
              <a:t>The only variable part is </a:t>
            </a:r>
            <a:r>
              <a:rPr lang="en-US" dirty="0" err="1"/>
              <a:t>queueing</a:t>
            </a:r>
            <a:r>
              <a:rPr lang="en-US" dirty="0"/>
              <a:t> delay</a:t>
            </a:r>
          </a:p>
          <a:p>
            <a:pPr marL="782638" lvl="1">
              <a:buClr>
                <a:srgbClr val="000000"/>
              </a:buClr>
            </a:pPr>
            <a:r>
              <a:rPr lang="en-US" dirty="0"/>
              <a:t>Router architecture</a:t>
            </a:r>
          </a:p>
          <a:p>
            <a:pPr marL="1182688" lvl="2">
              <a:buClr>
                <a:srgbClr val="008000"/>
              </a:buClr>
            </a:pPr>
            <a:r>
              <a:rPr lang="en-US" dirty="0"/>
              <a:t>Board space, power consumption, and cost</a:t>
            </a:r>
          </a:p>
          <a:p>
            <a:pPr marL="1182688" lvl="2">
              <a:buClr>
                <a:srgbClr val="008000"/>
              </a:buClr>
            </a:pPr>
            <a:r>
              <a:rPr lang="en-US" dirty="0"/>
              <a:t>On chip buffers: higher density, higher capacity</a:t>
            </a:r>
          </a:p>
          <a:p>
            <a:pPr marL="1182688" lvl="2">
              <a:buClr>
                <a:srgbClr val="008000"/>
              </a:buClr>
            </a:pPr>
            <a:r>
              <a:rPr lang="en-US" dirty="0"/>
              <a:t>Optical buffers: all-optical routers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7199" y="6229315"/>
            <a:ext cx="5680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are now touching the edge of the </a:t>
            </a:r>
            <a:r>
              <a:rPr lang="en-US" i="1" dirty="0"/>
              <a:t>research</a:t>
            </a:r>
            <a:r>
              <a:rPr lang="en-US" dirty="0"/>
              <a:t> zone……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773738" y="2694214"/>
            <a:ext cx="2836862" cy="3325586"/>
            <a:chOff x="5773738" y="2694214"/>
            <a:chExt cx="2836862" cy="3325586"/>
          </a:xfrm>
        </p:grpSpPr>
        <p:sp>
          <p:nvSpPr>
            <p:cNvPr id="55310" name="AutoShape 14"/>
            <p:cNvSpPr>
              <a:spLocks/>
            </p:cNvSpPr>
            <p:nvPr/>
          </p:nvSpPr>
          <p:spPr bwMode="auto">
            <a:xfrm>
              <a:off x="5773738" y="2694214"/>
              <a:ext cx="2836862" cy="332558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9991" y="0"/>
                  </a:moveTo>
                  <a:cubicBezTo>
                    <a:pt x="8709" y="0"/>
                    <a:pt x="7669" y="1612"/>
                    <a:pt x="7669" y="3600"/>
                  </a:cubicBezTo>
                  <a:lnTo>
                    <a:pt x="7669" y="12600"/>
                  </a:lnTo>
                  <a:lnTo>
                    <a:pt x="0" y="20056"/>
                  </a:lnTo>
                  <a:lnTo>
                    <a:pt x="7669" y="18000"/>
                  </a:lnTo>
                  <a:cubicBezTo>
                    <a:pt x="7669" y="19988"/>
                    <a:pt x="8709" y="21600"/>
                    <a:pt x="9991" y="21600"/>
                  </a:cubicBezTo>
                  <a:lnTo>
                    <a:pt x="13474" y="21600"/>
                  </a:lnTo>
                  <a:lnTo>
                    <a:pt x="19278" y="21600"/>
                  </a:lnTo>
                  <a:cubicBezTo>
                    <a:pt x="20560" y="21600"/>
                    <a:pt x="21600" y="19988"/>
                    <a:pt x="21600" y="18000"/>
                  </a:cubicBezTo>
                  <a:lnTo>
                    <a:pt x="21600" y="12600"/>
                  </a:lnTo>
                  <a:lnTo>
                    <a:pt x="21600" y="3600"/>
                  </a:lnTo>
                  <a:cubicBezTo>
                    <a:pt x="21600" y="1612"/>
                    <a:pt x="20560" y="0"/>
                    <a:pt x="19278" y="0"/>
                  </a:cubicBezTo>
                  <a:lnTo>
                    <a:pt x="13474" y="0"/>
                  </a:lnTo>
                  <a:lnTo>
                    <a:pt x="9991" y="0"/>
                  </a:lnTo>
                  <a:close/>
                  <a:moveTo>
                    <a:pt x="9991" y="0"/>
                  </a:moveTo>
                </a:path>
              </a:pathLst>
            </a:custGeom>
            <a:solidFill>
              <a:srgbClr val="FFFFFF"/>
            </a:solidFill>
            <a:ln w="25400" cap="flat">
              <a:solidFill>
                <a:srgbClr val="2D2DB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55311" name="Picture 1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5140" y="4610100"/>
              <a:ext cx="1583623" cy="1325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4" descr="DSC_215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5140" y="2893786"/>
              <a:ext cx="1631774" cy="10017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20" name="Text Box 5"/>
            <p:cNvSpPr txBox="1">
              <a:spLocks noChangeArrowheads="1"/>
            </p:cNvSpPr>
            <p:nvPr/>
          </p:nvSpPr>
          <p:spPr bwMode="auto">
            <a:xfrm>
              <a:off x="6775130" y="3895585"/>
              <a:ext cx="1703633" cy="600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100" dirty="0">
                  <a:solidFill>
                    <a:srgbClr val="003366"/>
                  </a:solidFill>
                </a:rPr>
                <a:t>1.4m long spiral waveguide with input from  </a:t>
              </a:r>
              <a:r>
                <a:rPr lang="en-GB" sz="1100" dirty="0" err="1">
                  <a:solidFill>
                    <a:srgbClr val="003366"/>
                  </a:solidFill>
                </a:rPr>
                <a:t>HeNe</a:t>
              </a:r>
              <a:r>
                <a:rPr lang="en-GB" sz="1100" dirty="0">
                  <a:solidFill>
                    <a:srgbClr val="003366"/>
                  </a:solidFill>
                </a:rPr>
                <a:t> laser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1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3" name="Rectangle 1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497840"/>
          <a:lstStyle/>
          <a:p>
            <a:pPr marL="222250"/>
            <a:r>
              <a:rPr lang="en-US"/>
              <a:t>Buffer Sizing Story</a:t>
            </a:r>
          </a:p>
        </p:txBody>
      </p:sp>
      <p:pic>
        <p:nvPicPr>
          <p:cNvPr id="56334" name="Picture 1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1584325"/>
            <a:ext cx="8510588" cy="527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337" name="Group 17"/>
          <p:cNvGrpSpPr>
            <a:grpSpLocks/>
          </p:cNvGrpSpPr>
          <p:nvPr/>
        </p:nvGrpSpPr>
        <p:grpSpPr bwMode="auto">
          <a:xfrm>
            <a:off x="3729038" y="962025"/>
            <a:ext cx="1055687" cy="1244600"/>
            <a:chOff x="0" y="0"/>
            <a:chExt cx="664" cy="783"/>
          </a:xfrm>
        </p:grpSpPr>
        <p:pic>
          <p:nvPicPr>
            <p:cNvPr id="56335" name="Picture 1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64" cy="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36" name="Picture 16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113"/>
              <a:ext cx="519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340" name="Group 20"/>
          <p:cNvGrpSpPr>
            <a:grpSpLocks/>
          </p:cNvGrpSpPr>
          <p:nvPr/>
        </p:nvGrpSpPr>
        <p:grpSpPr bwMode="auto">
          <a:xfrm>
            <a:off x="1254125" y="962025"/>
            <a:ext cx="1055688" cy="1244600"/>
            <a:chOff x="0" y="0"/>
            <a:chExt cx="664" cy="783"/>
          </a:xfrm>
        </p:grpSpPr>
        <p:pic>
          <p:nvPicPr>
            <p:cNvPr id="56338" name="Picture 18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64" cy="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39" name="Picture 19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" y="17"/>
              <a:ext cx="429" cy="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343" name="Group 23"/>
          <p:cNvGrpSpPr>
            <a:grpSpLocks/>
          </p:cNvGrpSpPr>
          <p:nvPr/>
        </p:nvGrpSpPr>
        <p:grpSpPr bwMode="auto">
          <a:xfrm>
            <a:off x="6203950" y="962025"/>
            <a:ext cx="1062038" cy="1244600"/>
            <a:chOff x="0" y="0"/>
            <a:chExt cx="668" cy="783"/>
          </a:xfrm>
        </p:grpSpPr>
        <p:pic>
          <p:nvPicPr>
            <p:cNvPr id="56341" name="Picture 21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68" cy="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42" name="Picture 22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" y="83"/>
              <a:ext cx="510" cy="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4012558"/>
              </p:ext>
            </p:extLst>
          </p:nvPr>
        </p:nvGraphicFramePr>
        <p:xfrm>
          <a:off x="2465497" y="1737512"/>
          <a:ext cx="1096859" cy="39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050" name="Equation" r:id="rId10" imgW="457200" imgH="165100" progId="Equation.3">
                  <p:embed/>
                </p:oleObj>
              </mc:Choice>
              <mc:Fallback>
                <p:oleObj name="Equation" r:id="rId10" imgW="4572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465497" y="1737512"/>
                        <a:ext cx="1096859" cy="396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2981190"/>
              </p:ext>
            </p:extLst>
          </p:nvPr>
        </p:nvGraphicFramePr>
        <p:xfrm>
          <a:off x="5084763" y="1577791"/>
          <a:ext cx="889275" cy="7744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051" name="Equation" r:id="rId12" imgW="482600" imgH="419100" progId="Equation.3">
                  <p:embed/>
                </p:oleObj>
              </mc:Choice>
              <mc:Fallback>
                <p:oleObj name="Equation" r:id="rId12" imgW="4826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084763" y="1577791"/>
                        <a:ext cx="889275" cy="7744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8123363"/>
              </p:ext>
            </p:extLst>
          </p:nvPr>
        </p:nvGraphicFramePr>
        <p:xfrm>
          <a:off x="7265988" y="1719262"/>
          <a:ext cx="1460500" cy="48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052" name="Equation" r:id="rId14" imgW="609600" imgH="203200" progId="Equation.3">
                  <p:embed/>
                </p:oleObj>
              </mc:Choice>
              <mc:Fallback>
                <p:oleObj name="Equation" r:id="rId14" imgW="6096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265988" y="1719262"/>
                        <a:ext cx="1460500" cy="487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1174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6" name="Picture 1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68483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CP-window-1.mov">
            <a:hlinkClick r:id="" action="ppaction://media"/>
            <a:extLst>
              <a:ext uri="{FF2B5EF4-FFF2-40B4-BE49-F238E27FC236}">
                <a16:creationId xmlns:a16="http://schemas.microsoft.com/office/drawing/2014/main" id="{8BAB59F8-9670-6C41-9777-86A5B740E88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07" y="0"/>
            <a:ext cx="9160036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3195D1-B2B2-C140-923D-DD7132DC7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74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80" name="Rectangle 1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497840"/>
          <a:lstStyle/>
          <a:p>
            <a:pPr marL="222250"/>
            <a:r>
              <a:rPr lang="en-US"/>
              <a:t>Rule-of-thumb – Intuition </a:t>
            </a:r>
          </a:p>
        </p:txBody>
      </p:sp>
      <p:grpSp>
        <p:nvGrpSpPr>
          <p:cNvPr id="58383" name="Group 15"/>
          <p:cNvGrpSpPr>
            <a:grpSpLocks/>
          </p:cNvGrpSpPr>
          <p:nvPr/>
        </p:nvGrpSpPr>
        <p:grpSpPr bwMode="auto">
          <a:xfrm>
            <a:off x="2962275" y="1371600"/>
            <a:ext cx="5715000" cy="1296988"/>
            <a:chOff x="0" y="0"/>
            <a:chExt cx="3600" cy="817"/>
          </a:xfrm>
        </p:grpSpPr>
        <p:sp>
          <p:nvSpPr>
            <p:cNvPr id="58381" name="Rectangle 13"/>
            <p:cNvSpPr>
              <a:spLocks/>
            </p:cNvSpPr>
            <p:nvPr/>
          </p:nvSpPr>
          <p:spPr bwMode="auto">
            <a:xfrm>
              <a:off x="0" y="0"/>
              <a:ext cx="3600" cy="817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382" name="Rectangle 14"/>
            <p:cNvSpPr>
              <a:spLocks/>
            </p:cNvSpPr>
            <p:nvPr/>
          </p:nvSpPr>
          <p:spPr bwMode="auto">
            <a:xfrm>
              <a:off x="0" y="0"/>
              <a:ext cx="3600" cy="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82588" indent="-342900">
                <a:spcBef>
                  <a:spcPts val="513"/>
                </a:spcBef>
              </a:pPr>
              <a:r>
                <a:rPr lang="en-US" sz="2200" dirty="0">
                  <a:solidFill>
                    <a:schemeClr val="tx1"/>
                  </a:solidFill>
                  <a:ea typeface="ＭＳ Ｐゴシック" charset="0"/>
                  <a:cs typeface="Calibri"/>
                </a:rPr>
                <a:t>Rule for adjusting </a:t>
              </a:r>
              <a:r>
                <a:rPr lang="en-US" sz="2600" dirty="0">
                  <a:solidFill>
                    <a:srgbClr val="F60000"/>
                  </a:solidFill>
                  <a:latin typeface="Arial Unicode MS" charset="0"/>
                  <a:ea typeface="ＭＳ Ｐゴシック" charset="0"/>
                  <a:cs typeface="Arial Unicode MS" charset="0"/>
                  <a:sym typeface="Arial Unicode MS" charset="0"/>
                </a:rPr>
                <a:t>W</a:t>
              </a:r>
              <a:endParaRPr lang="en-US" dirty="0">
                <a:solidFill>
                  <a:schemeClr val="tx1"/>
                </a:solidFill>
                <a:ea typeface="ＭＳ Ｐゴシック" charset="0"/>
                <a:cs typeface="Lucida Grande" charset="0"/>
              </a:endParaRPr>
            </a:p>
            <a:p>
              <a:pPr marL="382588" indent="-342900">
                <a:spcBef>
                  <a:spcPts val="450"/>
                </a:spcBef>
                <a:buClr>
                  <a:srgbClr val="3333CC"/>
                </a:buClr>
                <a:buSzPct val="60000"/>
                <a:buFont typeface="Wingdings" charset="0"/>
                <a:buChar char="q"/>
              </a:pPr>
              <a:r>
                <a:rPr lang="en-US" sz="2000" dirty="0">
                  <a:solidFill>
                    <a:schemeClr val="tx1"/>
                  </a:solidFill>
                  <a:ea typeface="ＭＳ Ｐゴシック" charset="0"/>
                  <a:cs typeface="Calibri"/>
                </a:rPr>
                <a:t>If an ACK is received:</a:t>
              </a:r>
              <a:r>
                <a:rPr lang="en-US" sz="2000" dirty="0">
                  <a:solidFill>
                    <a:schemeClr val="tx1"/>
                  </a:solidFill>
                  <a:latin typeface="ＭＳ Ｐゴシック" charset="0"/>
                  <a:ea typeface="ＭＳ Ｐゴシック" charset="0"/>
                  <a:cs typeface="ＭＳ Ｐゴシック" charset="0"/>
                  <a:sym typeface="ＭＳ Ｐゴシック" charset="0"/>
                </a:rPr>
                <a:t>	</a:t>
              </a:r>
              <a:r>
                <a:rPr lang="en-US" sz="2000" dirty="0">
                  <a:solidFill>
                    <a:schemeClr val="tx1"/>
                  </a:solidFill>
                  <a:ea typeface="ＭＳ Ｐゴシック" charset="0"/>
                  <a:cs typeface="Calibri"/>
                </a:rPr>
                <a:t>W ← W+1/W</a:t>
              </a:r>
            </a:p>
            <a:p>
              <a:pPr marL="382588" indent="-342900">
                <a:spcBef>
                  <a:spcPts val="450"/>
                </a:spcBef>
                <a:buClr>
                  <a:srgbClr val="3333CC"/>
                </a:buClr>
                <a:buSzPct val="60000"/>
                <a:buFont typeface="Wingdings" charset="0"/>
                <a:buChar char="q"/>
              </a:pPr>
              <a:r>
                <a:rPr lang="en-US" sz="2000" dirty="0">
                  <a:solidFill>
                    <a:schemeClr val="tx1"/>
                  </a:solidFill>
                  <a:ea typeface="ＭＳ Ｐゴシック" charset="0"/>
                  <a:cs typeface="Calibri"/>
                </a:rPr>
                <a:t>If a packet is lost:</a:t>
              </a:r>
              <a:r>
                <a:rPr lang="en-US" sz="2000" dirty="0">
                  <a:solidFill>
                    <a:schemeClr val="tx1"/>
                  </a:solidFill>
                  <a:latin typeface="ＭＳ Ｐゴシック" charset="0"/>
                  <a:ea typeface="ＭＳ Ｐゴシック" charset="0"/>
                  <a:cs typeface="ＭＳ Ｐゴシック" charset="0"/>
                  <a:sym typeface="ＭＳ Ｐゴシック" charset="0"/>
                </a:rPr>
                <a:t>		</a:t>
              </a:r>
              <a:r>
                <a:rPr lang="en-US" sz="2000" dirty="0">
                  <a:solidFill>
                    <a:schemeClr val="tx1"/>
                  </a:solidFill>
                  <a:ea typeface="ＭＳ Ｐゴシック" charset="0"/>
                  <a:cs typeface="Calibri"/>
                </a:rPr>
                <a:t>W ← W/2</a:t>
              </a:r>
            </a:p>
          </p:txBody>
        </p:sp>
      </p:grpSp>
      <p:sp>
        <p:nvSpPr>
          <p:cNvPr id="58384" name="Rectangle 16"/>
          <p:cNvSpPr>
            <a:spLocks/>
          </p:cNvSpPr>
          <p:nvPr/>
        </p:nvSpPr>
        <p:spPr bwMode="auto">
          <a:xfrm>
            <a:off x="675511" y="1676400"/>
            <a:ext cx="190494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1800" dirty="0">
                <a:solidFill>
                  <a:schemeClr val="tx1"/>
                </a:solidFill>
                <a:ea typeface="ＭＳ Ｐゴシック" charset="0"/>
                <a:cs typeface="Calibri"/>
              </a:rPr>
              <a:t>Only </a:t>
            </a:r>
            <a:r>
              <a:rPr lang="en-US" sz="1800" dirty="0">
                <a:solidFill>
                  <a:srgbClr val="0000CC"/>
                </a:solidFill>
                <a:latin typeface="Arial Unicode MS" charset="0"/>
                <a:ea typeface="ＭＳ Ｐゴシック" charset="0"/>
                <a:cs typeface="Arial Unicode MS" charset="0"/>
                <a:sym typeface="Arial Unicode MS" charset="0"/>
              </a:rPr>
              <a:t>W</a:t>
            </a:r>
            <a:r>
              <a:rPr lang="en-US" sz="1800" dirty="0">
                <a:solidFill>
                  <a:srgbClr val="3333CC"/>
                </a:solidFill>
                <a:ea typeface="ＭＳ Ｐゴシック" charset="0"/>
                <a:cs typeface="Calibri"/>
              </a:rPr>
              <a:t> </a:t>
            </a:r>
            <a:r>
              <a:rPr lang="en-US" sz="1800" dirty="0">
                <a:solidFill>
                  <a:schemeClr val="tx1"/>
                </a:solidFill>
                <a:ea typeface="ＭＳ Ｐゴシック" charset="0"/>
                <a:cs typeface="Calibri"/>
              </a:rPr>
              <a:t>packets </a:t>
            </a:r>
            <a:br>
              <a:rPr lang="en-US" sz="1800" dirty="0">
                <a:solidFill>
                  <a:schemeClr val="tx1"/>
                </a:solidFill>
                <a:latin typeface="ＭＳ Ｐゴシック" charset="0"/>
                <a:sym typeface="ＭＳ Ｐゴシック" charset="0"/>
              </a:rPr>
            </a:br>
            <a:r>
              <a:rPr lang="en-US" sz="1800" dirty="0">
                <a:solidFill>
                  <a:schemeClr val="tx1"/>
                </a:solidFill>
                <a:ea typeface="ＭＳ Ｐゴシック" charset="0"/>
                <a:cs typeface="Calibri"/>
              </a:rPr>
              <a:t>may be outstanding</a:t>
            </a:r>
          </a:p>
        </p:txBody>
      </p:sp>
      <p:grpSp>
        <p:nvGrpSpPr>
          <p:cNvPr id="58387" name="Group 19"/>
          <p:cNvGrpSpPr>
            <a:grpSpLocks/>
          </p:cNvGrpSpPr>
          <p:nvPr/>
        </p:nvGrpSpPr>
        <p:grpSpPr bwMode="auto">
          <a:xfrm>
            <a:off x="1252538" y="2857500"/>
            <a:ext cx="873125" cy="838200"/>
            <a:chOff x="0" y="0"/>
            <a:chExt cx="549" cy="528"/>
          </a:xfrm>
        </p:grpSpPr>
        <p:sp>
          <p:nvSpPr>
            <p:cNvPr id="58385" name="Oval 17"/>
            <p:cNvSpPr>
              <a:spLocks/>
            </p:cNvSpPr>
            <p:nvPr/>
          </p:nvSpPr>
          <p:spPr bwMode="auto">
            <a:xfrm>
              <a:off x="0" y="0"/>
              <a:ext cx="549" cy="528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386" name="Rectangle 18"/>
            <p:cNvSpPr>
              <a:spLocks/>
            </p:cNvSpPr>
            <p:nvPr/>
          </p:nvSpPr>
          <p:spPr bwMode="auto">
            <a:xfrm>
              <a:off x="36" y="153"/>
              <a:ext cx="477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1800" dirty="0">
                  <a:solidFill>
                    <a:schemeClr val="tx1"/>
                  </a:solidFill>
                  <a:ea typeface="ＭＳ Ｐゴシック" charset="0"/>
                  <a:cs typeface="Calibri"/>
                </a:rPr>
                <a:t>Source</a:t>
              </a:r>
            </a:p>
          </p:txBody>
        </p:sp>
      </p:grpSp>
      <p:grpSp>
        <p:nvGrpSpPr>
          <p:cNvPr id="58390" name="Group 22"/>
          <p:cNvGrpSpPr>
            <a:grpSpLocks/>
          </p:cNvGrpSpPr>
          <p:nvPr/>
        </p:nvGrpSpPr>
        <p:grpSpPr bwMode="auto">
          <a:xfrm>
            <a:off x="6586538" y="2857500"/>
            <a:ext cx="873125" cy="838200"/>
            <a:chOff x="0" y="0"/>
            <a:chExt cx="549" cy="528"/>
          </a:xfrm>
        </p:grpSpPr>
        <p:sp>
          <p:nvSpPr>
            <p:cNvPr id="58388" name="Oval 20"/>
            <p:cNvSpPr>
              <a:spLocks/>
            </p:cNvSpPr>
            <p:nvPr/>
          </p:nvSpPr>
          <p:spPr bwMode="auto">
            <a:xfrm>
              <a:off x="0" y="0"/>
              <a:ext cx="549" cy="528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389" name="Rectangle 21"/>
            <p:cNvSpPr>
              <a:spLocks/>
            </p:cNvSpPr>
            <p:nvPr/>
          </p:nvSpPr>
          <p:spPr bwMode="auto">
            <a:xfrm>
              <a:off x="104" y="153"/>
              <a:ext cx="341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1800" dirty="0" err="1">
                  <a:solidFill>
                    <a:schemeClr val="tx1"/>
                  </a:solidFill>
                  <a:ea typeface="ＭＳ Ｐゴシック" charset="0"/>
                  <a:cs typeface="Calibri"/>
                </a:rPr>
                <a:t>Dest</a:t>
              </a:r>
              <a:endParaRPr lang="en-US" sz="1800" dirty="0">
                <a:solidFill>
                  <a:schemeClr val="tx1"/>
                </a:solidFill>
                <a:ea typeface="ＭＳ Ｐゴシック" charset="0"/>
                <a:cs typeface="Calibri"/>
              </a:endParaRPr>
            </a:p>
          </p:txBody>
        </p:sp>
      </p:grpSp>
      <p:sp>
        <p:nvSpPr>
          <p:cNvPr id="58391" name="Line 23"/>
          <p:cNvSpPr>
            <a:spLocks noChangeShapeType="1"/>
          </p:cNvSpPr>
          <p:nvPr/>
        </p:nvSpPr>
        <p:spPr bwMode="auto">
          <a:xfrm>
            <a:off x="2106613" y="3357563"/>
            <a:ext cx="1709737" cy="1587"/>
          </a:xfrm>
          <a:prstGeom prst="line">
            <a:avLst/>
          </a:prstGeom>
          <a:noFill/>
          <a:ln w="28575" cap="flat">
            <a:solidFill>
              <a:srgbClr val="DDDDDD"/>
            </a:solidFill>
            <a:prstDash val="solid"/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92" name="Line 24"/>
          <p:cNvSpPr>
            <a:spLocks noChangeShapeType="1"/>
          </p:cNvSpPr>
          <p:nvPr/>
        </p:nvSpPr>
        <p:spPr bwMode="auto">
          <a:xfrm>
            <a:off x="4814888" y="3357563"/>
            <a:ext cx="1771650" cy="1587"/>
          </a:xfrm>
          <a:prstGeom prst="line">
            <a:avLst/>
          </a:prstGeom>
          <a:noFill/>
          <a:ln w="28575" cap="flat">
            <a:solidFill>
              <a:srgbClr val="DDDDDD"/>
            </a:solidFill>
            <a:prstDash val="solid"/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93" name="Freeform 25"/>
          <p:cNvSpPr>
            <a:spLocks/>
          </p:cNvSpPr>
          <p:nvPr/>
        </p:nvSpPr>
        <p:spPr bwMode="auto">
          <a:xfrm>
            <a:off x="2090738" y="2828925"/>
            <a:ext cx="4572000" cy="257175"/>
          </a:xfrm>
          <a:custGeom>
            <a:avLst/>
            <a:gdLst>
              <a:gd name="T0" fmla="*/ 21600 w 21600"/>
              <a:gd name="T1" fmla="+- 0 21600 771"/>
              <a:gd name="T2" fmla="*/ 21600 h 20829"/>
              <a:gd name="T3" fmla="*/ 13180 w 21600"/>
              <a:gd name="T4" fmla="+- 0 3086 771"/>
              <a:gd name="T5" fmla="*/ 3086 h 20829"/>
              <a:gd name="T6" fmla="*/ 8054 w 21600"/>
              <a:gd name="T7" fmla="+- 0 3086 771"/>
              <a:gd name="T8" fmla="*/ 3086 h 20829"/>
              <a:gd name="T9" fmla="*/ 0 w 21600"/>
              <a:gd name="T10" fmla="+- 0 21600 771"/>
              <a:gd name="T11" fmla="*/ 21600 h 20829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0829">
                <a:moveTo>
                  <a:pt x="21600" y="20829"/>
                </a:moveTo>
                <a:cubicBezTo>
                  <a:pt x="18519" y="13115"/>
                  <a:pt x="15437" y="5400"/>
                  <a:pt x="13180" y="2315"/>
                </a:cubicBezTo>
                <a:cubicBezTo>
                  <a:pt x="10922" y="-771"/>
                  <a:pt x="10251" y="-771"/>
                  <a:pt x="8054" y="2315"/>
                </a:cubicBezTo>
                <a:cubicBezTo>
                  <a:pt x="5858" y="5400"/>
                  <a:pt x="2929" y="13115"/>
                  <a:pt x="0" y="20829"/>
                </a:cubicBezTo>
              </a:path>
            </a:pathLst>
          </a:custGeom>
          <a:noFill/>
          <a:ln w="28575" cap="flat">
            <a:solidFill>
              <a:srgbClr val="DDDDDD"/>
            </a:solidFill>
            <a:prstDash val="solid"/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94" name="Rectangle 26"/>
          <p:cNvSpPr>
            <a:spLocks/>
          </p:cNvSpPr>
          <p:nvPr/>
        </p:nvSpPr>
        <p:spPr bwMode="auto">
          <a:xfrm>
            <a:off x="3824288" y="2705100"/>
            <a:ext cx="990600" cy="838200"/>
          </a:xfrm>
          <a:prstGeom prst="rect">
            <a:avLst/>
          </a:prstGeom>
          <a:solidFill>
            <a:srgbClr val="FFFFFF"/>
          </a:solidFill>
          <a:ln w="28575" cap="flat">
            <a:solidFill>
              <a:srgbClr val="DDDDDD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95" name="Freeform 27"/>
          <p:cNvSpPr>
            <a:spLocks/>
          </p:cNvSpPr>
          <p:nvPr/>
        </p:nvSpPr>
        <p:spPr bwMode="auto">
          <a:xfrm>
            <a:off x="3900488" y="3238500"/>
            <a:ext cx="838200" cy="22860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0 h 21600"/>
              <a:gd name="T4" fmla="*/ 21600 w 21600"/>
              <a:gd name="T5" fmla="*/ 21600 h 21600"/>
              <a:gd name="T6" fmla="*/ 0 w 21600"/>
              <a:gd name="T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</a:path>
            </a:pathLst>
          </a:cu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96" name="Rectangle 28"/>
          <p:cNvSpPr>
            <a:spLocks/>
          </p:cNvSpPr>
          <p:nvPr/>
        </p:nvSpPr>
        <p:spPr bwMode="auto">
          <a:xfrm>
            <a:off x="3938588" y="3276600"/>
            <a:ext cx="76200" cy="152400"/>
          </a:xfrm>
          <a:prstGeom prst="rect">
            <a:avLst/>
          </a:prstGeom>
          <a:solidFill>
            <a:srgbClr val="0000CC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97" name="Rectangle 29"/>
          <p:cNvSpPr>
            <a:spLocks/>
          </p:cNvSpPr>
          <p:nvPr/>
        </p:nvSpPr>
        <p:spPr bwMode="auto">
          <a:xfrm>
            <a:off x="4033838" y="3276600"/>
            <a:ext cx="76200" cy="152400"/>
          </a:xfrm>
          <a:prstGeom prst="rect">
            <a:avLst/>
          </a:prstGeom>
          <a:solidFill>
            <a:srgbClr val="0000CC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98" name="Rectangle 30"/>
          <p:cNvSpPr>
            <a:spLocks/>
          </p:cNvSpPr>
          <p:nvPr/>
        </p:nvSpPr>
        <p:spPr bwMode="auto">
          <a:xfrm>
            <a:off x="4129088" y="3276600"/>
            <a:ext cx="76200" cy="152400"/>
          </a:xfrm>
          <a:prstGeom prst="rect">
            <a:avLst/>
          </a:prstGeom>
          <a:solidFill>
            <a:srgbClr val="0000CC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99" name="Rectangle 31"/>
          <p:cNvSpPr>
            <a:spLocks/>
          </p:cNvSpPr>
          <p:nvPr/>
        </p:nvSpPr>
        <p:spPr bwMode="auto">
          <a:xfrm>
            <a:off x="4224338" y="3276600"/>
            <a:ext cx="76200" cy="152400"/>
          </a:xfrm>
          <a:prstGeom prst="rect">
            <a:avLst/>
          </a:prstGeom>
          <a:solidFill>
            <a:srgbClr val="0000CC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400" name="Rectangle 32"/>
          <p:cNvSpPr>
            <a:spLocks/>
          </p:cNvSpPr>
          <p:nvPr/>
        </p:nvSpPr>
        <p:spPr bwMode="auto">
          <a:xfrm>
            <a:off x="4319588" y="3276600"/>
            <a:ext cx="76200" cy="152400"/>
          </a:xfrm>
          <a:prstGeom prst="rect">
            <a:avLst/>
          </a:prstGeom>
          <a:solidFill>
            <a:srgbClr val="0000CC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401" name="Rectangle 33"/>
          <p:cNvSpPr>
            <a:spLocks/>
          </p:cNvSpPr>
          <p:nvPr/>
        </p:nvSpPr>
        <p:spPr bwMode="auto">
          <a:xfrm>
            <a:off x="4414838" y="3276600"/>
            <a:ext cx="76200" cy="152400"/>
          </a:xfrm>
          <a:prstGeom prst="rect">
            <a:avLst/>
          </a:prstGeom>
          <a:solidFill>
            <a:srgbClr val="0000CC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402" name="Rectangle 34"/>
          <p:cNvSpPr>
            <a:spLocks/>
          </p:cNvSpPr>
          <p:nvPr/>
        </p:nvSpPr>
        <p:spPr bwMode="auto">
          <a:xfrm>
            <a:off x="4510088" y="3276600"/>
            <a:ext cx="76200" cy="152400"/>
          </a:xfrm>
          <a:prstGeom prst="rect">
            <a:avLst/>
          </a:prstGeom>
          <a:solidFill>
            <a:srgbClr val="0000CC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403" name="Rectangle 35"/>
          <p:cNvSpPr>
            <a:spLocks/>
          </p:cNvSpPr>
          <p:nvPr/>
        </p:nvSpPr>
        <p:spPr bwMode="auto">
          <a:xfrm>
            <a:off x="4605338" y="3276600"/>
            <a:ext cx="76200" cy="152400"/>
          </a:xfrm>
          <a:prstGeom prst="rect">
            <a:avLst/>
          </a:prstGeom>
          <a:solidFill>
            <a:srgbClr val="0000CC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58425" name="Group 57"/>
          <p:cNvGrpSpPr>
            <a:grpSpLocks/>
          </p:cNvGrpSpPr>
          <p:nvPr/>
        </p:nvGrpSpPr>
        <p:grpSpPr bwMode="auto">
          <a:xfrm>
            <a:off x="914400" y="3889375"/>
            <a:ext cx="6043613" cy="1949450"/>
            <a:chOff x="0" y="0"/>
            <a:chExt cx="3807" cy="1228"/>
          </a:xfrm>
        </p:grpSpPr>
        <p:sp>
          <p:nvSpPr>
            <p:cNvPr id="58404" name="Freeform 36"/>
            <p:cNvSpPr>
              <a:spLocks/>
            </p:cNvSpPr>
            <p:nvPr/>
          </p:nvSpPr>
          <p:spPr bwMode="auto">
            <a:xfrm>
              <a:off x="399" y="76"/>
              <a:ext cx="3408" cy="115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21600 h 21600"/>
                <a:gd name="T4" fmla="*/ 2160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58417" name="Group 49"/>
            <p:cNvGrpSpPr>
              <a:grpSpLocks/>
            </p:cNvGrpSpPr>
            <p:nvPr/>
          </p:nvGrpSpPr>
          <p:grpSpPr bwMode="auto">
            <a:xfrm>
              <a:off x="639" y="316"/>
              <a:ext cx="2880" cy="432"/>
              <a:chOff x="0" y="0"/>
              <a:chExt cx="2880" cy="432"/>
            </a:xfrm>
          </p:grpSpPr>
          <p:grpSp>
            <p:nvGrpSpPr>
              <p:cNvPr id="58407" name="Group 39"/>
              <p:cNvGrpSpPr>
                <a:grpSpLocks/>
              </p:cNvGrpSpPr>
              <p:nvPr/>
            </p:nvGrpSpPr>
            <p:grpSpPr bwMode="auto">
              <a:xfrm>
                <a:off x="0" y="0"/>
                <a:ext cx="720" cy="432"/>
                <a:chOff x="0" y="0"/>
                <a:chExt cx="720" cy="432"/>
              </a:xfrm>
            </p:grpSpPr>
            <p:sp>
              <p:nvSpPr>
                <p:cNvPr id="58405" name="Freeform 37"/>
                <p:cNvSpPr>
                  <a:spLocks/>
                </p:cNvSpPr>
                <p:nvPr/>
              </p:nvSpPr>
              <p:spPr bwMode="auto">
                <a:xfrm>
                  <a:off x="0" y="0"/>
                  <a:ext cx="672" cy="432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8406" name="Line 38"/>
                <p:cNvSpPr>
                  <a:spLocks noChangeShapeType="1"/>
                </p:cNvSpPr>
                <p:nvPr/>
              </p:nvSpPr>
              <p:spPr bwMode="auto">
                <a:xfrm>
                  <a:off x="672" y="0"/>
                  <a:ext cx="48" cy="432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8410" name="Group 42"/>
              <p:cNvGrpSpPr>
                <a:grpSpLocks/>
              </p:cNvGrpSpPr>
              <p:nvPr/>
            </p:nvGrpSpPr>
            <p:grpSpPr bwMode="auto">
              <a:xfrm>
                <a:off x="720" y="0"/>
                <a:ext cx="720" cy="432"/>
                <a:chOff x="0" y="0"/>
                <a:chExt cx="720" cy="432"/>
              </a:xfrm>
            </p:grpSpPr>
            <p:sp>
              <p:nvSpPr>
                <p:cNvPr id="58408" name="Freeform 40"/>
                <p:cNvSpPr>
                  <a:spLocks/>
                </p:cNvSpPr>
                <p:nvPr/>
              </p:nvSpPr>
              <p:spPr bwMode="auto">
                <a:xfrm>
                  <a:off x="0" y="0"/>
                  <a:ext cx="672" cy="432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8409" name="Line 41"/>
                <p:cNvSpPr>
                  <a:spLocks noChangeShapeType="1"/>
                </p:cNvSpPr>
                <p:nvPr/>
              </p:nvSpPr>
              <p:spPr bwMode="auto">
                <a:xfrm>
                  <a:off x="672" y="0"/>
                  <a:ext cx="48" cy="432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8413" name="Group 45"/>
              <p:cNvGrpSpPr>
                <a:grpSpLocks/>
              </p:cNvGrpSpPr>
              <p:nvPr/>
            </p:nvGrpSpPr>
            <p:grpSpPr bwMode="auto">
              <a:xfrm>
                <a:off x="1440" y="0"/>
                <a:ext cx="720" cy="432"/>
                <a:chOff x="0" y="0"/>
                <a:chExt cx="720" cy="432"/>
              </a:xfrm>
            </p:grpSpPr>
            <p:sp>
              <p:nvSpPr>
                <p:cNvPr id="58411" name="Freeform 43"/>
                <p:cNvSpPr>
                  <a:spLocks/>
                </p:cNvSpPr>
                <p:nvPr/>
              </p:nvSpPr>
              <p:spPr bwMode="auto">
                <a:xfrm>
                  <a:off x="0" y="0"/>
                  <a:ext cx="672" cy="432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8412" name="Line 44"/>
                <p:cNvSpPr>
                  <a:spLocks noChangeShapeType="1"/>
                </p:cNvSpPr>
                <p:nvPr/>
              </p:nvSpPr>
              <p:spPr bwMode="auto">
                <a:xfrm>
                  <a:off x="672" y="0"/>
                  <a:ext cx="48" cy="432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8416" name="Group 48"/>
              <p:cNvGrpSpPr>
                <a:grpSpLocks/>
              </p:cNvGrpSpPr>
              <p:nvPr/>
            </p:nvGrpSpPr>
            <p:grpSpPr bwMode="auto">
              <a:xfrm>
                <a:off x="2160" y="0"/>
                <a:ext cx="720" cy="432"/>
                <a:chOff x="0" y="0"/>
                <a:chExt cx="720" cy="432"/>
              </a:xfrm>
            </p:grpSpPr>
            <p:sp>
              <p:nvSpPr>
                <p:cNvPr id="58414" name="Freeform 46"/>
                <p:cNvSpPr>
                  <a:spLocks/>
                </p:cNvSpPr>
                <p:nvPr/>
              </p:nvSpPr>
              <p:spPr bwMode="auto">
                <a:xfrm>
                  <a:off x="0" y="0"/>
                  <a:ext cx="672" cy="432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8415" name="Line 47"/>
                <p:cNvSpPr>
                  <a:spLocks noChangeShapeType="1"/>
                </p:cNvSpPr>
                <p:nvPr/>
              </p:nvSpPr>
              <p:spPr bwMode="auto">
                <a:xfrm>
                  <a:off x="672" y="0"/>
                  <a:ext cx="48" cy="432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</p:grpSp>
        <p:sp>
          <p:nvSpPr>
            <p:cNvPr id="58418" name="Line 50"/>
            <p:cNvSpPr>
              <a:spLocks noChangeShapeType="1"/>
            </p:cNvSpPr>
            <p:nvPr/>
          </p:nvSpPr>
          <p:spPr bwMode="auto">
            <a:xfrm>
              <a:off x="303" y="316"/>
              <a:ext cx="1008" cy="1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419" name="Line 51"/>
            <p:cNvSpPr>
              <a:spLocks noChangeShapeType="1"/>
            </p:cNvSpPr>
            <p:nvPr/>
          </p:nvSpPr>
          <p:spPr bwMode="auto">
            <a:xfrm>
              <a:off x="303" y="748"/>
              <a:ext cx="1056" cy="1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58420" name="Picture 5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1"/>
              <a:ext cx="303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21" name="Picture 53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6"/>
              <a:ext cx="30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422" name="Rectangle 54"/>
            <p:cNvSpPr>
              <a:spLocks/>
            </p:cNvSpPr>
            <p:nvPr/>
          </p:nvSpPr>
          <p:spPr bwMode="auto">
            <a:xfrm>
              <a:off x="3471" y="997"/>
              <a:ext cx="137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>
                  <a:solidFill>
                    <a:schemeClr val="tx1"/>
                  </a:solidFill>
                  <a:latin typeface="Times New Roman Italic" charset="0"/>
                  <a:ea typeface="ＭＳ Ｐゴシック" charset="0"/>
                  <a:cs typeface="Times New Roman Italic" charset="0"/>
                  <a:sym typeface="Times New Roman Italic" charset="0"/>
                </a:rPr>
                <a:t>t</a:t>
              </a:r>
            </a:p>
          </p:txBody>
        </p:sp>
        <p:sp>
          <p:nvSpPr>
            <p:cNvPr id="58423" name="Rectangle 55"/>
            <p:cNvSpPr>
              <a:spLocks/>
            </p:cNvSpPr>
            <p:nvPr/>
          </p:nvSpPr>
          <p:spPr bwMode="auto">
            <a:xfrm>
              <a:off x="599" y="0"/>
              <a:ext cx="775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 dirty="0">
                  <a:solidFill>
                    <a:srgbClr val="FF0000"/>
                  </a:solidFill>
                  <a:ea typeface="ＭＳ Ｐゴシック" charset="0"/>
                  <a:cs typeface="Calibri"/>
                </a:rPr>
                <a:t>Window size</a:t>
              </a:r>
            </a:p>
          </p:txBody>
        </p:sp>
        <p:sp>
          <p:nvSpPr>
            <p:cNvPr id="58424" name="Line 56"/>
            <p:cNvSpPr>
              <a:spLocks noChangeShapeType="1"/>
            </p:cNvSpPr>
            <p:nvPr/>
          </p:nvSpPr>
          <p:spPr bwMode="auto">
            <a:xfrm>
              <a:off x="927" y="231"/>
              <a:ext cx="384" cy="98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58426" name="Line 58"/>
          <p:cNvSpPr>
            <a:spLocks noChangeShapeType="1"/>
          </p:cNvSpPr>
          <p:nvPr/>
        </p:nvSpPr>
        <p:spPr bwMode="auto">
          <a:xfrm>
            <a:off x="1773238" y="2362200"/>
            <a:ext cx="1587" cy="35560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427" name="Line 59"/>
          <p:cNvSpPr>
            <a:spLocks noChangeShapeType="1"/>
          </p:cNvSpPr>
          <p:nvPr/>
        </p:nvSpPr>
        <p:spPr bwMode="auto">
          <a:xfrm>
            <a:off x="6548438" y="4389438"/>
            <a:ext cx="1309687" cy="1587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428" name="Line 60"/>
          <p:cNvSpPr>
            <a:spLocks noChangeShapeType="1"/>
          </p:cNvSpPr>
          <p:nvPr/>
        </p:nvSpPr>
        <p:spPr bwMode="auto">
          <a:xfrm>
            <a:off x="6557963" y="5080000"/>
            <a:ext cx="1309687" cy="1588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429" name="Line 61"/>
          <p:cNvSpPr>
            <a:spLocks noChangeShapeType="1"/>
          </p:cNvSpPr>
          <p:nvPr/>
        </p:nvSpPr>
        <p:spPr bwMode="auto">
          <a:xfrm>
            <a:off x="6802438" y="4389438"/>
            <a:ext cx="1587" cy="669925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58430" name="Picture 62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963" y="4451350"/>
            <a:ext cx="1138237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431" name="Line 63"/>
          <p:cNvSpPr>
            <a:spLocks noChangeShapeType="1"/>
          </p:cNvSpPr>
          <p:nvPr/>
        </p:nvSpPr>
        <p:spPr bwMode="auto">
          <a:xfrm>
            <a:off x="6802438" y="5114925"/>
            <a:ext cx="1587" cy="669925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58432" name="Picture 64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963" y="5176838"/>
            <a:ext cx="1138237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65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B5C511-9F91-2243-9754-CDC79DE87689}"/>
              </a:ext>
            </a:extLst>
          </p:cNvPr>
          <p:cNvSpPr txBox="1"/>
          <p:nvPr/>
        </p:nvSpPr>
        <p:spPr>
          <a:xfrm>
            <a:off x="675511" y="6101395"/>
            <a:ext cx="7311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BOOK MARK THIS SLIDE – it will make a lot more sense after TCP in Topic 5</a:t>
            </a:r>
          </a:p>
        </p:txBody>
      </p:sp>
    </p:spTree>
    <p:extLst>
      <p:ext uri="{BB962C8B-B14F-4D97-AF65-F5344CB8AC3E}">
        <p14:creationId xmlns:p14="http://schemas.microsoft.com/office/powerpoint/2010/main" val="154150313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04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457200" y="762000"/>
            <a:ext cx="4040188" cy="639763"/>
          </a:xfrm>
          <a:ln/>
        </p:spPr>
        <p:txBody>
          <a:bodyPr rIns="132080" anchor="b"/>
          <a:lstStyle/>
          <a:p>
            <a:pPr marL="39688" indent="0">
              <a:buFont typeface="Arial" charset="0"/>
              <a:buNone/>
            </a:pPr>
            <a:r>
              <a:rPr lang="en-US" sz="2400"/>
              <a:t>Synchronized Flows</a:t>
            </a:r>
          </a:p>
        </p:txBody>
      </p:sp>
      <p:sp>
        <p:nvSpPr>
          <p:cNvPr id="59405" name="Rectangle 13"/>
          <p:cNvSpPr>
            <a:spLocks/>
          </p:cNvSpPr>
          <p:nvPr/>
        </p:nvSpPr>
        <p:spPr bwMode="auto">
          <a:xfrm>
            <a:off x="4645025" y="957263"/>
            <a:ext cx="40513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b"/>
          <a:lstStyle/>
          <a:p>
            <a:pPr marL="39688">
              <a:spcBef>
                <a:spcPts val="275"/>
              </a:spcBef>
            </a:pPr>
            <a:r>
              <a:rPr lang="en-US">
                <a:solidFill>
                  <a:srgbClr val="00206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Many TCP Flows</a:t>
            </a:r>
          </a:p>
        </p:txBody>
      </p:sp>
      <p:sp>
        <p:nvSpPr>
          <p:cNvPr id="59406" name="Rectangle 14"/>
          <p:cNvSpPr>
            <a:spLocks/>
          </p:cNvSpPr>
          <p:nvPr/>
        </p:nvSpPr>
        <p:spPr bwMode="auto">
          <a:xfrm>
            <a:off x="457200" y="1401763"/>
            <a:ext cx="40513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82588" indent="-342900">
              <a:spcBef>
                <a:spcPts val="225"/>
              </a:spcBef>
              <a:buClr>
                <a:srgbClr val="00206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rgbClr val="00206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Aggregate window has same dynamics</a:t>
            </a:r>
          </a:p>
          <a:p>
            <a:pPr marL="382588" indent="-342900">
              <a:spcBef>
                <a:spcPts val="225"/>
              </a:spcBef>
              <a:buClr>
                <a:srgbClr val="00206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rgbClr val="00206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Therefore buffer occupancy has same dynamics</a:t>
            </a:r>
          </a:p>
          <a:p>
            <a:pPr marL="382588" indent="-342900">
              <a:spcBef>
                <a:spcPts val="225"/>
              </a:spcBef>
              <a:buClr>
                <a:srgbClr val="00206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rgbClr val="00206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Rule-of-thumb still holds.</a:t>
            </a:r>
          </a:p>
        </p:txBody>
      </p:sp>
      <p:sp>
        <p:nvSpPr>
          <p:cNvPr id="59407" name="Rectangle 15"/>
          <p:cNvSpPr>
            <a:spLocks/>
          </p:cNvSpPr>
          <p:nvPr/>
        </p:nvSpPr>
        <p:spPr bwMode="auto">
          <a:xfrm>
            <a:off x="4645025" y="1401763"/>
            <a:ext cx="4051300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82588" indent="-342900">
              <a:spcBef>
                <a:spcPts val="225"/>
              </a:spcBef>
              <a:buClr>
                <a:srgbClr val="00206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rgbClr val="00206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Independent, desynchronized</a:t>
            </a:r>
            <a:endParaRPr lang="en-US">
              <a:solidFill>
                <a:schemeClr val="tx1"/>
              </a:solidFill>
              <a:ea typeface="ＭＳ Ｐゴシック" charset="0"/>
              <a:cs typeface="Lucida Grande" charset="0"/>
            </a:endParaRPr>
          </a:p>
          <a:p>
            <a:pPr marL="382588" indent="-342900">
              <a:spcBef>
                <a:spcPts val="225"/>
              </a:spcBef>
              <a:buClr>
                <a:srgbClr val="00206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rgbClr val="00206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Central limit theorem says the aggregate becomes Gaussian</a:t>
            </a:r>
            <a:endParaRPr lang="en-US">
              <a:solidFill>
                <a:schemeClr val="tx1"/>
              </a:solidFill>
              <a:ea typeface="ＭＳ Ｐゴシック" charset="0"/>
              <a:cs typeface="Lucida Grande" charset="0"/>
            </a:endParaRPr>
          </a:p>
          <a:p>
            <a:pPr marL="382588" indent="-342900">
              <a:spcBef>
                <a:spcPts val="225"/>
              </a:spcBef>
              <a:buClr>
                <a:srgbClr val="00206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rgbClr val="00206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Variance (buffer size) decreases as </a:t>
            </a:r>
            <a:r>
              <a:rPr lang="en-US" sz="2000">
                <a:solidFill>
                  <a:srgbClr val="002060"/>
                </a:solidFill>
                <a:latin typeface="Arial Bold Italic" charset="0"/>
                <a:ea typeface="ＭＳ Ｐゴシック" charset="0"/>
                <a:cs typeface="Arial Bold Italic" charset="0"/>
                <a:sym typeface="Arial Bold Italic" charset="0"/>
              </a:rPr>
              <a:t>N</a:t>
            </a:r>
            <a:r>
              <a:rPr lang="en-US" sz="2000">
                <a:solidFill>
                  <a:srgbClr val="00206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 increases</a:t>
            </a:r>
          </a:p>
        </p:txBody>
      </p:sp>
      <p:sp>
        <p:nvSpPr>
          <p:cNvPr id="59408" name="Rectangle 16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1143000"/>
          </a:xfrm>
          <a:ln/>
        </p:spPr>
        <p:txBody>
          <a:bodyPr rIns="497840"/>
          <a:lstStyle/>
          <a:p>
            <a:pPr marL="222250"/>
            <a:r>
              <a:rPr lang="en-US"/>
              <a:t>Small Buffers – Intuition </a:t>
            </a:r>
          </a:p>
        </p:txBody>
      </p:sp>
      <p:sp>
        <p:nvSpPr>
          <p:cNvPr id="59409" name="Rectangle 17"/>
          <p:cNvSpPr>
            <a:spLocks/>
          </p:cNvSpPr>
          <p:nvPr/>
        </p:nvSpPr>
        <p:spPr bwMode="auto">
          <a:xfrm>
            <a:off x="8001000" y="4175125"/>
            <a:ext cx="447675" cy="549275"/>
          </a:xfrm>
          <a:prstGeom prst="rect">
            <a:avLst/>
          </a:prstGeom>
          <a:solidFill>
            <a:srgbClr val="DDDDDD"/>
          </a:solidFill>
          <a:ln w="38100" cap="flat">
            <a:solidFill>
              <a:srgbClr val="3333CC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9410" name="Rectangle 18"/>
          <p:cNvSpPr>
            <a:spLocks/>
          </p:cNvSpPr>
          <p:nvPr/>
        </p:nvSpPr>
        <p:spPr bwMode="auto">
          <a:xfrm>
            <a:off x="8001000" y="4175125"/>
            <a:ext cx="447675" cy="549275"/>
          </a:xfrm>
          <a:prstGeom prst="rect">
            <a:avLst/>
          </a:prstGeom>
          <a:solidFill>
            <a:srgbClr val="DDDDDD"/>
          </a:solidFill>
          <a:ln w="38100" cap="flat">
            <a:solidFill>
              <a:srgbClr val="3333CC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59415" name="Group 23"/>
          <p:cNvGrpSpPr>
            <a:grpSpLocks/>
          </p:cNvGrpSpPr>
          <p:nvPr/>
        </p:nvGrpSpPr>
        <p:grpSpPr bwMode="auto">
          <a:xfrm>
            <a:off x="8001000" y="3697288"/>
            <a:ext cx="904875" cy="1924050"/>
            <a:chOff x="0" y="0"/>
            <a:chExt cx="570" cy="1212"/>
          </a:xfrm>
        </p:grpSpPr>
        <p:sp>
          <p:nvSpPr>
            <p:cNvPr id="59411" name="Freeform 19"/>
            <p:cNvSpPr>
              <a:spLocks/>
            </p:cNvSpPr>
            <p:nvPr/>
          </p:nvSpPr>
          <p:spPr bwMode="auto">
            <a:xfrm>
              <a:off x="43" y="0"/>
              <a:ext cx="409" cy="91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21600 h 21600"/>
                <a:gd name="T4" fmla="*/ 2160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9412" name="Freeform 20"/>
            <p:cNvSpPr>
              <a:spLocks/>
            </p:cNvSpPr>
            <p:nvPr/>
          </p:nvSpPr>
          <p:spPr bwMode="auto">
            <a:xfrm>
              <a:off x="44" y="263"/>
              <a:ext cx="159" cy="368"/>
            </a:xfrm>
            <a:custGeom>
              <a:avLst/>
              <a:gdLst>
                <a:gd name="T0" fmla="+- 0 2534 1487"/>
                <a:gd name="T1" fmla="*/ T0 w 20113"/>
                <a:gd name="T2" fmla="*/ 0 h 21600"/>
                <a:gd name="T3" fmla="+- 0 13032 1487"/>
                <a:gd name="T4" fmla="*/ T3 w 20113"/>
                <a:gd name="T5" fmla="*/ 9376 h 21600"/>
                <a:gd name="T6" fmla="+- 0 18704 1487"/>
                <a:gd name="T7" fmla="*/ T6 w 20113"/>
                <a:gd name="T8" fmla="*/ 11275 h 21600"/>
                <a:gd name="T9" fmla="+- 0 21600 1487"/>
                <a:gd name="T10" fmla="*/ T9 w 20113"/>
                <a:gd name="T11" fmla="*/ 12224 h 21600"/>
                <a:gd name="T12" fmla="+- 0 12067 1487"/>
                <a:gd name="T13" fmla="*/ T12 w 20113"/>
                <a:gd name="T14" fmla="*/ 15073 h 21600"/>
                <a:gd name="T15" fmla="+- 0 4465 1487"/>
                <a:gd name="T16" fmla="*/ T15 w 20113"/>
                <a:gd name="T17" fmla="*/ 16853 h 21600"/>
                <a:gd name="T18" fmla="+- 0 1569 1487"/>
                <a:gd name="T19" fmla="*/ T18 w 20113"/>
                <a:gd name="T20" fmla="*/ 216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</a:cxnLst>
              <a:rect l="0" t="0" r="r" b="b"/>
              <a:pathLst>
                <a:path w="20113" h="21600">
                  <a:moveTo>
                    <a:pt x="1047" y="0"/>
                  </a:moveTo>
                  <a:cubicBezTo>
                    <a:pt x="-1487" y="7358"/>
                    <a:pt x="6357" y="7833"/>
                    <a:pt x="11545" y="9376"/>
                  </a:cubicBezTo>
                  <a:cubicBezTo>
                    <a:pt x="13476" y="9969"/>
                    <a:pt x="15286" y="10681"/>
                    <a:pt x="17217" y="11275"/>
                  </a:cubicBezTo>
                  <a:cubicBezTo>
                    <a:pt x="18182" y="11631"/>
                    <a:pt x="20113" y="12224"/>
                    <a:pt x="20113" y="12224"/>
                  </a:cubicBezTo>
                  <a:cubicBezTo>
                    <a:pt x="14924" y="15666"/>
                    <a:pt x="19148" y="13411"/>
                    <a:pt x="10580" y="15073"/>
                  </a:cubicBezTo>
                  <a:cubicBezTo>
                    <a:pt x="8046" y="15547"/>
                    <a:pt x="2978" y="16853"/>
                    <a:pt x="2978" y="16853"/>
                  </a:cubicBezTo>
                  <a:cubicBezTo>
                    <a:pt x="-763" y="19226"/>
                    <a:pt x="82" y="17565"/>
                    <a:pt x="82" y="21600"/>
                  </a:cubicBezTo>
                </a:path>
              </a:pathLst>
            </a:custGeom>
            <a:noFill/>
            <a:ln w="19050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9413" name="Line 21"/>
            <p:cNvSpPr>
              <a:spLocks noChangeShapeType="1"/>
            </p:cNvSpPr>
            <p:nvPr/>
          </p:nvSpPr>
          <p:spPr bwMode="auto">
            <a:xfrm>
              <a:off x="45" y="599"/>
              <a:ext cx="1" cy="287"/>
            </a:xfrm>
            <a:prstGeom prst="line">
              <a:avLst/>
            </a:prstGeom>
            <a:noFill/>
            <a:ln w="19050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9414" name="Rectangle 22"/>
            <p:cNvSpPr>
              <a:spLocks/>
            </p:cNvSpPr>
            <p:nvPr/>
          </p:nvSpPr>
          <p:spPr bwMode="auto">
            <a:xfrm>
              <a:off x="0" y="941"/>
              <a:ext cx="570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400" dirty="0">
                  <a:solidFill>
                    <a:schemeClr val="tx1"/>
                  </a:solidFill>
                  <a:ea typeface="ＭＳ Ｐゴシック" charset="0"/>
                  <a:cs typeface="Calibri"/>
                </a:rPr>
                <a:t>Probability</a:t>
              </a:r>
            </a:p>
            <a:p>
              <a:pPr marL="39688"/>
              <a:r>
                <a:rPr lang="en-US" sz="1400" dirty="0">
                  <a:solidFill>
                    <a:schemeClr val="tx1"/>
                  </a:solidFill>
                  <a:ea typeface="ＭＳ Ｐゴシック" charset="0"/>
                  <a:cs typeface="Calibri"/>
                </a:rPr>
                <a:t>Distribution</a:t>
              </a:r>
            </a:p>
          </p:txBody>
        </p:sp>
      </p:grpSp>
      <p:sp>
        <p:nvSpPr>
          <p:cNvPr id="59416" name="Freeform 24"/>
          <p:cNvSpPr>
            <a:spLocks/>
          </p:cNvSpPr>
          <p:nvPr/>
        </p:nvSpPr>
        <p:spPr bwMode="auto">
          <a:xfrm>
            <a:off x="5275263" y="3898900"/>
            <a:ext cx="3390900" cy="2087563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2160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9417" name="Rectangle 25"/>
          <p:cNvSpPr>
            <a:spLocks/>
          </p:cNvSpPr>
          <p:nvPr/>
        </p:nvSpPr>
        <p:spPr bwMode="auto">
          <a:xfrm>
            <a:off x="8531225" y="5983288"/>
            <a:ext cx="21748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latin typeface="Times New Roman Bold Italic" charset="0"/>
                <a:ea typeface="ＭＳ Ｐゴシック" charset="0"/>
                <a:cs typeface="Times New Roman Bold Italic" charset="0"/>
                <a:sym typeface="Times New Roman Bold Italic" charset="0"/>
              </a:rPr>
              <a:t>t</a:t>
            </a:r>
          </a:p>
        </p:txBody>
      </p:sp>
      <p:pic>
        <p:nvPicPr>
          <p:cNvPr id="59418" name="Picture 2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114800"/>
            <a:ext cx="4302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9466" name="Group 74"/>
          <p:cNvGrpSpPr>
            <a:grpSpLocks/>
          </p:cNvGrpSpPr>
          <p:nvPr/>
        </p:nvGrpSpPr>
        <p:grpSpPr bwMode="auto">
          <a:xfrm>
            <a:off x="5302250" y="5265738"/>
            <a:ext cx="2678113" cy="476250"/>
            <a:chOff x="0" y="0"/>
            <a:chExt cx="1687" cy="300"/>
          </a:xfrm>
        </p:grpSpPr>
        <p:grpSp>
          <p:nvGrpSpPr>
            <p:cNvPr id="59421" name="Group 29"/>
            <p:cNvGrpSpPr>
              <a:grpSpLocks/>
            </p:cNvGrpSpPr>
            <p:nvPr/>
          </p:nvGrpSpPr>
          <p:grpSpPr bwMode="auto">
            <a:xfrm>
              <a:off x="1285" y="13"/>
              <a:ext cx="263" cy="135"/>
              <a:chOff x="0" y="0"/>
              <a:chExt cx="263" cy="135"/>
            </a:xfrm>
          </p:grpSpPr>
          <p:sp>
            <p:nvSpPr>
              <p:cNvPr id="59419" name="Freeform 27"/>
              <p:cNvSpPr>
                <a:spLocks/>
              </p:cNvSpPr>
              <p:nvPr/>
            </p:nvSpPr>
            <p:spPr bwMode="auto">
              <a:xfrm>
                <a:off x="0" y="0"/>
                <a:ext cx="262" cy="135"/>
              </a:xfrm>
              <a:custGeom>
                <a:avLst/>
                <a:gdLst>
                  <a:gd name="T0" fmla="*/ 0 w 21600"/>
                  <a:gd name="T1" fmla="*/ 21600 h 21600"/>
                  <a:gd name="T2" fmla="*/ 6480 w 21600"/>
                  <a:gd name="T3" fmla="*/ 11782 h 21600"/>
                  <a:gd name="T4" fmla="*/ 15120 w 21600"/>
                  <a:gd name="T5" fmla="*/ 3927 h 21600"/>
                  <a:gd name="T6" fmla="*/ 21600 w 21600"/>
                  <a:gd name="T7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21600"/>
                    </a:moveTo>
                    <a:cubicBezTo>
                      <a:pt x="1980" y="18164"/>
                      <a:pt x="3960" y="14727"/>
                      <a:pt x="6480" y="11782"/>
                    </a:cubicBezTo>
                    <a:cubicBezTo>
                      <a:pt x="9000" y="8836"/>
                      <a:pt x="12600" y="5891"/>
                      <a:pt x="15120" y="3927"/>
                    </a:cubicBezTo>
                    <a:cubicBezTo>
                      <a:pt x="17640" y="1964"/>
                      <a:pt x="19620" y="982"/>
                      <a:pt x="21600" y="0"/>
                    </a:cubicBezTo>
                  </a:path>
                </a:pathLst>
              </a:custGeom>
              <a:noFill/>
              <a:ln w="19050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9420" name="Line 28"/>
              <p:cNvSpPr>
                <a:spLocks noChangeShapeType="1"/>
              </p:cNvSpPr>
              <p:nvPr/>
            </p:nvSpPr>
            <p:spPr bwMode="auto">
              <a:xfrm>
                <a:off x="262" y="0"/>
                <a:ext cx="1" cy="135"/>
              </a:xfrm>
              <a:prstGeom prst="line">
                <a:avLst/>
              </a:prstGeom>
              <a:noFill/>
              <a:ln w="19050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59424" name="Group 32"/>
            <p:cNvGrpSpPr>
              <a:grpSpLocks/>
            </p:cNvGrpSpPr>
            <p:nvPr/>
          </p:nvGrpSpPr>
          <p:grpSpPr bwMode="auto">
            <a:xfrm>
              <a:off x="0" y="81"/>
              <a:ext cx="281" cy="134"/>
              <a:chOff x="0" y="0"/>
              <a:chExt cx="281" cy="134"/>
            </a:xfrm>
          </p:grpSpPr>
          <p:sp>
            <p:nvSpPr>
              <p:cNvPr id="59422" name="Freeform 30"/>
              <p:cNvSpPr>
                <a:spLocks/>
              </p:cNvSpPr>
              <p:nvPr/>
            </p:nvSpPr>
            <p:spPr bwMode="auto">
              <a:xfrm>
                <a:off x="0" y="0"/>
                <a:ext cx="262" cy="134"/>
              </a:xfrm>
              <a:custGeom>
                <a:avLst/>
                <a:gdLst>
                  <a:gd name="T0" fmla="*/ 0 w 21600"/>
                  <a:gd name="T1" fmla="*/ 21600 h 21600"/>
                  <a:gd name="T2" fmla="*/ 6480 w 21600"/>
                  <a:gd name="T3" fmla="*/ 11782 h 21600"/>
                  <a:gd name="T4" fmla="*/ 15120 w 21600"/>
                  <a:gd name="T5" fmla="*/ 3927 h 21600"/>
                  <a:gd name="T6" fmla="*/ 21600 w 21600"/>
                  <a:gd name="T7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21600"/>
                    </a:moveTo>
                    <a:cubicBezTo>
                      <a:pt x="1980" y="18164"/>
                      <a:pt x="3960" y="14727"/>
                      <a:pt x="6480" y="11782"/>
                    </a:cubicBezTo>
                    <a:cubicBezTo>
                      <a:pt x="9000" y="8836"/>
                      <a:pt x="12600" y="5891"/>
                      <a:pt x="15120" y="3927"/>
                    </a:cubicBezTo>
                    <a:cubicBezTo>
                      <a:pt x="17640" y="1964"/>
                      <a:pt x="19620" y="982"/>
                      <a:pt x="21600" y="0"/>
                    </a:cubicBezTo>
                  </a:path>
                </a:pathLst>
              </a:custGeom>
              <a:noFill/>
              <a:ln w="19050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9423" name="Line 31"/>
              <p:cNvSpPr>
                <a:spLocks noChangeShapeType="1"/>
              </p:cNvSpPr>
              <p:nvPr/>
            </p:nvSpPr>
            <p:spPr bwMode="auto">
              <a:xfrm>
                <a:off x="262" y="0"/>
                <a:ext cx="19" cy="134"/>
              </a:xfrm>
              <a:prstGeom prst="line">
                <a:avLst/>
              </a:prstGeom>
              <a:noFill/>
              <a:ln w="19050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59427" name="Group 35"/>
            <p:cNvGrpSpPr>
              <a:grpSpLocks/>
            </p:cNvGrpSpPr>
            <p:nvPr/>
          </p:nvGrpSpPr>
          <p:grpSpPr bwMode="auto">
            <a:xfrm>
              <a:off x="281" y="165"/>
              <a:ext cx="125" cy="90"/>
              <a:chOff x="0" y="0"/>
              <a:chExt cx="124" cy="90"/>
            </a:xfrm>
          </p:grpSpPr>
          <p:sp>
            <p:nvSpPr>
              <p:cNvPr id="59425" name="Freeform 33"/>
              <p:cNvSpPr>
                <a:spLocks/>
              </p:cNvSpPr>
              <p:nvPr/>
            </p:nvSpPr>
            <p:spPr bwMode="auto">
              <a:xfrm>
                <a:off x="0" y="0"/>
                <a:ext cx="116" cy="45"/>
              </a:xfrm>
              <a:custGeom>
                <a:avLst/>
                <a:gdLst>
                  <a:gd name="T0" fmla="*/ 0 w 21600"/>
                  <a:gd name="T1" fmla="*/ 21600 h 21600"/>
                  <a:gd name="T2" fmla="*/ 6480 w 21600"/>
                  <a:gd name="T3" fmla="*/ 11782 h 21600"/>
                  <a:gd name="T4" fmla="*/ 15120 w 21600"/>
                  <a:gd name="T5" fmla="*/ 3927 h 21600"/>
                  <a:gd name="T6" fmla="*/ 21600 w 21600"/>
                  <a:gd name="T7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21600"/>
                    </a:moveTo>
                    <a:cubicBezTo>
                      <a:pt x="1980" y="18164"/>
                      <a:pt x="3960" y="14727"/>
                      <a:pt x="6480" y="11782"/>
                    </a:cubicBezTo>
                    <a:cubicBezTo>
                      <a:pt x="9000" y="8836"/>
                      <a:pt x="12600" y="5891"/>
                      <a:pt x="15120" y="3927"/>
                    </a:cubicBezTo>
                    <a:cubicBezTo>
                      <a:pt x="17640" y="1964"/>
                      <a:pt x="19620" y="982"/>
                      <a:pt x="21600" y="0"/>
                    </a:cubicBezTo>
                  </a:path>
                </a:pathLst>
              </a:custGeom>
              <a:noFill/>
              <a:ln w="19050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9426" name="Line 34"/>
              <p:cNvSpPr>
                <a:spLocks noChangeShapeType="1"/>
              </p:cNvSpPr>
              <p:nvPr/>
            </p:nvSpPr>
            <p:spPr bwMode="auto">
              <a:xfrm>
                <a:off x="116" y="0"/>
                <a:ext cx="8" cy="90"/>
              </a:xfrm>
              <a:prstGeom prst="line">
                <a:avLst/>
              </a:prstGeom>
              <a:noFill/>
              <a:ln w="19050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59430" name="Group 38"/>
            <p:cNvGrpSpPr>
              <a:grpSpLocks/>
            </p:cNvGrpSpPr>
            <p:nvPr/>
          </p:nvGrpSpPr>
          <p:grpSpPr bwMode="auto">
            <a:xfrm>
              <a:off x="898" y="23"/>
              <a:ext cx="387" cy="224"/>
              <a:chOff x="0" y="0"/>
              <a:chExt cx="387" cy="224"/>
            </a:xfrm>
          </p:grpSpPr>
          <p:sp>
            <p:nvSpPr>
              <p:cNvPr id="59428" name="Freeform 36"/>
              <p:cNvSpPr>
                <a:spLocks/>
              </p:cNvSpPr>
              <p:nvPr/>
            </p:nvSpPr>
            <p:spPr bwMode="auto">
              <a:xfrm>
                <a:off x="0" y="0"/>
                <a:ext cx="373" cy="224"/>
              </a:xfrm>
              <a:custGeom>
                <a:avLst/>
                <a:gdLst>
                  <a:gd name="T0" fmla="*/ 0 w 21600"/>
                  <a:gd name="T1" fmla="*/ 21600 h 21600"/>
                  <a:gd name="T2" fmla="*/ 6480 w 21600"/>
                  <a:gd name="T3" fmla="*/ 11782 h 21600"/>
                  <a:gd name="T4" fmla="*/ 15120 w 21600"/>
                  <a:gd name="T5" fmla="*/ 3927 h 21600"/>
                  <a:gd name="T6" fmla="*/ 21600 w 21600"/>
                  <a:gd name="T7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21600"/>
                    </a:moveTo>
                    <a:cubicBezTo>
                      <a:pt x="1980" y="18164"/>
                      <a:pt x="3960" y="14727"/>
                      <a:pt x="6480" y="11782"/>
                    </a:cubicBezTo>
                    <a:cubicBezTo>
                      <a:pt x="9000" y="8836"/>
                      <a:pt x="12600" y="5891"/>
                      <a:pt x="15120" y="3927"/>
                    </a:cubicBezTo>
                    <a:cubicBezTo>
                      <a:pt x="17640" y="1964"/>
                      <a:pt x="19620" y="982"/>
                      <a:pt x="21600" y="0"/>
                    </a:cubicBezTo>
                  </a:path>
                </a:pathLst>
              </a:custGeom>
              <a:noFill/>
              <a:ln w="19050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9429" name="Line 37"/>
              <p:cNvSpPr>
                <a:spLocks noChangeShapeType="1"/>
              </p:cNvSpPr>
              <p:nvPr/>
            </p:nvSpPr>
            <p:spPr bwMode="auto">
              <a:xfrm>
                <a:off x="373" y="0"/>
                <a:ext cx="14" cy="145"/>
              </a:xfrm>
              <a:prstGeom prst="line">
                <a:avLst/>
              </a:prstGeom>
              <a:noFill/>
              <a:ln w="19050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59433" name="Group 41"/>
            <p:cNvGrpSpPr>
              <a:grpSpLocks/>
            </p:cNvGrpSpPr>
            <p:nvPr/>
          </p:nvGrpSpPr>
          <p:grpSpPr bwMode="auto">
            <a:xfrm>
              <a:off x="406" y="29"/>
              <a:ext cx="386" cy="226"/>
              <a:chOff x="0" y="0"/>
              <a:chExt cx="386" cy="225"/>
            </a:xfrm>
          </p:grpSpPr>
          <p:sp>
            <p:nvSpPr>
              <p:cNvPr id="59431" name="Freeform 39"/>
              <p:cNvSpPr>
                <a:spLocks/>
              </p:cNvSpPr>
              <p:nvPr/>
            </p:nvSpPr>
            <p:spPr bwMode="auto">
              <a:xfrm>
                <a:off x="0" y="0"/>
                <a:ext cx="372" cy="225"/>
              </a:xfrm>
              <a:custGeom>
                <a:avLst/>
                <a:gdLst>
                  <a:gd name="T0" fmla="*/ 0 w 21600"/>
                  <a:gd name="T1" fmla="*/ 21600 h 21600"/>
                  <a:gd name="T2" fmla="*/ 6480 w 21600"/>
                  <a:gd name="T3" fmla="*/ 11782 h 21600"/>
                  <a:gd name="T4" fmla="*/ 15120 w 21600"/>
                  <a:gd name="T5" fmla="*/ 3927 h 21600"/>
                  <a:gd name="T6" fmla="*/ 21600 w 21600"/>
                  <a:gd name="T7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21600"/>
                    </a:moveTo>
                    <a:cubicBezTo>
                      <a:pt x="1980" y="18164"/>
                      <a:pt x="3960" y="14727"/>
                      <a:pt x="6480" y="11782"/>
                    </a:cubicBezTo>
                    <a:cubicBezTo>
                      <a:pt x="9000" y="8836"/>
                      <a:pt x="12600" y="5891"/>
                      <a:pt x="15120" y="3927"/>
                    </a:cubicBezTo>
                    <a:cubicBezTo>
                      <a:pt x="17640" y="1964"/>
                      <a:pt x="19620" y="982"/>
                      <a:pt x="21600" y="0"/>
                    </a:cubicBezTo>
                  </a:path>
                </a:pathLst>
              </a:custGeom>
              <a:noFill/>
              <a:ln w="19050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9432" name="Line 40"/>
              <p:cNvSpPr>
                <a:spLocks noChangeShapeType="1"/>
              </p:cNvSpPr>
              <p:nvPr/>
            </p:nvSpPr>
            <p:spPr bwMode="auto">
              <a:xfrm>
                <a:off x="372" y="0"/>
                <a:ext cx="14" cy="146"/>
              </a:xfrm>
              <a:prstGeom prst="line">
                <a:avLst/>
              </a:prstGeom>
              <a:noFill/>
              <a:ln w="19050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59449" name="Group 57"/>
            <p:cNvGrpSpPr>
              <a:grpSpLocks/>
            </p:cNvGrpSpPr>
            <p:nvPr/>
          </p:nvGrpSpPr>
          <p:grpSpPr bwMode="auto">
            <a:xfrm>
              <a:off x="791" y="30"/>
              <a:ext cx="896" cy="270"/>
              <a:chOff x="0" y="0"/>
              <a:chExt cx="896" cy="270"/>
            </a:xfrm>
          </p:grpSpPr>
          <p:grpSp>
            <p:nvGrpSpPr>
              <p:cNvPr id="59436" name="Group 44"/>
              <p:cNvGrpSpPr>
                <a:grpSpLocks/>
              </p:cNvGrpSpPr>
              <p:nvPr/>
            </p:nvGrpSpPr>
            <p:grpSpPr bwMode="auto">
              <a:xfrm>
                <a:off x="401" y="112"/>
                <a:ext cx="119" cy="135"/>
                <a:chOff x="0" y="0"/>
                <a:chExt cx="119" cy="135"/>
              </a:xfrm>
            </p:grpSpPr>
            <p:sp>
              <p:nvSpPr>
                <p:cNvPr id="59434" name="Freeform 42"/>
                <p:cNvSpPr>
                  <a:spLocks/>
                </p:cNvSpPr>
                <p:nvPr/>
              </p:nvSpPr>
              <p:spPr bwMode="auto">
                <a:xfrm>
                  <a:off x="0" y="0"/>
                  <a:ext cx="111" cy="90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435" name="Line 43"/>
                <p:cNvSpPr>
                  <a:spLocks noChangeShapeType="1"/>
                </p:cNvSpPr>
                <p:nvPr/>
              </p:nvSpPr>
              <p:spPr bwMode="auto">
                <a:xfrm>
                  <a:off x="111" y="0"/>
                  <a:ext cx="8" cy="135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439" name="Group 47"/>
              <p:cNvGrpSpPr>
                <a:grpSpLocks/>
              </p:cNvGrpSpPr>
              <p:nvPr/>
            </p:nvGrpSpPr>
            <p:grpSpPr bwMode="auto">
              <a:xfrm>
                <a:off x="0" y="0"/>
                <a:ext cx="281" cy="135"/>
                <a:chOff x="0" y="0"/>
                <a:chExt cx="281" cy="135"/>
              </a:xfrm>
            </p:grpSpPr>
            <p:sp>
              <p:nvSpPr>
                <p:cNvPr id="59437" name="Freeform 45"/>
                <p:cNvSpPr>
                  <a:spLocks/>
                </p:cNvSpPr>
                <p:nvPr/>
              </p:nvSpPr>
              <p:spPr bwMode="auto">
                <a:xfrm>
                  <a:off x="0" y="0"/>
                  <a:ext cx="262" cy="135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438" name="Line 46"/>
                <p:cNvSpPr>
                  <a:spLocks noChangeShapeType="1"/>
                </p:cNvSpPr>
                <p:nvPr/>
              </p:nvSpPr>
              <p:spPr bwMode="auto">
                <a:xfrm>
                  <a:off x="262" y="0"/>
                  <a:ext cx="19" cy="135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442" name="Group 50"/>
              <p:cNvGrpSpPr>
                <a:grpSpLocks/>
              </p:cNvGrpSpPr>
              <p:nvPr/>
            </p:nvGrpSpPr>
            <p:grpSpPr bwMode="auto">
              <a:xfrm>
                <a:off x="281" y="33"/>
                <a:ext cx="120" cy="180"/>
                <a:chOff x="0" y="0"/>
                <a:chExt cx="119" cy="180"/>
              </a:xfrm>
            </p:grpSpPr>
            <p:sp>
              <p:nvSpPr>
                <p:cNvPr id="59440" name="Freeform 48"/>
                <p:cNvSpPr>
                  <a:spLocks/>
                </p:cNvSpPr>
                <p:nvPr/>
              </p:nvSpPr>
              <p:spPr bwMode="auto">
                <a:xfrm>
                  <a:off x="0" y="0"/>
                  <a:ext cx="111" cy="90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441" name="Line 49"/>
                <p:cNvSpPr>
                  <a:spLocks noChangeShapeType="1"/>
                </p:cNvSpPr>
                <p:nvPr/>
              </p:nvSpPr>
              <p:spPr bwMode="auto">
                <a:xfrm>
                  <a:off x="111" y="0"/>
                  <a:ext cx="8" cy="180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445" name="Group 53"/>
              <p:cNvGrpSpPr>
                <a:grpSpLocks/>
              </p:cNvGrpSpPr>
              <p:nvPr/>
            </p:nvGrpSpPr>
            <p:grpSpPr bwMode="auto">
              <a:xfrm>
                <a:off x="520" y="180"/>
                <a:ext cx="112" cy="90"/>
                <a:chOff x="0" y="0"/>
                <a:chExt cx="111" cy="90"/>
              </a:xfrm>
            </p:grpSpPr>
            <p:sp>
              <p:nvSpPr>
                <p:cNvPr id="59443" name="Freeform 51"/>
                <p:cNvSpPr>
                  <a:spLocks/>
                </p:cNvSpPr>
                <p:nvPr/>
              </p:nvSpPr>
              <p:spPr bwMode="auto">
                <a:xfrm>
                  <a:off x="0" y="0"/>
                  <a:ext cx="103" cy="60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444" name="Line 52"/>
                <p:cNvSpPr>
                  <a:spLocks noChangeShapeType="1"/>
                </p:cNvSpPr>
                <p:nvPr/>
              </p:nvSpPr>
              <p:spPr bwMode="auto">
                <a:xfrm>
                  <a:off x="103" y="0"/>
                  <a:ext cx="8" cy="90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448" name="Group 56"/>
              <p:cNvGrpSpPr>
                <a:grpSpLocks/>
              </p:cNvGrpSpPr>
              <p:nvPr/>
            </p:nvGrpSpPr>
            <p:grpSpPr bwMode="auto">
              <a:xfrm>
                <a:off x="632" y="118"/>
                <a:ext cx="264" cy="135"/>
                <a:chOff x="0" y="0"/>
                <a:chExt cx="263" cy="135"/>
              </a:xfrm>
            </p:grpSpPr>
            <p:sp>
              <p:nvSpPr>
                <p:cNvPr id="59446" name="Freeform 54"/>
                <p:cNvSpPr>
                  <a:spLocks/>
                </p:cNvSpPr>
                <p:nvPr/>
              </p:nvSpPr>
              <p:spPr bwMode="auto">
                <a:xfrm>
                  <a:off x="0" y="0"/>
                  <a:ext cx="262" cy="135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447" name="Line 55"/>
                <p:cNvSpPr>
                  <a:spLocks noChangeShapeType="1"/>
                </p:cNvSpPr>
                <p:nvPr/>
              </p:nvSpPr>
              <p:spPr bwMode="auto">
                <a:xfrm>
                  <a:off x="262" y="0"/>
                  <a:ext cx="1" cy="135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9465" name="Group 73"/>
            <p:cNvGrpSpPr>
              <a:grpSpLocks/>
            </p:cNvGrpSpPr>
            <p:nvPr/>
          </p:nvGrpSpPr>
          <p:grpSpPr bwMode="auto">
            <a:xfrm>
              <a:off x="3" y="0"/>
              <a:ext cx="896" cy="270"/>
              <a:chOff x="0" y="0"/>
              <a:chExt cx="896" cy="270"/>
            </a:xfrm>
          </p:grpSpPr>
          <p:grpSp>
            <p:nvGrpSpPr>
              <p:cNvPr id="59452" name="Group 60"/>
              <p:cNvGrpSpPr>
                <a:grpSpLocks/>
              </p:cNvGrpSpPr>
              <p:nvPr/>
            </p:nvGrpSpPr>
            <p:grpSpPr bwMode="auto">
              <a:xfrm>
                <a:off x="401" y="112"/>
                <a:ext cx="119" cy="135"/>
                <a:chOff x="0" y="0"/>
                <a:chExt cx="119" cy="135"/>
              </a:xfrm>
            </p:grpSpPr>
            <p:sp>
              <p:nvSpPr>
                <p:cNvPr id="59450" name="Freeform 58"/>
                <p:cNvSpPr>
                  <a:spLocks/>
                </p:cNvSpPr>
                <p:nvPr/>
              </p:nvSpPr>
              <p:spPr bwMode="auto">
                <a:xfrm>
                  <a:off x="0" y="0"/>
                  <a:ext cx="111" cy="90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451" name="Line 59"/>
                <p:cNvSpPr>
                  <a:spLocks noChangeShapeType="1"/>
                </p:cNvSpPr>
                <p:nvPr/>
              </p:nvSpPr>
              <p:spPr bwMode="auto">
                <a:xfrm>
                  <a:off x="111" y="0"/>
                  <a:ext cx="8" cy="135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455" name="Group 63"/>
              <p:cNvGrpSpPr>
                <a:grpSpLocks/>
              </p:cNvGrpSpPr>
              <p:nvPr/>
            </p:nvGrpSpPr>
            <p:grpSpPr bwMode="auto">
              <a:xfrm>
                <a:off x="0" y="0"/>
                <a:ext cx="281" cy="135"/>
                <a:chOff x="0" y="0"/>
                <a:chExt cx="281" cy="135"/>
              </a:xfrm>
            </p:grpSpPr>
            <p:sp>
              <p:nvSpPr>
                <p:cNvPr id="59453" name="Freeform 61"/>
                <p:cNvSpPr>
                  <a:spLocks/>
                </p:cNvSpPr>
                <p:nvPr/>
              </p:nvSpPr>
              <p:spPr bwMode="auto">
                <a:xfrm>
                  <a:off x="0" y="0"/>
                  <a:ext cx="262" cy="135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454" name="Line 62"/>
                <p:cNvSpPr>
                  <a:spLocks noChangeShapeType="1"/>
                </p:cNvSpPr>
                <p:nvPr/>
              </p:nvSpPr>
              <p:spPr bwMode="auto">
                <a:xfrm>
                  <a:off x="262" y="0"/>
                  <a:ext cx="19" cy="135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458" name="Group 66"/>
              <p:cNvGrpSpPr>
                <a:grpSpLocks/>
              </p:cNvGrpSpPr>
              <p:nvPr/>
            </p:nvGrpSpPr>
            <p:grpSpPr bwMode="auto">
              <a:xfrm>
                <a:off x="281" y="33"/>
                <a:ext cx="120" cy="180"/>
                <a:chOff x="0" y="0"/>
                <a:chExt cx="119" cy="180"/>
              </a:xfrm>
            </p:grpSpPr>
            <p:sp>
              <p:nvSpPr>
                <p:cNvPr id="59456" name="Freeform 64"/>
                <p:cNvSpPr>
                  <a:spLocks/>
                </p:cNvSpPr>
                <p:nvPr/>
              </p:nvSpPr>
              <p:spPr bwMode="auto">
                <a:xfrm>
                  <a:off x="0" y="0"/>
                  <a:ext cx="111" cy="90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457" name="Line 65"/>
                <p:cNvSpPr>
                  <a:spLocks noChangeShapeType="1"/>
                </p:cNvSpPr>
                <p:nvPr/>
              </p:nvSpPr>
              <p:spPr bwMode="auto">
                <a:xfrm>
                  <a:off x="111" y="0"/>
                  <a:ext cx="8" cy="180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461" name="Group 69"/>
              <p:cNvGrpSpPr>
                <a:grpSpLocks/>
              </p:cNvGrpSpPr>
              <p:nvPr/>
            </p:nvGrpSpPr>
            <p:grpSpPr bwMode="auto">
              <a:xfrm>
                <a:off x="520" y="180"/>
                <a:ext cx="112" cy="90"/>
                <a:chOff x="0" y="0"/>
                <a:chExt cx="111" cy="90"/>
              </a:xfrm>
            </p:grpSpPr>
            <p:sp>
              <p:nvSpPr>
                <p:cNvPr id="59459" name="Freeform 67"/>
                <p:cNvSpPr>
                  <a:spLocks/>
                </p:cNvSpPr>
                <p:nvPr/>
              </p:nvSpPr>
              <p:spPr bwMode="auto">
                <a:xfrm>
                  <a:off x="0" y="0"/>
                  <a:ext cx="103" cy="60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460" name="Line 68"/>
                <p:cNvSpPr>
                  <a:spLocks noChangeShapeType="1"/>
                </p:cNvSpPr>
                <p:nvPr/>
              </p:nvSpPr>
              <p:spPr bwMode="auto">
                <a:xfrm>
                  <a:off x="103" y="0"/>
                  <a:ext cx="8" cy="90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464" name="Group 72"/>
              <p:cNvGrpSpPr>
                <a:grpSpLocks/>
              </p:cNvGrpSpPr>
              <p:nvPr/>
            </p:nvGrpSpPr>
            <p:grpSpPr bwMode="auto">
              <a:xfrm>
                <a:off x="632" y="118"/>
                <a:ext cx="264" cy="135"/>
                <a:chOff x="0" y="0"/>
                <a:chExt cx="263" cy="135"/>
              </a:xfrm>
            </p:grpSpPr>
            <p:sp>
              <p:nvSpPr>
                <p:cNvPr id="59462" name="Freeform 70"/>
                <p:cNvSpPr>
                  <a:spLocks/>
                </p:cNvSpPr>
                <p:nvPr/>
              </p:nvSpPr>
              <p:spPr bwMode="auto">
                <a:xfrm>
                  <a:off x="0" y="0"/>
                  <a:ext cx="262" cy="135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463" name="Line 71"/>
                <p:cNvSpPr>
                  <a:spLocks noChangeShapeType="1"/>
                </p:cNvSpPr>
                <p:nvPr/>
              </p:nvSpPr>
              <p:spPr bwMode="auto">
                <a:xfrm>
                  <a:off x="262" y="0"/>
                  <a:ext cx="1" cy="135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59469" name="Group 77"/>
          <p:cNvGrpSpPr>
            <a:grpSpLocks/>
          </p:cNvGrpSpPr>
          <p:nvPr/>
        </p:nvGrpSpPr>
        <p:grpSpPr bwMode="auto">
          <a:xfrm>
            <a:off x="5297488" y="4265613"/>
            <a:ext cx="2624137" cy="385762"/>
            <a:chOff x="0" y="0"/>
            <a:chExt cx="1653" cy="243"/>
          </a:xfrm>
        </p:grpSpPr>
        <p:sp>
          <p:nvSpPr>
            <p:cNvPr id="59467" name="Freeform 75"/>
            <p:cNvSpPr>
              <a:spLocks/>
            </p:cNvSpPr>
            <p:nvPr/>
          </p:nvSpPr>
          <p:spPr bwMode="auto">
            <a:xfrm>
              <a:off x="0" y="6"/>
              <a:ext cx="826" cy="237"/>
            </a:xfrm>
            <a:custGeom>
              <a:avLst/>
              <a:gdLst>
                <a:gd name="T0" fmla="*/ 0 w 21573"/>
                <a:gd name="T1" fmla="*/ 13389 h 21600"/>
                <a:gd name="T2" fmla="*/ 378 w 21573"/>
                <a:gd name="T3" fmla="*/ 8137 h 21600"/>
                <a:gd name="T4" fmla="*/ 1031 w 21573"/>
                <a:gd name="T5" fmla="*/ 11688 h 21600"/>
                <a:gd name="T6" fmla="*/ 1408 w 21573"/>
                <a:gd name="T7" fmla="*/ 9321 h 21600"/>
                <a:gd name="T8" fmla="*/ 1676 w 21573"/>
                <a:gd name="T9" fmla="*/ 9912 h 21600"/>
                <a:gd name="T10" fmla="*/ 2061 w 21573"/>
                <a:gd name="T11" fmla="*/ 14573 h 21600"/>
                <a:gd name="T12" fmla="*/ 3037 w 21573"/>
                <a:gd name="T13" fmla="*/ 8137 h 21600"/>
                <a:gd name="T14" fmla="*/ 3579 w 21573"/>
                <a:gd name="T15" fmla="*/ 5252 h 21600"/>
                <a:gd name="T16" fmla="*/ 4067 w 21573"/>
                <a:gd name="T17" fmla="*/ 11688 h 21600"/>
                <a:gd name="T18" fmla="*/ 4280 w 21573"/>
                <a:gd name="T19" fmla="*/ 15164 h 21600"/>
                <a:gd name="T20" fmla="*/ 4390 w 21573"/>
                <a:gd name="T21" fmla="*/ 16940 h 21600"/>
                <a:gd name="T22" fmla="*/ 5043 w 21573"/>
                <a:gd name="T23" fmla="*/ 9321 h 21600"/>
                <a:gd name="T24" fmla="*/ 5853 w 21573"/>
                <a:gd name="T25" fmla="*/ 13981 h 21600"/>
                <a:gd name="T26" fmla="*/ 6018 w 21573"/>
                <a:gd name="T27" fmla="*/ 15756 h 21600"/>
                <a:gd name="T28" fmla="*/ 6341 w 21573"/>
                <a:gd name="T29" fmla="*/ 16940 h 21600"/>
                <a:gd name="T30" fmla="*/ 7482 w 21573"/>
                <a:gd name="T31" fmla="*/ 5844 h 21600"/>
                <a:gd name="T32" fmla="*/ 7969 w 21573"/>
                <a:gd name="T33" fmla="*/ 0 h 21600"/>
                <a:gd name="T34" fmla="*/ 8725 w 21573"/>
                <a:gd name="T35" fmla="*/ 4660 h 21600"/>
                <a:gd name="T36" fmla="*/ 9213 w 21573"/>
                <a:gd name="T37" fmla="*/ 10504 h 21600"/>
                <a:gd name="T38" fmla="*/ 9756 w 21573"/>
                <a:gd name="T39" fmla="*/ 13389 h 21600"/>
                <a:gd name="T40" fmla="*/ 10298 w 21573"/>
                <a:gd name="T41" fmla="*/ 12797 h 21600"/>
                <a:gd name="T42" fmla="*/ 10573 w 21573"/>
                <a:gd name="T43" fmla="*/ 8729 h 21600"/>
                <a:gd name="T44" fmla="*/ 11219 w 21573"/>
                <a:gd name="T45" fmla="*/ 5252 h 21600"/>
                <a:gd name="T46" fmla="*/ 11439 w 21573"/>
                <a:gd name="T47" fmla="*/ 4068 h 21600"/>
                <a:gd name="T48" fmla="*/ 12360 w 21573"/>
                <a:gd name="T49" fmla="*/ 11096 h 21600"/>
                <a:gd name="T50" fmla="*/ 12415 w 21573"/>
                <a:gd name="T51" fmla="*/ 12797 h 21600"/>
                <a:gd name="T52" fmla="*/ 12792 w 21573"/>
                <a:gd name="T53" fmla="*/ 15756 h 21600"/>
                <a:gd name="T54" fmla="*/ 13225 w 21573"/>
                <a:gd name="T55" fmla="*/ 15164 h 21600"/>
                <a:gd name="T56" fmla="*/ 13390 w 21573"/>
                <a:gd name="T57" fmla="*/ 13389 h 21600"/>
                <a:gd name="T58" fmla="*/ 14798 w 21573"/>
                <a:gd name="T59" fmla="*/ 1775 h 21600"/>
                <a:gd name="T60" fmla="*/ 15176 w 21573"/>
                <a:gd name="T61" fmla="*/ 2885 h 21600"/>
                <a:gd name="T62" fmla="*/ 15774 w 21573"/>
                <a:gd name="T63" fmla="*/ 9321 h 21600"/>
                <a:gd name="T64" fmla="*/ 16152 w 21573"/>
                <a:gd name="T65" fmla="*/ 17532 h 21600"/>
                <a:gd name="T66" fmla="*/ 16585 w 21573"/>
                <a:gd name="T67" fmla="*/ 9321 h 21600"/>
                <a:gd name="T68" fmla="*/ 16915 w 21573"/>
                <a:gd name="T69" fmla="*/ 4068 h 21600"/>
                <a:gd name="T70" fmla="*/ 17615 w 21573"/>
                <a:gd name="T71" fmla="*/ 12797 h 21600"/>
                <a:gd name="T72" fmla="*/ 18433 w 21573"/>
                <a:gd name="T73" fmla="*/ 7027 h 21600"/>
                <a:gd name="T74" fmla="*/ 18488 w 21573"/>
                <a:gd name="T75" fmla="*/ 5252 h 21600"/>
                <a:gd name="T76" fmla="*/ 18701 w 21573"/>
                <a:gd name="T77" fmla="*/ 10504 h 21600"/>
                <a:gd name="T78" fmla="*/ 19566 w 21573"/>
                <a:gd name="T79" fmla="*/ 21600 h 21600"/>
                <a:gd name="T80" fmla="*/ 19896 w 21573"/>
                <a:gd name="T81" fmla="*/ 21008 h 21600"/>
                <a:gd name="T82" fmla="*/ 20054 w 21573"/>
                <a:gd name="T83" fmla="*/ 17532 h 21600"/>
                <a:gd name="T84" fmla="*/ 20872 w 21573"/>
                <a:gd name="T85" fmla="*/ 1184 h 21600"/>
                <a:gd name="T86" fmla="*/ 21305 w 21573"/>
                <a:gd name="T87" fmla="*/ 6436 h 21600"/>
                <a:gd name="T88" fmla="*/ 21360 w 21573"/>
                <a:gd name="T89" fmla="*/ 8729 h 21600"/>
                <a:gd name="T90" fmla="*/ 21573 w 21573"/>
                <a:gd name="T91" fmla="*/ 11688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573" h="21600">
                  <a:moveTo>
                    <a:pt x="0" y="13389"/>
                  </a:moveTo>
                  <a:cubicBezTo>
                    <a:pt x="76" y="11022"/>
                    <a:pt x="247" y="10208"/>
                    <a:pt x="378" y="8137"/>
                  </a:cubicBezTo>
                  <a:cubicBezTo>
                    <a:pt x="680" y="8803"/>
                    <a:pt x="818" y="9395"/>
                    <a:pt x="1031" y="11688"/>
                  </a:cubicBezTo>
                  <a:cubicBezTo>
                    <a:pt x="1175" y="16200"/>
                    <a:pt x="1312" y="10948"/>
                    <a:pt x="1408" y="9321"/>
                  </a:cubicBezTo>
                  <a:cubicBezTo>
                    <a:pt x="1498" y="9542"/>
                    <a:pt x="1594" y="9468"/>
                    <a:pt x="1676" y="9912"/>
                  </a:cubicBezTo>
                  <a:cubicBezTo>
                    <a:pt x="1985" y="11614"/>
                    <a:pt x="1711" y="13315"/>
                    <a:pt x="2061" y="14573"/>
                  </a:cubicBezTo>
                  <a:cubicBezTo>
                    <a:pt x="2356" y="12132"/>
                    <a:pt x="2707" y="10282"/>
                    <a:pt x="3037" y="8137"/>
                  </a:cubicBezTo>
                  <a:cubicBezTo>
                    <a:pt x="3208" y="5548"/>
                    <a:pt x="3318" y="6214"/>
                    <a:pt x="3579" y="5252"/>
                  </a:cubicBezTo>
                  <a:cubicBezTo>
                    <a:pt x="3779" y="6732"/>
                    <a:pt x="3923" y="9616"/>
                    <a:pt x="4067" y="11688"/>
                  </a:cubicBezTo>
                  <a:cubicBezTo>
                    <a:pt x="4143" y="12797"/>
                    <a:pt x="4211" y="13981"/>
                    <a:pt x="4280" y="15164"/>
                  </a:cubicBezTo>
                  <a:cubicBezTo>
                    <a:pt x="4315" y="15756"/>
                    <a:pt x="4390" y="16940"/>
                    <a:pt x="4390" y="16940"/>
                  </a:cubicBezTo>
                  <a:cubicBezTo>
                    <a:pt x="4637" y="12945"/>
                    <a:pt x="4534" y="10652"/>
                    <a:pt x="5043" y="9321"/>
                  </a:cubicBezTo>
                  <a:cubicBezTo>
                    <a:pt x="5565" y="10134"/>
                    <a:pt x="5503" y="10800"/>
                    <a:pt x="5853" y="13981"/>
                  </a:cubicBezTo>
                  <a:cubicBezTo>
                    <a:pt x="5915" y="14499"/>
                    <a:pt x="5950" y="15312"/>
                    <a:pt x="6018" y="15756"/>
                  </a:cubicBezTo>
                  <a:cubicBezTo>
                    <a:pt x="6115" y="16348"/>
                    <a:pt x="6341" y="16940"/>
                    <a:pt x="6341" y="16940"/>
                  </a:cubicBezTo>
                  <a:cubicBezTo>
                    <a:pt x="6774" y="15386"/>
                    <a:pt x="7083" y="8729"/>
                    <a:pt x="7482" y="5844"/>
                  </a:cubicBezTo>
                  <a:cubicBezTo>
                    <a:pt x="7619" y="3699"/>
                    <a:pt x="7969" y="0"/>
                    <a:pt x="7969" y="0"/>
                  </a:cubicBezTo>
                  <a:cubicBezTo>
                    <a:pt x="8217" y="962"/>
                    <a:pt x="8512" y="2885"/>
                    <a:pt x="8725" y="4660"/>
                  </a:cubicBezTo>
                  <a:cubicBezTo>
                    <a:pt x="8924" y="6288"/>
                    <a:pt x="9014" y="8951"/>
                    <a:pt x="9213" y="10504"/>
                  </a:cubicBezTo>
                  <a:cubicBezTo>
                    <a:pt x="9364" y="11688"/>
                    <a:pt x="9577" y="12723"/>
                    <a:pt x="9756" y="13389"/>
                  </a:cubicBezTo>
                  <a:cubicBezTo>
                    <a:pt x="9934" y="13167"/>
                    <a:pt x="10127" y="13389"/>
                    <a:pt x="10298" y="12797"/>
                  </a:cubicBezTo>
                  <a:cubicBezTo>
                    <a:pt x="10463" y="12279"/>
                    <a:pt x="10498" y="9912"/>
                    <a:pt x="10573" y="8729"/>
                  </a:cubicBezTo>
                  <a:cubicBezTo>
                    <a:pt x="10731" y="6288"/>
                    <a:pt x="10965" y="5844"/>
                    <a:pt x="11219" y="5252"/>
                  </a:cubicBezTo>
                  <a:cubicBezTo>
                    <a:pt x="11295" y="4882"/>
                    <a:pt x="11356" y="4068"/>
                    <a:pt x="11439" y="4068"/>
                  </a:cubicBezTo>
                  <a:cubicBezTo>
                    <a:pt x="11851" y="4068"/>
                    <a:pt x="12181" y="7323"/>
                    <a:pt x="12360" y="11096"/>
                  </a:cubicBezTo>
                  <a:cubicBezTo>
                    <a:pt x="12387" y="11614"/>
                    <a:pt x="12380" y="12353"/>
                    <a:pt x="12415" y="12797"/>
                  </a:cubicBezTo>
                  <a:cubicBezTo>
                    <a:pt x="12469" y="13463"/>
                    <a:pt x="12710" y="15164"/>
                    <a:pt x="12792" y="15756"/>
                  </a:cubicBezTo>
                  <a:cubicBezTo>
                    <a:pt x="12937" y="15534"/>
                    <a:pt x="13088" y="15682"/>
                    <a:pt x="13225" y="15164"/>
                  </a:cubicBezTo>
                  <a:cubicBezTo>
                    <a:pt x="13301" y="14868"/>
                    <a:pt x="13328" y="13907"/>
                    <a:pt x="13390" y="13389"/>
                  </a:cubicBezTo>
                  <a:cubicBezTo>
                    <a:pt x="13727" y="10282"/>
                    <a:pt x="14407" y="2663"/>
                    <a:pt x="14798" y="1775"/>
                  </a:cubicBezTo>
                  <a:cubicBezTo>
                    <a:pt x="14922" y="2145"/>
                    <a:pt x="15066" y="2145"/>
                    <a:pt x="15176" y="2885"/>
                  </a:cubicBezTo>
                  <a:cubicBezTo>
                    <a:pt x="15396" y="4290"/>
                    <a:pt x="15616" y="7175"/>
                    <a:pt x="15774" y="9321"/>
                  </a:cubicBezTo>
                  <a:cubicBezTo>
                    <a:pt x="15829" y="12427"/>
                    <a:pt x="15905" y="15682"/>
                    <a:pt x="16152" y="17532"/>
                  </a:cubicBezTo>
                  <a:cubicBezTo>
                    <a:pt x="16372" y="15164"/>
                    <a:pt x="16495" y="12501"/>
                    <a:pt x="16585" y="9321"/>
                  </a:cubicBezTo>
                  <a:cubicBezTo>
                    <a:pt x="16688" y="5548"/>
                    <a:pt x="16544" y="5104"/>
                    <a:pt x="16915" y="4068"/>
                  </a:cubicBezTo>
                  <a:cubicBezTo>
                    <a:pt x="17169" y="6953"/>
                    <a:pt x="17258" y="11614"/>
                    <a:pt x="17615" y="12797"/>
                  </a:cubicBezTo>
                  <a:cubicBezTo>
                    <a:pt x="18213" y="11466"/>
                    <a:pt x="18110" y="11984"/>
                    <a:pt x="18433" y="7027"/>
                  </a:cubicBezTo>
                  <a:cubicBezTo>
                    <a:pt x="18453" y="6436"/>
                    <a:pt x="18453" y="4808"/>
                    <a:pt x="18488" y="5252"/>
                  </a:cubicBezTo>
                  <a:cubicBezTo>
                    <a:pt x="18598" y="6732"/>
                    <a:pt x="18625" y="8803"/>
                    <a:pt x="18701" y="10504"/>
                  </a:cubicBezTo>
                  <a:cubicBezTo>
                    <a:pt x="18927" y="15386"/>
                    <a:pt x="19092" y="18937"/>
                    <a:pt x="19566" y="21600"/>
                  </a:cubicBezTo>
                  <a:cubicBezTo>
                    <a:pt x="19676" y="21378"/>
                    <a:pt x="19800" y="21526"/>
                    <a:pt x="19896" y="21008"/>
                  </a:cubicBezTo>
                  <a:cubicBezTo>
                    <a:pt x="19999" y="20416"/>
                    <a:pt x="19999" y="18419"/>
                    <a:pt x="20054" y="17532"/>
                  </a:cubicBezTo>
                  <a:cubicBezTo>
                    <a:pt x="20370" y="12205"/>
                    <a:pt x="20721" y="7397"/>
                    <a:pt x="20872" y="1184"/>
                  </a:cubicBezTo>
                  <a:cubicBezTo>
                    <a:pt x="21167" y="2737"/>
                    <a:pt x="21105" y="3551"/>
                    <a:pt x="21305" y="6436"/>
                  </a:cubicBezTo>
                  <a:cubicBezTo>
                    <a:pt x="21325" y="7175"/>
                    <a:pt x="21318" y="8063"/>
                    <a:pt x="21360" y="8729"/>
                  </a:cubicBezTo>
                  <a:cubicBezTo>
                    <a:pt x="21600" y="12427"/>
                    <a:pt x="21573" y="8877"/>
                    <a:pt x="21573" y="11688"/>
                  </a:cubicBezTo>
                </a:path>
              </a:pathLst>
            </a:custGeom>
            <a:noFill/>
            <a:ln w="19050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9468" name="Freeform 76"/>
            <p:cNvSpPr>
              <a:spLocks/>
            </p:cNvSpPr>
            <p:nvPr/>
          </p:nvSpPr>
          <p:spPr bwMode="auto">
            <a:xfrm>
              <a:off x="827" y="0"/>
              <a:ext cx="826" cy="236"/>
            </a:xfrm>
            <a:custGeom>
              <a:avLst/>
              <a:gdLst>
                <a:gd name="T0" fmla="*/ 0 w 21573"/>
                <a:gd name="T1" fmla="*/ 13389 h 21600"/>
                <a:gd name="T2" fmla="*/ 378 w 21573"/>
                <a:gd name="T3" fmla="*/ 8137 h 21600"/>
                <a:gd name="T4" fmla="*/ 1031 w 21573"/>
                <a:gd name="T5" fmla="*/ 11688 h 21600"/>
                <a:gd name="T6" fmla="*/ 1408 w 21573"/>
                <a:gd name="T7" fmla="*/ 9321 h 21600"/>
                <a:gd name="T8" fmla="*/ 1676 w 21573"/>
                <a:gd name="T9" fmla="*/ 9912 h 21600"/>
                <a:gd name="T10" fmla="*/ 2061 w 21573"/>
                <a:gd name="T11" fmla="*/ 14573 h 21600"/>
                <a:gd name="T12" fmla="*/ 3037 w 21573"/>
                <a:gd name="T13" fmla="*/ 8137 h 21600"/>
                <a:gd name="T14" fmla="*/ 3579 w 21573"/>
                <a:gd name="T15" fmla="*/ 5252 h 21600"/>
                <a:gd name="T16" fmla="*/ 4067 w 21573"/>
                <a:gd name="T17" fmla="*/ 11688 h 21600"/>
                <a:gd name="T18" fmla="*/ 4280 w 21573"/>
                <a:gd name="T19" fmla="*/ 15164 h 21600"/>
                <a:gd name="T20" fmla="*/ 4390 w 21573"/>
                <a:gd name="T21" fmla="*/ 16940 h 21600"/>
                <a:gd name="T22" fmla="*/ 5043 w 21573"/>
                <a:gd name="T23" fmla="*/ 9321 h 21600"/>
                <a:gd name="T24" fmla="*/ 5853 w 21573"/>
                <a:gd name="T25" fmla="*/ 13981 h 21600"/>
                <a:gd name="T26" fmla="*/ 6018 w 21573"/>
                <a:gd name="T27" fmla="*/ 15756 h 21600"/>
                <a:gd name="T28" fmla="*/ 6341 w 21573"/>
                <a:gd name="T29" fmla="*/ 16940 h 21600"/>
                <a:gd name="T30" fmla="*/ 7482 w 21573"/>
                <a:gd name="T31" fmla="*/ 5844 h 21600"/>
                <a:gd name="T32" fmla="*/ 7969 w 21573"/>
                <a:gd name="T33" fmla="*/ 0 h 21600"/>
                <a:gd name="T34" fmla="*/ 8725 w 21573"/>
                <a:gd name="T35" fmla="*/ 4660 h 21600"/>
                <a:gd name="T36" fmla="*/ 9213 w 21573"/>
                <a:gd name="T37" fmla="*/ 10504 h 21600"/>
                <a:gd name="T38" fmla="*/ 9756 w 21573"/>
                <a:gd name="T39" fmla="*/ 13389 h 21600"/>
                <a:gd name="T40" fmla="*/ 10298 w 21573"/>
                <a:gd name="T41" fmla="*/ 12797 h 21600"/>
                <a:gd name="T42" fmla="*/ 10573 w 21573"/>
                <a:gd name="T43" fmla="*/ 8729 h 21600"/>
                <a:gd name="T44" fmla="*/ 11219 w 21573"/>
                <a:gd name="T45" fmla="*/ 5252 h 21600"/>
                <a:gd name="T46" fmla="*/ 11439 w 21573"/>
                <a:gd name="T47" fmla="*/ 4068 h 21600"/>
                <a:gd name="T48" fmla="*/ 12360 w 21573"/>
                <a:gd name="T49" fmla="*/ 11096 h 21600"/>
                <a:gd name="T50" fmla="*/ 12415 w 21573"/>
                <a:gd name="T51" fmla="*/ 12797 h 21600"/>
                <a:gd name="T52" fmla="*/ 12792 w 21573"/>
                <a:gd name="T53" fmla="*/ 15756 h 21600"/>
                <a:gd name="T54" fmla="*/ 13225 w 21573"/>
                <a:gd name="T55" fmla="*/ 15164 h 21600"/>
                <a:gd name="T56" fmla="*/ 13390 w 21573"/>
                <a:gd name="T57" fmla="*/ 13389 h 21600"/>
                <a:gd name="T58" fmla="*/ 14798 w 21573"/>
                <a:gd name="T59" fmla="*/ 1775 h 21600"/>
                <a:gd name="T60" fmla="*/ 15176 w 21573"/>
                <a:gd name="T61" fmla="*/ 2885 h 21600"/>
                <a:gd name="T62" fmla="*/ 15774 w 21573"/>
                <a:gd name="T63" fmla="*/ 9321 h 21600"/>
                <a:gd name="T64" fmla="*/ 16152 w 21573"/>
                <a:gd name="T65" fmla="*/ 17532 h 21600"/>
                <a:gd name="T66" fmla="*/ 16585 w 21573"/>
                <a:gd name="T67" fmla="*/ 9321 h 21600"/>
                <a:gd name="T68" fmla="*/ 16915 w 21573"/>
                <a:gd name="T69" fmla="*/ 4068 h 21600"/>
                <a:gd name="T70" fmla="*/ 17615 w 21573"/>
                <a:gd name="T71" fmla="*/ 12797 h 21600"/>
                <a:gd name="T72" fmla="*/ 18433 w 21573"/>
                <a:gd name="T73" fmla="*/ 7027 h 21600"/>
                <a:gd name="T74" fmla="*/ 18488 w 21573"/>
                <a:gd name="T75" fmla="*/ 5252 h 21600"/>
                <a:gd name="T76" fmla="*/ 18701 w 21573"/>
                <a:gd name="T77" fmla="*/ 10504 h 21600"/>
                <a:gd name="T78" fmla="*/ 19566 w 21573"/>
                <a:gd name="T79" fmla="*/ 21600 h 21600"/>
                <a:gd name="T80" fmla="*/ 19896 w 21573"/>
                <a:gd name="T81" fmla="*/ 21008 h 21600"/>
                <a:gd name="T82" fmla="*/ 20054 w 21573"/>
                <a:gd name="T83" fmla="*/ 17532 h 21600"/>
                <a:gd name="T84" fmla="*/ 20872 w 21573"/>
                <a:gd name="T85" fmla="*/ 1184 h 21600"/>
                <a:gd name="T86" fmla="*/ 21305 w 21573"/>
                <a:gd name="T87" fmla="*/ 6436 h 21600"/>
                <a:gd name="T88" fmla="*/ 21360 w 21573"/>
                <a:gd name="T89" fmla="*/ 8729 h 21600"/>
                <a:gd name="T90" fmla="*/ 21573 w 21573"/>
                <a:gd name="T91" fmla="*/ 11688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573" h="21600">
                  <a:moveTo>
                    <a:pt x="0" y="13389"/>
                  </a:moveTo>
                  <a:cubicBezTo>
                    <a:pt x="76" y="11022"/>
                    <a:pt x="247" y="10208"/>
                    <a:pt x="378" y="8137"/>
                  </a:cubicBezTo>
                  <a:cubicBezTo>
                    <a:pt x="680" y="8803"/>
                    <a:pt x="818" y="9395"/>
                    <a:pt x="1031" y="11688"/>
                  </a:cubicBezTo>
                  <a:cubicBezTo>
                    <a:pt x="1175" y="16200"/>
                    <a:pt x="1312" y="10948"/>
                    <a:pt x="1408" y="9321"/>
                  </a:cubicBezTo>
                  <a:cubicBezTo>
                    <a:pt x="1498" y="9542"/>
                    <a:pt x="1594" y="9468"/>
                    <a:pt x="1676" y="9912"/>
                  </a:cubicBezTo>
                  <a:cubicBezTo>
                    <a:pt x="1985" y="11614"/>
                    <a:pt x="1711" y="13315"/>
                    <a:pt x="2061" y="14573"/>
                  </a:cubicBezTo>
                  <a:cubicBezTo>
                    <a:pt x="2356" y="12132"/>
                    <a:pt x="2707" y="10282"/>
                    <a:pt x="3037" y="8137"/>
                  </a:cubicBezTo>
                  <a:cubicBezTo>
                    <a:pt x="3208" y="5548"/>
                    <a:pt x="3318" y="6214"/>
                    <a:pt x="3579" y="5252"/>
                  </a:cubicBezTo>
                  <a:cubicBezTo>
                    <a:pt x="3779" y="6732"/>
                    <a:pt x="3923" y="9616"/>
                    <a:pt x="4067" y="11688"/>
                  </a:cubicBezTo>
                  <a:cubicBezTo>
                    <a:pt x="4143" y="12797"/>
                    <a:pt x="4211" y="13981"/>
                    <a:pt x="4280" y="15164"/>
                  </a:cubicBezTo>
                  <a:cubicBezTo>
                    <a:pt x="4315" y="15756"/>
                    <a:pt x="4390" y="16940"/>
                    <a:pt x="4390" y="16940"/>
                  </a:cubicBezTo>
                  <a:cubicBezTo>
                    <a:pt x="4637" y="12945"/>
                    <a:pt x="4534" y="10652"/>
                    <a:pt x="5043" y="9321"/>
                  </a:cubicBezTo>
                  <a:cubicBezTo>
                    <a:pt x="5565" y="10134"/>
                    <a:pt x="5503" y="10800"/>
                    <a:pt x="5853" y="13981"/>
                  </a:cubicBezTo>
                  <a:cubicBezTo>
                    <a:pt x="5915" y="14499"/>
                    <a:pt x="5950" y="15312"/>
                    <a:pt x="6018" y="15756"/>
                  </a:cubicBezTo>
                  <a:cubicBezTo>
                    <a:pt x="6115" y="16348"/>
                    <a:pt x="6341" y="16940"/>
                    <a:pt x="6341" y="16940"/>
                  </a:cubicBezTo>
                  <a:cubicBezTo>
                    <a:pt x="6774" y="15386"/>
                    <a:pt x="7083" y="8729"/>
                    <a:pt x="7482" y="5844"/>
                  </a:cubicBezTo>
                  <a:cubicBezTo>
                    <a:pt x="7619" y="3699"/>
                    <a:pt x="7969" y="0"/>
                    <a:pt x="7969" y="0"/>
                  </a:cubicBezTo>
                  <a:cubicBezTo>
                    <a:pt x="8217" y="962"/>
                    <a:pt x="8512" y="2885"/>
                    <a:pt x="8725" y="4660"/>
                  </a:cubicBezTo>
                  <a:cubicBezTo>
                    <a:pt x="8924" y="6288"/>
                    <a:pt x="9014" y="8951"/>
                    <a:pt x="9213" y="10504"/>
                  </a:cubicBezTo>
                  <a:cubicBezTo>
                    <a:pt x="9364" y="11688"/>
                    <a:pt x="9577" y="12723"/>
                    <a:pt x="9756" y="13389"/>
                  </a:cubicBezTo>
                  <a:cubicBezTo>
                    <a:pt x="9934" y="13167"/>
                    <a:pt x="10127" y="13389"/>
                    <a:pt x="10298" y="12797"/>
                  </a:cubicBezTo>
                  <a:cubicBezTo>
                    <a:pt x="10463" y="12279"/>
                    <a:pt x="10498" y="9912"/>
                    <a:pt x="10573" y="8729"/>
                  </a:cubicBezTo>
                  <a:cubicBezTo>
                    <a:pt x="10731" y="6288"/>
                    <a:pt x="10965" y="5844"/>
                    <a:pt x="11219" y="5252"/>
                  </a:cubicBezTo>
                  <a:cubicBezTo>
                    <a:pt x="11295" y="4882"/>
                    <a:pt x="11356" y="4068"/>
                    <a:pt x="11439" y="4068"/>
                  </a:cubicBezTo>
                  <a:cubicBezTo>
                    <a:pt x="11851" y="4068"/>
                    <a:pt x="12181" y="7323"/>
                    <a:pt x="12360" y="11096"/>
                  </a:cubicBezTo>
                  <a:cubicBezTo>
                    <a:pt x="12387" y="11614"/>
                    <a:pt x="12380" y="12353"/>
                    <a:pt x="12415" y="12797"/>
                  </a:cubicBezTo>
                  <a:cubicBezTo>
                    <a:pt x="12469" y="13463"/>
                    <a:pt x="12710" y="15164"/>
                    <a:pt x="12792" y="15756"/>
                  </a:cubicBezTo>
                  <a:cubicBezTo>
                    <a:pt x="12937" y="15534"/>
                    <a:pt x="13088" y="15682"/>
                    <a:pt x="13225" y="15164"/>
                  </a:cubicBezTo>
                  <a:cubicBezTo>
                    <a:pt x="13301" y="14868"/>
                    <a:pt x="13328" y="13907"/>
                    <a:pt x="13390" y="13389"/>
                  </a:cubicBezTo>
                  <a:cubicBezTo>
                    <a:pt x="13727" y="10282"/>
                    <a:pt x="14407" y="2663"/>
                    <a:pt x="14798" y="1775"/>
                  </a:cubicBezTo>
                  <a:cubicBezTo>
                    <a:pt x="14922" y="2145"/>
                    <a:pt x="15066" y="2145"/>
                    <a:pt x="15176" y="2885"/>
                  </a:cubicBezTo>
                  <a:cubicBezTo>
                    <a:pt x="15396" y="4290"/>
                    <a:pt x="15616" y="7175"/>
                    <a:pt x="15774" y="9321"/>
                  </a:cubicBezTo>
                  <a:cubicBezTo>
                    <a:pt x="15829" y="12427"/>
                    <a:pt x="15905" y="15682"/>
                    <a:pt x="16152" y="17532"/>
                  </a:cubicBezTo>
                  <a:cubicBezTo>
                    <a:pt x="16372" y="15164"/>
                    <a:pt x="16495" y="12501"/>
                    <a:pt x="16585" y="9321"/>
                  </a:cubicBezTo>
                  <a:cubicBezTo>
                    <a:pt x="16688" y="5548"/>
                    <a:pt x="16544" y="5104"/>
                    <a:pt x="16915" y="4068"/>
                  </a:cubicBezTo>
                  <a:cubicBezTo>
                    <a:pt x="17169" y="6953"/>
                    <a:pt x="17258" y="11614"/>
                    <a:pt x="17615" y="12797"/>
                  </a:cubicBezTo>
                  <a:cubicBezTo>
                    <a:pt x="18213" y="11466"/>
                    <a:pt x="18110" y="11984"/>
                    <a:pt x="18433" y="7027"/>
                  </a:cubicBezTo>
                  <a:cubicBezTo>
                    <a:pt x="18453" y="6436"/>
                    <a:pt x="18453" y="4808"/>
                    <a:pt x="18488" y="5252"/>
                  </a:cubicBezTo>
                  <a:cubicBezTo>
                    <a:pt x="18598" y="6732"/>
                    <a:pt x="18625" y="8803"/>
                    <a:pt x="18701" y="10504"/>
                  </a:cubicBezTo>
                  <a:cubicBezTo>
                    <a:pt x="18927" y="15386"/>
                    <a:pt x="19092" y="18937"/>
                    <a:pt x="19566" y="21600"/>
                  </a:cubicBezTo>
                  <a:cubicBezTo>
                    <a:pt x="19676" y="21378"/>
                    <a:pt x="19800" y="21526"/>
                    <a:pt x="19896" y="21008"/>
                  </a:cubicBezTo>
                  <a:cubicBezTo>
                    <a:pt x="19999" y="20416"/>
                    <a:pt x="19999" y="18419"/>
                    <a:pt x="20054" y="17532"/>
                  </a:cubicBezTo>
                  <a:cubicBezTo>
                    <a:pt x="20370" y="12205"/>
                    <a:pt x="20721" y="7397"/>
                    <a:pt x="20872" y="1184"/>
                  </a:cubicBezTo>
                  <a:cubicBezTo>
                    <a:pt x="21167" y="2737"/>
                    <a:pt x="21105" y="3551"/>
                    <a:pt x="21305" y="6436"/>
                  </a:cubicBezTo>
                  <a:cubicBezTo>
                    <a:pt x="21325" y="7175"/>
                    <a:pt x="21318" y="8063"/>
                    <a:pt x="21360" y="8729"/>
                  </a:cubicBezTo>
                  <a:cubicBezTo>
                    <a:pt x="21600" y="12427"/>
                    <a:pt x="21573" y="8877"/>
                    <a:pt x="21573" y="11688"/>
                  </a:cubicBezTo>
                </a:path>
              </a:pathLst>
            </a:custGeom>
            <a:noFill/>
            <a:ln w="19050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59470" name="Line 78"/>
          <p:cNvSpPr>
            <a:spLocks noChangeShapeType="1"/>
          </p:cNvSpPr>
          <p:nvPr/>
        </p:nvSpPr>
        <p:spPr bwMode="auto">
          <a:xfrm rot="10800000" flipH="1">
            <a:off x="5260975" y="4327525"/>
            <a:ext cx="3044825" cy="127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9471" name="Line 79"/>
          <p:cNvSpPr>
            <a:spLocks noChangeShapeType="1"/>
          </p:cNvSpPr>
          <p:nvPr/>
        </p:nvSpPr>
        <p:spPr bwMode="auto">
          <a:xfrm>
            <a:off x="5257800" y="4602163"/>
            <a:ext cx="3048000" cy="1587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59474" name="Group 82"/>
          <p:cNvGrpSpPr>
            <a:grpSpLocks/>
          </p:cNvGrpSpPr>
          <p:nvPr/>
        </p:nvGrpSpPr>
        <p:grpSpPr bwMode="auto">
          <a:xfrm>
            <a:off x="4678363" y="3551238"/>
            <a:ext cx="4354512" cy="2925762"/>
            <a:chOff x="0" y="0"/>
            <a:chExt cx="2743" cy="1843"/>
          </a:xfrm>
        </p:grpSpPr>
        <p:sp>
          <p:nvSpPr>
            <p:cNvPr id="59472" name="Rectangle 80"/>
            <p:cNvSpPr>
              <a:spLocks/>
            </p:cNvSpPr>
            <p:nvPr/>
          </p:nvSpPr>
          <p:spPr bwMode="auto">
            <a:xfrm>
              <a:off x="0" y="0"/>
              <a:ext cx="2743" cy="1843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3333CC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59473" name="Picture 81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" y="110"/>
              <a:ext cx="2558" cy="1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9479" name="Group 87"/>
          <p:cNvGrpSpPr>
            <a:grpSpLocks/>
          </p:cNvGrpSpPr>
          <p:nvPr/>
        </p:nvGrpSpPr>
        <p:grpSpPr bwMode="auto">
          <a:xfrm>
            <a:off x="5715000" y="4237038"/>
            <a:ext cx="2370138" cy="2011362"/>
            <a:chOff x="0" y="0"/>
            <a:chExt cx="1493" cy="1267"/>
          </a:xfrm>
        </p:grpSpPr>
        <p:sp>
          <p:nvSpPr>
            <p:cNvPr id="59475" name="Line 83"/>
            <p:cNvSpPr>
              <a:spLocks noChangeShapeType="1"/>
            </p:cNvSpPr>
            <p:nvPr/>
          </p:nvSpPr>
          <p:spPr bwMode="auto">
            <a:xfrm>
              <a:off x="0" y="0"/>
              <a:ext cx="1" cy="1267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9476" name="Line 84"/>
            <p:cNvSpPr>
              <a:spLocks noChangeShapeType="1"/>
            </p:cNvSpPr>
            <p:nvPr/>
          </p:nvSpPr>
          <p:spPr bwMode="auto">
            <a:xfrm>
              <a:off x="1492" y="0"/>
              <a:ext cx="1" cy="1267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9477" name="Line 85"/>
            <p:cNvSpPr>
              <a:spLocks noChangeShapeType="1"/>
            </p:cNvSpPr>
            <p:nvPr/>
          </p:nvSpPr>
          <p:spPr bwMode="auto">
            <a:xfrm>
              <a:off x="0" y="578"/>
              <a:ext cx="1492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triangle" w="lg" len="med"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9478" name="Rectangle 86"/>
            <p:cNvSpPr>
              <a:spLocks/>
            </p:cNvSpPr>
            <p:nvPr/>
          </p:nvSpPr>
          <p:spPr bwMode="auto">
            <a:xfrm>
              <a:off x="250" y="294"/>
              <a:ext cx="65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 dirty="0">
                  <a:solidFill>
                    <a:schemeClr val="tx1"/>
                  </a:solidFill>
                  <a:ea typeface="ＭＳ Ｐゴシック" charset="0"/>
                  <a:cs typeface="Calibri"/>
                </a:rPr>
                <a:t>Buffer Size</a:t>
              </a:r>
            </a:p>
          </p:txBody>
        </p:sp>
      </p:grpSp>
      <p:grpSp>
        <p:nvGrpSpPr>
          <p:cNvPr id="59555" name="Group 163"/>
          <p:cNvGrpSpPr>
            <a:grpSpLocks/>
          </p:cNvGrpSpPr>
          <p:nvPr/>
        </p:nvGrpSpPr>
        <p:grpSpPr bwMode="auto">
          <a:xfrm>
            <a:off x="455613" y="3886200"/>
            <a:ext cx="3979862" cy="2452688"/>
            <a:chOff x="0" y="0"/>
            <a:chExt cx="2506" cy="1545"/>
          </a:xfrm>
        </p:grpSpPr>
        <p:sp>
          <p:nvSpPr>
            <p:cNvPr id="59480" name="Freeform 88"/>
            <p:cNvSpPr>
              <a:spLocks/>
            </p:cNvSpPr>
            <p:nvPr/>
          </p:nvSpPr>
          <p:spPr bwMode="auto">
            <a:xfrm>
              <a:off x="317" y="7"/>
              <a:ext cx="2136" cy="131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21600 h 21600"/>
                <a:gd name="T4" fmla="*/ 2160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59493" name="Group 101"/>
            <p:cNvGrpSpPr>
              <a:grpSpLocks/>
            </p:cNvGrpSpPr>
            <p:nvPr/>
          </p:nvGrpSpPr>
          <p:grpSpPr bwMode="auto">
            <a:xfrm>
              <a:off x="468" y="803"/>
              <a:ext cx="1805" cy="312"/>
              <a:chOff x="0" y="0"/>
              <a:chExt cx="1805" cy="311"/>
            </a:xfrm>
          </p:grpSpPr>
          <p:grpSp>
            <p:nvGrpSpPr>
              <p:cNvPr id="59483" name="Group 91"/>
              <p:cNvGrpSpPr>
                <a:grpSpLocks/>
              </p:cNvGrpSpPr>
              <p:nvPr/>
            </p:nvGrpSpPr>
            <p:grpSpPr bwMode="auto">
              <a:xfrm>
                <a:off x="0" y="0"/>
                <a:ext cx="451" cy="311"/>
                <a:chOff x="0" y="0"/>
                <a:chExt cx="451" cy="311"/>
              </a:xfrm>
            </p:grpSpPr>
            <p:sp>
              <p:nvSpPr>
                <p:cNvPr id="59481" name="Freeform 89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482" name="Line 90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486" name="Group 94"/>
              <p:cNvGrpSpPr>
                <a:grpSpLocks/>
              </p:cNvGrpSpPr>
              <p:nvPr/>
            </p:nvGrpSpPr>
            <p:grpSpPr bwMode="auto">
              <a:xfrm>
                <a:off x="451" y="0"/>
                <a:ext cx="451" cy="311"/>
                <a:chOff x="0" y="0"/>
                <a:chExt cx="451" cy="311"/>
              </a:xfrm>
            </p:grpSpPr>
            <p:sp>
              <p:nvSpPr>
                <p:cNvPr id="59484" name="Freeform 92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485" name="Line 93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489" name="Group 97"/>
              <p:cNvGrpSpPr>
                <a:grpSpLocks/>
              </p:cNvGrpSpPr>
              <p:nvPr/>
            </p:nvGrpSpPr>
            <p:grpSpPr bwMode="auto">
              <a:xfrm>
                <a:off x="902" y="0"/>
                <a:ext cx="451" cy="311"/>
                <a:chOff x="0" y="0"/>
                <a:chExt cx="451" cy="311"/>
              </a:xfrm>
            </p:grpSpPr>
            <p:sp>
              <p:nvSpPr>
                <p:cNvPr id="59487" name="Freeform 95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488" name="Line 96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492" name="Group 100"/>
              <p:cNvGrpSpPr>
                <a:grpSpLocks/>
              </p:cNvGrpSpPr>
              <p:nvPr/>
            </p:nvGrpSpPr>
            <p:grpSpPr bwMode="auto">
              <a:xfrm>
                <a:off x="1353" y="0"/>
                <a:ext cx="452" cy="311"/>
                <a:chOff x="0" y="0"/>
                <a:chExt cx="451" cy="311"/>
              </a:xfrm>
            </p:grpSpPr>
            <p:sp>
              <p:nvSpPr>
                <p:cNvPr id="59490" name="Freeform 98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491" name="Line 99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</p:grpSp>
        <p:sp>
          <p:nvSpPr>
            <p:cNvPr id="59494" name="Line 102"/>
            <p:cNvSpPr>
              <a:spLocks noChangeShapeType="1"/>
            </p:cNvSpPr>
            <p:nvPr/>
          </p:nvSpPr>
          <p:spPr bwMode="auto">
            <a:xfrm>
              <a:off x="257" y="803"/>
              <a:ext cx="632" cy="1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9495" name="Line 103"/>
            <p:cNvSpPr>
              <a:spLocks noChangeShapeType="1"/>
            </p:cNvSpPr>
            <p:nvPr/>
          </p:nvSpPr>
          <p:spPr bwMode="auto">
            <a:xfrm>
              <a:off x="257" y="1115"/>
              <a:ext cx="662" cy="1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59496" name="Picture 104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" y="976"/>
              <a:ext cx="190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97" name="Rectangle 105"/>
            <p:cNvSpPr>
              <a:spLocks/>
            </p:cNvSpPr>
            <p:nvPr/>
          </p:nvSpPr>
          <p:spPr bwMode="auto">
            <a:xfrm>
              <a:off x="2369" y="1321"/>
              <a:ext cx="137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>
                  <a:solidFill>
                    <a:schemeClr val="tx1"/>
                  </a:solidFill>
                  <a:latin typeface="Times New Roman Bold Italic" charset="0"/>
                  <a:ea typeface="ＭＳ Ｐゴシック" charset="0"/>
                  <a:cs typeface="Times New Roman Bold Italic" charset="0"/>
                  <a:sym typeface="Times New Roman Bold Italic" charset="0"/>
                </a:rPr>
                <a:t>t</a:t>
              </a:r>
            </a:p>
          </p:txBody>
        </p:sp>
        <p:grpSp>
          <p:nvGrpSpPr>
            <p:cNvPr id="59510" name="Group 118"/>
            <p:cNvGrpSpPr>
              <a:grpSpLocks/>
            </p:cNvGrpSpPr>
            <p:nvPr/>
          </p:nvGrpSpPr>
          <p:grpSpPr bwMode="auto">
            <a:xfrm>
              <a:off x="481" y="812"/>
              <a:ext cx="1805" cy="311"/>
              <a:chOff x="0" y="0"/>
              <a:chExt cx="1805" cy="311"/>
            </a:xfrm>
          </p:grpSpPr>
          <p:grpSp>
            <p:nvGrpSpPr>
              <p:cNvPr id="59500" name="Group 108"/>
              <p:cNvGrpSpPr>
                <a:grpSpLocks/>
              </p:cNvGrpSpPr>
              <p:nvPr/>
            </p:nvGrpSpPr>
            <p:grpSpPr bwMode="auto">
              <a:xfrm>
                <a:off x="0" y="0"/>
                <a:ext cx="451" cy="311"/>
                <a:chOff x="0" y="0"/>
                <a:chExt cx="451" cy="311"/>
              </a:xfrm>
            </p:grpSpPr>
            <p:sp>
              <p:nvSpPr>
                <p:cNvPr id="59498" name="Freeform 106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499" name="Line 107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503" name="Group 111"/>
              <p:cNvGrpSpPr>
                <a:grpSpLocks/>
              </p:cNvGrpSpPr>
              <p:nvPr/>
            </p:nvGrpSpPr>
            <p:grpSpPr bwMode="auto">
              <a:xfrm>
                <a:off x="451" y="0"/>
                <a:ext cx="451" cy="311"/>
                <a:chOff x="0" y="0"/>
                <a:chExt cx="451" cy="311"/>
              </a:xfrm>
            </p:grpSpPr>
            <p:sp>
              <p:nvSpPr>
                <p:cNvPr id="59501" name="Freeform 109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502" name="Line 110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506" name="Group 114"/>
              <p:cNvGrpSpPr>
                <a:grpSpLocks/>
              </p:cNvGrpSpPr>
              <p:nvPr/>
            </p:nvGrpSpPr>
            <p:grpSpPr bwMode="auto">
              <a:xfrm>
                <a:off x="902" y="0"/>
                <a:ext cx="451" cy="311"/>
                <a:chOff x="0" y="0"/>
                <a:chExt cx="451" cy="311"/>
              </a:xfrm>
            </p:grpSpPr>
            <p:sp>
              <p:nvSpPr>
                <p:cNvPr id="59504" name="Freeform 112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505" name="Line 113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509" name="Group 117"/>
              <p:cNvGrpSpPr>
                <a:grpSpLocks/>
              </p:cNvGrpSpPr>
              <p:nvPr/>
            </p:nvGrpSpPr>
            <p:grpSpPr bwMode="auto">
              <a:xfrm>
                <a:off x="1353" y="0"/>
                <a:ext cx="452" cy="311"/>
                <a:chOff x="0" y="0"/>
                <a:chExt cx="451" cy="311"/>
              </a:xfrm>
            </p:grpSpPr>
            <p:sp>
              <p:nvSpPr>
                <p:cNvPr id="59507" name="Freeform 115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508" name="Line 116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9523" name="Group 131"/>
            <p:cNvGrpSpPr>
              <a:grpSpLocks/>
            </p:cNvGrpSpPr>
            <p:nvPr/>
          </p:nvGrpSpPr>
          <p:grpSpPr bwMode="auto">
            <a:xfrm>
              <a:off x="494" y="821"/>
              <a:ext cx="1805" cy="311"/>
              <a:chOff x="0" y="0"/>
              <a:chExt cx="1805" cy="311"/>
            </a:xfrm>
          </p:grpSpPr>
          <p:grpSp>
            <p:nvGrpSpPr>
              <p:cNvPr id="59513" name="Group 121"/>
              <p:cNvGrpSpPr>
                <a:grpSpLocks/>
              </p:cNvGrpSpPr>
              <p:nvPr/>
            </p:nvGrpSpPr>
            <p:grpSpPr bwMode="auto">
              <a:xfrm>
                <a:off x="0" y="0"/>
                <a:ext cx="451" cy="311"/>
                <a:chOff x="0" y="0"/>
                <a:chExt cx="451" cy="311"/>
              </a:xfrm>
            </p:grpSpPr>
            <p:sp>
              <p:nvSpPr>
                <p:cNvPr id="59511" name="Freeform 119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512" name="Line 120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516" name="Group 124"/>
              <p:cNvGrpSpPr>
                <a:grpSpLocks/>
              </p:cNvGrpSpPr>
              <p:nvPr/>
            </p:nvGrpSpPr>
            <p:grpSpPr bwMode="auto">
              <a:xfrm>
                <a:off x="451" y="0"/>
                <a:ext cx="451" cy="311"/>
                <a:chOff x="0" y="0"/>
                <a:chExt cx="451" cy="311"/>
              </a:xfrm>
            </p:grpSpPr>
            <p:sp>
              <p:nvSpPr>
                <p:cNvPr id="59514" name="Freeform 122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515" name="Line 123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519" name="Group 127"/>
              <p:cNvGrpSpPr>
                <a:grpSpLocks/>
              </p:cNvGrpSpPr>
              <p:nvPr/>
            </p:nvGrpSpPr>
            <p:grpSpPr bwMode="auto">
              <a:xfrm>
                <a:off x="902" y="0"/>
                <a:ext cx="451" cy="311"/>
                <a:chOff x="0" y="0"/>
                <a:chExt cx="451" cy="311"/>
              </a:xfrm>
            </p:grpSpPr>
            <p:sp>
              <p:nvSpPr>
                <p:cNvPr id="59517" name="Freeform 125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518" name="Line 126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522" name="Group 130"/>
              <p:cNvGrpSpPr>
                <a:grpSpLocks/>
              </p:cNvGrpSpPr>
              <p:nvPr/>
            </p:nvGrpSpPr>
            <p:grpSpPr bwMode="auto">
              <a:xfrm>
                <a:off x="1353" y="0"/>
                <a:ext cx="452" cy="311"/>
                <a:chOff x="0" y="0"/>
                <a:chExt cx="451" cy="311"/>
              </a:xfrm>
            </p:grpSpPr>
            <p:sp>
              <p:nvSpPr>
                <p:cNvPr id="59520" name="Freeform 128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521" name="Line 129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9536" name="Group 144"/>
            <p:cNvGrpSpPr>
              <a:grpSpLocks/>
            </p:cNvGrpSpPr>
            <p:nvPr/>
          </p:nvGrpSpPr>
          <p:grpSpPr bwMode="auto">
            <a:xfrm>
              <a:off x="507" y="829"/>
              <a:ext cx="1805" cy="312"/>
              <a:chOff x="0" y="0"/>
              <a:chExt cx="1805" cy="311"/>
            </a:xfrm>
          </p:grpSpPr>
          <p:grpSp>
            <p:nvGrpSpPr>
              <p:cNvPr id="59526" name="Group 134"/>
              <p:cNvGrpSpPr>
                <a:grpSpLocks/>
              </p:cNvGrpSpPr>
              <p:nvPr/>
            </p:nvGrpSpPr>
            <p:grpSpPr bwMode="auto">
              <a:xfrm>
                <a:off x="0" y="0"/>
                <a:ext cx="451" cy="311"/>
                <a:chOff x="0" y="0"/>
                <a:chExt cx="451" cy="311"/>
              </a:xfrm>
            </p:grpSpPr>
            <p:sp>
              <p:nvSpPr>
                <p:cNvPr id="59524" name="Freeform 132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525" name="Line 133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529" name="Group 137"/>
              <p:cNvGrpSpPr>
                <a:grpSpLocks/>
              </p:cNvGrpSpPr>
              <p:nvPr/>
            </p:nvGrpSpPr>
            <p:grpSpPr bwMode="auto">
              <a:xfrm>
                <a:off x="451" y="0"/>
                <a:ext cx="451" cy="311"/>
                <a:chOff x="0" y="0"/>
                <a:chExt cx="451" cy="311"/>
              </a:xfrm>
            </p:grpSpPr>
            <p:sp>
              <p:nvSpPr>
                <p:cNvPr id="59527" name="Freeform 135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528" name="Line 136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532" name="Group 140"/>
              <p:cNvGrpSpPr>
                <a:grpSpLocks/>
              </p:cNvGrpSpPr>
              <p:nvPr/>
            </p:nvGrpSpPr>
            <p:grpSpPr bwMode="auto">
              <a:xfrm>
                <a:off x="902" y="0"/>
                <a:ext cx="451" cy="311"/>
                <a:chOff x="0" y="0"/>
                <a:chExt cx="451" cy="311"/>
              </a:xfrm>
            </p:grpSpPr>
            <p:sp>
              <p:nvSpPr>
                <p:cNvPr id="59530" name="Freeform 138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531" name="Line 139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535" name="Group 143"/>
              <p:cNvGrpSpPr>
                <a:grpSpLocks/>
              </p:cNvGrpSpPr>
              <p:nvPr/>
            </p:nvGrpSpPr>
            <p:grpSpPr bwMode="auto">
              <a:xfrm>
                <a:off x="1353" y="0"/>
                <a:ext cx="452" cy="311"/>
                <a:chOff x="0" y="0"/>
                <a:chExt cx="451" cy="311"/>
              </a:xfrm>
            </p:grpSpPr>
            <p:sp>
              <p:nvSpPr>
                <p:cNvPr id="59533" name="Freeform 141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534" name="Line 142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9549" name="Group 157"/>
            <p:cNvGrpSpPr>
              <a:grpSpLocks/>
            </p:cNvGrpSpPr>
            <p:nvPr/>
          </p:nvGrpSpPr>
          <p:grpSpPr bwMode="auto">
            <a:xfrm>
              <a:off x="451" y="111"/>
              <a:ext cx="1805" cy="519"/>
              <a:chOff x="0" y="0"/>
              <a:chExt cx="1805" cy="519"/>
            </a:xfrm>
          </p:grpSpPr>
          <p:grpSp>
            <p:nvGrpSpPr>
              <p:cNvPr id="59539" name="Group 147"/>
              <p:cNvGrpSpPr>
                <a:grpSpLocks/>
              </p:cNvGrpSpPr>
              <p:nvPr/>
            </p:nvGrpSpPr>
            <p:grpSpPr bwMode="auto">
              <a:xfrm>
                <a:off x="0" y="0"/>
                <a:ext cx="451" cy="519"/>
                <a:chOff x="0" y="0"/>
                <a:chExt cx="451" cy="519"/>
              </a:xfrm>
            </p:grpSpPr>
            <p:sp>
              <p:nvSpPr>
                <p:cNvPr id="59537" name="Freeform 145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519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538" name="Line 146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519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542" name="Group 150"/>
              <p:cNvGrpSpPr>
                <a:grpSpLocks/>
              </p:cNvGrpSpPr>
              <p:nvPr/>
            </p:nvGrpSpPr>
            <p:grpSpPr bwMode="auto">
              <a:xfrm>
                <a:off x="451" y="0"/>
                <a:ext cx="451" cy="519"/>
                <a:chOff x="0" y="0"/>
                <a:chExt cx="451" cy="519"/>
              </a:xfrm>
            </p:grpSpPr>
            <p:sp>
              <p:nvSpPr>
                <p:cNvPr id="59540" name="Freeform 148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519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541" name="Line 149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519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545" name="Group 153"/>
              <p:cNvGrpSpPr>
                <a:grpSpLocks/>
              </p:cNvGrpSpPr>
              <p:nvPr/>
            </p:nvGrpSpPr>
            <p:grpSpPr bwMode="auto">
              <a:xfrm>
                <a:off x="902" y="0"/>
                <a:ext cx="451" cy="519"/>
                <a:chOff x="0" y="0"/>
                <a:chExt cx="451" cy="519"/>
              </a:xfrm>
            </p:grpSpPr>
            <p:sp>
              <p:nvSpPr>
                <p:cNvPr id="59543" name="Freeform 151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519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544" name="Line 152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519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548" name="Group 156"/>
              <p:cNvGrpSpPr>
                <a:grpSpLocks/>
              </p:cNvGrpSpPr>
              <p:nvPr/>
            </p:nvGrpSpPr>
            <p:grpSpPr bwMode="auto">
              <a:xfrm>
                <a:off x="1353" y="0"/>
                <a:ext cx="452" cy="519"/>
                <a:chOff x="0" y="0"/>
                <a:chExt cx="451" cy="519"/>
              </a:xfrm>
            </p:grpSpPr>
            <p:sp>
              <p:nvSpPr>
                <p:cNvPr id="59546" name="Freeform 154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519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547" name="Line 155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519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</p:grpSp>
        <p:pic>
          <p:nvPicPr>
            <p:cNvPr id="59550" name="Picture 158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5"/>
              <a:ext cx="28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551" name="Picture 159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" y="0"/>
              <a:ext cx="273" cy="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552" name="Line 160"/>
            <p:cNvSpPr>
              <a:spLocks noChangeShapeType="1"/>
            </p:cNvSpPr>
            <p:nvPr/>
          </p:nvSpPr>
          <p:spPr bwMode="auto">
            <a:xfrm>
              <a:off x="257" y="111"/>
              <a:ext cx="632" cy="1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9553" name="Line 161"/>
            <p:cNvSpPr>
              <a:spLocks noChangeShapeType="1"/>
            </p:cNvSpPr>
            <p:nvPr/>
          </p:nvSpPr>
          <p:spPr bwMode="auto">
            <a:xfrm>
              <a:off x="287" y="630"/>
              <a:ext cx="632" cy="1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59554" name="Picture 162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" y="742"/>
              <a:ext cx="170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3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9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9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94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09" grpId="0" animBg="1"/>
      <p:bldP spid="59410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9794A-D215-0E4C-A9E8-B1E7A7EBDEDC}" type="slidenum">
              <a:rPr lang="en-US" smtClean="0"/>
              <a:pPr/>
              <a:t>67</a:t>
            </a:fld>
            <a:endParaRPr lang="en-US" dirty="0"/>
          </a:p>
        </p:txBody>
      </p:sp>
      <p:sp>
        <p:nvSpPr>
          <p:cNvPr id="161794" name="Rectangle 2"/>
          <p:cNvSpPr>
            <a:spLocks noChangeArrowheads="1"/>
          </p:cNvSpPr>
          <p:nvPr/>
        </p:nvSpPr>
        <p:spPr bwMode="auto">
          <a:xfrm>
            <a:off x="1704975" y="1781175"/>
            <a:ext cx="6534150" cy="40767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1795" name="Rectangle 3"/>
          <p:cNvSpPr>
            <a:spLocks noChangeArrowheads="1"/>
          </p:cNvSpPr>
          <p:nvPr/>
        </p:nvSpPr>
        <p:spPr bwMode="auto">
          <a:xfrm>
            <a:off x="1638300" y="1847850"/>
            <a:ext cx="6534150" cy="407670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1796" name="Rectangle 4"/>
          <p:cNvSpPr>
            <a:spLocks noGrp="1" noChangeArrowheads="1"/>
          </p:cNvSpPr>
          <p:nvPr>
            <p:ph type="title"/>
          </p:nvPr>
        </p:nvSpPr>
        <p:spPr>
          <a:xfrm>
            <a:off x="419100" y="133350"/>
            <a:ext cx="7772400" cy="1143000"/>
          </a:xfrm>
        </p:spPr>
        <p:txBody>
          <a:bodyPr/>
          <a:lstStyle/>
          <a:p>
            <a:r>
              <a:rPr lang="en-US" sz="3600" dirty="0"/>
              <a:t>The Internet version of a Network layer</a:t>
            </a:r>
            <a:endParaRPr lang="en-US" dirty="0"/>
          </a:p>
        </p:txBody>
      </p:sp>
      <p:grpSp>
        <p:nvGrpSpPr>
          <p:cNvPr id="161798" name="Group 6"/>
          <p:cNvGrpSpPr>
            <a:grpSpLocks/>
          </p:cNvGrpSpPr>
          <p:nvPr/>
        </p:nvGrpSpPr>
        <p:grpSpPr bwMode="auto">
          <a:xfrm>
            <a:off x="3713163" y="3479800"/>
            <a:ext cx="1354137" cy="1214438"/>
            <a:chOff x="3967" y="2883"/>
            <a:chExt cx="660" cy="765"/>
          </a:xfrm>
        </p:grpSpPr>
        <p:sp>
          <p:nvSpPr>
            <p:cNvPr id="161799" name="Rectangle 7"/>
            <p:cNvSpPr>
              <a:spLocks noChangeArrowheads="1"/>
            </p:cNvSpPr>
            <p:nvPr/>
          </p:nvSpPr>
          <p:spPr bwMode="auto">
            <a:xfrm>
              <a:off x="4023" y="2883"/>
              <a:ext cx="582" cy="73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800" name="Rectangle 8"/>
            <p:cNvSpPr>
              <a:spLocks noChangeArrowheads="1"/>
            </p:cNvSpPr>
            <p:nvPr/>
          </p:nvSpPr>
          <p:spPr bwMode="auto">
            <a:xfrm>
              <a:off x="3996" y="2910"/>
              <a:ext cx="582" cy="73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801" name="Text Box 9"/>
            <p:cNvSpPr txBox="1">
              <a:spLocks noChangeArrowheads="1"/>
            </p:cNvSpPr>
            <p:nvPr/>
          </p:nvSpPr>
          <p:spPr bwMode="auto">
            <a:xfrm>
              <a:off x="3967" y="3074"/>
              <a:ext cx="66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/>
                <a:t>forwarding</a:t>
              </a:r>
            </a:p>
            <a:p>
              <a:pPr algn="ctr"/>
              <a:r>
                <a:rPr lang="en-US"/>
                <a:t>table</a:t>
              </a:r>
            </a:p>
          </p:txBody>
        </p:sp>
        <p:sp>
          <p:nvSpPr>
            <p:cNvPr id="161802" name="Line 10"/>
            <p:cNvSpPr>
              <a:spLocks noChangeShapeType="1"/>
            </p:cNvSpPr>
            <p:nvPr/>
          </p:nvSpPr>
          <p:spPr bwMode="auto">
            <a:xfrm>
              <a:off x="4065" y="2994"/>
              <a:ext cx="43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803" name="Line 11"/>
            <p:cNvSpPr>
              <a:spLocks noChangeShapeType="1"/>
            </p:cNvSpPr>
            <p:nvPr/>
          </p:nvSpPr>
          <p:spPr bwMode="auto">
            <a:xfrm>
              <a:off x="4071" y="3048"/>
              <a:ext cx="43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804" name="Line 12"/>
            <p:cNvSpPr>
              <a:spLocks noChangeShapeType="1"/>
            </p:cNvSpPr>
            <p:nvPr/>
          </p:nvSpPr>
          <p:spPr bwMode="auto">
            <a:xfrm>
              <a:off x="4074" y="3102"/>
              <a:ext cx="43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805" name="Line 13"/>
            <p:cNvSpPr>
              <a:spLocks noChangeShapeType="1"/>
            </p:cNvSpPr>
            <p:nvPr/>
          </p:nvSpPr>
          <p:spPr bwMode="auto">
            <a:xfrm>
              <a:off x="4065" y="3477"/>
              <a:ext cx="43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806" name="Line 14"/>
            <p:cNvSpPr>
              <a:spLocks noChangeShapeType="1"/>
            </p:cNvSpPr>
            <p:nvPr/>
          </p:nvSpPr>
          <p:spPr bwMode="auto">
            <a:xfrm>
              <a:off x="4068" y="3528"/>
              <a:ext cx="43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807" name="Line 15"/>
            <p:cNvSpPr>
              <a:spLocks noChangeShapeType="1"/>
            </p:cNvSpPr>
            <p:nvPr/>
          </p:nvSpPr>
          <p:spPr bwMode="auto">
            <a:xfrm>
              <a:off x="4071" y="3579"/>
              <a:ext cx="43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1808" name="Rectangle 16"/>
          <p:cNvSpPr>
            <a:spLocks noGrp="1" noChangeArrowheads="1"/>
          </p:cNvSpPr>
          <p:nvPr>
            <p:ph type="body" sz="half" idx="1"/>
          </p:nvPr>
        </p:nvSpPr>
        <p:spPr>
          <a:xfrm>
            <a:off x="581025" y="1133475"/>
            <a:ext cx="7534275" cy="438150"/>
          </a:xfrm>
        </p:spPr>
        <p:txBody>
          <a:bodyPr>
            <a:normAutofit lnSpcReduction="10000"/>
          </a:bodyPr>
          <a:lstStyle/>
          <a:p>
            <a:pPr>
              <a:buFont typeface="ZapfDingbats" charset="0"/>
              <a:buNone/>
            </a:pPr>
            <a:r>
              <a:rPr lang="en-US" sz="2400" dirty="0"/>
              <a:t>Host, </a:t>
            </a:r>
            <a:r>
              <a:rPr lang="en-US" sz="2400"/>
              <a:t>router network layer </a:t>
            </a:r>
            <a:r>
              <a:rPr lang="en-US" sz="2400" dirty="0"/>
              <a:t>functions:</a:t>
            </a:r>
          </a:p>
        </p:txBody>
      </p:sp>
      <p:sp>
        <p:nvSpPr>
          <p:cNvPr id="161809" name="Line 17"/>
          <p:cNvSpPr>
            <a:spLocks noChangeShapeType="1"/>
          </p:cNvSpPr>
          <p:nvPr/>
        </p:nvSpPr>
        <p:spPr bwMode="auto">
          <a:xfrm flipV="1">
            <a:off x="1628775" y="5410200"/>
            <a:ext cx="6505575" cy="95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1810" name="Line 18"/>
          <p:cNvSpPr>
            <a:spLocks noChangeShapeType="1"/>
          </p:cNvSpPr>
          <p:nvPr/>
        </p:nvSpPr>
        <p:spPr bwMode="auto">
          <a:xfrm flipV="1">
            <a:off x="1657350" y="4886325"/>
            <a:ext cx="6524625" cy="95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1811" name="Group 19"/>
          <p:cNvGrpSpPr>
            <a:grpSpLocks/>
          </p:cNvGrpSpPr>
          <p:nvPr/>
        </p:nvGrpSpPr>
        <p:grpSpPr bwMode="auto">
          <a:xfrm>
            <a:off x="1836738" y="2667000"/>
            <a:ext cx="1887537" cy="900113"/>
            <a:chOff x="1175" y="1848"/>
            <a:chExt cx="1189" cy="567"/>
          </a:xfrm>
        </p:grpSpPr>
        <p:sp>
          <p:nvSpPr>
            <p:cNvPr id="161812" name="Rectangle 20"/>
            <p:cNvSpPr>
              <a:spLocks noChangeArrowheads="1"/>
            </p:cNvSpPr>
            <p:nvPr/>
          </p:nvSpPr>
          <p:spPr bwMode="auto">
            <a:xfrm>
              <a:off x="1224" y="1848"/>
              <a:ext cx="1140" cy="51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813" name="Rectangle 21"/>
            <p:cNvSpPr>
              <a:spLocks noChangeArrowheads="1"/>
            </p:cNvSpPr>
            <p:nvPr/>
          </p:nvSpPr>
          <p:spPr bwMode="auto">
            <a:xfrm>
              <a:off x="1182" y="1890"/>
              <a:ext cx="1140" cy="51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814" name="Text Box 22"/>
            <p:cNvSpPr txBox="1">
              <a:spLocks noChangeArrowheads="1"/>
            </p:cNvSpPr>
            <p:nvPr/>
          </p:nvSpPr>
          <p:spPr bwMode="auto">
            <a:xfrm>
              <a:off x="1175" y="1895"/>
              <a:ext cx="1153" cy="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Routing protocols</a:t>
              </a:r>
            </a:p>
            <a:p>
              <a:pPr>
                <a:buFontTx/>
                <a:buChar char="•"/>
              </a:pPr>
              <a:r>
                <a:rPr lang="en-US" sz="1600" dirty="0"/>
                <a:t>path selection</a:t>
              </a:r>
            </a:p>
            <a:p>
              <a:pPr>
                <a:buFontTx/>
                <a:buChar char="•"/>
              </a:pPr>
              <a:r>
                <a:rPr lang="en-US" sz="1600" dirty="0"/>
                <a:t>RIP, OSPF, BGP</a:t>
              </a:r>
              <a:endParaRPr lang="en-US" dirty="0"/>
            </a:p>
          </p:txBody>
        </p:sp>
      </p:grpSp>
      <p:sp>
        <p:nvSpPr>
          <p:cNvPr id="161815" name="Freeform 23"/>
          <p:cNvSpPr>
            <a:spLocks/>
          </p:cNvSpPr>
          <p:nvPr/>
        </p:nvSpPr>
        <p:spPr bwMode="auto">
          <a:xfrm>
            <a:off x="3143250" y="3657600"/>
            <a:ext cx="628650" cy="390525"/>
          </a:xfrm>
          <a:custGeom>
            <a:avLst/>
            <a:gdLst>
              <a:gd name="T0" fmla="*/ 0 w 396"/>
              <a:gd name="T1" fmla="*/ 0 h 246"/>
              <a:gd name="T2" fmla="*/ 150 w 396"/>
              <a:gd name="T3" fmla="*/ 186 h 246"/>
              <a:gd name="T4" fmla="*/ 396 w 396"/>
              <a:gd name="T5" fmla="*/ 210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6" h="246">
                <a:moveTo>
                  <a:pt x="0" y="0"/>
                </a:moveTo>
                <a:cubicBezTo>
                  <a:pt x="30" y="16"/>
                  <a:pt x="42" y="126"/>
                  <a:pt x="150" y="186"/>
                </a:cubicBezTo>
                <a:cubicBezTo>
                  <a:pt x="258" y="246"/>
                  <a:pt x="345" y="205"/>
                  <a:pt x="396" y="210"/>
                </a:cubicBez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1816" name="Group 24"/>
          <p:cNvGrpSpPr>
            <a:grpSpLocks/>
          </p:cNvGrpSpPr>
          <p:nvPr/>
        </p:nvGrpSpPr>
        <p:grpSpPr bwMode="auto">
          <a:xfrm>
            <a:off x="5092700" y="2576513"/>
            <a:ext cx="3000375" cy="1181100"/>
            <a:chOff x="102" y="1272"/>
            <a:chExt cx="1890" cy="744"/>
          </a:xfrm>
        </p:grpSpPr>
        <p:sp>
          <p:nvSpPr>
            <p:cNvPr id="161817" name="Rectangle 25"/>
            <p:cNvSpPr>
              <a:spLocks noChangeArrowheads="1"/>
            </p:cNvSpPr>
            <p:nvPr/>
          </p:nvSpPr>
          <p:spPr bwMode="auto">
            <a:xfrm>
              <a:off x="144" y="1272"/>
              <a:ext cx="1848" cy="69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818" name="Rectangle 26"/>
            <p:cNvSpPr>
              <a:spLocks noChangeArrowheads="1"/>
            </p:cNvSpPr>
            <p:nvPr/>
          </p:nvSpPr>
          <p:spPr bwMode="auto">
            <a:xfrm>
              <a:off x="102" y="1314"/>
              <a:ext cx="1848" cy="70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819" name="Text Box 27"/>
            <p:cNvSpPr txBox="1">
              <a:spLocks noChangeArrowheads="1"/>
            </p:cNvSpPr>
            <p:nvPr/>
          </p:nvSpPr>
          <p:spPr bwMode="auto">
            <a:xfrm>
              <a:off x="116" y="1319"/>
              <a:ext cx="1820" cy="6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0000"/>
                  </a:solidFill>
                </a:rPr>
                <a:t>IP protocol</a:t>
              </a:r>
            </a:p>
            <a:p>
              <a:pPr>
                <a:buFontTx/>
                <a:buChar char="•"/>
              </a:pPr>
              <a:r>
                <a:rPr lang="en-US" sz="1600"/>
                <a:t>addressing conventions</a:t>
              </a:r>
            </a:p>
            <a:p>
              <a:pPr>
                <a:buFontTx/>
                <a:buChar char="•"/>
              </a:pPr>
              <a:r>
                <a:rPr lang="en-US" sz="1600"/>
                <a:t>datagram format</a:t>
              </a:r>
            </a:p>
            <a:p>
              <a:pPr>
                <a:buFontTx/>
                <a:buChar char="•"/>
              </a:pPr>
              <a:r>
                <a:rPr lang="en-US" sz="1600"/>
                <a:t>packet handling conventions</a:t>
              </a:r>
              <a:endParaRPr lang="en-US"/>
            </a:p>
          </p:txBody>
        </p:sp>
      </p:grpSp>
      <p:grpSp>
        <p:nvGrpSpPr>
          <p:cNvPr id="161820" name="Group 28"/>
          <p:cNvGrpSpPr>
            <a:grpSpLocks/>
          </p:cNvGrpSpPr>
          <p:nvPr/>
        </p:nvGrpSpPr>
        <p:grpSpPr bwMode="auto">
          <a:xfrm>
            <a:off x="5149850" y="3889375"/>
            <a:ext cx="2000250" cy="890588"/>
            <a:chOff x="72" y="1146"/>
            <a:chExt cx="1260" cy="561"/>
          </a:xfrm>
        </p:grpSpPr>
        <p:sp>
          <p:nvSpPr>
            <p:cNvPr id="161821" name="Rectangle 29"/>
            <p:cNvSpPr>
              <a:spLocks noChangeArrowheads="1"/>
            </p:cNvSpPr>
            <p:nvPr/>
          </p:nvSpPr>
          <p:spPr bwMode="auto">
            <a:xfrm>
              <a:off x="114" y="1146"/>
              <a:ext cx="1218" cy="51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822" name="Rectangle 30"/>
            <p:cNvSpPr>
              <a:spLocks noChangeArrowheads="1"/>
            </p:cNvSpPr>
            <p:nvPr/>
          </p:nvSpPr>
          <p:spPr bwMode="auto">
            <a:xfrm>
              <a:off x="72" y="1188"/>
              <a:ext cx="1218" cy="51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823" name="Text Box 31"/>
            <p:cNvSpPr txBox="1">
              <a:spLocks noChangeArrowheads="1"/>
            </p:cNvSpPr>
            <p:nvPr/>
          </p:nvSpPr>
          <p:spPr bwMode="auto">
            <a:xfrm>
              <a:off x="80" y="1187"/>
              <a:ext cx="1197" cy="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ICMP protocol</a:t>
              </a:r>
            </a:p>
            <a:p>
              <a:pPr>
                <a:buFontTx/>
                <a:buChar char="•"/>
              </a:pPr>
              <a:r>
                <a:rPr lang="en-US" sz="1600" dirty="0"/>
                <a:t>error reporting</a:t>
              </a:r>
            </a:p>
            <a:p>
              <a:pPr>
                <a:buFontTx/>
                <a:buChar char="•"/>
              </a:pPr>
              <a:r>
                <a:rPr lang="en-US" sz="1600" dirty="0"/>
                <a:t>router </a:t>
              </a:r>
              <a:r>
                <a:rPr lang="ja-JP" altLang="en-US" sz="1600" dirty="0">
                  <a:latin typeface="Calibri"/>
                </a:rPr>
                <a:t>“</a:t>
              </a:r>
              <a:r>
                <a:rPr lang="en-US" sz="1600" dirty="0"/>
                <a:t>signaling</a:t>
              </a:r>
              <a:r>
                <a:rPr lang="ja-JP" altLang="en-US" sz="1600" dirty="0">
                  <a:latin typeface="Calibri"/>
                </a:rPr>
                <a:t>”</a:t>
              </a:r>
              <a:endParaRPr lang="en-US" dirty="0"/>
            </a:p>
          </p:txBody>
        </p:sp>
      </p:grpSp>
      <p:sp>
        <p:nvSpPr>
          <p:cNvPr id="161824" name="Line 32"/>
          <p:cNvSpPr>
            <a:spLocks noChangeShapeType="1"/>
          </p:cNvSpPr>
          <p:nvPr/>
        </p:nvSpPr>
        <p:spPr bwMode="auto">
          <a:xfrm flipV="1">
            <a:off x="1657350" y="2466975"/>
            <a:ext cx="6524625" cy="95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1825" name="Text Box 33"/>
          <p:cNvSpPr txBox="1">
            <a:spLocks noChangeArrowheads="1"/>
          </p:cNvSpPr>
          <p:nvPr/>
        </p:nvSpPr>
        <p:spPr bwMode="auto">
          <a:xfrm>
            <a:off x="3098800" y="1993900"/>
            <a:ext cx="29924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2"/>
                </a:solidFill>
              </a:rPr>
              <a:t>Transport layer: TCP, UDP</a:t>
            </a:r>
            <a:endParaRPr lang="en-US"/>
          </a:p>
        </p:txBody>
      </p:sp>
      <p:sp>
        <p:nvSpPr>
          <p:cNvPr id="161826" name="Text Box 34"/>
          <p:cNvSpPr txBox="1">
            <a:spLocks noChangeArrowheads="1"/>
          </p:cNvSpPr>
          <p:nvPr/>
        </p:nvSpPr>
        <p:spPr bwMode="auto">
          <a:xfrm>
            <a:off x="4213225" y="4965700"/>
            <a:ext cx="12176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2"/>
                </a:solidFill>
              </a:rPr>
              <a:t>Link layer</a:t>
            </a:r>
            <a:endParaRPr lang="en-US"/>
          </a:p>
        </p:txBody>
      </p:sp>
      <p:sp>
        <p:nvSpPr>
          <p:cNvPr id="161827" name="Text Box 35"/>
          <p:cNvSpPr txBox="1">
            <a:spLocks noChangeArrowheads="1"/>
          </p:cNvSpPr>
          <p:nvPr/>
        </p:nvSpPr>
        <p:spPr bwMode="auto">
          <a:xfrm>
            <a:off x="4060825" y="5489575"/>
            <a:ext cx="16303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2"/>
                </a:solidFill>
              </a:rPr>
              <a:t>physical layer</a:t>
            </a:r>
            <a:endParaRPr lang="en-US"/>
          </a:p>
        </p:txBody>
      </p:sp>
      <p:sp>
        <p:nvSpPr>
          <p:cNvPr id="161828" name="Text Box 36"/>
          <p:cNvSpPr txBox="1">
            <a:spLocks noChangeArrowheads="1"/>
          </p:cNvSpPr>
          <p:nvPr/>
        </p:nvSpPr>
        <p:spPr bwMode="auto">
          <a:xfrm>
            <a:off x="155575" y="3265488"/>
            <a:ext cx="14160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2400">
                <a:solidFill>
                  <a:srgbClr val="FF0000"/>
                </a:solidFill>
              </a:rPr>
              <a:t>Network</a:t>
            </a:r>
          </a:p>
          <a:p>
            <a:pPr algn="r"/>
            <a:r>
              <a:rPr lang="en-US" sz="2400">
                <a:solidFill>
                  <a:srgbClr val="FF0000"/>
                </a:solidFill>
              </a:rPr>
              <a:t>layer</a:t>
            </a:r>
            <a:endParaRPr lang="en-US"/>
          </a:p>
        </p:txBody>
      </p:sp>
      <p:sp>
        <p:nvSpPr>
          <p:cNvPr id="161829" name="Line 37"/>
          <p:cNvSpPr>
            <a:spLocks noChangeShapeType="1"/>
          </p:cNvSpPr>
          <p:nvPr/>
        </p:nvSpPr>
        <p:spPr bwMode="auto">
          <a:xfrm flipV="1">
            <a:off x="1381125" y="2486025"/>
            <a:ext cx="0" cy="7429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1830" name="Line 38"/>
          <p:cNvSpPr>
            <a:spLocks noChangeShapeType="1"/>
          </p:cNvSpPr>
          <p:nvPr/>
        </p:nvSpPr>
        <p:spPr bwMode="auto">
          <a:xfrm>
            <a:off x="1381125" y="4152900"/>
            <a:ext cx="0" cy="7429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27723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ChangeArrowheads="1"/>
          </p:cNvSpPr>
          <p:nvPr/>
        </p:nvSpPr>
        <p:spPr bwMode="auto">
          <a:xfrm>
            <a:off x="1466850" y="1560513"/>
            <a:ext cx="6007100" cy="3311525"/>
          </a:xfrm>
          <a:prstGeom prst="rect">
            <a:avLst/>
          </a:prstGeom>
          <a:solidFill>
            <a:srgbClr val="FDE3BA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30" name="Rectangle 3"/>
          <p:cNvSpPr>
            <a:spLocks noChangeArrowheads="1"/>
          </p:cNvSpPr>
          <p:nvPr/>
        </p:nvSpPr>
        <p:spPr bwMode="auto">
          <a:xfrm>
            <a:off x="1468438" y="4862513"/>
            <a:ext cx="6002337" cy="6350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31" name="Rectangle 4"/>
          <p:cNvSpPr>
            <a:spLocks noChangeArrowheads="1"/>
          </p:cNvSpPr>
          <p:nvPr/>
        </p:nvSpPr>
        <p:spPr bwMode="auto">
          <a:xfrm>
            <a:off x="3154363" y="62103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2" name="Rectangle 5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0488" tIns="44450" rIns="90488" bIns="44450" anchor="b"/>
          <a:lstStyle/>
          <a:p>
            <a:r>
              <a:rPr lang="en-US" sz="3200" dirty="0">
                <a:latin typeface="Helvetica" charset="0"/>
                <a:ea typeface="ＭＳ Ｐゴシック" charset="0"/>
                <a:cs typeface="ＭＳ Ｐゴシック" charset="0"/>
              </a:rPr>
              <a:t>IPv4 Packet Structure</a:t>
            </a:r>
            <a:br>
              <a:rPr lang="en-US" sz="3200" dirty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3200" dirty="0">
                <a:latin typeface="Helvetica" charset="0"/>
                <a:ea typeface="ＭＳ Ｐゴシック" charset="0"/>
                <a:cs typeface="ＭＳ Ｐゴシック" charset="0"/>
              </a:rPr>
              <a:t>20 Bytes of Standard Header, then Options</a:t>
            </a:r>
          </a:p>
        </p:txBody>
      </p:sp>
      <p:sp>
        <p:nvSpPr>
          <p:cNvPr id="48133" name="Rectangle 6"/>
          <p:cNvSpPr>
            <a:spLocks noChangeArrowheads="1"/>
          </p:cNvSpPr>
          <p:nvPr/>
        </p:nvSpPr>
        <p:spPr bwMode="auto">
          <a:xfrm>
            <a:off x="1455738" y="5508625"/>
            <a:ext cx="6002337" cy="825500"/>
          </a:xfrm>
          <a:prstGeom prst="rect">
            <a:avLst/>
          </a:prstGeom>
          <a:solidFill>
            <a:srgbClr val="FF66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34" name="Line 7"/>
          <p:cNvSpPr>
            <a:spLocks noChangeShapeType="1"/>
          </p:cNvSpPr>
          <p:nvPr/>
        </p:nvSpPr>
        <p:spPr bwMode="auto">
          <a:xfrm flipV="1">
            <a:off x="1525588" y="2289175"/>
            <a:ext cx="5949950" cy="1587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5" name="Line 8"/>
          <p:cNvSpPr>
            <a:spLocks noChangeShapeType="1"/>
          </p:cNvSpPr>
          <p:nvPr/>
        </p:nvSpPr>
        <p:spPr bwMode="auto">
          <a:xfrm>
            <a:off x="1538288" y="2990850"/>
            <a:ext cx="5954712" cy="15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6" name="Line 9"/>
          <p:cNvSpPr>
            <a:spLocks noChangeShapeType="1"/>
          </p:cNvSpPr>
          <p:nvPr/>
        </p:nvSpPr>
        <p:spPr bwMode="auto">
          <a:xfrm>
            <a:off x="1538288" y="3638550"/>
            <a:ext cx="5956300" cy="15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7" name="Line 10"/>
          <p:cNvSpPr>
            <a:spLocks noChangeShapeType="1"/>
          </p:cNvSpPr>
          <p:nvPr/>
        </p:nvSpPr>
        <p:spPr bwMode="auto">
          <a:xfrm>
            <a:off x="4432300" y="1585913"/>
            <a:ext cx="1588" cy="202723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8" name="Line 11"/>
          <p:cNvSpPr>
            <a:spLocks noChangeShapeType="1"/>
          </p:cNvSpPr>
          <p:nvPr/>
        </p:nvSpPr>
        <p:spPr bwMode="auto">
          <a:xfrm>
            <a:off x="2959100" y="1620838"/>
            <a:ext cx="1588" cy="658812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9" name="Line 12"/>
          <p:cNvSpPr>
            <a:spLocks noChangeShapeType="1"/>
          </p:cNvSpPr>
          <p:nvPr/>
        </p:nvSpPr>
        <p:spPr bwMode="auto">
          <a:xfrm>
            <a:off x="2235200" y="1620838"/>
            <a:ext cx="1588" cy="658812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40" name="Rectangle 13"/>
          <p:cNvSpPr>
            <a:spLocks noChangeArrowheads="1"/>
          </p:cNvSpPr>
          <p:nvPr/>
        </p:nvSpPr>
        <p:spPr bwMode="auto">
          <a:xfrm>
            <a:off x="1488102" y="1670050"/>
            <a:ext cx="736957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1400" dirty="0">
                <a:solidFill>
                  <a:srgbClr val="000000"/>
                </a:solidFill>
                <a:latin typeface="Calibri"/>
              </a:rPr>
              <a:t>4-bit</a:t>
            </a:r>
          </a:p>
          <a:p>
            <a:pPr algn="ctr" eaLnBrk="0" hangingPunct="0"/>
            <a:r>
              <a:rPr lang="en-US" sz="1400" dirty="0">
                <a:solidFill>
                  <a:srgbClr val="000000"/>
                </a:solidFill>
                <a:latin typeface="Calibri"/>
              </a:rPr>
              <a:t>Version</a:t>
            </a:r>
            <a:endParaRPr lang="en-US" sz="1400" b="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141" name="Rectangle 14"/>
          <p:cNvSpPr>
            <a:spLocks noChangeArrowheads="1"/>
          </p:cNvSpPr>
          <p:nvPr/>
        </p:nvSpPr>
        <p:spPr bwMode="auto">
          <a:xfrm>
            <a:off x="2237564" y="1592263"/>
            <a:ext cx="731872" cy="736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1400" dirty="0">
                <a:solidFill>
                  <a:srgbClr val="000000"/>
                </a:solidFill>
                <a:latin typeface="Calibri"/>
              </a:rPr>
              <a:t>4-bit</a:t>
            </a:r>
          </a:p>
          <a:p>
            <a:pPr algn="ctr" eaLnBrk="0" hangingPunct="0"/>
            <a:r>
              <a:rPr lang="en-US" sz="1400" dirty="0">
                <a:solidFill>
                  <a:srgbClr val="000000"/>
                </a:solidFill>
                <a:latin typeface="Calibri"/>
              </a:rPr>
              <a:t>Header</a:t>
            </a:r>
          </a:p>
          <a:p>
            <a:pPr algn="ctr" eaLnBrk="0" hangingPunct="0"/>
            <a:r>
              <a:rPr lang="en-US" sz="1400" dirty="0">
                <a:solidFill>
                  <a:srgbClr val="000000"/>
                </a:solidFill>
                <a:latin typeface="Calibri"/>
              </a:rPr>
              <a:t>Length</a:t>
            </a:r>
            <a:endParaRPr lang="en-US" sz="1400" b="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142" name="Rectangle 15"/>
          <p:cNvSpPr>
            <a:spLocks noChangeArrowheads="1"/>
          </p:cNvSpPr>
          <p:nvPr/>
        </p:nvSpPr>
        <p:spPr bwMode="auto">
          <a:xfrm>
            <a:off x="3035949" y="1592263"/>
            <a:ext cx="1287751" cy="736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1400" dirty="0">
                <a:solidFill>
                  <a:srgbClr val="000000"/>
                </a:solidFill>
                <a:latin typeface="Calibri"/>
              </a:rPr>
              <a:t>8-bit</a:t>
            </a:r>
          </a:p>
          <a:p>
            <a:pPr algn="ctr" eaLnBrk="0" hangingPunct="0"/>
            <a:r>
              <a:rPr lang="en-US" sz="1400" dirty="0">
                <a:solidFill>
                  <a:srgbClr val="000000"/>
                </a:solidFill>
                <a:latin typeface="Calibri"/>
              </a:rPr>
              <a:t>Type of Service</a:t>
            </a:r>
          </a:p>
          <a:p>
            <a:pPr algn="ctr" eaLnBrk="0" hangingPunct="0"/>
            <a:r>
              <a:rPr lang="en-US" sz="1400" dirty="0">
                <a:solidFill>
                  <a:srgbClr val="000000"/>
                </a:solidFill>
                <a:latin typeface="Calibri"/>
              </a:rPr>
              <a:t>(TOS)</a:t>
            </a:r>
          </a:p>
        </p:txBody>
      </p:sp>
      <p:sp>
        <p:nvSpPr>
          <p:cNvPr id="48143" name="Rectangle 16"/>
          <p:cNvSpPr>
            <a:spLocks noChangeArrowheads="1"/>
          </p:cNvSpPr>
          <p:nvPr/>
        </p:nvSpPr>
        <p:spPr bwMode="auto">
          <a:xfrm>
            <a:off x="4592638" y="1763713"/>
            <a:ext cx="2387874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 dirty="0">
                <a:solidFill>
                  <a:schemeClr val="accent2"/>
                </a:solidFill>
                <a:latin typeface="Calibri"/>
              </a:rPr>
              <a:t>16-bit Total Length (Bytes)</a:t>
            </a:r>
            <a:endParaRPr lang="en-US" sz="1400" dirty="0">
              <a:solidFill>
                <a:schemeClr val="accent2"/>
              </a:solidFill>
              <a:latin typeface="Calibri"/>
            </a:endParaRPr>
          </a:p>
        </p:txBody>
      </p:sp>
      <p:sp>
        <p:nvSpPr>
          <p:cNvPr id="48144" name="Rectangle 17"/>
          <p:cNvSpPr>
            <a:spLocks noChangeArrowheads="1"/>
          </p:cNvSpPr>
          <p:nvPr/>
        </p:nvSpPr>
        <p:spPr bwMode="auto">
          <a:xfrm>
            <a:off x="2144713" y="2493963"/>
            <a:ext cx="18859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 b="0" dirty="0">
                <a:solidFill>
                  <a:srgbClr val="000000"/>
                </a:solidFill>
                <a:latin typeface="Calibri"/>
              </a:rPr>
              <a:t>16-bit Identification</a:t>
            </a:r>
            <a:endParaRPr lang="en-US" sz="1400" b="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145" name="Line 18"/>
          <p:cNvSpPr>
            <a:spLocks noChangeShapeType="1"/>
          </p:cNvSpPr>
          <p:nvPr/>
        </p:nvSpPr>
        <p:spPr bwMode="auto">
          <a:xfrm>
            <a:off x="5092700" y="2319338"/>
            <a:ext cx="1588" cy="658812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46" name="Rectangle 19"/>
          <p:cNvSpPr>
            <a:spLocks noChangeArrowheads="1"/>
          </p:cNvSpPr>
          <p:nvPr/>
        </p:nvSpPr>
        <p:spPr bwMode="auto">
          <a:xfrm>
            <a:off x="4491299" y="2379663"/>
            <a:ext cx="547164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1400" dirty="0">
                <a:solidFill>
                  <a:srgbClr val="000000"/>
                </a:solidFill>
                <a:latin typeface="Calibri"/>
              </a:rPr>
              <a:t>3-bit</a:t>
            </a:r>
          </a:p>
          <a:p>
            <a:pPr algn="ctr" eaLnBrk="0" hangingPunct="0"/>
            <a:r>
              <a:rPr lang="en-US" sz="1400" dirty="0">
                <a:solidFill>
                  <a:srgbClr val="000000"/>
                </a:solidFill>
                <a:latin typeface="Calibri"/>
              </a:rPr>
              <a:t>Flags</a:t>
            </a:r>
            <a:endParaRPr lang="en-US" sz="1400" b="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147" name="Rectangle 20"/>
          <p:cNvSpPr>
            <a:spLocks noChangeArrowheads="1"/>
          </p:cNvSpPr>
          <p:nvPr/>
        </p:nvSpPr>
        <p:spPr bwMode="auto">
          <a:xfrm>
            <a:off x="5153025" y="2511425"/>
            <a:ext cx="2080699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 b="0" dirty="0">
                <a:solidFill>
                  <a:srgbClr val="000000"/>
                </a:solidFill>
                <a:latin typeface="Calibri"/>
              </a:rPr>
              <a:t>13-bit Fragment Offset</a:t>
            </a:r>
            <a:endParaRPr lang="en-US" sz="1400" b="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148" name="Line 21"/>
          <p:cNvSpPr>
            <a:spLocks noChangeShapeType="1"/>
          </p:cNvSpPr>
          <p:nvPr/>
        </p:nvSpPr>
        <p:spPr bwMode="auto">
          <a:xfrm>
            <a:off x="3022600" y="3017838"/>
            <a:ext cx="1588" cy="601662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49" name="Rectangle 22"/>
          <p:cNvSpPr>
            <a:spLocks noChangeArrowheads="1"/>
          </p:cNvSpPr>
          <p:nvPr/>
        </p:nvSpPr>
        <p:spPr bwMode="auto">
          <a:xfrm>
            <a:off x="1708430" y="3052763"/>
            <a:ext cx="1121803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1400" dirty="0">
                <a:solidFill>
                  <a:srgbClr val="000000"/>
                </a:solidFill>
                <a:latin typeface="Calibri"/>
              </a:rPr>
              <a:t>8-bit Time to </a:t>
            </a:r>
          </a:p>
          <a:p>
            <a:pPr algn="ctr" eaLnBrk="0" hangingPunct="0"/>
            <a:r>
              <a:rPr lang="en-US" sz="1400" dirty="0">
                <a:solidFill>
                  <a:srgbClr val="000000"/>
                </a:solidFill>
                <a:latin typeface="Calibri"/>
              </a:rPr>
              <a:t>Live (TTL)</a:t>
            </a:r>
          </a:p>
        </p:txBody>
      </p:sp>
      <p:sp>
        <p:nvSpPr>
          <p:cNvPr id="48150" name="Rectangle 23"/>
          <p:cNvSpPr>
            <a:spLocks noChangeArrowheads="1"/>
          </p:cNvSpPr>
          <p:nvPr/>
        </p:nvSpPr>
        <p:spPr bwMode="auto">
          <a:xfrm>
            <a:off x="3000375" y="3149600"/>
            <a:ext cx="1324282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 dirty="0">
                <a:solidFill>
                  <a:schemeClr val="accent2"/>
                </a:solidFill>
                <a:latin typeface="Calibri"/>
              </a:rPr>
              <a:t>8-bit Protocol</a:t>
            </a:r>
            <a:endParaRPr lang="en-US" sz="1400" b="0" dirty="0">
              <a:solidFill>
                <a:schemeClr val="accent2"/>
              </a:solidFill>
              <a:latin typeface="Calibri"/>
            </a:endParaRPr>
          </a:p>
        </p:txBody>
      </p:sp>
      <p:sp>
        <p:nvSpPr>
          <p:cNvPr id="48151" name="Rectangle 24"/>
          <p:cNvSpPr>
            <a:spLocks noChangeArrowheads="1"/>
          </p:cNvSpPr>
          <p:nvPr/>
        </p:nvSpPr>
        <p:spPr bwMode="auto">
          <a:xfrm>
            <a:off x="4710113" y="3167063"/>
            <a:ext cx="2230880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 b="0" dirty="0">
                <a:solidFill>
                  <a:srgbClr val="000000"/>
                </a:solidFill>
                <a:latin typeface="Calibri"/>
              </a:rPr>
              <a:t>16-bit Header Checksum</a:t>
            </a:r>
            <a:endParaRPr lang="en-US" sz="1400" b="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152" name="Line 25"/>
          <p:cNvSpPr>
            <a:spLocks noChangeShapeType="1"/>
          </p:cNvSpPr>
          <p:nvPr/>
        </p:nvSpPr>
        <p:spPr bwMode="auto">
          <a:xfrm>
            <a:off x="1525588" y="4286250"/>
            <a:ext cx="5967412" cy="15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53" name="Rectangle 26"/>
          <p:cNvSpPr>
            <a:spLocks noChangeArrowheads="1"/>
          </p:cNvSpPr>
          <p:nvPr/>
        </p:nvSpPr>
        <p:spPr bwMode="auto">
          <a:xfrm>
            <a:off x="3201988" y="3810000"/>
            <a:ext cx="2213147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 dirty="0">
                <a:solidFill>
                  <a:schemeClr val="accent2"/>
                </a:solidFill>
                <a:latin typeface="Calibri"/>
              </a:rPr>
              <a:t>32-bit Source IP Address</a:t>
            </a:r>
            <a:endParaRPr lang="en-US" sz="1400" dirty="0">
              <a:solidFill>
                <a:schemeClr val="accent2"/>
              </a:solidFill>
              <a:latin typeface="Calibri"/>
            </a:endParaRPr>
          </a:p>
        </p:txBody>
      </p:sp>
      <p:sp>
        <p:nvSpPr>
          <p:cNvPr id="48154" name="Rectangle 27"/>
          <p:cNvSpPr>
            <a:spLocks noChangeArrowheads="1"/>
          </p:cNvSpPr>
          <p:nvPr/>
        </p:nvSpPr>
        <p:spPr bwMode="auto">
          <a:xfrm>
            <a:off x="3032125" y="4435475"/>
            <a:ext cx="2601775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 dirty="0">
                <a:solidFill>
                  <a:schemeClr val="accent2"/>
                </a:solidFill>
                <a:latin typeface="Calibri"/>
              </a:rPr>
              <a:t>32-bit Destination IP Address</a:t>
            </a:r>
            <a:endParaRPr lang="en-US" sz="1400" b="0" dirty="0">
              <a:solidFill>
                <a:schemeClr val="accent2"/>
              </a:solidFill>
              <a:latin typeface="Calibri"/>
            </a:endParaRPr>
          </a:p>
        </p:txBody>
      </p:sp>
      <p:sp>
        <p:nvSpPr>
          <p:cNvPr id="48155" name="Rectangle 28"/>
          <p:cNvSpPr>
            <a:spLocks noChangeArrowheads="1"/>
          </p:cNvSpPr>
          <p:nvPr/>
        </p:nvSpPr>
        <p:spPr bwMode="auto">
          <a:xfrm>
            <a:off x="3783013" y="5116513"/>
            <a:ext cx="1462841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 b="0" dirty="0">
                <a:solidFill>
                  <a:srgbClr val="000000"/>
                </a:solidFill>
                <a:latin typeface="Calibri"/>
              </a:rPr>
              <a:t>Options (if any)</a:t>
            </a:r>
            <a:endParaRPr lang="en-US" sz="1400" b="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156" name="Rectangle 29"/>
          <p:cNvSpPr>
            <a:spLocks noChangeArrowheads="1"/>
          </p:cNvSpPr>
          <p:nvPr/>
        </p:nvSpPr>
        <p:spPr bwMode="auto">
          <a:xfrm>
            <a:off x="4037013" y="5853113"/>
            <a:ext cx="841277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 b="0" dirty="0">
                <a:solidFill>
                  <a:srgbClr val="000000"/>
                </a:solidFill>
                <a:latin typeface="Calibri"/>
              </a:rPr>
              <a:t>Payload</a:t>
            </a:r>
            <a:endParaRPr lang="en-US" sz="1400" b="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907832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(Packet) Network Tasks One-by-One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Read packet correctly</a:t>
            </a:r>
          </a:p>
          <a:p>
            <a:r>
              <a:rPr lang="en-US" dirty="0"/>
              <a:t>Get packet to the destination</a:t>
            </a:r>
          </a:p>
          <a:p>
            <a:r>
              <a:rPr lang="en-US" dirty="0"/>
              <a:t>Get responses to the packet back to source</a:t>
            </a:r>
          </a:p>
          <a:p>
            <a:r>
              <a:rPr lang="en-US" dirty="0"/>
              <a:t>Carry data</a:t>
            </a:r>
          </a:p>
          <a:p>
            <a:r>
              <a:rPr lang="en-US" dirty="0"/>
              <a:t>Tell host what to do with packet once arrived</a:t>
            </a:r>
          </a:p>
          <a:p>
            <a:r>
              <a:rPr lang="en-US" dirty="0"/>
              <a:t>Specify any special network handling of the packet</a:t>
            </a:r>
          </a:p>
          <a:p>
            <a:r>
              <a:rPr lang="en-US" dirty="0"/>
              <a:t>Deal with problems that arise along the path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648D89-58AB-BC45-AE0C-6A5235B6E242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80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Switches forward packets</a:t>
            </a:r>
          </a:p>
        </p:txBody>
      </p:sp>
      <p:pic>
        <p:nvPicPr>
          <p:cNvPr id="43010" name="Picture 5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352800"/>
            <a:ext cx="990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5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486400"/>
            <a:ext cx="990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5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828800"/>
            <a:ext cx="990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76800"/>
            <a:ext cx="990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5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28800"/>
            <a:ext cx="990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TextBox 12"/>
          <p:cNvSpPr txBox="1">
            <a:spLocks noChangeArrowheads="1"/>
          </p:cNvSpPr>
          <p:nvPr/>
        </p:nvSpPr>
        <p:spPr bwMode="auto">
          <a:xfrm>
            <a:off x="7239002" y="1912058"/>
            <a:ext cx="15698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/>
              <a:t>EDINBURGH</a:t>
            </a:r>
          </a:p>
        </p:txBody>
      </p:sp>
      <p:sp>
        <p:nvSpPr>
          <p:cNvPr id="43016" name="TextBox 14"/>
          <p:cNvSpPr txBox="1">
            <a:spLocks noChangeArrowheads="1"/>
          </p:cNvSpPr>
          <p:nvPr/>
        </p:nvSpPr>
        <p:spPr bwMode="auto">
          <a:xfrm>
            <a:off x="105535" y="5562600"/>
            <a:ext cx="11081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/>
              <a:t>OXFORD</a:t>
            </a:r>
          </a:p>
        </p:txBody>
      </p:sp>
      <p:sp>
        <p:nvSpPr>
          <p:cNvPr id="43017" name="TextBox 15"/>
          <p:cNvSpPr txBox="1">
            <a:spLocks noChangeArrowheads="1"/>
          </p:cNvSpPr>
          <p:nvPr/>
        </p:nvSpPr>
        <p:spPr bwMode="auto">
          <a:xfrm>
            <a:off x="277935" y="1766907"/>
            <a:ext cx="12747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dirty="0"/>
              <a:t>GLASGOW</a:t>
            </a:r>
          </a:p>
        </p:txBody>
      </p:sp>
      <p:sp>
        <p:nvSpPr>
          <p:cNvPr id="43018" name="TextBox 31"/>
          <p:cNvSpPr txBox="1">
            <a:spLocks noChangeArrowheads="1"/>
          </p:cNvSpPr>
          <p:nvPr/>
        </p:nvSpPr>
        <p:spPr bwMode="auto">
          <a:xfrm>
            <a:off x="6951516" y="5638800"/>
            <a:ext cx="6464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/>
              <a:t>UCL</a:t>
            </a:r>
          </a:p>
        </p:txBody>
      </p:sp>
      <p:graphicFrame>
        <p:nvGraphicFramePr>
          <p:cNvPr id="43" name="Table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6536858"/>
              </p:ext>
            </p:extLst>
          </p:nvPr>
        </p:nvGraphicFramePr>
        <p:xfrm>
          <a:off x="5791200" y="3352800"/>
          <a:ext cx="2743200" cy="171608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6558">
                <a:tc>
                  <a:txBody>
                    <a:bodyPr/>
                    <a:lstStyle/>
                    <a:p>
                      <a:r>
                        <a:rPr lang="en-US" sz="1400" dirty="0"/>
                        <a:t>Destination </a:t>
                      </a: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Next</a:t>
                      </a:r>
                      <a:r>
                        <a:rPr lang="en-US" sz="1400" baseline="0" dirty="0"/>
                        <a:t> Hop</a:t>
                      </a:r>
                      <a:endParaRPr lang="en-US" sz="1400" dirty="0"/>
                    </a:p>
                  </a:txBody>
                  <a:tcPr marT="45732" marB="4573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82">
                <a:tc>
                  <a:txBody>
                    <a:bodyPr/>
                    <a:lstStyle/>
                    <a:p>
                      <a:r>
                        <a:rPr lang="en-US" sz="1400" dirty="0"/>
                        <a:t>GLASGOW</a:t>
                      </a: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</a:t>
                      </a:r>
                    </a:p>
                  </a:txBody>
                  <a:tcPr marT="45732" marB="4573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82">
                <a:tc>
                  <a:txBody>
                    <a:bodyPr/>
                    <a:lstStyle/>
                    <a:p>
                      <a:r>
                        <a:rPr lang="en-US" sz="1400" dirty="0"/>
                        <a:t>OXFORD</a:t>
                      </a: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</a:t>
                      </a:r>
                    </a:p>
                  </a:txBody>
                  <a:tcPr marT="45732" marB="4573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82">
                <a:tc>
                  <a:txBody>
                    <a:bodyPr/>
                    <a:lstStyle/>
                    <a:p>
                      <a:r>
                        <a:rPr lang="en-US" sz="1400" dirty="0"/>
                        <a:t>EDIN</a:t>
                      </a: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</a:t>
                      </a:r>
                    </a:p>
                  </a:txBody>
                  <a:tcPr marT="45732" marB="4573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82">
                <a:tc>
                  <a:txBody>
                    <a:bodyPr/>
                    <a:lstStyle/>
                    <a:p>
                      <a:r>
                        <a:rPr lang="en-US" sz="1400" dirty="0"/>
                        <a:t>UCL</a:t>
                      </a: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</a:t>
                      </a:r>
                    </a:p>
                  </a:txBody>
                  <a:tcPr marT="45732" marB="4573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3039" name="Picture 2" descr="C:\Documents and Settings\spratnas\Local Settings\Temporary Internet Files\Content.IE5\CLEFC5EZ\MCj04417380000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2004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40" name="Picture 5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052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7" name="Straight Arrow Connector 56"/>
          <p:cNvCxnSpPr/>
          <p:nvPr/>
        </p:nvCxnSpPr>
        <p:spPr>
          <a:xfrm>
            <a:off x="3962400" y="3657600"/>
            <a:ext cx="1219200" cy="1588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5999163" y="2938463"/>
            <a:ext cx="21542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Forwarding Table</a:t>
            </a:r>
          </a:p>
        </p:txBody>
      </p:sp>
      <p:cxnSp>
        <p:nvCxnSpPr>
          <p:cNvPr id="34" name="Straight Connector 33"/>
          <p:cNvCxnSpPr>
            <a:stCxn id="43040" idx="3"/>
            <a:endCxn id="43010" idx="1"/>
          </p:cNvCxnSpPr>
          <p:nvPr/>
        </p:nvCxnSpPr>
        <p:spPr>
          <a:xfrm flipV="1">
            <a:off x="1524000" y="3695700"/>
            <a:ext cx="1828800" cy="38100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2362200" y="3848100"/>
            <a:ext cx="1143000" cy="1104900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16200000" flipV="1">
            <a:off x="4000500" y="3924300"/>
            <a:ext cx="1676400" cy="1600200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rot="10800000" flipV="1">
            <a:off x="4114800" y="2286000"/>
            <a:ext cx="1752600" cy="1143000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rot="10800000">
            <a:off x="2362200" y="2362200"/>
            <a:ext cx="1143000" cy="1066800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rot="16200000" flipV="1">
            <a:off x="2286000" y="5410200"/>
            <a:ext cx="228600" cy="228600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V="1">
            <a:off x="1066800" y="5410200"/>
            <a:ext cx="533400" cy="304800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16200000" flipH="1">
            <a:off x="1371600" y="4648200"/>
            <a:ext cx="304800" cy="304800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10800000">
            <a:off x="6324600" y="5865813"/>
            <a:ext cx="381000" cy="1587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rot="10800000" flipV="1">
            <a:off x="5105400" y="5945188"/>
            <a:ext cx="381000" cy="150812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6743700" y="2133600"/>
            <a:ext cx="495300" cy="1588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rot="5400000" flipH="1" flipV="1">
            <a:off x="6096001" y="1676400"/>
            <a:ext cx="304800" cy="3175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ounded Rectangle 46"/>
          <p:cNvSpPr/>
          <p:nvPr/>
        </p:nvSpPr>
        <p:spPr>
          <a:xfrm>
            <a:off x="5638800" y="4419600"/>
            <a:ext cx="2971800" cy="457200"/>
          </a:xfrm>
          <a:prstGeom prst="roundRect">
            <a:avLst/>
          </a:prstGeom>
          <a:solidFill>
            <a:srgbClr val="FFC000">
              <a:alpha val="24000"/>
            </a:srgb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609600" y="3200400"/>
            <a:ext cx="1447800" cy="381000"/>
            <a:chOff x="885372" y="3276600"/>
            <a:chExt cx="1172028" cy="228600"/>
          </a:xfrm>
        </p:grpSpPr>
        <p:sp>
          <p:nvSpPr>
            <p:cNvPr id="36" name="Rectangle 35"/>
            <p:cNvSpPr/>
            <p:nvPr/>
          </p:nvSpPr>
          <p:spPr>
            <a:xfrm>
              <a:off x="885372" y="3276600"/>
              <a:ext cx="867455" cy="2286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/>
                <a:t>111010010</a:t>
              </a:r>
              <a:endParaRPr lang="en-US" sz="2800" dirty="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677005" y="3276600"/>
              <a:ext cx="380395" cy="22860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100" dirty="0">
                  <a:solidFill>
                    <a:schemeClr val="tx1"/>
                  </a:solidFill>
                </a:rPr>
                <a:t>EDIN</a:t>
              </a:r>
            </a:p>
          </p:txBody>
        </p:sp>
      </p:grpSp>
      <p:sp>
        <p:nvSpPr>
          <p:cNvPr id="43057" name="TextBox 10"/>
          <p:cNvSpPr txBox="1">
            <a:spLocks noChangeArrowheads="1"/>
          </p:cNvSpPr>
          <p:nvPr/>
        </p:nvSpPr>
        <p:spPr bwMode="auto">
          <a:xfrm>
            <a:off x="5562600" y="2362200"/>
            <a:ext cx="1416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90"/>
                </a:solidFill>
              </a:rPr>
              <a:t>switch#2</a:t>
            </a:r>
          </a:p>
        </p:txBody>
      </p:sp>
      <p:sp>
        <p:nvSpPr>
          <p:cNvPr id="43058" name="TextBox 48"/>
          <p:cNvSpPr txBox="1">
            <a:spLocks noChangeArrowheads="1"/>
          </p:cNvSpPr>
          <p:nvPr/>
        </p:nvSpPr>
        <p:spPr bwMode="auto">
          <a:xfrm>
            <a:off x="1371600" y="5410200"/>
            <a:ext cx="1416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90"/>
                </a:solidFill>
              </a:rPr>
              <a:t>switch#5</a:t>
            </a:r>
          </a:p>
        </p:txBody>
      </p:sp>
      <p:sp>
        <p:nvSpPr>
          <p:cNvPr id="43059" name="TextBox 51"/>
          <p:cNvSpPr txBox="1">
            <a:spLocks noChangeArrowheads="1"/>
          </p:cNvSpPr>
          <p:nvPr/>
        </p:nvSpPr>
        <p:spPr bwMode="auto">
          <a:xfrm>
            <a:off x="5181600" y="6019800"/>
            <a:ext cx="1416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90"/>
                </a:solidFill>
              </a:rPr>
              <a:t>switch#3</a:t>
            </a:r>
          </a:p>
        </p:txBody>
      </p:sp>
      <p:sp>
        <p:nvSpPr>
          <p:cNvPr id="43060" name="TextBox 55"/>
          <p:cNvSpPr txBox="1">
            <a:spLocks noChangeArrowheads="1"/>
          </p:cNvSpPr>
          <p:nvPr/>
        </p:nvSpPr>
        <p:spPr bwMode="auto">
          <a:xfrm>
            <a:off x="1219200" y="2362200"/>
            <a:ext cx="1416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90"/>
                </a:solidFill>
              </a:rPr>
              <a:t>switch#4</a:t>
            </a:r>
          </a:p>
        </p:txBody>
      </p:sp>
      <p:sp>
        <p:nvSpPr>
          <p:cNvPr id="3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92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8.32562E-7 L 0.15 -8.32562E-7 " pathEditMode="relative" ptsTypes="AA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083 3.36725E-6 L 0.4625 -0.18872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" y="-9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5625 -0.21092 L 0.7125 -0.21092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8" grpId="1"/>
      <p:bldP spid="47" grpId="0" animBg="1"/>
      <p:bldP spid="47" grpId="1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31A642F3-BDC5-284F-AEE1-BE056EB78D9A}" type="slidenum">
              <a:rPr lang="en-US" sz="1400" b="0">
                <a:latin typeface="Times New Roman" charset="0"/>
              </a:rPr>
              <a:pPr eaLnBrk="1" hangingPunct="1"/>
              <a:t>70</a:t>
            </a:fld>
            <a:endParaRPr lang="en-US" sz="1400" b="0">
              <a:latin typeface="Times New Roman" charset="0"/>
            </a:endParaRPr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142014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Reading Packet Correctly</a:t>
            </a:r>
          </a:p>
        </p:txBody>
      </p:sp>
      <p:sp>
        <p:nvSpPr>
          <p:cNvPr id="943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7915" y="2320024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latin typeface="Calibri"/>
              </a:rPr>
              <a:t>Version number (4 bits)</a:t>
            </a:r>
          </a:p>
          <a:p>
            <a:pPr lvl="1"/>
            <a:r>
              <a:rPr lang="en-US" dirty="0">
                <a:latin typeface="Calibri"/>
                <a:ea typeface="Calibri"/>
                <a:cs typeface="Calibri"/>
              </a:rPr>
              <a:t>Indicates the version of the IP protocol</a:t>
            </a:r>
          </a:p>
          <a:p>
            <a:pPr lvl="1"/>
            <a:r>
              <a:rPr lang="en-US" dirty="0">
                <a:latin typeface="Calibri"/>
                <a:ea typeface="Calibri"/>
                <a:cs typeface="Calibri"/>
              </a:rPr>
              <a:t>Necessary to know what other fields to expect</a:t>
            </a:r>
          </a:p>
          <a:p>
            <a:pPr lvl="1"/>
            <a:r>
              <a:rPr lang="en-US" dirty="0">
                <a:latin typeface="Calibri"/>
                <a:ea typeface="Calibri"/>
                <a:cs typeface="Calibri"/>
              </a:rPr>
              <a:t>Typically </a:t>
            </a:r>
            <a:r>
              <a:rPr lang="ja-JP" altLang="en-US" dirty="0">
                <a:latin typeface="Calibri"/>
                <a:ea typeface="Calibri"/>
                <a:cs typeface="Calibri"/>
              </a:rPr>
              <a:t>“</a:t>
            </a:r>
            <a:r>
              <a:rPr lang="en-US" altLang="ja-JP" dirty="0">
                <a:latin typeface="Calibri"/>
                <a:ea typeface="Calibri"/>
                <a:cs typeface="Calibri"/>
              </a:rPr>
              <a:t>4</a:t>
            </a:r>
            <a:r>
              <a:rPr lang="ja-JP" altLang="en-US" dirty="0">
                <a:latin typeface="Calibri"/>
                <a:ea typeface="Calibri"/>
                <a:cs typeface="Calibri"/>
              </a:rPr>
              <a:t>”</a:t>
            </a:r>
            <a:r>
              <a:rPr lang="en-US" altLang="ja-JP" dirty="0">
                <a:latin typeface="Calibri"/>
                <a:ea typeface="Calibri"/>
                <a:cs typeface="Calibri"/>
              </a:rPr>
              <a:t> (for IPv4), and sometimes </a:t>
            </a:r>
            <a:r>
              <a:rPr lang="ja-JP" altLang="en-US" dirty="0">
                <a:latin typeface="Calibri"/>
                <a:ea typeface="Calibri"/>
                <a:cs typeface="Calibri"/>
              </a:rPr>
              <a:t>“</a:t>
            </a:r>
            <a:r>
              <a:rPr lang="en-US" altLang="ja-JP" dirty="0">
                <a:latin typeface="Calibri"/>
                <a:ea typeface="Calibri"/>
                <a:cs typeface="Calibri"/>
              </a:rPr>
              <a:t>6</a:t>
            </a:r>
            <a:r>
              <a:rPr lang="ja-JP" altLang="en-US" dirty="0">
                <a:latin typeface="Calibri"/>
                <a:ea typeface="Calibri"/>
                <a:cs typeface="Calibri"/>
              </a:rPr>
              <a:t>”</a:t>
            </a:r>
            <a:r>
              <a:rPr lang="en-US" altLang="ja-JP" dirty="0">
                <a:latin typeface="Calibri"/>
                <a:ea typeface="Calibri"/>
                <a:cs typeface="Calibri"/>
              </a:rPr>
              <a:t> (for IPv6)</a:t>
            </a:r>
          </a:p>
          <a:p>
            <a:r>
              <a:rPr lang="en-US" dirty="0">
                <a:latin typeface="Calibri"/>
              </a:rPr>
              <a:t>Header length (4 bits)</a:t>
            </a:r>
          </a:p>
          <a:p>
            <a:pPr lvl="1"/>
            <a:r>
              <a:rPr lang="en-US" dirty="0">
                <a:latin typeface="Calibri"/>
                <a:ea typeface="Calibri"/>
                <a:cs typeface="Calibri"/>
              </a:rPr>
              <a:t>Number of 32-bit words in the header</a:t>
            </a:r>
          </a:p>
          <a:p>
            <a:pPr lvl="1"/>
            <a:r>
              <a:rPr lang="en-US" dirty="0">
                <a:latin typeface="Calibri"/>
                <a:ea typeface="Calibri"/>
                <a:cs typeface="Calibri"/>
              </a:rPr>
              <a:t>Typically </a:t>
            </a:r>
            <a:r>
              <a:rPr lang="ja-JP" altLang="en-US" dirty="0">
                <a:latin typeface="Calibri"/>
                <a:ea typeface="Calibri"/>
                <a:cs typeface="Calibri"/>
              </a:rPr>
              <a:t>“</a:t>
            </a:r>
            <a:r>
              <a:rPr lang="en-US" altLang="ja-JP" dirty="0">
                <a:latin typeface="Calibri"/>
                <a:ea typeface="Calibri"/>
                <a:cs typeface="Calibri"/>
              </a:rPr>
              <a:t>5</a:t>
            </a:r>
            <a:r>
              <a:rPr lang="ja-JP" altLang="en-US" dirty="0">
                <a:latin typeface="Calibri"/>
                <a:ea typeface="Calibri"/>
                <a:cs typeface="Calibri"/>
              </a:rPr>
              <a:t>”</a:t>
            </a:r>
            <a:r>
              <a:rPr lang="en-US" altLang="ja-JP" dirty="0">
                <a:latin typeface="Calibri"/>
                <a:ea typeface="Calibri"/>
                <a:cs typeface="Calibri"/>
              </a:rPr>
              <a:t> (for a 20-byte IPv4 header)</a:t>
            </a:r>
          </a:p>
          <a:p>
            <a:pPr lvl="1"/>
            <a:r>
              <a:rPr lang="en-US" dirty="0">
                <a:latin typeface="Calibri"/>
                <a:ea typeface="Calibri"/>
                <a:cs typeface="Calibri"/>
              </a:rPr>
              <a:t>Can be more when IP </a:t>
            </a:r>
            <a:r>
              <a:rPr lang="en-US" dirty="0">
                <a:solidFill>
                  <a:srgbClr val="F47A00"/>
                </a:solidFill>
                <a:latin typeface="Calibri"/>
                <a:ea typeface="Calibri"/>
                <a:cs typeface="Calibri"/>
              </a:rPr>
              <a:t>options </a:t>
            </a:r>
            <a:r>
              <a:rPr lang="en-US" dirty="0">
                <a:latin typeface="Calibri"/>
                <a:ea typeface="Calibri"/>
                <a:cs typeface="Calibri"/>
              </a:rPr>
              <a:t>are used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Calibri"/>
              </a:rPr>
              <a:t>Total length (16 bits)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Calibri"/>
                <a:ea typeface="Calibri"/>
                <a:cs typeface="Calibri"/>
              </a:rPr>
              <a:t>Number of bytes in the packet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Calibri"/>
                <a:ea typeface="Calibri"/>
                <a:cs typeface="Calibri"/>
              </a:rPr>
              <a:t>Maximum size is 65,535 bytes (2</a:t>
            </a:r>
            <a:r>
              <a:rPr lang="en-US" baseline="30000" dirty="0">
                <a:latin typeface="Calibri"/>
                <a:ea typeface="Calibri"/>
                <a:cs typeface="Calibri"/>
              </a:rPr>
              <a:t>16</a:t>
            </a:r>
            <a:r>
              <a:rPr lang="en-US" dirty="0">
                <a:latin typeface="Calibri"/>
                <a:ea typeface="Calibri"/>
                <a:cs typeface="Calibri"/>
              </a:rPr>
              <a:t> -1)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Calibri"/>
                <a:ea typeface="Calibri"/>
                <a:cs typeface="Calibri"/>
              </a:rPr>
              <a:t>… though underlying links may impose smaller limits</a:t>
            </a:r>
            <a:br>
              <a:rPr lang="en-US" dirty="0">
                <a:latin typeface="Calibri"/>
                <a:ea typeface="Calibri"/>
                <a:cs typeface="Calibri"/>
              </a:rPr>
            </a:br>
            <a:endParaRPr lang="en-US" dirty="0">
              <a:latin typeface="Calibri"/>
              <a:ea typeface="Calibri"/>
              <a:cs typeface="Calibri"/>
            </a:endParaRPr>
          </a:p>
          <a:p>
            <a:endParaRPr lang="en-US" dirty="0">
              <a:latin typeface="Calibri"/>
              <a:ea typeface="Calibri"/>
              <a:cs typeface="Calibri"/>
            </a:endParaRPr>
          </a:p>
          <a:p>
            <a:pPr lvl="1"/>
            <a:endParaRPr lang="en-US" dirty="0">
              <a:latin typeface="Calibri"/>
              <a:ea typeface="Calibri"/>
              <a:cs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910271" y="130138"/>
            <a:ext cx="3140260" cy="2369746"/>
            <a:chOff x="5910271" y="130138"/>
            <a:chExt cx="3140260" cy="2369746"/>
          </a:xfrm>
        </p:grpSpPr>
        <p:sp>
          <p:nvSpPr>
            <p:cNvPr id="6" name="Rectangle 2"/>
            <p:cNvSpPr>
              <a:spLocks noChangeArrowheads="1"/>
            </p:cNvSpPr>
            <p:nvPr/>
          </p:nvSpPr>
          <p:spPr bwMode="auto">
            <a:xfrm>
              <a:off x="5924268" y="130138"/>
              <a:ext cx="3115559" cy="1643928"/>
            </a:xfrm>
            <a:prstGeom prst="rect">
              <a:avLst/>
            </a:prstGeom>
            <a:solidFill>
              <a:srgbClr val="FDE3BA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rmAutofit/>
            </a:bodyPr>
            <a:lstStyle/>
            <a:p>
              <a:endParaRPr lang="en-US"/>
            </a:p>
          </p:txBody>
        </p:sp>
        <p:sp>
          <p:nvSpPr>
            <p:cNvPr id="7" name="Rectangle 3"/>
            <p:cNvSpPr>
              <a:spLocks noChangeArrowheads="1"/>
            </p:cNvSpPr>
            <p:nvPr/>
          </p:nvSpPr>
          <p:spPr bwMode="auto">
            <a:xfrm>
              <a:off x="5925091" y="1769337"/>
              <a:ext cx="3113089" cy="315231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rmAutofit fontScale="92500" lnSpcReduction="20000"/>
            </a:bodyPr>
            <a:lstStyle/>
            <a:p>
              <a:endParaRPr lang="en-US"/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5918505" y="2090084"/>
              <a:ext cx="3113089" cy="409800"/>
            </a:xfrm>
            <a:prstGeom prst="rect">
              <a:avLst/>
            </a:prstGeom>
            <a:solidFill>
              <a:srgbClr val="FF66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rmAutofit/>
            </a:bodyPr>
            <a:lstStyle/>
            <a:p>
              <a:endParaRPr lang="en-US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auto">
            <a:xfrm flipV="1">
              <a:off x="5954732" y="491865"/>
              <a:ext cx="3085918" cy="788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>
              <a:off x="5961319" y="840195"/>
              <a:ext cx="3088388" cy="7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5961319" y="1161730"/>
              <a:ext cx="3089212" cy="7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>
              <a:off x="7462287" y="142747"/>
              <a:ext cx="824" cy="1006374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>
              <a:off x="6698217" y="160085"/>
              <a:ext cx="824" cy="32705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6322769" y="160085"/>
              <a:ext cx="824" cy="32705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5910271" y="184515"/>
              <a:ext cx="432259" cy="25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4-bit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Version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6310419" y="145899"/>
              <a:ext cx="406735" cy="360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75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4-bit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Header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Length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6684221" y="145899"/>
              <a:ext cx="775596" cy="360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75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8-bit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Type of Service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(TOS)</a:t>
              </a:r>
            </a:p>
          </p:txBody>
        </p:sp>
        <p:sp>
          <p:nvSpPr>
            <p:cNvPr id="18" name="Rectangle 16"/>
            <p:cNvSpPr>
              <a:spLocks noChangeArrowheads="1"/>
            </p:cNvSpPr>
            <p:nvPr/>
          </p:nvSpPr>
          <p:spPr bwMode="auto">
            <a:xfrm>
              <a:off x="7545445" y="231012"/>
              <a:ext cx="1422750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dirty="0">
                  <a:solidFill>
                    <a:schemeClr val="accent2"/>
                  </a:solidFill>
                  <a:latin typeface="Calibri"/>
                </a:rPr>
                <a:t>16-bit Total Length (Bytes)</a:t>
              </a:r>
              <a:endParaRPr lang="en-US" sz="1400" dirty="0">
                <a:solidFill>
                  <a:schemeClr val="accent2"/>
                </a:solidFill>
                <a:latin typeface="Calibri"/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/>
          </p:nvSpPr>
          <p:spPr bwMode="auto">
            <a:xfrm>
              <a:off x="6275839" y="593527"/>
              <a:ext cx="978141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16-bit Identification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>
              <a:off x="7804801" y="506838"/>
              <a:ext cx="824" cy="32705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auto">
            <a:xfrm>
              <a:off x="7467227" y="536785"/>
              <a:ext cx="335104" cy="25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3-bit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Flags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2" name="Rectangle 20"/>
            <p:cNvSpPr>
              <a:spLocks noChangeArrowheads="1"/>
            </p:cNvSpPr>
            <p:nvPr/>
          </p:nvSpPr>
          <p:spPr bwMode="auto">
            <a:xfrm>
              <a:off x="7836088" y="602195"/>
              <a:ext cx="1148574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13-bit Fragment Offset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>
              <a:off x="6731151" y="853592"/>
              <a:ext cx="824" cy="29868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4" name="Rectangle 22"/>
            <p:cNvSpPr>
              <a:spLocks noChangeArrowheads="1"/>
            </p:cNvSpPr>
            <p:nvPr/>
          </p:nvSpPr>
          <p:spPr bwMode="auto">
            <a:xfrm>
              <a:off x="6006603" y="870930"/>
              <a:ext cx="667738" cy="25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8-bit Time to 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Live (TTL)</a:t>
              </a:r>
            </a:p>
          </p:txBody>
        </p:sp>
        <p:sp>
          <p:nvSpPr>
            <p:cNvPr id="25" name="Rectangle 23"/>
            <p:cNvSpPr>
              <a:spLocks noChangeArrowheads="1"/>
            </p:cNvSpPr>
            <p:nvPr/>
          </p:nvSpPr>
          <p:spPr bwMode="auto">
            <a:xfrm>
              <a:off x="6719624" y="919002"/>
              <a:ext cx="773127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dirty="0">
                  <a:solidFill>
                    <a:schemeClr val="accent2"/>
                  </a:solidFill>
                  <a:latin typeface="Calibri"/>
                </a:rPr>
                <a:t>8-bit Protocol</a:t>
              </a:r>
              <a:endParaRPr lang="en-US" sz="1400" b="0" dirty="0">
                <a:solidFill>
                  <a:schemeClr val="accent2"/>
                </a:solidFill>
                <a:latin typeface="Calibri"/>
              </a:endParaRPr>
            </a:p>
          </p:txBody>
        </p:sp>
        <p:sp>
          <p:nvSpPr>
            <p:cNvPr id="26" name="Rectangle 24"/>
            <p:cNvSpPr>
              <a:spLocks noChangeArrowheads="1"/>
            </p:cNvSpPr>
            <p:nvPr/>
          </p:nvSpPr>
          <p:spPr bwMode="auto">
            <a:xfrm>
              <a:off x="7606373" y="927671"/>
              <a:ext cx="1259726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16-bit Header Checksum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auto">
            <a:xfrm>
              <a:off x="5954732" y="1483265"/>
              <a:ext cx="3094975" cy="7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8" name="Rectangle 26"/>
            <p:cNvSpPr>
              <a:spLocks noChangeArrowheads="1"/>
            </p:cNvSpPr>
            <p:nvPr/>
          </p:nvSpPr>
          <p:spPr bwMode="auto">
            <a:xfrm>
              <a:off x="6824190" y="1246842"/>
              <a:ext cx="1341238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dirty="0">
                  <a:solidFill>
                    <a:schemeClr val="accent2"/>
                  </a:solidFill>
                  <a:latin typeface="Calibri"/>
                </a:rPr>
                <a:t>32-bit Source IP Address</a:t>
              </a:r>
              <a:endParaRPr lang="en-US" sz="1400" dirty="0">
                <a:solidFill>
                  <a:schemeClr val="accent2"/>
                </a:solidFill>
                <a:latin typeface="Calibri"/>
              </a:endParaRPr>
            </a:p>
          </p:txBody>
        </p:sp>
        <p:sp>
          <p:nvSpPr>
            <p:cNvPr id="29" name="Rectangle 27"/>
            <p:cNvSpPr>
              <a:spLocks noChangeArrowheads="1"/>
            </p:cNvSpPr>
            <p:nvPr/>
          </p:nvSpPr>
          <p:spPr bwMode="auto">
            <a:xfrm>
              <a:off x="6736091" y="1557344"/>
              <a:ext cx="1557779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dirty="0">
                  <a:solidFill>
                    <a:schemeClr val="accent2"/>
                  </a:solidFill>
                  <a:latin typeface="Calibri"/>
                </a:rPr>
                <a:t>32-bit Destination IP Address</a:t>
              </a:r>
              <a:endParaRPr lang="en-US" sz="1400" b="0" dirty="0">
                <a:solidFill>
                  <a:schemeClr val="accent2"/>
                </a:solidFill>
                <a:latin typeface="Calibri"/>
              </a:endParaRPr>
            </a:p>
          </p:txBody>
        </p:sp>
        <p:sp>
          <p:nvSpPr>
            <p:cNvPr id="30" name="Rectangle 28"/>
            <p:cNvSpPr>
              <a:spLocks noChangeArrowheads="1"/>
            </p:cNvSpPr>
            <p:nvPr/>
          </p:nvSpPr>
          <p:spPr bwMode="auto">
            <a:xfrm>
              <a:off x="7125537" y="1895429"/>
              <a:ext cx="808530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Options (if any)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1" name="Rectangle 29"/>
            <p:cNvSpPr>
              <a:spLocks noChangeArrowheads="1"/>
            </p:cNvSpPr>
            <p:nvPr/>
          </p:nvSpPr>
          <p:spPr bwMode="auto">
            <a:xfrm>
              <a:off x="7257273" y="2261097"/>
              <a:ext cx="475073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Payload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32" name="Oval 30"/>
          <p:cNvSpPr>
            <a:spLocks noChangeArrowheads="1"/>
          </p:cNvSpPr>
          <p:nvPr/>
        </p:nvSpPr>
        <p:spPr bwMode="auto">
          <a:xfrm>
            <a:off x="5795825" y="74184"/>
            <a:ext cx="1027542" cy="491760"/>
          </a:xfrm>
          <a:prstGeom prst="ellips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normAutofit lnSpcReduction="10000"/>
          </a:bodyPr>
          <a:lstStyle/>
          <a:p>
            <a:endParaRPr lang="en-US"/>
          </a:p>
        </p:txBody>
      </p:sp>
      <p:sp>
        <p:nvSpPr>
          <p:cNvPr id="33" name="Oval 32"/>
          <p:cNvSpPr>
            <a:spLocks noChangeArrowheads="1"/>
          </p:cNvSpPr>
          <p:nvPr/>
        </p:nvSpPr>
        <p:spPr bwMode="auto">
          <a:xfrm>
            <a:off x="7455700" y="74184"/>
            <a:ext cx="1620354" cy="491760"/>
          </a:xfrm>
          <a:prstGeom prst="ellips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normAutofit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27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43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43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43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43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43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43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43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43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3107" grpId="0" build="p"/>
      <p:bldP spid="32" grpId="0" uiExpand="1" animBg="1"/>
      <p:bldP spid="33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4430486" cy="685800"/>
          </a:xfrm>
        </p:spPr>
        <p:txBody>
          <a:bodyPr>
            <a:noAutofit/>
          </a:bodyPr>
          <a:lstStyle/>
          <a:p>
            <a:r>
              <a:rPr lang="en-US" sz="3600" dirty="0"/>
              <a:t>Getting Packet to Destination and Back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Two IP addresses</a:t>
            </a:r>
          </a:p>
          <a:p>
            <a:pPr lvl="1"/>
            <a:r>
              <a:rPr lang="en-US" dirty="0"/>
              <a:t>Source IP address (32 bits)</a:t>
            </a:r>
          </a:p>
          <a:p>
            <a:pPr lvl="1"/>
            <a:r>
              <a:rPr lang="en-US" dirty="0"/>
              <a:t>Destination IP address (32 bits)</a:t>
            </a:r>
          </a:p>
          <a:p>
            <a:r>
              <a:rPr lang="en-US" dirty="0"/>
              <a:t>Destination address</a:t>
            </a:r>
          </a:p>
          <a:p>
            <a:pPr lvl="1"/>
            <a:r>
              <a:rPr lang="en-US" dirty="0"/>
              <a:t>Unique identifier/locator for the receiving host</a:t>
            </a:r>
          </a:p>
          <a:p>
            <a:pPr lvl="1"/>
            <a:r>
              <a:rPr lang="en-US" dirty="0"/>
              <a:t>Allows each node to make forwarding decisions</a:t>
            </a:r>
          </a:p>
          <a:p>
            <a:r>
              <a:rPr lang="en-US" dirty="0"/>
              <a:t>Source address</a:t>
            </a:r>
          </a:p>
          <a:p>
            <a:pPr lvl="1"/>
            <a:r>
              <a:rPr lang="en-US" dirty="0"/>
              <a:t>Unique identifier/locator for the sending host</a:t>
            </a:r>
          </a:p>
          <a:p>
            <a:pPr lvl="1"/>
            <a:r>
              <a:rPr lang="en-US" dirty="0"/>
              <a:t>Recipient can decide whether to accept packet</a:t>
            </a:r>
          </a:p>
          <a:p>
            <a:pPr lvl="1"/>
            <a:r>
              <a:rPr lang="en-US" dirty="0"/>
              <a:t>Enables recipient to send a reply back to source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648D89-58AB-BC45-AE0C-6A5235B6E242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5910271" y="130138"/>
            <a:ext cx="3140260" cy="2369746"/>
            <a:chOff x="5910271" y="130138"/>
            <a:chExt cx="3140260" cy="2369746"/>
          </a:xfrm>
        </p:grpSpPr>
        <p:sp>
          <p:nvSpPr>
            <p:cNvPr id="7" name="Rectangle 2"/>
            <p:cNvSpPr>
              <a:spLocks noChangeArrowheads="1"/>
            </p:cNvSpPr>
            <p:nvPr/>
          </p:nvSpPr>
          <p:spPr bwMode="auto">
            <a:xfrm>
              <a:off x="5924268" y="130138"/>
              <a:ext cx="3115559" cy="1643928"/>
            </a:xfrm>
            <a:prstGeom prst="rect">
              <a:avLst/>
            </a:prstGeom>
            <a:solidFill>
              <a:srgbClr val="FDE3BA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rmAutofit/>
            </a:bodyPr>
            <a:lstStyle/>
            <a:p>
              <a:endParaRPr lang="en-US"/>
            </a:p>
          </p:txBody>
        </p:sp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5925091" y="1769337"/>
              <a:ext cx="3113089" cy="315231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rmAutofit fontScale="92500" lnSpcReduction="20000"/>
            </a:bodyPr>
            <a:lstStyle/>
            <a:p>
              <a:endParaRPr lang="en-US"/>
            </a:p>
          </p:txBody>
        </p:sp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5918505" y="2090084"/>
              <a:ext cx="3113089" cy="409800"/>
            </a:xfrm>
            <a:prstGeom prst="rect">
              <a:avLst/>
            </a:prstGeom>
            <a:solidFill>
              <a:srgbClr val="FF66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rmAutofit/>
            </a:bodyPr>
            <a:lstStyle/>
            <a:p>
              <a:endParaRPr lang="en-US"/>
            </a:p>
          </p:txBody>
        </p:sp>
        <p:sp>
          <p:nvSpPr>
            <p:cNvPr id="10" name="Line 7"/>
            <p:cNvSpPr>
              <a:spLocks noChangeShapeType="1"/>
            </p:cNvSpPr>
            <p:nvPr/>
          </p:nvSpPr>
          <p:spPr bwMode="auto">
            <a:xfrm flipV="1">
              <a:off x="5954732" y="491865"/>
              <a:ext cx="3085918" cy="788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1" name="Line 8"/>
            <p:cNvSpPr>
              <a:spLocks noChangeShapeType="1"/>
            </p:cNvSpPr>
            <p:nvPr/>
          </p:nvSpPr>
          <p:spPr bwMode="auto">
            <a:xfrm>
              <a:off x="5961319" y="840195"/>
              <a:ext cx="3088388" cy="7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2" name="Line 9"/>
            <p:cNvSpPr>
              <a:spLocks noChangeShapeType="1"/>
            </p:cNvSpPr>
            <p:nvPr/>
          </p:nvSpPr>
          <p:spPr bwMode="auto">
            <a:xfrm>
              <a:off x="5961319" y="1161730"/>
              <a:ext cx="3089212" cy="7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3" name="Line 10"/>
            <p:cNvSpPr>
              <a:spLocks noChangeShapeType="1"/>
            </p:cNvSpPr>
            <p:nvPr/>
          </p:nvSpPr>
          <p:spPr bwMode="auto">
            <a:xfrm>
              <a:off x="7462287" y="142747"/>
              <a:ext cx="824" cy="1006374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>
              <a:off x="6698217" y="160085"/>
              <a:ext cx="824" cy="32705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>
              <a:off x="6322769" y="160085"/>
              <a:ext cx="824" cy="32705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6" name="Rectangle 13"/>
            <p:cNvSpPr>
              <a:spLocks noChangeArrowheads="1"/>
            </p:cNvSpPr>
            <p:nvPr/>
          </p:nvSpPr>
          <p:spPr bwMode="auto">
            <a:xfrm>
              <a:off x="5910271" y="184515"/>
              <a:ext cx="432259" cy="25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4-bit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Version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7" name="Rectangle 14"/>
            <p:cNvSpPr>
              <a:spLocks noChangeArrowheads="1"/>
            </p:cNvSpPr>
            <p:nvPr/>
          </p:nvSpPr>
          <p:spPr bwMode="auto">
            <a:xfrm>
              <a:off x="6310419" y="145899"/>
              <a:ext cx="406735" cy="360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75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4-bit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Header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Length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8" name="Rectangle 15"/>
            <p:cNvSpPr>
              <a:spLocks noChangeArrowheads="1"/>
            </p:cNvSpPr>
            <p:nvPr/>
          </p:nvSpPr>
          <p:spPr bwMode="auto">
            <a:xfrm>
              <a:off x="6684221" y="145899"/>
              <a:ext cx="775596" cy="360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75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8-bit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Type of Service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(TOS)</a:t>
              </a:r>
            </a:p>
          </p:txBody>
        </p:sp>
        <p:sp>
          <p:nvSpPr>
            <p:cNvPr id="19" name="Rectangle 16"/>
            <p:cNvSpPr>
              <a:spLocks noChangeArrowheads="1"/>
            </p:cNvSpPr>
            <p:nvPr/>
          </p:nvSpPr>
          <p:spPr bwMode="auto">
            <a:xfrm>
              <a:off x="7545445" y="231012"/>
              <a:ext cx="1422750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dirty="0">
                  <a:solidFill>
                    <a:schemeClr val="accent2"/>
                  </a:solidFill>
                  <a:latin typeface="Calibri"/>
                </a:rPr>
                <a:t>16-bit Total Length (Bytes)</a:t>
              </a:r>
              <a:endParaRPr lang="en-US" sz="1400" dirty="0">
                <a:solidFill>
                  <a:schemeClr val="accent2"/>
                </a:solidFill>
                <a:latin typeface="Calibri"/>
              </a:endParaRPr>
            </a:p>
          </p:txBody>
        </p:sp>
        <p:sp>
          <p:nvSpPr>
            <p:cNvPr id="20" name="Rectangle 17"/>
            <p:cNvSpPr>
              <a:spLocks noChangeArrowheads="1"/>
            </p:cNvSpPr>
            <p:nvPr/>
          </p:nvSpPr>
          <p:spPr bwMode="auto">
            <a:xfrm>
              <a:off x="6275839" y="593527"/>
              <a:ext cx="978141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16-bit Identification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1" name="Line 18"/>
            <p:cNvSpPr>
              <a:spLocks noChangeShapeType="1"/>
            </p:cNvSpPr>
            <p:nvPr/>
          </p:nvSpPr>
          <p:spPr bwMode="auto">
            <a:xfrm>
              <a:off x="7804801" y="506838"/>
              <a:ext cx="824" cy="32705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2" name="Rectangle 19"/>
            <p:cNvSpPr>
              <a:spLocks noChangeArrowheads="1"/>
            </p:cNvSpPr>
            <p:nvPr/>
          </p:nvSpPr>
          <p:spPr bwMode="auto">
            <a:xfrm>
              <a:off x="7467227" y="536785"/>
              <a:ext cx="335104" cy="25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3-bit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Flags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3" name="Rectangle 20"/>
            <p:cNvSpPr>
              <a:spLocks noChangeArrowheads="1"/>
            </p:cNvSpPr>
            <p:nvPr/>
          </p:nvSpPr>
          <p:spPr bwMode="auto">
            <a:xfrm>
              <a:off x="7836088" y="602195"/>
              <a:ext cx="1148574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13-bit Fragment Offset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4" name="Line 21"/>
            <p:cNvSpPr>
              <a:spLocks noChangeShapeType="1"/>
            </p:cNvSpPr>
            <p:nvPr/>
          </p:nvSpPr>
          <p:spPr bwMode="auto">
            <a:xfrm>
              <a:off x="6731151" y="853592"/>
              <a:ext cx="824" cy="29868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5" name="Rectangle 22"/>
            <p:cNvSpPr>
              <a:spLocks noChangeArrowheads="1"/>
            </p:cNvSpPr>
            <p:nvPr/>
          </p:nvSpPr>
          <p:spPr bwMode="auto">
            <a:xfrm>
              <a:off x="6006603" y="870930"/>
              <a:ext cx="667738" cy="25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8-bit Time to 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Live (TTL)</a:t>
              </a:r>
            </a:p>
          </p:txBody>
        </p:sp>
        <p:sp>
          <p:nvSpPr>
            <p:cNvPr id="26" name="Rectangle 23"/>
            <p:cNvSpPr>
              <a:spLocks noChangeArrowheads="1"/>
            </p:cNvSpPr>
            <p:nvPr/>
          </p:nvSpPr>
          <p:spPr bwMode="auto">
            <a:xfrm>
              <a:off x="6719624" y="919002"/>
              <a:ext cx="773127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dirty="0">
                  <a:solidFill>
                    <a:schemeClr val="accent2"/>
                  </a:solidFill>
                  <a:latin typeface="Calibri"/>
                </a:rPr>
                <a:t>8-bit Protocol</a:t>
              </a:r>
              <a:endParaRPr lang="en-US" sz="1400" b="0" dirty="0">
                <a:solidFill>
                  <a:schemeClr val="accent2"/>
                </a:solidFill>
                <a:latin typeface="Calibri"/>
              </a:endParaRPr>
            </a:p>
          </p:txBody>
        </p:sp>
        <p:sp>
          <p:nvSpPr>
            <p:cNvPr id="27" name="Rectangle 24"/>
            <p:cNvSpPr>
              <a:spLocks noChangeArrowheads="1"/>
            </p:cNvSpPr>
            <p:nvPr/>
          </p:nvSpPr>
          <p:spPr bwMode="auto">
            <a:xfrm>
              <a:off x="7606373" y="927671"/>
              <a:ext cx="1259726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16-bit Header Checksum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8" name="Line 25"/>
            <p:cNvSpPr>
              <a:spLocks noChangeShapeType="1"/>
            </p:cNvSpPr>
            <p:nvPr/>
          </p:nvSpPr>
          <p:spPr bwMode="auto">
            <a:xfrm>
              <a:off x="5954732" y="1483265"/>
              <a:ext cx="3094975" cy="7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9" name="Rectangle 26"/>
            <p:cNvSpPr>
              <a:spLocks noChangeArrowheads="1"/>
            </p:cNvSpPr>
            <p:nvPr/>
          </p:nvSpPr>
          <p:spPr bwMode="auto">
            <a:xfrm>
              <a:off x="6824190" y="1246842"/>
              <a:ext cx="1341238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dirty="0">
                  <a:solidFill>
                    <a:schemeClr val="accent2"/>
                  </a:solidFill>
                  <a:latin typeface="Calibri"/>
                </a:rPr>
                <a:t>32-bit Source IP Address</a:t>
              </a:r>
              <a:endParaRPr lang="en-US" sz="1400" dirty="0">
                <a:solidFill>
                  <a:schemeClr val="accent2"/>
                </a:solidFill>
                <a:latin typeface="Calibri"/>
              </a:endParaRPr>
            </a:p>
          </p:txBody>
        </p:sp>
        <p:sp>
          <p:nvSpPr>
            <p:cNvPr id="30" name="Rectangle 27"/>
            <p:cNvSpPr>
              <a:spLocks noChangeArrowheads="1"/>
            </p:cNvSpPr>
            <p:nvPr/>
          </p:nvSpPr>
          <p:spPr bwMode="auto">
            <a:xfrm>
              <a:off x="6736091" y="1557344"/>
              <a:ext cx="1557779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dirty="0">
                  <a:solidFill>
                    <a:schemeClr val="accent2"/>
                  </a:solidFill>
                  <a:latin typeface="Calibri"/>
                </a:rPr>
                <a:t>32-bit Destination IP Address</a:t>
              </a:r>
              <a:endParaRPr lang="en-US" sz="1400" b="0" dirty="0">
                <a:solidFill>
                  <a:schemeClr val="accent2"/>
                </a:solidFill>
                <a:latin typeface="Calibri"/>
              </a:endParaRPr>
            </a:p>
          </p:txBody>
        </p:sp>
        <p:sp>
          <p:nvSpPr>
            <p:cNvPr id="31" name="Rectangle 28"/>
            <p:cNvSpPr>
              <a:spLocks noChangeArrowheads="1"/>
            </p:cNvSpPr>
            <p:nvPr/>
          </p:nvSpPr>
          <p:spPr bwMode="auto">
            <a:xfrm>
              <a:off x="7125537" y="1895429"/>
              <a:ext cx="808530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Options (if any)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2" name="Rectangle 29"/>
            <p:cNvSpPr>
              <a:spLocks noChangeArrowheads="1"/>
            </p:cNvSpPr>
            <p:nvPr/>
          </p:nvSpPr>
          <p:spPr bwMode="auto">
            <a:xfrm>
              <a:off x="7257273" y="2261097"/>
              <a:ext cx="475073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Payload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5" name="Oval 30"/>
          <p:cNvSpPr>
            <a:spLocks noChangeArrowheads="1"/>
          </p:cNvSpPr>
          <p:nvPr/>
        </p:nvSpPr>
        <p:spPr bwMode="auto">
          <a:xfrm>
            <a:off x="5598159" y="1162518"/>
            <a:ext cx="3545841" cy="611548"/>
          </a:xfrm>
          <a:prstGeom prst="ellips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84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54BF9926-CE1C-3E44-AF15-3D5CF34E20DD}" type="slidenum">
              <a:rPr lang="en-US" sz="1400" b="0">
                <a:latin typeface="Times New Roman" charset="0"/>
              </a:rPr>
              <a:pPr eaLnBrk="1" hangingPunct="1"/>
              <a:t>72</a:t>
            </a:fld>
            <a:endParaRPr lang="en-US" sz="1400" b="0">
              <a:latin typeface="Times New Roman" charset="0"/>
            </a:endParaRP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114800" cy="1143000"/>
          </a:xfrm>
        </p:spPr>
        <p:txBody>
          <a:bodyPr>
            <a:noAutofit/>
          </a:bodyPr>
          <a:lstStyle/>
          <a:p>
            <a:r>
              <a:rPr lang="en-US" sz="3600" dirty="0">
                <a:latin typeface="Helvetica" charset="0"/>
                <a:ea typeface="ＭＳ Ｐゴシック" charset="0"/>
                <a:cs typeface="ＭＳ Ｐゴシック" charset="0"/>
              </a:rPr>
              <a:t>Telling Host How to Handle Packet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59450"/>
            <a:ext cx="8458200" cy="2862263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Calibri"/>
              </a:rPr>
              <a:t>Protocol (8 bits)</a:t>
            </a:r>
          </a:p>
          <a:p>
            <a:pPr lvl="1"/>
            <a:r>
              <a:rPr lang="en-US" dirty="0">
                <a:latin typeface="Calibri"/>
                <a:ea typeface="Calibri"/>
                <a:cs typeface="Calibri"/>
              </a:rPr>
              <a:t>Identifies the higher-level protocol</a:t>
            </a:r>
          </a:p>
          <a:p>
            <a:pPr lvl="1"/>
            <a:r>
              <a:rPr lang="en-US" dirty="0">
                <a:latin typeface="Calibri"/>
                <a:ea typeface="Calibri"/>
                <a:cs typeface="Calibri"/>
              </a:rPr>
              <a:t>Important for </a:t>
            </a:r>
            <a:r>
              <a:rPr lang="en-US" dirty="0" err="1">
                <a:latin typeface="Calibri"/>
                <a:ea typeface="Calibri"/>
                <a:cs typeface="Calibri"/>
              </a:rPr>
              <a:t>demultiplexing</a:t>
            </a:r>
            <a:r>
              <a:rPr lang="en-US" dirty="0">
                <a:latin typeface="Calibri"/>
                <a:ea typeface="Calibri"/>
                <a:cs typeface="Calibri"/>
              </a:rPr>
              <a:t> at receiving host</a:t>
            </a:r>
          </a:p>
          <a:p>
            <a:r>
              <a:rPr lang="en-US" dirty="0">
                <a:latin typeface="Calibri"/>
                <a:ea typeface="Calibri"/>
                <a:cs typeface="Calibri"/>
              </a:rPr>
              <a:t>Most common examples</a:t>
            </a:r>
          </a:p>
          <a:p>
            <a:pPr lvl="1"/>
            <a:r>
              <a:rPr lang="en-US" dirty="0">
                <a:latin typeface="Calibri"/>
                <a:ea typeface="Calibri"/>
                <a:cs typeface="Calibri"/>
              </a:rPr>
              <a:t>E.g., </a:t>
            </a:r>
            <a:r>
              <a:rPr lang="ja-JP" altLang="en-US" dirty="0">
                <a:latin typeface="Calibri"/>
                <a:ea typeface="Calibri"/>
                <a:cs typeface="Calibri"/>
              </a:rPr>
              <a:t>“</a:t>
            </a:r>
            <a:r>
              <a:rPr lang="en-US" altLang="ja-JP" dirty="0">
                <a:latin typeface="Calibri"/>
                <a:ea typeface="Calibri"/>
                <a:cs typeface="Calibri"/>
              </a:rPr>
              <a:t>6</a:t>
            </a:r>
            <a:r>
              <a:rPr lang="ja-JP" altLang="en-US" dirty="0">
                <a:latin typeface="Calibri"/>
                <a:ea typeface="Calibri"/>
                <a:cs typeface="Calibri"/>
              </a:rPr>
              <a:t>”</a:t>
            </a:r>
            <a:r>
              <a:rPr lang="en-US" altLang="ja-JP" dirty="0">
                <a:latin typeface="Calibri"/>
                <a:ea typeface="Calibri"/>
                <a:cs typeface="Calibri"/>
              </a:rPr>
              <a:t> for the Transmission Control Protocol (TCP)</a:t>
            </a:r>
          </a:p>
          <a:p>
            <a:pPr lvl="1"/>
            <a:r>
              <a:rPr lang="en-US" dirty="0">
                <a:latin typeface="Calibri"/>
                <a:ea typeface="Calibri"/>
                <a:cs typeface="Calibri"/>
              </a:rPr>
              <a:t>E.g., </a:t>
            </a:r>
            <a:r>
              <a:rPr lang="ja-JP" altLang="en-US" dirty="0">
                <a:latin typeface="Calibri"/>
                <a:ea typeface="Calibri"/>
                <a:cs typeface="Calibri"/>
              </a:rPr>
              <a:t>“</a:t>
            </a:r>
            <a:r>
              <a:rPr lang="en-US" altLang="ja-JP" dirty="0">
                <a:latin typeface="Calibri"/>
                <a:ea typeface="Calibri"/>
                <a:cs typeface="Calibri"/>
              </a:rPr>
              <a:t>17</a:t>
            </a:r>
            <a:r>
              <a:rPr lang="ja-JP" altLang="en-US" dirty="0">
                <a:latin typeface="Calibri"/>
                <a:ea typeface="Calibri"/>
                <a:cs typeface="Calibri"/>
              </a:rPr>
              <a:t>”</a:t>
            </a:r>
            <a:r>
              <a:rPr lang="en-US" altLang="ja-JP" dirty="0">
                <a:latin typeface="Calibri"/>
                <a:ea typeface="Calibri"/>
                <a:cs typeface="Calibri"/>
              </a:rPr>
              <a:t> for the User Datagram Protocol (UDP)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768475" y="5142706"/>
            <a:ext cx="5607050" cy="2427288"/>
            <a:chOff x="1806575" y="4343400"/>
            <a:chExt cx="5607050" cy="2427288"/>
          </a:xfrm>
        </p:grpSpPr>
        <p:sp>
          <p:nvSpPr>
            <p:cNvPr id="82948" name="Text Box 4"/>
            <p:cNvSpPr txBox="1">
              <a:spLocks noChangeArrowheads="1"/>
            </p:cNvSpPr>
            <p:nvPr/>
          </p:nvSpPr>
          <p:spPr bwMode="auto">
            <a:xfrm>
              <a:off x="1806575" y="4811713"/>
              <a:ext cx="1958975" cy="396875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/>
                <a:t>IP header</a:t>
              </a:r>
            </a:p>
          </p:txBody>
        </p:sp>
        <p:sp>
          <p:nvSpPr>
            <p:cNvPr id="82949" name="Text Box 5"/>
            <p:cNvSpPr txBox="1">
              <a:spLocks noChangeArrowheads="1"/>
            </p:cNvSpPr>
            <p:nvPr/>
          </p:nvSpPr>
          <p:spPr bwMode="auto">
            <a:xfrm>
              <a:off x="5378450" y="4811713"/>
              <a:ext cx="2035175" cy="396875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/>
                <a:t>IP header</a:t>
              </a:r>
            </a:p>
          </p:txBody>
        </p:sp>
        <p:sp>
          <p:nvSpPr>
            <p:cNvPr id="82950" name="Text Box 6"/>
            <p:cNvSpPr txBox="1">
              <a:spLocks noChangeArrowheads="1"/>
            </p:cNvSpPr>
            <p:nvPr/>
          </p:nvSpPr>
          <p:spPr bwMode="auto">
            <a:xfrm>
              <a:off x="1806575" y="5195888"/>
              <a:ext cx="1957388" cy="396875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/>
                <a:t>TCP header</a:t>
              </a:r>
            </a:p>
          </p:txBody>
        </p:sp>
        <p:sp>
          <p:nvSpPr>
            <p:cNvPr id="82951" name="Text Box 7"/>
            <p:cNvSpPr txBox="1">
              <a:spLocks noChangeArrowheads="1"/>
            </p:cNvSpPr>
            <p:nvPr/>
          </p:nvSpPr>
          <p:spPr bwMode="auto">
            <a:xfrm>
              <a:off x="5378450" y="5195888"/>
              <a:ext cx="2033588" cy="396875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/>
                <a:t>UDP header</a:t>
              </a:r>
            </a:p>
          </p:txBody>
        </p:sp>
        <p:sp>
          <p:nvSpPr>
            <p:cNvPr id="82952" name="Rectangle 8"/>
            <p:cNvSpPr>
              <a:spLocks noChangeArrowheads="1"/>
            </p:cNvSpPr>
            <p:nvPr/>
          </p:nvSpPr>
          <p:spPr bwMode="auto">
            <a:xfrm>
              <a:off x="1806575" y="5580063"/>
              <a:ext cx="1958975" cy="1190625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53" name="Rectangle 9"/>
            <p:cNvSpPr>
              <a:spLocks noChangeArrowheads="1"/>
            </p:cNvSpPr>
            <p:nvPr/>
          </p:nvSpPr>
          <p:spPr bwMode="auto">
            <a:xfrm>
              <a:off x="5340350" y="5580063"/>
              <a:ext cx="2073275" cy="1190625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54" name="Text Box 10"/>
            <p:cNvSpPr txBox="1">
              <a:spLocks noChangeArrowheads="1"/>
            </p:cNvSpPr>
            <p:nvPr/>
          </p:nvSpPr>
          <p:spPr bwMode="auto">
            <a:xfrm>
              <a:off x="1949450" y="4343400"/>
              <a:ext cx="17081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dirty="0"/>
                <a:t>protocol=6</a:t>
              </a:r>
            </a:p>
          </p:txBody>
        </p:sp>
        <p:sp>
          <p:nvSpPr>
            <p:cNvPr id="82955" name="Text Box 11"/>
            <p:cNvSpPr txBox="1">
              <a:spLocks noChangeArrowheads="1"/>
            </p:cNvSpPr>
            <p:nvPr/>
          </p:nvSpPr>
          <p:spPr bwMode="auto">
            <a:xfrm>
              <a:off x="5410200" y="4343400"/>
              <a:ext cx="18605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dirty="0"/>
                <a:t>protocol=17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910271" y="130138"/>
            <a:ext cx="3140260" cy="2369746"/>
            <a:chOff x="5910271" y="130138"/>
            <a:chExt cx="3140260" cy="2369746"/>
          </a:xfrm>
        </p:grpSpPr>
        <p:sp>
          <p:nvSpPr>
            <p:cNvPr id="15" name="Rectangle 2"/>
            <p:cNvSpPr>
              <a:spLocks noChangeArrowheads="1"/>
            </p:cNvSpPr>
            <p:nvPr/>
          </p:nvSpPr>
          <p:spPr bwMode="auto">
            <a:xfrm>
              <a:off x="5924268" y="130138"/>
              <a:ext cx="3115559" cy="1643928"/>
            </a:xfrm>
            <a:prstGeom prst="rect">
              <a:avLst/>
            </a:prstGeom>
            <a:solidFill>
              <a:srgbClr val="FDE3BA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rmAutofit/>
            </a:bodyPr>
            <a:lstStyle/>
            <a:p>
              <a:endParaRPr lang="en-US"/>
            </a:p>
          </p:txBody>
        </p:sp>
        <p:sp>
          <p:nvSpPr>
            <p:cNvPr id="16" name="Rectangle 3"/>
            <p:cNvSpPr>
              <a:spLocks noChangeArrowheads="1"/>
            </p:cNvSpPr>
            <p:nvPr/>
          </p:nvSpPr>
          <p:spPr bwMode="auto">
            <a:xfrm>
              <a:off x="5925091" y="1769337"/>
              <a:ext cx="3113089" cy="315231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rmAutofit fontScale="92500" lnSpcReduction="20000"/>
            </a:bodyPr>
            <a:lstStyle/>
            <a:p>
              <a:endParaRPr lang="en-US"/>
            </a:p>
          </p:txBody>
        </p:sp>
        <p:sp>
          <p:nvSpPr>
            <p:cNvPr id="17" name="Rectangle 6"/>
            <p:cNvSpPr>
              <a:spLocks noChangeArrowheads="1"/>
            </p:cNvSpPr>
            <p:nvPr/>
          </p:nvSpPr>
          <p:spPr bwMode="auto">
            <a:xfrm>
              <a:off x="5918505" y="2090084"/>
              <a:ext cx="3113089" cy="409800"/>
            </a:xfrm>
            <a:prstGeom prst="rect">
              <a:avLst/>
            </a:prstGeom>
            <a:solidFill>
              <a:srgbClr val="FF66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rmAutofit/>
            </a:bodyPr>
            <a:lstStyle/>
            <a:p>
              <a:endParaRPr lang="en-US"/>
            </a:p>
          </p:txBody>
        </p:sp>
        <p:sp>
          <p:nvSpPr>
            <p:cNvPr id="18" name="Line 7"/>
            <p:cNvSpPr>
              <a:spLocks noChangeShapeType="1"/>
            </p:cNvSpPr>
            <p:nvPr/>
          </p:nvSpPr>
          <p:spPr bwMode="auto">
            <a:xfrm flipV="1">
              <a:off x="5954732" y="491865"/>
              <a:ext cx="3085918" cy="788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9" name="Line 8"/>
            <p:cNvSpPr>
              <a:spLocks noChangeShapeType="1"/>
            </p:cNvSpPr>
            <p:nvPr/>
          </p:nvSpPr>
          <p:spPr bwMode="auto">
            <a:xfrm>
              <a:off x="5961319" y="840195"/>
              <a:ext cx="3088388" cy="7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0" name="Line 9"/>
            <p:cNvSpPr>
              <a:spLocks noChangeShapeType="1"/>
            </p:cNvSpPr>
            <p:nvPr/>
          </p:nvSpPr>
          <p:spPr bwMode="auto">
            <a:xfrm>
              <a:off x="5961319" y="1161730"/>
              <a:ext cx="3089212" cy="7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1" name="Line 10"/>
            <p:cNvSpPr>
              <a:spLocks noChangeShapeType="1"/>
            </p:cNvSpPr>
            <p:nvPr/>
          </p:nvSpPr>
          <p:spPr bwMode="auto">
            <a:xfrm>
              <a:off x="7462287" y="142747"/>
              <a:ext cx="824" cy="1006374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2" name="Line 11"/>
            <p:cNvSpPr>
              <a:spLocks noChangeShapeType="1"/>
            </p:cNvSpPr>
            <p:nvPr/>
          </p:nvSpPr>
          <p:spPr bwMode="auto">
            <a:xfrm>
              <a:off x="6698217" y="160085"/>
              <a:ext cx="824" cy="32705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3" name="Line 12"/>
            <p:cNvSpPr>
              <a:spLocks noChangeShapeType="1"/>
            </p:cNvSpPr>
            <p:nvPr/>
          </p:nvSpPr>
          <p:spPr bwMode="auto">
            <a:xfrm>
              <a:off x="6322769" y="160085"/>
              <a:ext cx="824" cy="32705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4" name="Rectangle 13"/>
            <p:cNvSpPr>
              <a:spLocks noChangeArrowheads="1"/>
            </p:cNvSpPr>
            <p:nvPr/>
          </p:nvSpPr>
          <p:spPr bwMode="auto">
            <a:xfrm>
              <a:off x="5910271" y="184515"/>
              <a:ext cx="432259" cy="25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4-bit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Version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5" name="Rectangle 14"/>
            <p:cNvSpPr>
              <a:spLocks noChangeArrowheads="1"/>
            </p:cNvSpPr>
            <p:nvPr/>
          </p:nvSpPr>
          <p:spPr bwMode="auto">
            <a:xfrm>
              <a:off x="6310419" y="145899"/>
              <a:ext cx="406735" cy="360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75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4-bit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Header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Length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6" name="Rectangle 15"/>
            <p:cNvSpPr>
              <a:spLocks noChangeArrowheads="1"/>
            </p:cNvSpPr>
            <p:nvPr/>
          </p:nvSpPr>
          <p:spPr bwMode="auto">
            <a:xfrm>
              <a:off x="6684221" y="145899"/>
              <a:ext cx="775596" cy="360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75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8-bit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Type of Service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(TOS)</a:t>
              </a:r>
            </a:p>
          </p:txBody>
        </p:sp>
        <p:sp>
          <p:nvSpPr>
            <p:cNvPr id="27" name="Rectangle 16"/>
            <p:cNvSpPr>
              <a:spLocks noChangeArrowheads="1"/>
            </p:cNvSpPr>
            <p:nvPr/>
          </p:nvSpPr>
          <p:spPr bwMode="auto">
            <a:xfrm>
              <a:off x="7545445" y="231012"/>
              <a:ext cx="1422750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dirty="0">
                  <a:solidFill>
                    <a:schemeClr val="accent2"/>
                  </a:solidFill>
                  <a:latin typeface="Calibri"/>
                </a:rPr>
                <a:t>16-bit Total Length (Bytes)</a:t>
              </a:r>
              <a:endParaRPr lang="en-US" sz="1400" dirty="0">
                <a:solidFill>
                  <a:schemeClr val="accent2"/>
                </a:solidFill>
                <a:latin typeface="Calibri"/>
              </a:endParaRPr>
            </a:p>
          </p:txBody>
        </p:sp>
        <p:sp>
          <p:nvSpPr>
            <p:cNvPr id="28" name="Rectangle 17"/>
            <p:cNvSpPr>
              <a:spLocks noChangeArrowheads="1"/>
            </p:cNvSpPr>
            <p:nvPr/>
          </p:nvSpPr>
          <p:spPr bwMode="auto">
            <a:xfrm>
              <a:off x="6275839" y="593527"/>
              <a:ext cx="978141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16-bit Identification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9" name="Line 18"/>
            <p:cNvSpPr>
              <a:spLocks noChangeShapeType="1"/>
            </p:cNvSpPr>
            <p:nvPr/>
          </p:nvSpPr>
          <p:spPr bwMode="auto">
            <a:xfrm>
              <a:off x="7804801" y="506838"/>
              <a:ext cx="824" cy="32705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30" name="Rectangle 19"/>
            <p:cNvSpPr>
              <a:spLocks noChangeArrowheads="1"/>
            </p:cNvSpPr>
            <p:nvPr/>
          </p:nvSpPr>
          <p:spPr bwMode="auto">
            <a:xfrm>
              <a:off x="7467227" y="536785"/>
              <a:ext cx="335104" cy="25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3-bit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Flags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1" name="Rectangle 20"/>
            <p:cNvSpPr>
              <a:spLocks noChangeArrowheads="1"/>
            </p:cNvSpPr>
            <p:nvPr/>
          </p:nvSpPr>
          <p:spPr bwMode="auto">
            <a:xfrm>
              <a:off x="7836088" y="602195"/>
              <a:ext cx="1148574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13-bit Fragment Offset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2" name="Line 21"/>
            <p:cNvSpPr>
              <a:spLocks noChangeShapeType="1"/>
            </p:cNvSpPr>
            <p:nvPr/>
          </p:nvSpPr>
          <p:spPr bwMode="auto">
            <a:xfrm>
              <a:off x="6731151" y="853592"/>
              <a:ext cx="824" cy="29868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33" name="Rectangle 22"/>
            <p:cNvSpPr>
              <a:spLocks noChangeArrowheads="1"/>
            </p:cNvSpPr>
            <p:nvPr/>
          </p:nvSpPr>
          <p:spPr bwMode="auto">
            <a:xfrm>
              <a:off x="6006603" y="870930"/>
              <a:ext cx="667738" cy="25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8-bit Time to 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Live (TTL)</a:t>
              </a:r>
            </a:p>
          </p:txBody>
        </p:sp>
        <p:sp>
          <p:nvSpPr>
            <p:cNvPr id="34" name="Rectangle 23"/>
            <p:cNvSpPr>
              <a:spLocks noChangeArrowheads="1"/>
            </p:cNvSpPr>
            <p:nvPr/>
          </p:nvSpPr>
          <p:spPr bwMode="auto">
            <a:xfrm>
              <a:off x="6719624" y="919002"/>
              <a:ext cx="773127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dirty="0">
                  <a:solidFill>
                    <a:schemeClr val="accent2"/>
                  </a:solidFill>
                  <a:latin typeface="Calibri"/>
                </a:rPr>
                <a:t>8-bit Protocol</a:t>
              </a:r>
              <a:endParaRPr lang="en-US" sz="1400" b="0" dirty="0">
                <a:solidFill>
                  <a:schemeClr val="accent2"/>
                </a:solidFill>
                <a:latin typeface="Calibri"/>
              </a:endParaRPr>
            </a:p>
          </p:txBody>
        </p:sp>
        <p:sp>
          <p:nvSpPr>
            <p:cNvPr id="35" name="Rectangle 24"/>
            <p:cNvSpPr>
              <a:spLocks noChangeArrowheads="1"/>
            </p:cNvSpPr>
            <p:nvPr/>
          </p:nvSpPr>
          <p:spPr bwMode="auto">
            <a:xfrm>
              <a:off x="7606373" y="927671"/>
              <a:ext cx="1259726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16-bit Header Checksum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6" name="Line 25"/>
            <p:cNvSpPr>
              <a:spLocks noChangeShapeType="1"/>
            </p:cNvSpPr>
            <p:nvPr/>
          </p:nvSpPr>
          <p:spPr bwMode="auto">
            <a:xfrm>
              <a:off x="5954732" y="1483265"/>
              <a:ext cx="3094975" cy="7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37" name="Rectangle 26"/>
            <p:cNvSpPr>
              <a:spLocks noChangeArrowheads="1"/>
            </p:cNvSpPr>
            <p:nvPr/>
          </p:nvSpPr>
          <p:spPr bwMode="auto">
            <a:xfrm>
              <a:off x="6824190" y="1246842"/>
              <a:ext cx="1341238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dirty="0">
                  <a:solidFill>
                    <a:schemeClr val="accent2"/>
                  </a:solidFill>
                  <a:latin typeface="Calibri"/>
                </a:rPr>
                <a:t>32-bit Source IP Address</a:t>
              </a:r>
              <a:endParaRPr lang="en-US" sz="1400" dirty="0">
                <a:solidFill>
                  <a:schemeClr val="accent2"/>
                </a:solidFill>
                <a:latin typeface="Calibri"/>
              </a:endParaRPr>
            </a:p>
          </p:txBody>
        </p:sp>
        <p:sp>
          <p:nvSpPr>
            <p:cNvPr id="38" name="Rectangle 27"/>
            <p:cNvSpPr>
              <a:spLocks noChangeArrowheads="1"/>
            </p:cNvSpPr>
            <p:nvPr/>
          </p:nvSpPr>
          <p:spPr bwMode="auto">
            <a:xfrm>
              <a:off x="6736091" y="1557344"/>
              <a:ext cx="1557779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dirty="0">
                  <a:solidFill>
                    <a:schemeClr val="accent2"/>
                  </a:solidFill>
                  <a:latin typeface="Calibri"/>
                </a:rPr>
                <a:t>32-bit Destination IP Address</a:t>
              </a:r>
              <a:endParaRPr lang="en-US" sz="1400" b="0" dirty="0">
                <a:solidFill>
                  <a:schemeClr val="accent2"/>
                </a:solidFill>
                <a:latin typeface="Calibri"/>
              </a:endParaRPr>
            </a:p>
          </p:txBody>
        </p:sp>
        <p:sp>
          <p:nvSpPr>
            <p:cNvPr id="39" name="Rectangle 28"/>
            <p:cNvSpPr>
              <a:spLocks noChangeArrowheads="1"/>
            </p:cNvSpPr>
            <p:nvPr/>
          </p:nvSpPr>
          <p:spPr bwMode="auto">
            <a:xfrm>
              <a:off x="7125537" y="1895429"/>
              <a:ext cx="808530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Options (if any)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0" name="Rectangle 29"/>
            <p:cNvSpPr>
              <a:spLocks noChangeArrowheads="1"/>
            </p:cNvSpPr>
            <p:nvPr/>
          </p:nvSpPr>
          <p:spPr bwMode="auto">
            <a:xfrm>
              <a:off x="7257273" y="2261097"/>
              <a:ext cx="475073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Payload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41" name="Oval 30"/>
          <p:cNvSpPr>
            <a:spLocks noChangeArrowheads="1"/>
          </p:cNvSpPr>
          <p:nvPr/>
        </p:nvSpPr>
        <p:spPr bwMode="auto">
          <a:xfrm>
            <a:off x="6736091" y="853592"/>
            <a:ext cx="716256" cy="295529"/>
          </a:xfrm>
          <a:prstGeom prst="ellips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92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7" grpId="0" build="p"/>
      <p:bldP spid="41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31A642F3-BDC5-284F-AEE1-BE056EB78D9A}" type="slidenum">
              <a:rPr lang="en-US" sz="1400" b="0">
                <a:latin typeface="Times New Roman" charset="0"/>
              </a:rPr>
              <a:pPr eaLnBrk="1" hangingPunct="1"/>
              <a:t>73</a:t>
            </a:fld>
            <a:endParaRPr lang="en-US" sz="1400" b="0">
              <a:latin typeface="Times New Roman" charset="0"/>
            </a:endParaRPr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1148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Special Handling</a:t>
            </a:r>
          </a:p>
        </p:txBody>
      </p:sp>
      <p:sp>
        <p:nvSpPr>
          <p:cNvPr id="943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332037"/>
            <a:ext cx="8229600" cy="4525963"/>
          </a:xfrm>
        </p:spPr>
        <p:txBody>
          <a:bodyPr/>
          <a:lstStyle/>
          <a:p>
            <a:r>
              <a:rPr lang="en-US" dirty="0">
                <a:latin typeface="Calibri"/>
              </a:rPr>
              <a:t>Type-of-Service (8 bits)</a:t>
            </a:r>
          </a:p>
          <a:p>
            <a:pPr lvl="1"/>
            <a:r>
              <a:rPr lang="en-US" dirty="0">
                <a:latin typeface="Calibri"/>
                <a:ea typeface="Calibri"/>
                <a:cs typeface="Calibri"/>
              </a:rPr>
              <a:t>Allow packets to be treated differently based on needs</a:t>
            </a:r>
          </a:p>
          <a:p>
            <a:pPr lvl="1"/>
            <a:r>
              <a:rPr lang="en-US" dirty="0">
                <a:latin typeface="Calibri"/>
                <a:ea typeface="Calibri"/>
                <a:cs typeface="Calibri"/>
              </a:rPr>
              <a:t>E.g., low delay for audio, high bandwidth for bulk transfer</a:t>
            </a:r>
          </a:p>
          <a:p>
            <a:pPr lvl="1"/>
            <a:r>
              <a:rPr lang="en-US" dirty="0">
                <a:latin typeface="Calibri"/>
                <a:ea typeface="Calibri"/>
                <a:cs typeface="Calibri"/>
              </a:rPr>
              <a:t>Has been redefined several times</a:t>
            </a:r>
          </a:p>
          <a:p>
            <a:r>
              <a:rPr lang="en-US" dirty="0">
                <a:latin typeface="Calibri"/>
                <a:ea typeface="Calibri"/>
                <a:cs typeface="Calibri"/>
              </a:rPr>
              <a:t>Options</a:t>
            </a:r>
          </a:p>
          <a:p>
            <a:pPr lvl="1"/>
            <a:endParaRPr lang="en-US" dirty="0">
              <a:latin typeface="Calibri"/>
              <a:ea typeface="Calibri"/>
              <a:cs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910271" y="130138"/>
            <a:ext cx="3140260" cy="2369746"/>
            <a:chOff x="5910271" y="130138"/>
            <a:chExt cx="3140260" cy="2369746"/>
          </a:xfrm>
        </p:grpSpPr>
        <p:sp>
          <p:nvSpPr>
            <p:cNvPr id="6" name="Rectangle 2"/>
            <p:cNvSpPr>
              <a:spLocks noChangeArrowheads="1"/>
            </p:cNvSpPr>
            <p:nvPr/>
          </p:nvSpPr>
          <p:spPr bwMode="auto">
            <a:xfrm>
              <a:off x="5924268" y="130138"/>
              <a:ext cx="3115559" cy="1643928"/>
            </a:xfrm>
            <a:prstGeom prst="rect">
              <a:avLst/>
            </a:prstGeom>
            <a:solidFill>
              <a:srgbClr val="FDE3BA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rmAutofit/>
            </a:bodyPr>
            <a:lstStyle/>
            <a:p>
              <a:endParaRPr lang="en-US"/>
            </a:p>
          </p:txBody>
        </p:sp>
        <p:sp>
          <p:nvSpPr>
            <p:cNvPr id="7" name="Rectangle 3"/>
            <p:cNvSpPr>
              <a:spLocks noChangeArrowheads="1"/>
            </p:cNvSpPr>
            <p:nvPr/>
          </p:nvSpPr>
          <p:spPr bwMode="auto">
            <a:xfrm>
              <a:off x="5925091" y="1769337"/>
              <a:ext cx="3113089" cy="315231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rmAutofit fontScale="92500" lnSpcReduction="20000"/>
            </a:bodyPr>
            <a:lstStyle/>
            <a:p>
              <a:endParaRPr lang="en-US"/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5918505" y="2090084"/>
              <a:ext cx="3113089" cy="409800"/>
            </a:xfrm>
            <a:prstGeom prst="rect">
              <a:avLst/>
            </a:prstGeom>
            <a:solidFill>
              <a:srgbClr val="FF66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rmAutofit/>
            </a:bodyPr>
            <a:lstStyle/>
            <a:p>
              <a:endParaRPr lang="en-US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auto">
            <a:xfrm flipV="1">
              <a:off x="5954732" y="491865"/>
              <a:ext cx="3085918" cy="788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>
              <a:off x="5961319" y="840195"/>
              <a:ext cx="3088388" cy="7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5961319" y="1161730"/>
              <a:ext cx="3089212" cy="7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>
              <a:off x="7462287" y="142747"/>
              <a:ext cx="824" cy="1006374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>
              <a:off x="6698217" y="160085"/>
              <a:ext cx="824" cy="32705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6322769" y="160085"/>
              <a:ext cx="824" cy="32705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5910271" y="184515"/>
              <a:ext cx="432259" cy="25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4-bit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Version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6310419" y="145899"/>
              <a:ext cx="406735" cy="360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75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4-bit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Header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Length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6684221" y="145899"/>
              <a:ext cx="775596" cy="360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75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8-bit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Type of Service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(TOS)</a:t>
              </a:r>
            </a:p>
          </p:txBody>
        </p:sp>
        <p:sp>
          <p:nvSpPr>
            <p:cNvPr id="18" name="Rectangle 16"/>
            <p:cNvSpPr>
              <a:spLocks noChangeArrowheads="1"/>
            </p:cNvSpPr>
            <p:nvPr/>
          </p:nvSpPr>
          <p:spPr bwMode="auto">
            <a:xfrm>
              <a:off x="7545445" y="231012"/>
              <a:ext cx="1422750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dirty="0">
                  <a:solidFill>
                    <a:schemeClr val="accent2"/>
                  </a:solidFill>
                  <a:latin typeface="Calibri"/>
                </a:rPr>
                <a:t>16-bit Total Length (Bytes)</a:t>
              </a:r>
              <a:endParaRPr lang="en-US" sz="1400" dirty="0">
                <a:solidFill>
                  <a:schemeClr val="accent2"/>
                </a:solidFill>
                <a:latin typeface="Calibri"/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/>
          </p:nvSpPr>
          <p:spPr bwMode="auto">
            <a:xfrm>
              <a:off x="6275839" y="593527"/>
              <a:ext cx="978141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16-bit Identification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>
              <a:off x="7804801" y="506838"/>
              <a:ext cx="824" cy="32705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auto">
            <a:xfrm>
              <a:off x="7467227" y="536785"/>
              <a:ext cx="335104" cy="25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3-bit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Flags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2" name="Rectangle 20"/>
            <p:cNvSpPr>
              <a:spLocks noChangeArrowheads="1"/>
            </p:cNvSpPr>
            <p:nvPr/>
          </p:nvSpPr>
          <p:spPr bwMode="auto">
            <a:xfrm>
              <a:off x="7836088" y="602195"/>
              <a:ext cx="1148574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13-bit Fragment Offset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>
              <a:off x="6731151" y="853592"/>
              <a:ext cx="824" cy="29868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4" name="Rectangle 22"/>
            <p:cNvSpPr>
              <a:spLocks noChangeArrowheads="1"/>
            </p:cNvSpPr>
            <p:nvPr/>
          </p:nvSpPr>
          <p:spPr bwMode="auto">
            <a:xfrm>
              <a:off x="6006603" y="870930"/>
              <a:ext cx="667738" cy="25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8-bit Time to 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Live (TTL)</a:t>
              </a:r>
            </a:p>
          </p:txBody>
        </p:sp>
        <p:sp>
          <p:nvSpPr>
            <p:cNvPr id="25" name="Rectangle 23"/>
            <p:cNvSpPr>
              <a:spLocks noChangeArrowheads="1"/>
            </p:cNvSpPr>
            <p:nvPr/>
          </p:nvSpPr>
          <p:spPr bwMode="auto">
            <a:xfrm>
              <a:off x="6719624" y="919002"/>
              <a:ext cx="773127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dirty="0">
                  <a:solidFill>
                    <a:schemeClr val="accent2"/>
                  </a:solidFill>
                  <a:latin typeface="Calibri"/>
                </a:rPr>
                <a:t>8-bit Protocol</a:t>
              </a:r>
              <a:endParaRPr lang="en-US" sz="1400" b="0" dirty="0">
                <a:solidFill>
                  <a:schemeClr val="accent2"/>
                </a:solidFill>
                <a:latin typeface="Calibri"/>
              </a:endParaRPr>
            </a:p>
          </p:txBody>
        </p:sp>
        <p:sp>
          <p:nvSpPr>
            <p:cNvPr id="26" name="Rectangle 24"/>
            <p:cNvSpPr>
              <a:spLocks noChangeArrowheads="1"/>
            </p:cNvSpPr>
            <p:nvPr/>
          </p:nvSpPr>
          <p:spPr bwMode="auto">
            <a:xfrm>
              <a:off x="7606373" y="927671"/>
              <a:ext cx="1259726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16-bit Header Checksum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auto">
            <a:xfrm>
              <a:off x="5954732" y="1483265"/>
              <a:ext cx="3094975" cy="7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8" name="Rectangle 26"/>
            <p:cNvSpPr>
              <a:spLocks noChangeArrowheads="1"/>
            </p:cNvSpPr>
            <p:nvPr/>
          </p:nvSpPr>
          <p:spPr bwMode="auto">
            <a:xfrm>
              <a:off x="6824190" y="1246842"/>
              <a:ext cx="1341238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dirty="0">
                  <a:solidFill>
                    <a:schemeClr val="accent2"/>
                  </a:solidFill>
                  <a:latin typeface="Calibri"/>
                </a:rPr>
                <a:t>32-bit Source IP Address</a:t>
              </a:r>
              <a:endParaRPr lang="en-US" sz="1400" dirty="0">
                <a:solidFill>
                  <a:schemeClr val="accent2"/>
                </a:solidFill>
                <a:latin typeface="Calibri"/>
              </a:endParaRPr>
            </a:p>
          </p:txBody>
        </p:sp>
        <p:sp>
          <p:nvSpPr>
            <p:cNvPr id="29" name="Rectangle 27"/>
            <p:cNvSpPr>
              <a:spLocks noChangeArrowheads="1"/>
            </p:cNvSpPr>
            <p:nvPr/>
          </p:nvSpPr>
          <p:spPr bwMode="auto">
            <a:xfrm>
              <a:off x="6736091" y="1557344"/>
              <a:ext cx="1557779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dirty="0">
                  <a:solidFill>
                    <a:schemeClr val="accent2"/>
                  </a:solidFill>
                  <a:latin typeface="Calibri"/>
                </a:rPr>
                <a:t>32-bit Destination IP Address</a:t>
              </a:r>
              <a:endParaRPr lang="en-US" sz="1400" b="0" dirty="0">
                <a:solidFill>
                  <a:schemeClr val="accent2"/>
                </a:solidFill>
                <a:latin typeface="Calibri"/>
              </a:endParaRPr>
            </a:p>
          </p:txBody>
        </p:sp>
        <p:sp>
          <p:nvSpPr>
            <p:cNvPr id="30" name="Rectangle 28"/>
            <p:cNvSpPr>
              <a:spLocks noChangeArrowheads="1"/>
            </p:cNvSpPr>
            <p:nvPr/>
          </p:nvSpPr>
          <p:spPr bwMode="auto">
            <a:xfrm>
              <a:off x="7125537" y="1895429"/>
              <a:ext cx="808530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Options (if any)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1" name="Rectangle 29"/>
            <p:cNvSpPr>
              <a:spLocks noChangeArrowheads="1"/>
            </p:cNvSpPr>
            <p:nvPr/>
          </p:nvSpPr>
          <p:spPr bwMode="auto">
            <a:xfrm>
              <a:off x="7257273" y="2261097"/>
              <a:ext cx="475073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Payload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32" name="Oval 30"/>
          <p:cNvSpPr>
            <a:spLocks noChangeArrowheads="1"/>
          </p:cNvSpPr>
          <p:nvPr/>
        </p:nvSpPr>
        <p:spPr bwMode="auto">
          <a:xfrm>
            <a:off x="6717153" y="135911"/>
            <a:ext cx="745133" cy="363835"/>
          </a:xfrm>
          <a:prstGeom prst="ellips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Oval 32"/>
          <p:cNvSpPr>
            <a:spLocks noChangeArrowheads="1"/>
          </p:cNvSpPr>
          <p:nvPr/>
        </p:nvSpPr>
        <p:spPr bwMode="auto">
          <a:xfrm>
            <a:off x="5787571" y="1651001"/>
            <a:ext cx="3262960" cy="544286"/>
          </a:xfrm>
          <a:prstGeom prst="ellipse">
            <a:avLst/>
          </a:prstGeom>
          <a:noFill/>
          <a:ln w="31750">
            <a:solidFill>
              <a:schemeClr val="accent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18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3107" grpId="0" build="p"/>
      <p:bldP spid="32" grpId="0" animBg="1"/>
      <p:bldP spid="33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Header Corrupted: </a:t>
            </a:r>
            <a:r>
              <a:rPr lang="en-US" b="1" dirty="0">
                <a:solidFill>
                  <a:srgbClr val="F47A00"/>
                </a:solidFill>
              </a:rPr>
              <a:t>Checksum</a:t>
            </a:r>
          </a:p>
          <a:p>
            <a:pPr lvl="1"/>
            <a:endParaRPr lang="en-US" b="1" dirty="0">
              <a:solidFill>
                <a:srgbClr val="F47A00"/>
              </a:solidFill>
            </a:endParaRPr>
          </a:p>
          <a:p>
            <a:r>
              <a:rPr lang="en-US" dirty="0"/>
              <a:t>Loop: </a:t>
            </a:r>
            <a:r>
              <a:rPr lang="en-US" b="1" dirty="0">
                <a:solidFill>
                  <a:schemeClr val="accent1"/>
                </a:solidFill>
              </a:rPr>
              <a:t>TTL</a:t>
            </a:r>
          </a:p>
          <a:p>
            <a:pPr lvl="1"/>
            <a:endParaRPr lang="en-US" dirty="0"/>
          </a:p>
          <a:p>
            <a:r>
              <a:rPr lang="en-US" dirty="0"/>
              <a:t>Packet too large: </a:t>
            </a:r>
            <a:r>
              <a:rPr lang="en-US" b="1" dirty="0">
                <a:solidFill>
                  <a:srgbClr val="F47A00"/>
                </a:solidFill>
              </a:rPr>
              <a:t>Fragmentation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648D89-58AB-BC45-AE0C-6A5235B6E242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25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Header Corruption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99884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Checksum (16 bits)</a:t>
            </a:r>
          </a:p>
          <a:p>
            <a:pPr lvl="1"/>
            <a:r>
              <a:rPr lang="en-US" dirty="0"/>
              <a:t>Particular form of checksum over packet header</a:t>
            </a:r>
          </a:p>
          <a:p>
            <a:pPr lvl="1"/>
            <a:endParaRPr lang="en-US" dirty="0"/>
          </a:p>
          <a:p>
            <a:r>
              <a:rPr lang="en-US" dirty="0"/>
              <a:t>If not correct, router discards packets</a:t>
            </a:r>
          </a:p>
          <a:p>
            <a:pPr lvl="1"/>
            <a:r>
              <a:rPr lang="en-US" dirty="0"/>
              <a:t>So it doesn’t act on bogus information</a:t>
            </a:r>
          </a:p>
          <a:p>
            <a:pPr lvl="1"/>
            <a:endParaRPr lang="en-US" dirty="0"/>
          </a:p>
          <a:p>
            <a:r>
              <a:rPr lang="en-US" dirty="0"/>
              <a:t>Checksum recalculated at every router</a:t>
            </a:r>
          </a:p>
          <a:p>
            <a:pPr lvl="1"/>
            <a:r>
              <a:rPr lang="en-US" b="1" dirty="0">
                <a:solidFill>
                  <a:srgbClr val="F47A00"/>
                </a:solidFill>
              </a:rPr>
              <a:t>Why?</a:t>
            </a:r>
          </a:p>
          <a:p>
            <a:pPr lvl="1"/>
            <a:r>
              <a:rPr lang="en-US" b="1" dirty="0">
                <a:solidFill>
                  <a:srgbClr val="F47A00"/>
                </a:solidFill>
              </a:rPr>
              <a:t>Why include TTL?</a:t>
            </a:r>
          </a:p>
          <a:p>
            <a:pPr lvl="1"/>
            <a:r>
              <a:rPr lang="en-US" b="1" dirty="0">
                <a:solidFill>
                  <a:srgbClr val="F47A00"/>
                </a:solidFill>
              </a:rPr>
              <a:t>Why only header?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648D89-58AB-BC45-AE0C-6A5235B6E242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910271" y="130138"/>
            <a:ext cx="3140260" cy="2369746"/>
            <a:chOff x="5910271" y="130138"/>
            <a:chExt cx="3140260" cy="2369746"/>
          </a:xfrm>
        </p:grpSpPr>
        <p:sp>
          <p:nvSpPr>
            <p:cNvPr id="8" name="Rectangle 2"/>
            <p:cNvSpPr>
              <a:spLocks noChangeArrowheads="1"/>
            </p:cNvSpPr>
            <p:nvPr/>
          </p:nvSpPr>
          <p:spPr bwMode="auto">
            <a:xfrm>
              <a:off x="5924268" y="130138"/>
              <a:ext cx="3115559" cy="1643928"/>
            </a:xfrm>
            <a:prstGeom prst="rect">
              <a:avLst/>
            </a:prstGeom>
            <a:solidFill>
              <a:srgbClr val="FDE3BA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rmAutofit/>
            </a:bodyPr>
            <a:lstStyle/>
            <a:p>
              <a:endParaRPr lang="en-US"/>
            </a:p>
          </p:txBody>
        </p:sp>
        <p:sp>
          <p:nvSpPr>
            <p:cNvPr id="9" name="Rectangle 3"/>
            <p:cNvSpPr>
              <a:spLocks noChangeArrowheads="1"/>
            </p:cNvSpPr>
            <p:nvPr/>
          </p:nvSpPr>
          <p:spPr bwMode="auto">
            <a:xfrm>
              <a:off x="5925091" y="1769337"/>
              <a:ext cx="3113089" cy="315231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rmAutofit fontScale="92500" lnSpcReduction="20000"/>
            </a:bodyPr>
            <a:lstStyle/>
            <a:p>
              <a:endParaRPr lang="en-US"/>
            </a:p>
          </p:txBody>
        </p:sp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5918505" y="2090084"/>
              <a:ext cx="3113089" cy="409800"/>
            </a:xfrm>
            <a:prstGeom prst="rect">
              <a:avLst/>
            </a:prstGeom>
            <a:solidFill>
              <a:srgbClr val="FF66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rmAutofit/>
            </a:bodyPr>
            <a:lstStyle/>
            <a:p>
              <a:endParaRPr lang="en-US"/>
            </a:p>
          </p:txBody>
        </p:sp>
        <p:sp>
          <p:nvSpPr>
            <p:cNvPr id="11" name="Line 7"/>
            <p:cNvSpPr>
              <a:spLocks noChangeShapeType="1"/>
            </p:cNvSpPr>
            <p:nvPr/>
          </p:nvSpPr>
          <p:spPr bwMode="auto">
            <a:xfrm flipV="1">
              <a:off x="5954732" y="491865"/>
              <a:ext cx="3085918" cy="788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>
              <a:off x="5961319" y="840195"/>
              <a:ext cx="3088388" cy="7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3" name="Line 9"/>
            <p:cNvSpPr>
              <a:spLocks noChangeShapeType="1"/>
            </p:cNvSpPr>
            <p:nvPr/>
          </p:nvSpPr>
          <p:spPr bwMode="auto">
            <a:xfrm>
              <a:off x="5961319" y="1161730"/>
              <a:ext cx="3089212" cy="7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4" name="Line 10"/>
            <p:cNvSpPr>
              <a:spLocks noChangeShapeType="1"/>
            </p:cNvSpPr>
            <p:nvPr/>
          </p:nvSpPr>
          <p:spPr bwMode="auto">
            <a:xfrm>
              <a:off x="7462287" y="142747"/>
              <a:ext cx="824" cy="1006374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5" name="Line 11"/>
            <p:cNvSpPr>
              <a:spLocks noChangeShapeType="1"/>
            </p:cNvSpPr>
            <p:nvPr/>
          </p:nvSpPr>
          <p:spPr bwMode="auto">
            <a:xfrm>
              <a:off x="6698217" y="160085"/>
              <a:ext cx="824" cy="32705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6" name="Line 12"/>
            <p:cNvSpPr>
              <a:spLocks noChangeShapeType="1"/>
            </p:cNvSpPr>
            <p:nvPr/>
          </p:nvSpPr>
          <p:spPr bwMode="auto">
            <a:xfrm>
              <a:off x="6322769" y="160085"/>
              <a:ext cx="824" cy="32705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7" name="Rectangle 13"/>
            <p:cNvSpPr>
              <a:spLocks noChangeArrowheads="1"/>
            </p:cNvSpPr>
            <p:nvPr/>
          </p:nvSpPr>
          <p:spPr bwMode="auto">
            <a:xfrm>
              <a:off x="5910271" y="184515"/>
              <a:ext cx="432259" cy="25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4-bit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Version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8" name="Rectangle 14"/>
            <p:cNvSpPr>
              <a:spLocks noChangeArrowheads="1"/>
            </p:cNvSpPr>
            <p:nvPr/>
          </p:nvSpPr>
          <p:spPr bwMode="auto">
            <a:xfrm>
              <a:off x="6310419" y="145899"/>
              <a:ext cx="406735" cy="360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75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4-bit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Header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Length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9" name="Rectangle 15"/>
            <p:cNvSpPr>
              <a:spLocks noChangeArrowheads="1"/>
            </p:cNvSpPr>
            <p:nvPr/>
          </p:nvSpPr>
          <p:spPr bwMode="auto">
            <a:xfrm>
              <a:off x="6684221" y="145899"/>
              <a:ext cx="775596" cy="360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75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8-bit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Type of Service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(TOS)</a:t>
              </a:r>
            </a:p>
          </p:txBody>
        </p:sp>
        <p:sp>
          <p:nvSpPr>
            <p:cNvPr id="20" name="Rectangle 16"/>
            <p:cNvSpPr>
              <a:spLocks noChangeArrowheads="1"/>
            </p:cNvSpPr>
            <p:nvPr/>
          </p:nvSpPr>
          <p:spPr bwMode="auto">
            <a:xfrm>
              <a:off x="7545445" y="231012"/>
              <a:ext cx="1422750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dirty="0">
                  <a:solidFill>
                    <a:schemeClr val="accent2"/>
                  </a:solidFill>
                  <a:latin typeface="Calibri"/>
                </a:rPr>
                <a:t>16-bit Total Length (Bytes)</a:t>
              </a:r>
              <a:endParaRPr lang="en-US" sz="1400" dirty="0">
                <a:solidFill>
                  <a:schemeClr val="accent2"/>
                </a:solidFill>
                <a:latin typeface="Calibri"/>
              </a:endParaRPr>
            </a:p>
          </p:txBody>
        </p:sp>
        <p:sp>
          <p:nvSpPr>
            <p:cNvPr id="21" name="Rectangle 17"/>
            <p:cNvSpPr>
              <a:spLocks noChangeArrowheads="1"/>
            </p:cNvSpPr>
            <p:nvPr/>
          </p:nvSpPr>
          <p:spPr bwMode="auto">
            <a:xfrm>
              <a:off x="6275839" y="593527"/>
              <a:ext cx="978141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16-bit Identification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2" name="Line 18"/>
            <p:cNvSpPr>
              <a:spLocks noChangeShapeType="1"/>
            </p:cNvSpPr>
            <p:nvPr/>
          </p:nvSpPr>
          <p:spPr bwMode="auto">
            <a:xfrm>
              <a:off x="7804801" y="506838"/>
              <a:ext cx="824" cy="32705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3" name="Rectangle 19"/>
            <p:cNvSpPr>
              <a:spLocks noChangeArrowheads="1"/>
            </p:cNvSpPr>
            <p:nvPr/>
          </p:nvSpPr>
          <p:spPr bwMode="auto">
            <a:xfrm>
              <a:off x="7467227" y="536785"/>
              <a:ext cx="335104" cy="25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3-bit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Flags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4" name="Rectangle 20"/>
            <p:cNvSpPr>
              <a:spLocks noChangeArrowheads="1"/>
            </p:cNvSpPr>
            <p:nvPr/>
          </p:nvSpPr>
          <p:spPr bwMode="auto">
            <a:xfrm>
              <a:off x="7836088" y="602195"/>
              <a:ext cx="1148574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13-bit Fragment Offset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5" name="Line 21"/>
            <p:cNvSpPr>
              <a:spLocks noChangeShapeType="1"/>
            </p:cNvSpPr>
            <p:nvPr/>
          </p:nvSpPr>
          <p:spPr bwMode="auto">
            <a:xfrm>
              <a:off x="6731151" y="853592"/>
              <a:ext cx="824" cy="29868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6" name="Rectangle 22"/>
            <p:cNvSpPr>
              <a:spLocks noChangeArrowheads="1"/>
            </p:cNvSpPr>
            <p:nvPr/>
          </p:nvSpPr>
          <p:spPr bwMode="auto">
            <a:xfrm>
              <a:off x="6006603" y="870930"/>
              <a:ext cx="667738" cy="25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8-bit Time to 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Live (TTL)</a:t>
              </a:r>
            </a:p>
          </p:txBody>
        </p:sp>
        <p:sp>
          <p:nvSpPr>
            <p:cNvPr id="27" name="Rectangle 23"/>
            <p:cNvSpPr>
              <a:spLocks noChangeArrowheads="1"/>
            </p:cNvSpPr>
            <p:nvPr/>
          </p:nvSpPr>
          <p:spPr bwMode="auto">
            <a:xfrm>
              <a:off x="6719624" y="919002"/>
              <a:ext cx="773127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dirty="0">
                  <a:solidFill>
                    <a:schemeClr val="accent2"/>
                  </a:solidFill>
                  <a:latin typeface="Calibri"/>
                </a:rPr>
                <a:t>8-bit Protocol</a:t>
              </a:r>
              <a:endParaRPr lang="en-US" sz="1400" b="0" dirty="0">
                <a:solidFill>
                  <a:schemeClr val="accent2"/>
                </a:solidFill>
                <a:latin typeface="Calibri"/>
              </a:endParaRPr>
            </a:p>
          </p:txBody>
        </p:sp>
        <p:sp>
          <p:nvSpPr>
            <p:cNvPr id="28" name="Rectangle 24"/>
            <p:cNvSpPr>
              <a:spLocks noChangeArrowheads="1"/>
            </p:cNvSpPr>
            <p:nvPr/>
          </p:nvSpPr>
          <p:spPr bwMode="auto">
            <a:xfrm>
              <a:off x="7606373" y="927671"/>
              <a:ext cx="1259726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16-bit Header Checksum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9" name="Line 25"/>
            <p:cNvSpPr>
              <a:spLocks noChangeShapeType="1"/>
            </p:cNvSpPr>
            <p:nvPr/>
          </p:nvSpPr>
          <p:spPr bwMode="auto">
            <a:xfrm>
              <a:off x="5954732" y="1483265"/>
              <a:ext cx="3094975" cy="7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30" name="Rectangle 26"/>
            <p:cNvSpPr>
              <a:spLocks noChangeArrowheads="1"/>
            </p:cNvSpPr>
            <p:nvPr/>
          </p:nvSpPr>
          <p:spPr bwMode="auto">
            <a:xfrm>
              <a:off x="6824190" y="1246842"/>
              <a:ext cx="1341238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dirty="0">
                  <a:solidFill>
                    <a:schemeClr val="accent2"/>
                  </a:solidFill>
                  <a:latin typeface="Calibri"/>
                </a:rPr>
                <a:t>32-bit Source IP Address</a:t>
              </a:r>
              <a:endParaRPr lang="en-US" sz="1400" dirty="0">
                <a:solidFill>
                  <a:schemeClr val="accent2"/>
                </a:solidFill>
                <a:latin typeface="Calibri"/>
              </a:endParaRPr>
            </a:p>
          </p:txBody>
        </p:sp>
        <p:sp>
          <p:nvSpPr>
            <p:cNvPr id="31" name="Rectangle 27"/>
            <p:cNvSpPr>
              <a:spLocks noChangeArrowheads="1"/>
            </p:cNvSpPr>
            <p:nvPr/>
          </p:nvSpPr>
          <p:spPr bwMode="auto">
            <a:xfrm>
              <a:off x="6736091" y="1557344"/>
              <a:ext cx="1557779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dirty="0">
                  <a:solidFill>
                    <a:schemeClr val="accent2"/>
                  </a:solidFill>
                  <a:latin typeface="Calibri"/>
                </a:rPr>
                <a:t>32-bit Destination IP Address</a:t>
              </a:r>
              <a:endParaRPr lang="en-US" sz="1400" b="0" dirty="0">
                <a:solidFill>
                  <a:schemeClr val="accent2"/>
                </a:solidFill>
                <a:latin typeface="Calibri"/>
              </a:endParaRPr>
            </a:p>
          </p:txBody>
        </p:sp>
        <p:sp>
          <p:nvSpPr>
            <p:cNvPr id="32" name="Rectangle 28"/>
            <p:cNvSpPr>
              <a:spLocks noChangeArrowheads="1"/>
            </p:cNvSpPr>
            <p:nvPr/>
          </p:nvSpPr>
          <p:spPr bwMode="auto">
            <a:xfrm>
              <a:off x="7125537" y="1895429"/>
              <a:ext cx="808530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Options (if any)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3" name="Rectangle 29"/>
            <p:cNvSpPr>
              <a:spLocks noChangeArrowheads="1"/>
            </p:cNvSpPr>
            <p:nvPr/>
          </p:nvSpPr>
          <p:spPr bwMode="auto">
            <a:xfrm>
              <a:off x="7257273" y="2261097"/>
              <a:ext cx="475073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Payload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34" name="Oval 31"/>
          <p:cNvSpPr>
            <a:spLocks noChangeArrowheads="1"/>
          </p:cNvSpPr>
          <p:nvPr/>
        </p:nvSpPr>
        <p:spPr bwMode="auto">
          <a:xfrm>
            <a:off x="7459816" y="833890"/>
            <a:ext cx="1580833" cy="328628"/>
          </a:xfrm>
          <a:prstGeom prst="ellips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34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C6A1FB5E-DA7A-E942-B2E2-412B142BC0C7}" type="slidenum">
              <a:rPr lang="en-US" sz="1400" b="0">
                <a:latin typeface="Times New Roman" charset="0"/>
              </a:rPr>
              <a:pPr eaLnBrk="1" hangingPunct="1"/>
              <a:t>76</a:t>
            </a:fld>
            <a:endParaRPr lang="en-US" sz="1400" b="0">
              <a:latin typeface="Times New Roman" charset="0"/>
            </a:endParaRPr>
          </a:p>
        </p:txBody>
      </p:sp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114800" cy="1143000"/>
          </a:xfrm>
        </p:spPr>
        <p:txBody>
          <a:bodyPr>
            <a:normAutofit/>
          </a:bodyPr>
          <a:lstStyle/>
          <a:p>
            <a:r>
              <a:rPr lang="en-US" sz="5400" baseline="-25000" dirty="0">
                <a:latin typeface="Helvetica" charset="0"/>
                <a:ea typeface="ＭＳ Ｐゴシック" charset="0"/>
                <a:cs typeface="ＭＳ Ｐゴシック" charset="0"/>
              </a:rPr>
              <a:t>Preventing Loops</a:t>
            </a:r>
            <a:br>
              <a:rPr lang="en-US" sz="5400" baseline="-25000" dirty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2700" baseline="-25000" dirty="0">
                <a:latin typeface="Helvetica" charset="0"/>
                <a:ea typeface="ＭＳ Ｐゴシック" charset="0"/>
                <a:cs typeface="ＭＳ Ｐゴシック" charset="0"/>
              </a:rPr>
              <a:t>(aka</a:t>
            </a:r>
            <a:r>
              <a:rPr lang="en-US" sz="2700" dirty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700" baseline="-25000" dirty="0">
                <a:latin typeface="Helvetica" charset="0"/>
                <a:ea typeface="ＭＳ Ｐゴシック" charset="0"/>
                <a:cs typeface="ＭＳ Ｐゴシック" charset="0"/>
              </a:rPr>
              <a:t>Internet Zombie plan)</a:t>
            </a:r>
          </a:p>
        </p:txBody>
      </p:sp>
      <p:pic>
        <p:nvPicPr>
          <p:cNvPr id="965636" name="Picture 4"/>
          <p:cNvPicPr>
            <a:picLocks noChangeArrowheads="1"/>
          </p:cNvPicPr>
          <p:nvPr/>
        </p:nvPicPr>
        <p:blipFill>
          <a:blip r:embed="rId3">
            <a:lum bright="6000" contrast="-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438" y="3697270"/>
            <a:ext cx="6096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5637" name="Picture 5"/>
          <p:cNvPicPr>
            <a:picLocks noChangeArrowheads="1"/>
          </p:cNvPicPr>
          <p:nvPr/>
        </p:nvPicPr>
        <p:blipFill>
          <a:blip r:embed="rId3">
            <a:lum bright="6000" contrast="-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463" y="3697270"/>
            <a:ext cx="6096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5638" name="Picture 6"/>
          <p:cNvPicPr>
            <a:picLocks noChangeArrowheads="1"/>
          </p:cNvPicPr>
          <p:nvPr/>
        </p:nvPicPr>
        <p:blipFill>
          <a:blip r:embed="rId3">
            <a:lum bright="6000" contrast="-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075" y="3697270"/>
            <a:ext cx="6096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5639" name="Line 7"/>
          <p:cNvSpPr>
            <a:spLocks noChangeShapeType="1"/>
          </p:cNvSpPr>
          <p:nvPr/>
        </p:nvSpPr>
        <p:spPr bwMode="auto">
          <a:xfrm>
            <a:off x="885825" y="3851257"/>
            <a:ext cx="12287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5640" name="Line 8"/>
          <p:cNvSpPr>
            <a:spLocks noChangeShapeType="1"/>
          </p:cNvSpPr>
          <p:nvPr/>
        </p:nvSpPr>
        <p:spPr bwMode="auto">
          <a:xfrm>
            <a:off x="2574925" y="3851257"/>
            <a:ext cx="18827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5641" name="Line 9"/>
          <p:cNvSpPr>
            <a:spLocks noChangeShapeType="1"/>
          </p:cNvSpPr>
          <p:nvPr/>
        </p:nvSpPr>
        <p:spPr bwMode="auto">
          <a:xfrm flipV="1">
            <a:off x="4840288" y="3851257"/>
            <a:ext cx="17684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5642" name="Line 10"/>
          <p:cNvSpPr>
            <a:spLocks noChangeShapeType="1"/>
          </p:cNvSpPr>
          <p:nvPr/>
        </p:nvSpPr>
        <p:spPr bwMode="auto">
          <a:xfrm>
            <a:off x="7069138" y="3851257"/>
            <a:ext cx="12287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5643" name="Freeform 11"/>
          <p:cNvSpPr>
            <a:spLocks/>
          </p:cNvSpPr>
          <p:nvPr/>
        </p:nvSpPr>
        <p:spPr bwMode="auto">
          <a:xfrm>
            <a:off x="923925" y="4187807"/>
            <a:ext cx="3973513" cy="620713"/>
          </a:xfrm>
          <a:custGeom>
            <a:avLst/>
            <a:gdLst>
              <a:gd name="T0" fmla="*/ 0 w 2503"/>
              <a:gd name="T1" fmla="*/ 60483799 h 391"/>
              <a:gd name="T2" fmla="*/ 2147483647 w 2503"/>
              <a:gd name="T3" fmla="*/ 120967597 h 391"/>
              <a:gd name="T4" fmla="*/ 2147483647 w 2503"/>
              <a:gd name="T5" fmla="*/ 791329700 h 391"/>
              <a:gd name="T6" fmla="*/ 2147483647 w 2503"/>
              <a:gd name="T7" fmla="*/ 914818249 h 391"/>
              <a:gd name="T8" fmla="*/ 2147483647 w 2503"/>
              <a:gd name="T9" fmla="*/ 365423744 h 391"/>
              <a:gd name="T10" fmla="*/ 2147483647 w 2503"/>
              <a:gd name="T11" fmla="*/ 365423744 h 39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503"/>
              <a:gd name="T19" fmla="*/ 0 h 391"/>
              <a:gd name="T20" fmla="*/ 2503 w 2503"/>
              <a:gd name="T21" fmla="*/ 391 h 39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503" h="391">
                <a:moveTo>
                  <a:pt x="0" y="24"/>
                </a:moveTo>
                <a:cubicBezTo>
                  <a:pt x="925" y="12"/>
                  <a:pt x="1851" y="0"/>
                  <a:pt x="2177" y="48"/>
                </a:cubicBezTo>
                <a:cubicBezTo>
                  <a:pt x="2503" y="96"/>
                  <a:pt x="2132" y="262"/>
                  <a:pt x="1959" y="314"/>
                </a:cubicBezTo>
                <a:cubicBezTo>
                  <a:pt x="1786" y="366"/>
                  <a:pt x="1274" y="391"/>
                  <a:pt x="1137" y="363"/>
                </a:cubicBezTo>
                <a:cubicBezTo>
                  <a:pt x="1000" y="335"/>
                  <a:pt x="1056" y="181"/>
                  <a:pt x="1137" y="145"/>
                </a:cubicBezTo>
                <a:cubicBezTo>
                  <a:pt x="1218" y="109"/>
                  <a:pt x="1419" y="127"/>
                  <a:pt x="1621" y="145"/>
                </a:cubicBezTo>
              </a:path>
            </a:pathLst>
          </a:custGeom>
          <a:noFill/>
          <a:ln w="63500">
            <a:solidFill>
              <a:srgbClr val="FF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5644" name="Line 12"/>
          <p:cNvSpPr>
            <a:spLocks noChangeShapeType="1"/>
          </p:cNvSpPr>
          <p:nvPr/>
        </p:nvSpPr>
        <p:spPr bwMode="auto">
          <a:xfrm>
            <a:off x="2152650" y="3381357"/>
            <a:ext cx="10366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5645" name="Line 13"/>
          <p:cNvSpPr>
            <a:spLocks noChangeShapeType="1"/>
          </p:cNvSpPr>
          <p:nvPr/>
        </p:nvSpPr>
        <p:spPr bwMode="auto">
          <a:xfrm flipH="1">
            <a:off x="3535363" y="3381357"/>
            <a:ext cx="10366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5981391" y="28538"/>
            <a:ext cx="3140260" cy="2369746"/>
            <a:chOff x="5910271" y="130138"/>
            <a:chExt cx="3140260" cy="2369746"/>
          </a:xfrm>
        </p:grpSpPr>
        <p:sp>
          <p:nvSpPr>
            <p:cNvPr id="16" name="Rectangle 2"/>
            <p:cNvSpPr>
              <a:spLocks noChangeArrowheads="1"/>
            </p:cNvSpPr>
            <p:nvPr/>
          </p:nvSpPr>
          <p:spPr bwMode="auto">
            <a:xfrm>
              <a:off x="5924268" y="130138"/>
              <a:ext cx="3115559" cy="1643928"/>
            </a:xfrm>
            <a:prstGeom prst="rect">
              <a:avLst/>
            </a:prstGeom>
            <a:solidFill>
              <a:srgbClr val="FDE3BA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rmAutofit/>
            </a:bodyPr>
            <a:lstStyle/>
            <a:p>
              <a:endParaRPr lang="en-US"/>
            </a:p>
          </p:txBody>
        </p:sp>
        <p:sp>
          <p:nvSpPr>
            <p:cNvPr id="17" name="Rectangle 3"/>
            <p:cNvSpPr>
              <a:spLocks noChangeArrowheads="1"/>
            </p:cNvSpPr>
            <p:nvPr/>
          </p:nvSpPr>
          <p:spPr bwMode="auto">
            <a:xfrm>
              <a:off x="5925091" y="1769337"/>
              <a:ext cx="3113089" cy="315231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rmAutofit fontScale="92500" lnSpcReduction="20000"/>
            </a:bodyPr>
            <a:lstStyle/>
            <a:p>
              <a:endParaRPr lang="en-US"/>
            </a:p>
          </p:txBody>
        </p:sp>
        <p:sp>
          <p:nvSpPr>
            <p:cNvPr id="18" name="Rectangle 6"/>
            <p:cNvSpPr>
              <a:spLocks noChangeArrowheads="1"/>
            </p:cNvSpPr>
            <p:nvPr/>
          </p:nvSpPr>
          <p:spPr bwMode="auto">
            <a:xfrm>
              <a:off x="5918505" y="2090084"/>
              <a:ext cx="3113089" cy="409800"/>
            </a:xfrm>
            <a:prstGeom prst="rect">
              <a:avLst/>
            </a:prstGeom>
            <a:solidFill>
              <a:srgbClr val="FF66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rmAutofit/>
            </a:bodyPr>
            <a:lstStyle/>
            <a:p>
              <a:endParaRPr lang="en-US"/>
            </a:p>
          </p:txBody>
        </p:sp>
        <p:sp>
          <p:nvSpPr>
            <p:cNvPr id="19" name="Line 7"/>
            <p:cNvSpPr>
              <a:spLocks noChangeShapeType="1"/>
            </p:cNvSpPr>
            <p:nvPr/>
          </p:nvSpPr>
          <p:spPr bwMode="auto">
            <a:xfrm flipV="1">
              <a:off x="5954732" y="491865"/>
              <a:ext cx="3085918" cy="788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0" name="Line 8"/>
            <p:cNvSpPr>
              <a:spLocks noChangeShapeType="1"/>
            </p:cNvSpPr>
            <p:nvPr/>
          </p:nvSpPr>
          <p:spPr bwMode="auto">
            <a:xfrm>
              <a:off x="5961319" y="840195"/>
              <a:ext cx="3088388" cy="7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1" name="Line 9"/>
            <p:cNvSpPr>
              <a:spLocks noChangeShapeType="1"/>
            </p:cNvSpPr>
            <p:nvPr/>
          </p:nvSpPr>
          <p:spPr bwMode="auto">
            <a:xfrm>
              <a:off x="5961319" y="1161730"/>
              <a:ext cx="3089212" cy="7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2" name="Line 10"/>
            <p:cNvSpPr>
              <a:spLocks noChangeShapeType="1"/>
            </p:cNvSpPr>
            <p:nvPr/>
          </p:nvSpPr>
          <p:spPr bwMode="auto">
            <a:xfrm>
              <a:off x="7462287" y="142747"/>
              <a:ext cx="824" cy="1006374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3" name="Line 11"/>
            <p:cNvSpPr>
              <a:spLocks noChangeShapeType="1"/>
            </p:cNvSpPr>
            <p:nvPr/>
          </p:nvSpPr>
          <p:spPr bwMode="auto">
            <a:xfrm>
              <a:off x="6698217" y="160085"/>
              <a:ext cx="824" cy="32705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4" name="Line 12"/>
            <p:cNvSpPr>
              <a:spLocks noChangeShapeType="1"/>
            </p:cNvSpPr>
            <p:nvPr/>
          </p:nvSpPr>
          <p:spPr bwMode="auto">
            <a:xfrm>
              <a:off x="6322769" y="160085"/>
              <a:ext cx="824" cy="32705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5" name="Rectangle 13"/>
            <p:cNvSpPr>
              <a:spLocks noChangeArrowheads="1"/>
            </p:cNvSpPr>
            <p:nvPr/>
          </p:nvSpPr>
          <p:spPr bwMode="auto">
            <a:xfrm>
              <a:off x="5910271" y="184515"/>
              <a:ext cx="432259" cy="25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4-bit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Version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6" name="Rectangle 14"/>
            <p:cNvSpPr>
              <a:spLocks noChangeArrowheads="1"/>
            </p:cNvSpPr>
            <p:nvPr/>
          </p:nvSpPr>
          <p:spPr bwMode="auto">
            <a:xfrm>
              <a:off x="6310419" y="145899"/>
              <a:ext cx="406735" cy="360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75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4-bit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Header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Length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7" name="Rectangle 15"/>
            <p:cNvSpPr>
              <a:spLocks noChangeArrowheads="1"/>
            </p:cNvSpPr>
            <p:nvPr/>
          </p:nvSpPr>
          <p:spPr bwMode="auto">
            <a:xfrm>
              <a:off x="6684221" y="145899"/>
              <a:ext cx="775596" cy="360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75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8-bit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Type of Service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(TOS)</a:t>
              </a:r>
            </a:p>
          </p:txBody>
        </p:sp>
        <p:sp>
          <p:nvSpPr>
            <p:cNvPr id="28" name="Rectangle 16"/>
            <p:cNvSpPr>
              <a:spLocks noChangeArrowheads="1"/>
            </p:cNvSpPr>
            <p:nvPr/>
          </p:nvSpPr>
          <p:spPr bwMode="auto">
            <a:xfrm>
              <a:off x="7545445" y="231012"/>
              <a:ext cx="1422750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dirty="0">
                  <a:solidFill>
                    <a:schemeClr val="accent2"/>
                  </a:solidFill>
                  <a:latin typeface="Calibri"/>
                </a:rPr>
                <a:t>16-bit Total Length (Bytes)</a:t>
              </a:r>
              <a:endParaRPr lang="en-US" sz="1400" dirty="0">
                <a:solidFill>
                  <a:schemeClr val="accent2"/>
                </a:solidFill>
                <a:latin typeface="Calibri"/>
              </a:endParaRPr>
            </a:p>
          </p:txBody>
        </p:sp>
        <p:sp>
          <p:nvSpPr>
            <p:cNvPr id="29" name="Rectangle 17"/>
            <p:cNvSpPr>
              <a:spLocks noChangeArrowheads="1"/>
            </p:cNvSpPr>
            <p:nvPr/>
          </p:nvSpPr>
          <p:spPr bwMode="auto">
            <a:xfrm>
              <a:off x="6275839" y="593527"/>
              <a:ext cx="978141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16-bit Identification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0" name="Line 18"/>
            <p:cNvSpPr>
              <a:spLocks noChangeShapeType="1"/>
            </p:cNvSpPr>
            <p:nvPr/>
          </p:nvSpPr>
          <p:spPr bwMode="auto">
            <a:xfrm>
              <a:off x="7804801" y="506838"/>
              <a:ext cx="824" cy="32705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31" name="Rectangle 19"/>
            <p:cNvSpPr>
              <a:spLocks noChangeArrowheads="1"/>
            </p:cNvSpPr>
            <p:nvPr/>
          </p:nvSpPr>
          <p:spPr bwMode="auto">
            <a:xfrm>
              <a:off x="7467227" y="536785"/>
              <a:ext cx="335104" cy="25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3-bit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Flags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2" name="Rectangle 20"/>
            <p:cNvSpPr>
              <a:spLocks noChangeArrowheads="1"/>
            </p:cNvSpPr>
            <p:nvPr/>
          </p:nvSpPr>
          <p:spPr bwMode="auto">
            <a:xfrm>
              <a:off x="7836088" y="602195"/>
              <a:ext cx="1148574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13-bit Fragment Offset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3" name="Line 21"/>
            <p:cNvSpPr>
              <a:spLocks noChangeShapeType="1"/>
            </p:cNvSpPr>
            <p:nvPr/>
          </p:nvSpPr>
          <p:spPr bwMode="auto">
            <a:xfrm>
              <a:off x="6731151" y="853592"/>
              <a:ext cx="824" cy="29868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34" name="Rectangle 22"/>
            <p:cNvSpPr>
              <a:spLocks noChangeArrowheads="1"/>
            </p:cNvSpPr>
            <p:nvPr/>
          </p:nvSpPr>
          <p:spPr bwMode="auto">
            <a:xfrm>
              <a:off x="6006603" y="870930"/>
              <a:ext cx="667738" cy="25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8-bit Time to 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Live (TTL)</a:t>
              </a:r>
            </a:p>
          </p:txBody>
        </p:sp>
        <p:sp>
          <p:nvSpPr>
            <p:cNvPr id="35" name="Rectangle 23"/>
            <p:cNvSpPr>
              <a:spLocks noChangeArrowheads="1"/>
            </p:cNvSpPr>
            <p:nvPr/>
          </p:nvSpPr>
          <p:spPr bwMode="auto">
            <a:xfrm>
              <a:off x="6719624" y="919002"/>
              <a:ext cx="773127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dirty="0">
                  <a:solidFill>
                    <a:schemeClr val="accent2"/>
                  </a:solidFill>
                  <a:latin typeface="Calibri"/>
                </a:rPr>
                <a:t>8-bit Protocol</a:t>
              </a:r>
              <a:endParaRPr lang="en-US" sz="1400" b="0" dirty="0">
                <a:solidFill>
                  <a:schemeClr val="accent2"/>
                </a:solidFill>
                <a:latin typeface="Calibri"/>
              </a:endParaRPr>
            </a:p>
          </p:txBody>
        </p:sp>
        <p:sp>
          <p:nvSpPr>
            <p:cNvPr id="36" name="Rectangle 24"/>
            <p:cNvSpPr>
              <a:spLocks noChangeArrowheads="1"/>
            </p:cNvSpPr>
            <p:nvPr/>
          </p:nvSpPr>
          <p:spPr bwMode="auto">
            <a:xfrm>
              <a:off x="7606373" y="927671"/>
              <a:ext cx="1259726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16-bit Header Checksum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7" name="Line 25"/>
            <p:cNvSpPr>
              <a:spLocks noChangeShapeType="1"/>
            </p:cNvSpPr>
            <p:nvPr/>
          </p:nvSpPr>
          <p:spPr bwMode="auto">
            <a:xfrm>
              <a:off x="5954732" y="1483265"/>
              <a:ext cx="3094975" cy="7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38" name="Rectangle 26"/>
            <p:cNvSpPr>
              <a:spLocks noChangeArrowheads="1"/>
            </p:cNvSpPr>
            <p:nvPr/>
          </p:nvSpPr>
          <p:spPr bwMode="auto">
            <a:xfrm>
              <a:off x="6824190" y="1246842"/>
              <a:ext cx="1341238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dirty="0">
                  <a:solidFill>
                    <a:schemeClr val="accent2"/>
                  </a:solidFill>
                  <a:latin typeface="Calibri"/>
                </a:rPr>
                <a:t>32-bit Source IP Address</a:t>
              </a:r>
              <a:endParaRPr lang="en-US" sz="1400" dirty="0">
                <a:solidFill>
                  <a:schemeClr val="accent2"/>
                </a:solidFill>
                <a:latin typeface="Calibri"/>
              </a:endParaRPr>
            </a:p>
          </p:txBody>
        </p:sp>
        <p:sp>
          <p:nvSpPr>
            <p:cNvPr id="39" name="Rectangle 27"/>
            <p:cNvSpPr>
              <a:spLocks noChangeArrowheads="1"/>
            </p:cNvSpPr>
            <p:nvPr/>
          </p:nvSpPr>
          <p:spPr bwMode="auto">
            <a:xfrm>
              <a:off x="6736091" y="1557344"/>
              <a:ext cx="1557779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dirty="0">
                  <a:solidFill>
                    <a:schemeClr val="accent2"/>
                  </a:solidFill>
                  <a:latin typeface="Calibri"/>
                </a:rPr>
                <a:t>32-bit Destination IP Address</a:t>
              </a:r>
              <a:endParaRPr lang="en-US" sz="1400" b="0" dirty="0">
                <a:solidFill>
                  <a:schemeClr val="accent2"/>
                </a:solidFill>
                <a:latin typeface="Calibri"/>
              </a:endParaRPr>
            </a:p>
          </p:txBody>
        </p:sp>
        <p:sp>
          <p:nvSpPr>
            <p:cNvPr id="40" name="Rectangle 28"/>
            <p:cNvSpPr>
              <a:spLocks noChangeArrowheads="1"/>
            </p:cNvSpPr>
            <p:nvPr/>
          </p:nvSpPr>
          <p:spPr bwMode="auto">
            <a:xfrm>
              <a:off x="7125537" y="1895429"/>
              <a:ext cx="808530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Options (if any)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1" name="Rectangle 29"/>
            <p:cNvSpPr>
              <a:spLocks noChangeArrowheads="1"/>
            </p:cNvSpPr>
            <p:nvPr/>
          </p:nvSpPr>
          <p:spPr bwMode="auto">
            <a:xfrm>
              <a:off x="7257273" y="2261097"/>
              <a:ext cx="475073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Payload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42" name="Oval 31"/>
          <p:cNvSpPr>
            <a:spLocks noChangeArrowheads="1"/>
          </p:cNvSpPr>
          <p:nvPr/>
        </p:nvSpPr>
        <p:spPr bwMode="auto">
          <a:xfrm>
            <a:off x="6032439" y="731865"/>
            <a:ext cx="769832" cy="329053"/>
          </a:xfrm>
          <a:prstGeom prst="ellips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5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71040"/>
            <a:ext cx="8458200" cy="488696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endParaRPr lang="en-US" dirty="0">
              <a:latin typeface="Calibri"/>
              <a:ea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dirty="0">
                <a:latin typeface="Calibri"/>
                <a:ea typeface="Calibri"/>
                <a:cs typeface="Calibri"/>
              </a:rPr>
              <a:t>Forwarding loops cause packets to cycle forever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Calibri"/>
                <a:ea typeface="Calibri"/>
                <a:cs typeface="Calibri"/>
              </a:rPr>
              <a:t>As these accumulate, eventually consume </a:t>
            </a:r>
            <a:r>
              <a:rPr lang="en-US" b="1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all</a:t>
            </a:r>
            <a:r>
              <a:rPr lang="en-US" dirty="0">
                <a:latin typeface="Calibri"/>
                <a:ea typeface="Calibri"/>
                <a:cs typeface="Calibri"/>
              </a:rPr>
              <a:t> capacity</a:t>
            </a:r>
          </a:p>
          <a:p>
            <a:pPr>
              <a:lnSpc>
                <a:spcPct val="90000"/>
              </a:lnSpc>
            </a:pPr>
            <a:endParaRPr lang="en-US" dirty="0">
              <a:latin typeface="Calibri"/>
            </a:endParaRPr>
          </a:p>
          <a:p>
            <a:pPr>
              <a:lnSpc>
                <a:spcPct val="90000"/>
              </a:lnSpc>
            </a:pPr>
            <a:endParaRPr lang="en-US" dirty="0">
              <a:latin typeface="Calibri"/>
            </a:endParaRPr>
          </a:p>
          <a:p>
            <a:pPr>
              <a:lnSpc>
                <a:spcPct val="90000"/>
              </a:lnSpc>
            </a:pPr>
            <a:endParaRPr lang="en-US" dirty="0">
              <a:latin typeface="Calibri"/>
            </a:endParaRPr>
          </a:p>
          <a:p>
            <a:pPr lvl="1">
              <a:lnSpc>
                <a:spcPct val="90000"/>
              </a:lnSpc>
            </a:pPr>
            <a:endParaRPr lang="en-US" dirty="0">
              <a:latin typeface="Calibri"/>
            </a:endParaRPr>
          </a:p>
          <a:p>
            <a:pPr>
              <a:lnSpc>
                <a:spcPct val="90000"/>
              </a:lnSpc>
            </a:pPr>
            <a:r>
              <a:rPr lang="en-US" dirty="0">
                <a:latin typeface="Calibri"/>
              </a:rPr>
              <a:t>Time-to-Live (TTL) Field  (8 bits)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Calibri"/>
                <a:ea typeface="Calibri"/>
                <a:cs typeface="Calibri"/>
              </a:rPr>
              <a:t>Decremented at each hop, packet discarded if reaches 0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Calibri"/>
                <a:ea typeface="Calibri"/>
                <a:cs typeface="Calibri"/>
              </a:rPr>
              <a:t>…and </a:t>
            </a:r>
            <a:r>
              <a:rPr lang="ja-JP" altLang="en-US" dirty="0">
                <a:latin typeface="Calibri"/>
                <a:ea typeface="Calibri"/>
                <a:cs typeface="Calibri"/>
              </a:rPr>
              <a:t>“</a:t>
            </a:r>
            <a:r>
              <a:rPr lang="en-US" altLang="ja-JP" dirty="0">
                <a:latin typeface="Calibri"/>
                <a:ea typeface="Calibri"/>
                <a:cs typeface="Calibri"/>
              </a:rPr>
              <a:t>time exceeded</a:t>
            </a:r>
            <a:r>
              <a:rPr lang="ja-JP" altLang="en-US" dirty="0">
                <a:latin typeface="Calibri"/>
                <a:ea typeface="Calibri"/>
                <a:cs typeface="Calibri"/>
              </a:rPr>
              <a:t>”</a:t>
            </a:r>
            <a:r>
              <a:rPr lang="en-US" altLang="ja-JP" dirty="0">
                <a:latin typeface="Calibri"/>
                <a:ea typeface="Calibri"/>
                <a:cs typeface="Calibri"/>
              </a:rPr>
              <a:t> message is sent to the source</a:t>
            </a:r>
          </a:p>
          <a:p>
            <a:pPr lvl="2">
              <a:lnSpc>
                <a:spcPct val="90000"/>
              </a:lnSpc>
            </a:pPr>
            <a:r>
              <a:rPr lang="en-US" dirty="0">
                <a:latin typeface="Calibri"/>
                <a:ea typeface="Calibri"/>
                <a:cs typeface="Calibri"/>
              </a:rPr>
              <a:t>Using </a:t>
            </a:r>
            <a:r>
              <a:rPr lang="ja-JP" altLang="en-US" dirty="0">
                <a:latin typeface="Calibri"/>
                <a:ea typeface="Calibri"/>
                <a:cs typeface="Calibri"/>
              </a:rPr>
              <a:t>“</a:t>
            </a:r>
            <a:r>
              <a:rPr lang="en-US" altLang="ja-JP" dirty="0">
                <a:latin typeface="Calibri"/>
                <a:ea typeface="Calibri"/>
                <a:cs typeface="Calibri"/>
              </a:rPr>
              <a:t>ICMP</a:t>
            </a:r>
            <a:r>
              <a:rPr lang="ja-JP" altLang="en-US" dirty="0">
                <a:latin typeface="Calibri"/>
                <a:ea typeface="Calibri"/>
                <a:cs typeface="Calibri"/>
              </a:rPr>
              <a:t>”</a:t>
            </a:r>
            <a:r>
              <a:rPr lang="en-US" altLang="ja-JP" dirty="0">
                <a:latin typeface="Calibri"/>
                <a:ea typeface="Calibri"/>
                <a:cs typeface="Calibri"/>
              </a:rPr>
              <a:t> control message; basis for </a:t>
            </a:r>
            <a:r>
              <a:rPr lang="en-US" altLang="ja-JP" b="1" dirty="0" err="1">
                <a:latin typeface="Calibri"/>
                <a:ea typeface="Calibri"/>
                <a:cs typeface="Calibri"/>
              </a:rPr>
              <a:t>traceroute</a:t>
            </a:r>
            <a:endParaRPr lang="en-US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739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5639" grpId="0" uiExpand="1" animBg="1"/>
      <p:bldP spid="965640" grpId="0" uiExpand="1" animBg="1"/>
      <p:bldP spid="965641" grpId="0" uiExpand="1" animBg="1"/>
      <p:bldP spid="965642" grpId="0" uiExpand="1" animBg="1"/>
      <p:bldP spid="965643" grpId="0" uiExpand="1" animBg="1"/>
      <p:bldP spid="965644" grpId="0" uiExpand="1" animBg="1"/>
      <p:bldP spid="965645" grpId="0" uiExpand="1" animBg="1"/>
      <p:bldP spid="42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C75E5A25-7D9B-2444-8F10-B56487359E93}" type="slidenum">
              <a:rPr lang="en-US" sz="1400" b="0">
                <a:latin typeface="Times New Roman" charset="0"/>
              </a:rPr>
              <a:pPr eaLnBrk="1" hangingPunct="1"/>
              <a:t>77</a:t>
            </a:fld>
            <a:endParaRPr lang="en-US" sz="1400" b="0">
              <a:latin typeface="Times New Roman" charset="0"/>
            </a:endParaRPr>
          </a:p>
        </p:txBody>
      </p:sp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114800" cy="1143000"/>
          </a:xfrm>
        </p:spPr>
        <p:txBody>
          <a:bodyPr>
            <a:normAutofit/>
          </a:bodyPr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Fragmentation</a:t>
            </a:r>
            <a:b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(some assembly required)</a:t>
            </a:r>
          </a:p>
        </p:txBody>
      </p:sp>
      <p:sp>
        <p:nvSpPr>
          <p:cNvPr id="947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332037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latin typeface="Calibri"/>
              </a:rPr>
              <a:t>Fragmentation: when forwarding a packet, an Internet router can </a:t>
            </a:r>
            <a:r>
              <a:rPr lang="en-US" dirty="0">
                <a:solidFill>
                  <a:srgbClr val="F47A00"/>
                </a:solidFill>
                <a:latin typeface="Calibri"/>
              </a:rPr>
              <a:t>split </a:t>
            </a:r>
            <a:r>
              <a:rPr lang="en-US" dirty="0">
                <a:latin typeface="Calibri"/>
              </a:rPr>
              <a:t>it into multiple pieces (</a:t>
            </a:r>
            <a:r>
              <a:rPr lang="ja-JP" altLang="en-US" dirty="0">
                <a:latin typeface="Calibri"/>
              </a:rPr>
              <a:t>“</a:t>
            </a:r>
            <a:r>
              <a:rPr lang="en-US" altLang="ja-JP" dirty="0">
                <a:latin typeface="Calibri"/>
              </a:rPr>
              <a:t>fragments</a:t>
            </a:r>
            <a:r>
              <a:rPr lang="ja-JP" altLang="en-US" dirty="0">
                <a:latin typeface="Calibri"/>
              </a:rPr>
              <a:t>”</a:t>
            </a:r>
            <a:r>
              <a:rPr lang="en-US" altLang="ja-JP" dirty="0">
                <a:latin typeface="Calibri"/>
              </a:rPr>
              <a:t>) if too big for next hop link</a:t>
            </a:r>
            <a:br>
              <a:rPr lang="en-US" altLang="ja-JP" dirty="0">
                <a:latin typeface="Calibri"/>
              </a:rPr>
            </a:br>
            <a:endParaRPr lang="en-US" altLang="ja-JP" dirty="0">
              <a:latin typeface="Calibri"/>
            </a:endParaRPr>
          </a:p>
          <a:p>
            <a:pPr>
              <a:lnSpc>
                <a:spcPct val="90000"/>
              </a:lnSpc>
            </a:pPr>
            <a:r>
              <a:rPr lang="en-US" dirty="0">
                <a:latin typeface="Calibri"/>
              </a:rPr>
              <a:t>Must </a:t>
            </a:r>
            <a:r>
              <a:rPr lang="en-US" dirty="0">
                <a:solidFill>
                  <a:srgbClr val="F47A00"/>
                </a:solidFill>
                <a:latin typeface="Calibri"/>
              </a:rPr>
              <a:t>reassemble </a:t>
            </a:r>
            <a:r>
              <a:rPr lang="en-US" dirty="0">
                <a:latin typeface="Calibri"/>
              </a:rPr>
              <a:t>to recover original packet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Calibri"/>
                <a:ea typeface="Calibri"/>
                <a:cs typeface="Calibri"/>
              </a:rPr>
              <a:t>Need fragmentation information (32 bits)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Calibri"/>
                <a:ea typeface="Calibri"/>
                <a:cs typeface="Calibri"/>
              </a:rPr>
              <a:t>Packet </a:t>
            </a:r>
            <a:r>
              <a:rPr lang="en-US" dirty="0">
                <a:solidFill>
                  <a:srgbClr val="F47A00"/>
                </a:solidFill>
                <a:latin typeface="Calibri"/>
                <a:ea typeface="Calibri"/>
                <a:cs typeface="Calibri"/>
              </a:rPr>
              <a:t>identifier</a:t>
            </a:r>
            <a:r>
              <a:rPr lang="en-US" dirty="0">
                <a:latin typeface="Calibri"/>
                <a:ea typeface="Calibri"/>
                <a:cs typeface="Calibri"/>
              </a:rPr>
              <a:t>, </a:t>
            </a:r>
            <a:r>
              <a:rPr lang="en-US" dirty="0">
                <a:solidFill>
                  <a:srgbClr val="F47A00"/>
                </a:solidFill>
                <a:latin typeface="Calibri"/>
                <a:ea typeface="Calibri"/>
                <a:cs typeface="Calibri"/>
              </a:rPr>
              <a:t>flags</a:t>
            </a:r>
            <a:r>
              <a:rPr lang="en-US" dirty="0">
                <a:latin typeface="Calibri"/>
                <a:ea typeface="Calibri"/>
                <a:cs typeface="Calibri"/>
              </a:rPr>
              <a:t>, and fragment </a:t>
            </a:r>
            <a:r>
              <a:rPr lang="en-US" dirty="0">
                <a:solidFill>
                  <a:srgbClr val="F47A00"/>
                </a:solidFill>
                <a:latin typeface="Calibri"/>
                <a:ea typeface="Calibri"/>
                <a:cs typeface="Calibri"/>
              </a:rPr>
              <a:t>offset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981391" y="28538"/>
            <a:ext cx="3140260" cy="2369746"/>
            <a:chOff x="5910271" y="130138"/>
            <a:chExt cx="3140260" cy="2369746"/>
          </a:xfrm>
        </p:grpSpPr>
        <p:sp>
          <p:nvSpPr>
            <p:cNvPr id="6" name="Rectangle 2"/>
            <p:cNvSpPr>
              <a:spLocks noChangeArrowheads="1"/>
            </p:cNvSpPr>
            <p:nvPr/>
          </p:nvSpPr>
          <p:spPr bwMode="auto">
            <a:xfrm>
              <a:off x="5924268" y="130138"/>
              <a:ext cx="3115559" cy="1643928"/>
            </a:xfrm>
            <a:prstGeom prst="rect">
              <a:avLst/>
            </a:prstGeom>
            <a:solidFill>
              <a:srgbClr val="FDE3BA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rmAutofit/>
            </a:bodyPr>
            <a:lstStyle/>
            <a:p>
              <a:endParaRPr lang="en-US"/>
            </a:p>
          </p:txBody>
        </p:sp>
        <p:sp>
          <p:nvSpPr>
            <p:cNvPr id="7" name="Rectangle 3"/>
            <p:cNvSpPr>
              <a:spLocks noChangeArrowheads="1"/>
            </p:cNvSpPr>
            <p:nvPr/>
          </p:nvSpPr>
          <p:spPr bwMode="auto">
            <a:xfrm>
              <a:off x="5925091" y="1769337"/>
              <a:ext cx="3113089" cy="315231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rmAutofit fontScale="92500" lnSpcReduction="20000"/>
            </a:bodyPr>
            <a:lstStyle/>
            <a:p>
              <a:endParaRPr lang="en-US"/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5918505" y="2090084"/>
              <a:ext cx="3113089" cy="409800"/>
            </a:xfrm>
            <a:prstGeom prst="rect">
              <a:avLst/>
            </a:prstGeom>
            <a:solidFill>
              <a:srgbClr val="FF66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rmAutofit/>
            </a:bodyPr>
            <a:lstStyle/>
            <a:p>
              <a:endParaRPr lang="en-US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auto">
            <a:xfrm flipV="1">
              <a:off x="5954732" y="491865"/>
              <a:ext cx="3085918" cy="788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>
              <a:off x="5961319" y="840195"/>
              <a:ext cx="3088388" cy="7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5961319" y="1161730"/>
              <a:ext cx="3089212" cy="7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>
              <a:off x="7462287" y="142747"/>
              <a:ext cx="824" cy="1006374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>
              <a:off x="6698217" y="160085"/>
              <a:ext cx="824" cy="32705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6322769" y="160085"/>
              <a:ext cx="824" cy="32705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5910271" y="184515"/>
              <a:ext cx="432259" cy="25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4-bit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Version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6310419" y="145899"/>
              <a:ext cx="406735" cy="360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75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4-bit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Header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Length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6684221" y="145899"/>
              <a:ext cx="775596" cy="360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75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8-bit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Type of Service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(TOS)</a:t>
              </a:r>
            </a:p>
          </p:txBody>
        </p:sp>
        <p:sp>
          <p:nvSpPr>
            <p:cNvPr id="18" name="Rectangle 16"/>
            <p:cNvSpPr>
              <a:spLocks noChangeArrowheads="1"/>
            </p:cNvSpPr>
            <p:nvPr/>
          </p:nvSpPr>
          <p:spPr bwMode="auto">
            <a:xfrm>
              <a:off x="7545445" y="231012"/>
              <a:ext cx="1422750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dirty="0">
                  <a:solidFill>
                    <a:schemeClr val="accent2"/>
                  </a:solidFill>
                  <a:latin typeface="Calibri"/>
                </a:rPr>
                <a:t>16-bit Total Length (Bytes)</a:t>
              </a:r>
              <a:endParaRPr lang="en-US" sz="1400" dirty="0">
                <a:solidFill>
                  <a:schemeClr val="accent2"/>
                </a:solidFill>
                <a:latin typeface="Calibri"/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/>
          </p:nvSpPr>
          <p:spPr bwMode="auto">
            <a:xfrm>
              <a:off x="6275839" y="593527"/>
              <a:ext cx="978141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16-bit Identification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>
              <a:off x="7804801" y="506838"/>
              <a:ext cx="824" cy="32705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auto">
            <a:xfrm>
              <a:off x="7467227" y="536785"/>
              <a:ext cx="335104" cy="25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3-bit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Flags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2" name="Rectangle 20"/>
            <p:cNvSpPr>
              <a:spLocks noChangeArrowheads="1"/>
            </p:cNvSpPr>
            <p:nvPr/>
          </p:nvSpPr>
          <p:spPr bwMode="auto">
            <a:xfrm>
              <a:off x="7836088" y="602195"/>
              <a:ext cx="1148574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13-bit Fragment Offset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>
              <a:off x="6731151" y="853592"/>
              <a:ext cx="824" cy="29868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4" name="Rectangle 22"/>
            <p:cNvSpPr>
              <a:spLocks noChangeArrowheads="1"/>
            </p:cNvSpPr>
            <p:nvPr/>
          </p:nvSpPr>
          <p:spPr bwMode="auto">
            <a:xfrm>
              <a:off x="6006603" y="870930"/>
              <a:ext cx="667738" cy="25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8-bit Time to 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Live (TTL)</a:t>
              </a:r>
            </a:p>
          </p:txBody>
        </p:sp>
        <p:sp>
          <p:nvSpPr>
            <p:cNvPr id="25" name="Rectangle 23"/>
            <p:cNvSpPr>
              <a:spLocks noChangeArrowheads="1"/>
            </p:cNvSpPr>
            <p:nvPr/>
          </p:nvSpPr>
          <p:spPr bwMode="auto">
            <a:xfrm>
              <a:off x="6719624" y="919002"/>
              <a:ext cx="773127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dirty="0">
                  <a:solidFill>
                    <a:schemeClr val="accent2"/>
                  </a:solidFill>
                  <a:latin typeface="Calibri"/>
                </a:rPr>
                <a:t>8-bit Protocol</a:t>
              </a:r>
              <a:endParaRPr lang="en-US" sz="1400" b="0" dirty="0">
                <a:solidFill>
                  <a:schemeClr val="accent2"/>
                </a:solidFill>
                <a:latin typeface="Calibri"/>
              </a:endParaRPr>
            </a:p>
          </p:txBody>
        </p:sp>
        <p:sp>
          <p:nvSpPr>
            <p:cNvPr id="26" name="Rectangle 24"/>
            <p:cNvSpPr>
              <a:spLocks noChangeArrowheads="1"/>
            </p:cNvSpPr>
            <p:nvPr/>
          </p:nvSpPr>
          <p:spPr bwMode="auto">
            <a:xfrm>
              <a:off x="7606373" y="927671"/>
              <a:ext cx="1259726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16-bit Header Checksum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auto">
            <a:xfrm>
              <a:off x="5954732" y="1483265"/>
              <a:ext cx="3094975" cy="7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8" name="Rectangle 26"/>
            <p:cNvSpPr>
              <a:spLocks noChangeArrowheads="1"/>
            </p:cNvSpPr>
            <p:nvPr/>
          </p:nvSpPr>
          <p:spPr bwMode="auto">
            <a:xfrm>
              <a:off x="6824190" y="1246842"/>
              <a:ext cx="1341238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dirty="0">
                  <a:solidFill>
                    <a:schemeClr val="accent2"/>
                  </a:solidFill>
                  <a:latin typeface="Calibri"/>
                </a:rPr>
                <a:t>32-bit Source IP Address</a:t>
              </a:r>
              <a:endParaRPr lang="en-US" sz="1400" dirty="0">
                <a:solidFill>
                  <a:schemeClr val="accent2"/>
                </a:solidFill>
                <a:latin typeface="Calibri"/>
              </a:endParaRPr>
            </a:p>
          </p:txBody>
        </p:sp>
        <p:sp>
          <p:nvSpPr>
            <p:cNvPr id="29" name="Rectangle 27"/>
            <p:cNvSpPr>
              <a:spLocks noChangeArrowheads="1"/>
            </p:cNvSpPr>
            <p:nvPr/>
          </p:nvSpPr>
          <p:spPr bwMode="auto">
            <a:xfrm>
              <a:off x="6736091" y="1557344"/>
              <a:ext cx="1557779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dirty="0">
                  <a:solidFill>
                    <a:schemeClr val="accent2"/>
                  </a:solidFill>
                  <a:latin typeface="Calibri"/>
                </a:rPr>
                <a:t>32-bit Destination IP Address</a:t>
              </a:r>
              <a:endParaRPr lang="en-US" sz="1400" b="0" dirty="0">
                <a:solidFill>
                  <a:schemeClr val="accent2"/>
                </a:solidFill>
                <a:latin typeface="Calibri"/>
              </a:endParaRPr>
            </a:p>
          </p:txBody>
        </p:sp>
        <p:sp>
          <p:nvSpPr>
            <p:cNvPr id="30" name="Rectangle 28"/>
            <p:cNvSpPr>
              <a:spLocks noChangeArrowheads="1"/>
            </p:cNvSpPr>
            <p:nvPr/>
          </p:nvSpPr>
          <p:spPr bwMode="auto">
            <a:xfrm>
              <a:off x="7125537" y="1895429"/>
              <a:ext cx="808530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Options (if any)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1" name="Rectangle 29"/>
            <p:cNvSpPr>
              <a:spLocks noChangeArrowheads="1"/>
            </p:cNvSpPr>
            <p:nvPr/>
          </p:nvSpPr>
          <p:spPr bwMode="auto">
            <a:xfrm>
              <a:off x="7257273" y="2261097"/>
              <a:ext cx="475073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Payload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32" name="Oval 30"/>
          <p:cNvSpPr>
            <a:spLocks noChangeArrowheads="1"/>
          </p:cNvSpPr>
          <p:nvPr/>
        </p:nvSpPr>
        <p:spPr bwMode="auto">
          <a:xfrm>
            <a:off x="5995387" y="381815"/>
            <a:ext cx="3126263" cy="370177"/>
          </a:xfrm>
          <a:prstGeom prst="ellips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0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7203" grpId="0" build="p"/>
      <p:bldP spid="32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alibri"/>
                <a:ea typeface="ＭＳ Ｐゴシック" charset="0"/>
                <a:cs typeface="ＭＳ Ｐゴシック" charset="0"/>
              </a:rPr>
              <a:t>IP Fragmentation &amp; Reassembly</a:t>
            </a:r>
            <a:endParaRPr lang="en-US" dirty="0"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5120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76225" y="1304925"/>
            <a:ext cx="3810000" cy="4648200"/>
          </a:xfrm>
        </p:spPr>
        <p:txBody>
          <a:bodyPr/>
          <a:lstStyle/>
          <a:p>
            <a:r>
              <a:rPr lang="en-US" sz="1800" dirty="0">
                <a:latin typeface="Calibri"/>
                <a:ea typeface="ＭＳ Ｐゴシック" charset="0"/>
                <a:cs typeface="ＭＳ Ｐゴシック" charset="0"/>
              </a:rPr>
              <a:t>network links have MTU (</a:t>
            </a:r>
            <a:r>
              <a:rPr lang="en-US" sz="1800" dirty="0" err="1">
                <a:latin typeface="Calibri"/>
                <a:ea typeface="ＭＳ Ｐゴシック" charset="0"/>
                <a:cs typeface="ＭＳ Ｐゴシック" charset="0"/>
              </a:rPr>
              <a:t>max.transfer</a:t>
            </a:r>
            <a:r>
              <a:rPr lang="en-US" sz="1800" dirty="0">
                <a:latin typeface="Calibri"/>
                <a:ea typeface="ＭＳ Ｐゴシック" charset="0"/>
                <a:cs typeface="ＭＳ Ｐゴシック" charset="0"/>
              </a:rPr>
              <a:t> size) - largest possible link-level frame.</a:t>
            </a:r>
            <a:endParaRPr lang="en-US" sz="2000" dirty="0">
              <a:latin typeface="Calibri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800" dirty="0">
                <a:latin typeface="Calibri"/>
                <a:ea typeface="ＭＳ Ｐゴシック" charset="0"/>
              </a:rPr>
              <a:t>different link types, different MTUs </a:t>
            </a:r>
          </a:p>
          <a:p>
            <a:r>
              <a:rPr lang="en-US" sz="1800" dirty="0">
                <a:latin typeface="Calibri"/>
                <a:ea typeface="ＭＳ Ｐゴシック" charset="0"/>
                <a:cs typeface="ＭＳ Ｐゴシック" charset="0"/>
              </a:rPr>
              <a:t>large IP datagram divided (</a:t>
            </a:r>
            <a:r>
              <a:rPr lang="ja-JP" altLang="en-US" sz="1800" dirty="0">
                <a:latin typeface="Calibri"/>
                <a:ea typeface="ＭＳ Ｐゴシック" charset="0"/>
                <a:cs typeface="ＭＳ Ｐゴシック" charset="0"/>
              </a:rPr>
              <a:t>“</a:t>
            </a:r>
            <a:r>
              <a:rPr lang="en-US" sz="1800" dirty="0">
                <a:latin typeface="Calibri"/>
                <a:ea typeface="ＭＳ Ｐゴシック" charset="0"/>
                <a:cs typeface="ＭＳ Ｐゴシック" charset="0"/>
              </a:rPr>
              <a:t>fragmented</a:t>
            </a:r>
            <a:r>
              <a:rPr lang="ja-JP" altLang="en-US" sz="1800" dirty="0">
                <a:latin typeface="Calibri"/>
                <a:ea typeface="ＭＳ Ｐゴシック" charset="0"/>
                <a:cs typeface="ＭＳ Ｐゴシック" charset="0"/>
              </a:rPr>
              <a:t>”</a:t>
            </a:r>
            <a:r>
              <a:rPr lang="en-US" sz="1800" dirty="0">
                <a:latin typeface="Calibri"/>
                <a:ea typeface="ＭＳ Ｐゴシック" charset="0"/>
                <a:cs typeface="ＭＳ Ｐゴシック" charset="0"/>
              </a:rPr>
              <a:t>) within net</a:t>
            </a:r>
          </a:p>
          <a:p>
            <a:pPr lvl="1"/>
            <a:r>
              <a:rPr lang="en-US" sz="1800" dirty="0">
                <a:latin typeface="Calibri"/>
                <a:ea typeface="ＭＳ Ｐゴシック" charset="0"/>
              </a:rPr>
              <a:t>one datagram becomes several datagrams</a:t>
            </a:r>
            <a:endParaRPr lang="en-US" sz="1600" dirty="0">
              <a:latin typeface="Calibri"/>
              <a:ea typeface="ＭＳ Ｐゴシック" charset="0"/>
            </a:endParaRPr>
          </a:p>
          <a:p>
            <a:pPr lvl="1"/>
            <a:r>
              <a:rPr lang="ja-JP" altLang="en-US" sz="1800" dirty="0">
                <a:latin typeface="Calibri"/>
                <a:ea typeface="ＭＳ Ｐゴシック" charset="0"/>
              </a:rPr>
              <a:t>“</a:t>
            </a:r>
            <a:r>
              <a:rPr lang="en-US" sz="1800" dirty="0">
                <a:latin typeface="Calibri"/>
                <a:ea typeface="ＭＳ Ｐゴシック" charset="0"/>
              </a:rPr>
              <a:t>reassembled</a:t>
            </a:r>
            <a:r>
              <a:rPr lang="ja-JP" altLang="en-US" sz="1800" dirty="0">
                <a:latin typeface="Calibri"/>
                <a:ea typeface="ＭＳ Ｐゴシック" charset="0"/>
              </a:rPr>
              <a:t>”</a:t>
            </a:r>
            <a:r>
              <a:rPr lang="en-US" sz="1800" dirty="0">
                <a:latin typeface="Calibri"/>
                <a:ea typeface="ＭＳ Ｐゴシック" charset="0"/>
              </a:rPr>
              <a:t> only at final destination</a:t>
            </a:r>
          </a:p>
          <a:p>
            <a:pPr lvl="1"/>
            <a:r>
              <a:rPr lang="en-US" sz="1800" dirty="0">
                <a:latin typeface="Calibri"/>
                <a:ea typeface="ＭＳ Ｐゴシック" charset="0"/>
              </a:rPr>
              <a:t>IP header bits used to identify, order related fragments</a:t>
            </a:r>
          </a:p>
          <a:p>
            <a:r>
              <a:rPr lang="en-US" sz="2200" dirty="0">
                <a:latin typeface="Calibri"/>
                <a:ea typeface="ＭＳ Ｐゴシック" charset="0"/>
              </a:rPr>
              <a:t>IPv6 does things differently…</a:t>
            </a:r>
          </a:p>
        </p:txBody>
      </p:sp>
      <p:sp>
        <p:nvSpPr>
          <p:cNvPr id="51206" name="Freeform 4"/>
          <p:cNvSpPr>
            <a:spLocks/>
          </p:cNvSpPr>
          <p:nvPr/>
        </p:nvSpPr>
        <p:spPr bwMode="auto">
          <a:xfrm>
            <a:off x="4597400" y="1628775"/>
            <a:ext cx="2436813" cy="2255838"/>
          </a:xfrm>
          <a:custGeom>
            <a:avLst/>
            <a:gdLst>
              <a:gd name="T0" fmla="*/ 850193116 w 1292"/>
              <a:gd name="T1" fmla="*/ 22615899 h 1255"/>
              <a:gd name="T2" fmla="*/ 124505678 w 1292"/>
              <a:gd name="T3" fmla="*/ 507256181 h 1255"/>
              <a:gd name="T4" fmla="*/ 103160932 w 1292"/>
              <a:gd name="T5" fmla="*/ 1689779043 h 1255"/>
              <a:gd name="T6" fmla="*/ 188536146 w 1292"/>
              <a:gd name="T7" fmla="*/ 2147483647 h 1255"/>
              <a:gd name="T8" fmla="*/ 871535977 w 1292"/>
              <a:gd name="T9" fmla="*/ 2147483647 h 1255"/>
              <a:gd name="T10" fmla="*/ 2147483647 w 1292"/>
              <a:gd name="T11" fmla="*/ 2147483647 h 1255"/>
              <a:gd name="T12" fmla="*/ 2147483647 w 1292"/>
              <a:gd name="T13" fmla="*/ 2147483647 h 1255"/>
              <a:gd name="T14" fmla="*/ 2147483647 w 1292"/>
              <a:gd name="T15" fmla="*/ 2147483647 h 1255"/>
              <a:gd name="T16" fmla="*/ 2147483647 w 1292"/>
              <a:gd name="T17" fmla="*/ 1437766887 h 1255"/>
              <a:gd name="T18" fmla="*/ 2147483647 w 1292"/>
              <a:gd name="T19" fmla="*/ 681726826 h 1255"/>
              <a:gd name="T20" fmla="*/ 2147483647 w 1292"/>
              <a:gd name="T21" fmla="*/ 371557190 h 1255"/>
              <a:gd name="T22" fmla="*/ 850193116 w 1292"/>
              <a:gd name="T23" fmla="*/ 22615899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292"/>
              <a:gd name="T37" fmla="*/ 0 h 1255"/>
              <a:gd name="T38" fmla="*/ 1292 w 1292"/>
              <a:gd name="T39" fmla="*/ 1255 h 125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1800"/>
          </a:p>
        </p:txBody>
      </p:sp>
      <p:sp>
        <p:nvSpPr>
          <p:cNvPr id="51207" name="Freeform 5"/>
          <p:cNvSpPr>
            <a:spLocks/>
          </p:cNvSpPr>
          <p:nvPr/>
        </p:nvSpPr>
        <p:spPr bwMode="auto">
          <a:xfrm>
            <a:off x="4597400" y="4030663"/>
            <a:ext cx="1976438" cy="1987550"/>
          </a:xfrm>
          <a:custGeom>
            <a:avLst/>
            <a:gdLst>
              <a:gd name="T0" fmla="*/ 10251216 w 873"/>
              <a:gd name="T1" fmla="*/ 1810653821 h 940"/>
              <a:gd name="T2" fmla="*/ 1178869424 w 873"/>
              <a:gd name="T3" fmla="*/ 290598840 h 940"/>
              <a:gd name="T4" fmla="*/ 2147483647 w 873"/>
              <a:gd name="T5" fmla="*/ 98356238 h 940"/>
              <a:gd name="T6" fmla="*/ 2147483647 w 873"/>
              <a:gd name="T7" fmla="*/ 880738380 h 940"/>
              <a:gd name="T8" fmla="*/ 2147483647 w 873"/>
              <a:gd name="T9" fmla="*/ 1551350436 h 940"/>
              <a:gd name="T10" fmla="*/ 2147483647 w 873"/>
              <a:gd name="T11" fmla="*/ 2147483647 h 940"/>
              <a:gd name="T12" fmla="*/ 2147483647 w 873"/>
              <a:gd name="T13" fmla="*/ 2147483647 h 940"/>
              <a:gd name="T14" fmla="*/ 2147483647 w 873"/>
              <a:gd name="T15" fmla="*/ 2147483647 h 940"/>
              <a:gd name="T16" fmla="*/ 2142467848 w 873"/>
              <a:gd name="T17" fmla="*/ 2147483647 h 940"/>
              <a:gd name="T18" fmla="*/ 712448168 w 873"/>
              <a:gd name="T19" fmla="*/ 2147483647 h 940"/>
              <a:gd name="T20" fmla="*/ 10251216 w 873"/>
              <a:gd name="T21" fmla="*/ 1810653821 h 94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73"/>
              <a:gd name="T34" fmla="*/ 0 h 940"/>
              <a:gd name="T35" fmla="*/ 873 w 873"/>
              <a:gd name="T36" fmla="*/ 940 h 94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73" h="940">
                <a:moveTo>
                  <a:pt x="2" y="405"/>
                </a:moveTo>
                <a:cubicBezTo>
                  <a:pt x="17" y="290"/>
                  <a:pt x="138" y="129"/>
                  <a:pt x="230" y="65"/>
                </a:cubicBezTo>
                <a:cubicBezTo>
                  <a:pt x="322" y="1"/>
                  <a:pt x="460" y="0"/>
                  <a:pt x="555" y="22"/>
                </a:cubicBezTo>
                <a:cubicBezTo>
                  <a:pt x="650" y="44"/>
                  <a:pt x="748" y="143"/>
                  <a:pt x="800" y="197"/>
                </a:cubicBezTo>
                <a:cubicBezTo>
                  <a:pt x="852" y="251"/>
                  <a:pt x="859" y="292"/>
                  <a:pt x="866" y="347"/>
                </a:cubicBezTo>
                <a:cubicBezTo>
                  <a:pt x="873" y="402"/>
                  <a:pt x="855" y="457"/>
                  <a:pt x="842" y="527"/>
                </a:cubicBezTo>
                <a:cubicBezTo>
                  <a:pt x="829" y="597"/>
                  <a:pt x="827" y="714"/>
                  <a:pt x="788" y="767"/>
                </a:cubicBezTo>
                <a:cubicBezTo>
                  <a:pt x="749" y="820"/>
                  <a:pt x="670" y="819"/>
                  <a:pt x="608" y="845"/>
                </a:cubicBezTo>
                <a:cubicBezTo>
                  <a:pt x="546" y="871"/>
                  <a:pt x="496" y="940"/>
                  <a:pt x="418" y="925"/>
                </a:cubicBezTo>
                <a:cubicBezTo>
                  <a:pt x="340" y="910"/>
                  <a:pt x="208" y="840"/>
                  <a:pt x="139" y="754"/>
                </a:cubicBezTo>
                <a:cubicBezTo>
                  <a:pt x="69" y="667"/>
                  <a:pt x="0" y="546"/>
                  <a:pt x="2" y="405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1800"/>
          </a:p>
        </p:txBody>
      </p:sp>
      <p:grpSp>
        <p:nvGrpSpPr>
          <p:cNvPr id="51208" name="Group 6"/>
          <p:cNvGrpSpPr>
            <a:grpSpLocks/>
          </p:cNvGrpSpPr>
          <p:nvPr/>
        </p:nvGrpSpPr>
        <p:grpSpPr bwMode="auto">
          <a:xfrm>
            <a:off x="4191000" y="2008188"/>
            <a:ext cx="649288" cy="1247775"/>
            <a:chOff x="3314" y="1248"/>
            <a:chExt cx="344" cy="694"/>
          </a:xfrm>
        </p:grpSpPr>
        <p:sp>
          <p:nvSpPr>
            <p:cNvPr id="51349" name="Line 8"/>
            <p:cNvSpPr>
              <a:spLocks noChangeShapeType="1"/>
            </p:cNvSpPr>
            <p:nvPr/>
          </p:nvSpPr>
          <p:spPr bwMode="auto">
            <a:xfrm flipV="1">
              <a:off x="3606" y="1433"/>
              <a:ext cx="52" cy="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50" name="Line 10"/>
            <p:cNvSpPr>
              <a:spLocks noChangeShapeType="1"/>
            </p:cNvSpPr>
            <p:nvPr/>
          </p:nvSpPr>
          <p:spPr bwMode="auto">
            <a:xfrm flipV="1">
              <a:off x="3606" y="1882"/>
              <a:ext cx="52" cy="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1351" name="Group 11"/>
            <p:cNvGrpSpPr>
              <a:grpSpLocks/>
            </p:cNvGrpSpPr>
            <p:nvPr/>
          </p:nvGrpSpPr>
          <p:grpSpPr bwMode="auto">
            <a:xfrm>
              <a:off x="3404" y="1504"/>
              <a:ext cx="51" cy="167"/>
              <a:chOff x="3842" y="406"/>
              <a:chExt cx="51" cy="167"/>
            </a:xfrm>
          </p:grpSpPr>
          <p:sp>
            <p:nvSpPr>
              <p:cNvPr id="51353" name="Oval 12"/>
              <p:cNvSpPr>
                <a:spLocks noChangeArrowheads="1"/>
              </p:cNvSpPr>
              <p:nvPr/>
            </p:nvSpPr>
            <p:spPr bwMode="auto">
              <a:xfrm>
                <a:off x="3842" y="40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51354" name="Oval 13"/>
              <p:cNvSpPr>
                <a:spLocks noChangeArrowheads="1"/>
              </p:cNvSpPr>
              <p:nvPr/>
            </p:nvSpPr>
            <p:spPr bwMode="auto">
              <a:xfrm>
                <a:off x="3844" y="46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51355" name="Oval 14"/>
              <p:cNvSpPr>
                <a:spLocks noChangeArrowheads="1"/>
              </p:cNvSpPr>
              <p:nvPr/>
            </p:nvSpPr>
            <p:spPr bwMode="auto">
              <a:xfrm>
                <a:off x="3846" y="52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800"/>
              </a:p>
            </p:txBody>
          </p:sp>
        </p:grpSp>
        <p:sp>
          <p:nvSpPr>
            <p:cNvPr id="51352" name="Line 15"/>
            <p:cNvSpPr>
              <a:spLocks noChangeShapeType="1"/>
            </p:cNvSpPr>
            <p:nvPr/>
          </p:nvSpPr>
          <p:spPr bwMode="auto">
            <a:xfrm>
              <a:off x="3654" y="1431"/>
              <a:ext cx="0" cy="4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209" name="Line 16"/>
          <p:cNvSpPr>
            <a:spLocks noChangeShapeType="1"/>
          </p:cNvSpPr>
          <p:nvPr/>
        </p:nvSpPr>
        <p:spPr bwMode="auto">
          <a:xfrm flipV="1">
            <a:off x="4670425" y="2584450"/>
            <a:ext cx="127000" cy="3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0" name="Line 17"/>
          <p:cNvSpPr>
            <a:spLocks noChangeShapeType="1"/>
          </p:cNvSpPr>
          <p:nvPr/>
        </p:nvSpPr>
        <p:spPr bwMode="auto">
          <a:xfrm>
            <a:off x="5246688" y="1909763"/>
            <a:ext cx="658812" cy="279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1" name="Line 18"/>
          <p:cNvSpPr>
            <a:spLocks noChangeShapeType="1"/>
          </p:cNvSpPr>
          <p:nvPr/>
        </p:nvSpPr>
        <p:spPr bwMode="auto">
          <a:xfrm>
            <a:off x="6092825" y="2246313"/>
            <a:ext cx="196850" cy="6699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2" name="Line 19"/>
          <p:cNvSpPr>
            <a:spLocks noChangeShapeType="1"/>
          </p:cNvSpPr>
          <p:nvPr/>
        </p:nvSpPr>
        <p:spPr bwMode="auto">
          <a:xfrm>
            <a:off x="4995863" y="2022475"/>
            <a:ext cx="1587" cy="5826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3" name="Line 20"/>
          <p:cNvSpPr>
            <a:spLocks noChangeShapeType="1"/>
          </p:cNvSpPr>
          <p:nvPr/>
        </p:nvSpPr>
        <p:spPr bwMode="auto">
          <a:xfrm>
            <a:off x="5021263" y="2670175"/>
            <a:ext cx="971550" cy="4016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4" name="Line 21"/>
          <p:cNvSpPr>
            <a:spLocks noChangeShapeType="1"/>
          </p:cNvSpPr>
          <p:nvPr/>
        </p:nvSpPr>
        <p:spPr bwMode="auto">
          <a:xfrm flipH="1" flipV="1">
            <a:off x="6548438" y="3162300"/>
            <a:ext cx="476250" cy="6873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5" name="Line 22"/>
          <p:cNvSpPr>
            <a:spLocks noChangeShapeType="1"/>
          </p:cNvSpPr>
          <p:nvPr/>
        </p:nvSpPr>
        <p:spPr bwMode="auto">
          <a:xfrm flipH="1">
            <a:off x="5254625" y="2214563"/>
            <a:ext cx="758825" cy="5175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6" name="Line 23"/>
          <p:cNvSpPr>
            <a:spLocks noChangeShapeType="1"/>
          </p:cNvSpPr>
          <p:nvPr/>
        </p:nvSpPr>
        <p:spPr bwMode="auto">
          <a:xfrm flipH="1">
            <a:off x="5264150" y="1654175"/>
            <a:ext cx="47625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7" name="Line 24"/>
          <p:cNvSpPr>
            <a:spLocks noChangeShapeType="1"/>
          </p:cNvSpPr>
          <p:nvPr/>
        </p:nvSpPr>
        <p:spPr bwMode="auto">
          <a:xfrm flipH="1">
            <a:off x="5981700" y="1830388"/>
            <a:ext cx="273050" cy="2365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1218" name="Group 25"/>
          <p:cNvGrpSpPr>
            <a:grpSpLocks/>
          </p:cNvGrpSpPr>
          <p:nvPr/>
        </p:nvGrpSpPr>
        <p:grpSpPr bwMode="auto">
          <a:xfrm>
            <a:off x="4745038" y="1793875"/>
            <a:ext cx="679450" cy="314325"/>
            <a:chOff x="3600" y="219"/>
            <a:chExt cx="360" cy="175"/>
          </a:xfrm>
        </p:grpSpPr>
        <p:sp>
          <p:nvSpPr>
            <p:cNvPr id="51336" name="Oval 26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800"/>
            </a:p>
          </p:txBody>
        </p:sp>
        <p:sp>
          <p:nvSpPr>
            <p:cNvPr id="51337" name="Line 27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38" name="Line 28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39" name="Rectangle 29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>
                <a:latin typeface="Times New Roman" charset="0"/>
              </a:endParaRPr>
            </a:p>
          </p:txBody>
        </p:sp>
        <p:sp>
          <p:nvSpPr>
            <p:cNvPr id="51340" name="Oval 30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800"/>
            </a:p>
          </p:txBody>
        </p:sp>
        <p:grpSp>
          <p:nvGrpSpPr>
            <p:cNvPr id="51341" name="Group 31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51346" name="Line 32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347" name="Line 33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348" name="Line 34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1342" name="Group 35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51343" name="Line 36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344" name="Line 37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345" name="Line 38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1219" name="Group 39"/>
          <p:cNvGrpSpPr>
            <a:grpSpLocks/>
          </p:cNvGrpSpPr>
          <p:nvPr/>
        </p:nvGrpSpPr>
        <p:grpSpPr bwMode="auto">
          <a:xfrm>
            <a:off x="4762500" y="2451100"/>
            <a:ext cx="679450" cy="314325"/>
            <a:chOff x="3600" y="219"/>
            <a:chExt cx="360" cy="175"/>
          </a:xfrm>
        </p:grpSpPr>
        <p:sp>
          <p:nvSpPr>
            <p:cNvPr id="51323" name="Oval 40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800"/>
            </a:p>
          </p:txBody>
        </p:sp>
        <p:sp>
          <p:nvSpPr>
            <p:cNvPr id="51324" name="Line 41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25" name="Line 42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26" name="Rectangle 43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>
                <a:latin typeface="Times New Roman" charset="0"/>
              </a:endParaRPr>
            </a:p>
          </p:txBody>
        </p:sp>
        <p:sp>
          <p:nvSpPr>
            <p:cNvPr id="51327" name="Oval 44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800"/>
            </a:p>
          </p:txBody>
        </p:sp>
        <p:grpSp>
          <p:nvGrpSpPr>
            <p:cNvPr id="51328" name="Group 45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51333" name="Line 46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334" name="Line 47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335" name="Line 48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1329" name="Group 49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51330" name="Line 5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331" name="Line 5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332" name="Line 5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1220" name="Group 53"/>
          <p:cNvGrpSpPr>
            <a:grpSpLocks/>
          </p:cNvGrpSpPr>
          <p:nvPr/>
        </p:nvGrpSpPr>
        <p:grpSpPr bwMode="auto">
          <a:xfrm>
            <a:off x="5732463" y="2001838"/>
            <a:ext cx="676275" cy="314325"/>
            <a:chOff x="3600" y="219"/>
            <a:chExt cx="360" cy="175"/>
          </a:xfrm>
        </p:grpSpPr>
        <p:sp>
          <p:nvSpPr>
            <p:cNvPr id="51310" name="Oval 54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800"/>
            </a:p>
          </p:txBody>
        </p:sp>
        <p:sp>
          <p:nvSpPr>
            <p:cNvPr id="51311" name="Line 55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12" name="Line 56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13" name="Rectangle 57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>
                <a:latin typeface="Times New Roman" charset="0"/>
              </a:endParaRPr>
            </a:p>
          </p:txBody>
        </p:sp>
        <p:sp>
          <p:nvSpPr>
            <p:cNvPr id="51314" name="Oval 58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800"/>
            </a:p>
          </p:txBody>
        </p:sp>
        <p:grpSp>
          <p:nvGrpSpPr>
            <p:cNvPr id="51315" name="Group 59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51320" name="Line 6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321" name="Line 6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322" name="Line 6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1316" name="Group 63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51317" name="Line 6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318" name="Line 6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319" name="Line 6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1221" name="Group 67"/>
          <p:cNvGrpSpPr>
            <a:grpSpLocks/>
          </p:cNvGrpSpPr>
          <p:nvPr/>
        </p:nvGrpSpPr>
        <p:grpSpPr bwMode="auto">
          <a:xfrm>
            <a:off x="5976938" y="2908300"/>
            <a:ext cx="679450" cy="314325"/>
            <a:chOff x="3600" y="219"/>
            <a:chExt cx="360" cy="175"/>
          </a:xfrm>
        </p:grpSpPr>
        <p:sp>
          <p:nvSpPr>
            <p:cNvPr id="51297" name="Oval 68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800"/>
            </a:p>
          </p:txBody>
        </p:sp>
        <p:sp>
          <p:nvSpPr>
            <p:cNvPr id="51298" name="Line 69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99" name="Line 70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00" name="Rectangle 71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>
                <a:latin typeface="Times New Roman" charset="0"/>
              </a:endParaRPr>
            </a:p>
          </p:txBody>
        </p:sp>
        <p:sp>
          <p:nvSpPr>
            <p:cNvPr id="51301" name="Oval 72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800"/>
            </a:p>
          </p:txBody>
        </p:sp>
        <p:grpSp>
          <p:nvGrpSpPr>
            <p:cNvPr id="51302" name="Group 73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51307" name="Line 7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308" name="Line 7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309" name="Line 7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1303" name="Group 77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51304" name="Line 7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305" name="Line 7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306" name="Line 8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1222" name="Group 81"/>
          <p:cNvGrpSpPr>
            <a:grpSpLocks/>
          </p:cNvGrpSpPr>
          <p:nvPr/>
        </p:nvGrpSpPr>
        <p:grpSpPr bwMode="auto">
          <a:xfrm>
            <a:off x="5745163" y="4900613"/>
            <a:ext cx="715962" cy="311150"/>
            <a:chOff x="3600" y="219"/>
            <a:chExt cx="360" cy="175"/>
          </a:xfrm>
        </p:grpSpPr>
        <p:sp>
          <p:nvSpPr>
            <p:cNvPr id="51284" name="Oval 82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800"/>
            </a:p>
          </p:txBody>
        </p:sp>
        <p:sp>
          <p:nvSpPr>
            <p:cNvPr id="51285" name="Line 83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86" name="Line 84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87" name="Rectangle 85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>
                <a:latin typeface="Times New Roman" charset="0"/>
              </a:endParaRPr>
            </a:p>
          </p:txBody>
        </p:sp>
        <p:sp>
          <p:nvSpPr>
            <p:cNvPr id="51288" name="Oval 86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800"/>
            </a:p>
          </p:txBody>
        </p:sp>
        <p:grpSp>
          <p:nvGrpSpPr>
            <p:cNvPr id="51289" name="Group 87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51294" name="Line 8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95" name="Line 8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96" name="Line 9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1290" name="Group 91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51291" name="Line 92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92" name="Line 93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93" name="Line 94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1223" name="Group 95"/>
          <p:cNvGrpSpPr>
            <a:grpSpLocks/>
          </p:cNvGrpSpPr>
          <p:nvPr/>
        </p:nvGrpSpPr>
        <p:grpSpPr bwMode="auto">
          <a:xfrm>
            <a:off x="6738938" y="3889375"/>
            <a:ext cx="679450" cy="314325"/>
            <a:chOff x="3600" y="219"/>
            <a:chExt cx="360" cy="175"/>
          </a:xfrm>
        </p:grpSpPr>
        <p:sp>
          <p:nvSpPr>
            <p:cNvPr id="51271" name="Oval 96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800"/>
            </a:p>
          </p:txBody>
        </p:sp>
        <p:sp>
          <p:nvSpPr>
            <p:cNvPr id="51272" name="Line 97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73" name="Line 98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74" name="Rectangle 99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>
                <a:latin typeface="Times New Roman" charset="0"/>
              </a:endParaRPr>
            </a:p>
          </p:txBody>
        </p:sp>
        <p:sp>
          <p:nvSpPr>
            <p:cNvPr id="51275" name="Oval 100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800"/>
            </a:p>
          </p:txBody>
        </p:sp>
        <p:grpSp>
          <p:nvGrpSpPr>
            <p:cNvPr id="51276" name="Group 101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51281" name="Line 102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82" name="Line 103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83" name="Line 104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1277" name="Group 105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51278" name="Line 106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79" name="Line 107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80" name="Line 108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512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50" y="4392613"/>
            <a:ext cx="563563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5" name="Line 110"/>
          <p:cNvSpPr>
            <a:spLocks noChangeShapeType="1"/>
          </p:cNvSpPr>
          <p:nvPr/>
        </p:nvSpPr>
        <p:spPr bwMode="auto">
          <a:xfrm>
            <a:off x="5249863" y="4721225"/>
            <a:ext cx="314325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122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5191125"/>
            <a:ext cx="563563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7" name="Line 112"/>
          <p:cNvSpPr>
            <a:spLocks noChangeShapeType="1"/>
          </p:cNvSpPr>
          <p:nvPr/>
        </p:nvSpPr>
        <p:spPr bwMode="auto">
          <a:xfrm flipV="1">
            <a:off x="5465763" y="5529263"/>
            <a:ext cx="98425" cy="3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1228" name="Group 113"/>
          <p:cNvGrpSpPr>
            <a:grpSpLocks/>
          </p:cNvGrpSpPr>
          <p:nvPr/>
        </p:nvGrpSpPr>
        <p:grpSpPr bwMode="auto">
          <a:xfrm>
            <a:off x="5084763" y="4849813"/>
            <a:ext cx="96837" cy="300037"/>
            <a:chOff x="3842" y="406"/>
            <a:chExt cx="51" cy="167"/>
          </a:xfrm>
        </p:grpSpPr>
        <p:sp>
          <p:nvSpPr>
            <p:cNvPr id="51268" name="Oval 114"/>
            <p:cNvSpPr>
              <a:spLocks noChangeArrowheads="1"/>
            </p:cNvSpPr>
            <p:nvPr/>
          </p:nvSpPr>
          <p:spPr bwMode="auto">
            <a:xfrm>
              <a:off x="3842" y="40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800"/>
            </a:p>
          </p:txBody>
        </p:sp>
        <p:sp>
          <p:nvSpPr>
            <p:cNvPr id="51269" name="Oval 115"/>
            <p:cNvSpPr>
              <a:spLocks noChangeArrowheads="1"/>
            </p:cNvSpPr>
            <p:nvPr/>
          </p:nvSpPr>
          <p:spPr bwMode="auto">
            <a:xfrm>
              <a:off x="3844" y="46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800"/>
            </a:p>
          </p:txBody>
        </p:sp>
        <p:sp>
          <p:nvSpPr>
            <p:cNvPr id="51270" name="Oval 116"/>
            <p:cNvSpPr>
              <a:spLocks noChangeArrowheads="1"/>
            </p:cNvSpPr>
            <p:nvPr/>
          </p:nvSpPr>
          <p:spPr bwMode="auto">
            <a:xfrm>
              <a:off x="3846" y="52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800"/>
            </a:p>
          </p:txBody>
        </p:sp>
      </p:grpSp>
      <p:sp>
        <p:nvSpPr>
          <p:cNvPr id="51229" name="Line 117"/>
          <p:cNvSpPr>
            <a:spLocks noChangeShapeType="1"/>
          </p:cNvSpPr>
          <p:nvPr/>
        </p:nvSpPr>
        <p:spPr bwMode="auto">
          <a:xfrm>
            <a:off x="5556250" y="4718050"/>
            <a:ext cx="0" cy="8096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0" name="Line 118"/>
          <p:cNvSpPr>
            <a:spLocks noChangeShapeType="1"/>
          </p:cNvSpPr>
          <p:nvPr/>
        </p:nvSpPr>
        <p:spPr bwMode="auto">
          <a:xfrm>
            <a:off x="5556250" y="5067300"/>
            <a:ext cx="187325" cy="3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1" name="Line 119"/>
          <p:cNvSpPr>
            <a:spLocks noChangeShapeType="1"/>
          </p:cNvSpPr>
          <p:nvPr/>
        </p:nvSpPr>
        <p:spPr bwMode="auto">
          <a:xfrm flipH="1">
            <a:off x="6461125" y="4206875"/>
            <a:ext cx="636588" cy="8778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1232" name="Group 120"/>
          <p:cNvGrpSpPr>
            <a:grpSpLocks/>
          </p:cNvGrpSpPr>
          <p:nvPr/>
        </p:nvGrpSpPr>
        <p:grpSpPr bwMode="auto">
          <a:xfrm rot="1433392">
            <a:off x="5003800" y="2955925"/>
            <a:ext cx="1028700" cy="171450"/>
            <a:chOff x="4712" y="1742"/>
            <a:chExt cx="648" cy="108"/>
          </a:xfrm>
        </p:grpSpPr>
        <p:sp>
          <p:nvSpPr>
            <p:cNvPr id="51266" name="Rectangle 121"/>
            <p:cNvSpPr>
              <a:spLocks noChangeArrowheads="1"/>
            </p:cNvSpPr>
            <p:nvPr/>
          </p:nvSpPr>
          <p:spPr bwMode="auto">
            <a:xfrm>
              <a:off x="4712" y="1742"/>
              <a:ext cx="648" cy="1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800"/>
            </a:p>
          </p:txBody>
        </p:sp>
        <p:sp>
          <p:nvSpPr>
            <p:cNvPr id="51267" name="Rectangle 122"/>
            <p:cNvSpPr>
              <a:spLocks noChangeArrowheads="1"/>
            </p:cNvSpPr>
            <p:nvPr/>
          </p:nvSpPr>
          <p:spPr bwMode="auto">
            <a:xfrm>
              <a:off x="4712" y="1742"/>
              <a:ext cx="534" cy="10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800"/>
            </a:p>
          </p:txBody>
        </p:sp>
      </p:grpSp>
      <p:grpSp>
        <p:nvGrpSpPr>
          <p:cNvPr id="51233" name="Group 123"/>
          <p:cNvGrpSpPr>
            <a:grpSpLocks/>
          </p:cNvGrpSpPr>
          <p:nvPr/>
        </p:nvGrpSpPr>
        <p:grpSpPr bwMode="auto">
          <a:xfrm rot="3346875">
            <a:off x="6283325" y="3241676"/>
            <a:ext cx="447675" cy="171450"/>
            <a:chOff x="5078" y="1860"/>
            <a:chExt cx="282" cy="108"/>
          </a:xfrm>
        </p:grpSpPr>
        <p:sp>
          <p:nvSpPr>
            <p:cNvPr id="51264" name="Rectangle 124"/>
            <p:cNvSpPr>
              <a:spLocks noChangeArrowheads="1"/>
            </p:cNvSpPr>
            <p:nvPr/>
          </p:nvSpPr>
          <p:spPr bwMode="auto">
            <a:xfrm>
              <a:off x="5216" y="1860"/>
              <a:ext cx="144" cy="1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800"/>
            </a:p>
          </p:txBody>
        </p:sp>
        <p:sp>
          <p:nvSpPr>
            <p:cNvPr id="51265" name="Rectangle 125"/>
            <p:cNvSpPr>
              <a:spLocks noChangeArrowheads="1"/>
            </p:cNvSpPr>
            <p:nvPr/>
          </p:nvSpPr>
          <p:spPr bwMode="auto">
            <a:xfrm>
              <a:off x="5078" y="1860"/>
              <a:ext cx="166" cy="10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800"/>
            </a:p>
          </p:txBody>
        </p:sp>
      </p:grpSp>
      <p:grpSp>
        <p:nvGrpSpPr>
          <p:cNvPr id="51234" name="Group 126"/>
          <p:cNvGrpSpPr>
            <a:grpSpLocks/>
          </p:cNvGrpSpPr>
          <p:nvPr/>
        </p:nvGrpSpPr>
        <p:grpSpPr bwMode="auto">
          <a:xfrm rot="3215306">
            <a:off x="6600825" y="3346451"/>
            <a:ext cx="447675" cy="171450"/>
            <a:chOff x="5078" y="1860"/>
            <a:chExt cx="282" cy="108"/>
          </a:xfrm>
        </p:grpSpPr>
        <p:sp>
          <p:nvSpPr>
            <p:cNvPr id="51262" name="Rectangle 127"/>
            <p:cNvSpPr>
              <a:spLocks noChangeArrowheads="1"/>
            </p:cNvSpPr>
            <p:nvPr/>
          </p:nvSpPr>
          <p:spPr bwMode="auto">
            <a:xfrm>
              <a:off x="5216" y="1860"/>
              <a:ext cx="144" cy="1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800"/>
            </a:p>
          </p:txBody>
        </p:sp>
        <p:sp>
          <p:nvSpPr>
            <p:cNvPr id="51263" name="Rectangle 128"/>
            <p:cNvSpPr>
              <a:spLocks noChangeArrowheads="1"/>
            </p:cNvSpPr>
            <p:nvPr/>
          </p:nvSpPr>
          <p:spPr bwMode="auto">
            <a:xfrm>
              <a:off x="5078" y="1860"/>
              <a:ext cx="166" cy="10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800"/>
            </a:p>
          </p:txBody>
        </p:sp>
      </p:grpSp>
      <p:grpSp>
        <p:nvGrpSpPr>
          <p:cNvPr id="51235" name="Group 129"/>
          <p:cNvGrpSpPr>
            <a:grpSpLocks/>
          </p:cNvGrpSpPr>
          <p:nvPr/>
        </p:nvGrpSpPr>
        <p:grpSpPr bwMode="auto">
          <a:xfrm rot="3051000">
            <a:off x="6953250" y="3467101"/>
            <a:ext cx="447675" cy="171450"/>
            <a:chOff x="5078" y="1860"/>
            <a:chExt cx="282" cy="108"/>
          </a:xfrm>
        </p:grpSpPr>
        <p:sp>
          <p:nvSpPr>
            <p:cNvPr id="51260" name="Rectangle 130"/>
            <p:cNvSpPr>
              <a:spLocks noChangeArrowheads="1"/>
            </p:cNvSpPr>
            <p:nvPr/>
          </p:nvSpPr>
          <p:spPr bwMode="auto">
            <a:xfrm>
              <a:off x="5216" y="1860"/>
              <a:ext cx="144" cy="1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800"/>
            </a:p>
          </p:txBody>
        </p:sp>
        <p:sp>
          <p:nvSpPr>
            <p:cNvPr id="51261" name="Rectangle 131"/>
            <p:cNvSpPr>
              <a:spLocks noChangeArrowheads="1"/>
            </p:cNvSpPr>
            <p:nvPr/>
          </p:nvSpPr>
          <p:spPr bwMode="auto">
            <a:xfrm>
              <a:off x="5078" y="1860"/>
              <a:ext cx="166" cy="10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800"/>
            </a:p>
          </p:txBody>
        </p:sp>
      </p:grpSp>
      <p:sp>
        <p:nvSpPr>
          <p:cNvPr id="51236" name="Line 132"/>
          <p:cNvSpPr>
            <a:spLocks noChangeShapeType="1"/>
          </p:cNvSpPr>
          <p:nvPr/>
        </p:nvSpPr>
        <p:spPr bwMode="auto">
          <a:xfrm>
            <a:off x="6007100" y="3276600"/>
            <a:ext cx="219075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7" name="Line 133"/>
          <p:cNvSpPr>
            <a:spLocks noChangeShapeType="1"/>
          </p:cNvSpPr>
          <p:nvPr/>
        </p:nvSpPr>
        <p:spPr bwMode="auto">
          <a:xfrm>
            <a:off x="6642100" y="3517900"/>
            <a:ext cx="133350" cy="17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8" name="Line 134"/>
          <p:cNvSpPr>
            <a:spLocks noChangeShapeType="1"/>
          </p:cNvSpPr>
          <p:nvPr/>
        </p:nvSpPr>
        <p:spPr bwMode="auto">
          <a:xfrm>
            <a:off x="6965950" y="3616325"/>
            <a:ext cx="117475" cy="17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9" name="Line 135"/>
          <p:cNvSpPr>
            <a:spLocks noChangeShapeType="1"/>
          </p:cNvSpPr>
          <p:nvPr/>
        </p:nvSpPr>
        <p:spPr bwMode="auto">
          <a:xfrm>
            <a:off x="7334250" y="3730625"/>
            <a:ext cx="101600" cy="187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40" name="Text Box 136"/>
          <p:cNvSpPr txBox="1">
            <a:spLocks noChangeArrowheads="1"/>
          </p:cNvSpPr>
          <p:nvPr/>
        </p:nvSpPr>
        <p:spPr bwMode="auto">
          <a:xfrm>
            <a:off x="6615113" y="2246313"/>
            <a:ext cx="226215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dirty="0">
                <a:latin typeface="Calibri"/>
              </a:rPr>
              <a:t>fragmentation: </a:t>
            </a:r>
          </a:p>
          <a:p>
            <a:r>
              <a:rPr lang="en-US" sz="1600" dirty="0">
                <a:solidFill>
                  <a:schemeClr val="accent2"/>
                </a:solidFill>
                <a:latin typeface="Calibri"/>
              </a:rPr>
              <a:t>in:</a:t>
            </a:r>
            <a:r>
              <a:rPr lang="en-US" sz="1600" dirty="0">
                <a:latin typeface="Calibri"/>
              </a:rPr>
              <a:t> one large datagram</a:t>
            </a:r>
          </a:p>
          <a:p>
            <a:r>
              <a:rPr lang="en-US" sz="1600" dirty="0">
                <a:solidFill>
                  <a:schemeClr val="accent2"/>
                </a:solidFill>
                <a:latin typeface="Calibri"/>
              </a:rPr>
              <a:t>out:</a:t>
            </a:r>
            <a:r>
              <a:rPr lang="en-US" sz="1600" dirty="0">
                <a:latin typeface="Calibri"/>
              </a:rPr>
              <a:t> 3 smaller datagrams</a:t>
            </a:r>
            <a:endParaRPr lang="en-US" sz="1800" dirty="0">
              <a:latin typeface="Calibri"/>
            </a:endParaRPr>
          </a:p>
        </p:txBody>
      </p:sp>
      <p:grpSp>
        <p:nvGrpSpPr>
          <p:cNvPr id="51241" name="Group 137"/>
          <p:cNvGrpSpPr>
            <a:grpSpLocks/>
          </p:cNvGrpSpPr>
          <p:nvPr/>
        </p:nvGrpSpPr>
        <p:grpSpPr bwMode="auto">
          <a:xfrm rot="-10773343">
            <a:off x="5610225" y="4352925"/>
            <a:ext cx="447675" cy="171450"/>
            <a:chOff x="5078" y="1860"/>
            <a:chExt cx="282" cy="108"/>
          </a:xfrm>
        </p:grpSpPr>
        <p:sp>
          <p:nvSpPr>
            <p:cNvPr id="51258" name="Rectangle 138"/>
            <p:cNvSpPr>
              <a:spLocks noChangeArrowheads="1"/>
            </p:cNvSpPr>
            <p:nvPr/>
          </p:nvSpPr>
          <p:spPr bwMode="auto">
            <a:xfrm>
              <a:off x="5216" y="1860"/>
              <a:ext cx="144" cy="1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800"/>
            </a:p>
          </p:txBody>
        </p:sp>
        <p:sp>
          <p:nvSpPr>
            <p:cNvPr id="51259" name="Rectangle 139"/>
            <p:cNvSpPr>
              <a:spLocks noChangeArrowheads="1"/>
            </p:cNvSpPr>
            <p:nvPr/>
          </p:nvSpPr>
          <p:spPr bwMode="auto">
            <a:xfrm>
              <a:off x="5078" y="1860"/>
              <a:ext cx="166" cy="10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800"/>
            </a:p>
          </p:txBody>
        </p:sp>
      </p:grpSp>
      <p:grpSp>
        <p:nvGrpSpPr>
          <p:cNvPr id="51242" name="Group 140"/>
          <p:cNvGrpSpPr>
            <a:grpSpLocks/>
          </p:cNvGrpSpPr>
          <p:nvPr/>
        </p:nvGrpSpPr>
        <p:grpSpPr bwMode="auto">
          <a:xfrm rot="-10773343">
            <a:off x="5613400" y="4546600"/>
            <a:ext cx="447675" cy="171450"/>
            <a:chOff x="5078" y="1860"/>
            <a:chExt cx="282" cy="108"/>
          </a:xfrm>
        </p:grpSpPr>
        <p:sp>
          <p:nvSpPr>
            <p:cNvPr id="51256" name="Rectangle 141"/>
            <p:cNvSpPr>
              <a:spLocks noChangeArrowheads="1"/>
            </p:cNvSpPr>
            <p:nvPr/>
          </p:nvSpPr>
          <p:spPr bwMode="auto">
            <a:xfrm>
              <a:off x="5216" y="1860"/>
              <a:ext cx="144" cy="1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800"/>
            </a:p>
          </p:txBody>
        </p:sp>
        <p:sp>
          <p:nvSpPr>
            <p:cNvPr id="51257" name="Rectangle 142"/>
            <p:cNvSpPr>
              <a:spLocks noChangeArrowheads="1"/>
            </p:cNvSpPr>
            <p:nvPr/>
          </p:nvSpPr>
          <p:spPr bwMode="auto">
            <a:xfrm>
              <a:off x="5078" y="1860"/>
              <a:ext cx="166" cy="10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800"/>
            </a:p>
          </p:txBody>
        </p:sp>
      </p:grpSp>
      <p:grpSp>
        <p:nvGrpSpPr>
          <p:cNvPr id="51243" name="Group 143"/>
          <p:cNvGrpSpPr>
            <a:grpSpLocks/>
          </p:cNvGrpSpPr>
          <p:nvPr/>
        </p:nvGrpSpPr>
        <p:grpSpPr bwMode="auto">
          <a:xfrm rot="-10773343">
            <a:off x="5616575" y="4740275"/>
            <a:ext cx="447675" cy="171450"/>
            <a:chOff x="5078" y="1860"/>
            <a:chExt cx="282" cy="108"/>
          </a:xfrm>
        </p:grpSpPr>
        <p:sp>
          <p:nvSpPr>
            <p:cNvPr id="51254" name="Rectangle 144"/>
            <p:cNvSpPr>
              <a:spLocks noChangeArrowheads="1"/>
            </p:cNvSpPr>
            <p:nvPr/>
          </p:nvSpPr>
          <p:spPr bwMode="auto">
            <a:xfrm>
              <a:off x="5216" y="1860"/>
              <a:ext cx="144" cy="1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800"/>
            </a:p>
          </p:txBody>
        </p:sp>
        <p:sp>
          <p:nvSpPr>
            <p:cNvPr id="51255" name="Rectangle 145"/>
            <p:cNvSpPr>
              <a:spLocks noChangeArrowheads="1"/>
            </p:cNvSpPr>
            <p:nvPr/>
          </p:nvSpPr>
          <p:spPr bwMode="auto">
            <a:xfrm>
              <a:off x="5078" y="1860"/>
              <a:ext cx="166" cy="10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800"/>
            </a:p>
          </p:txBody>
        </p:sp>
      </p:grpSp>
      <p:sp>
        <p:nvSpPr>
          <p:cNvPr id="51244" name="Line 146"/>
          <p:cNvSpPr>
            <a:spLocks noChangeShapeType="1"/>
          </p:cNvSpPr>
          <p:nvPr/>
        </p:nvSpPr>
        <p:spPr bwMode="auto">
          <a:xfrm rot="9691848">
            <a:off x="5365750" y="4410075"/>
            <a:ext cx="219075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45" name="Line 147"/>
          <p:cNvSpPr>
            <a:spLocks noChangeShapeType="1"/>
          </p:cNvSpPr>
          <p:nvPr/>
        </p:nvSpPr>
        <p:spPr bwMode="auto">
          <a:xfrm rot="9691848">
            <a:off x="5356225" y="4584700"/>
            <a:ext cx="219075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46" name="Line 148"/>
          <p:cNvSpPr>
            <a:spLocks noChangeShapeType="1"/>
          </p:cNvSpPr>
          <p:nvPr/>
        </p:nvSpPr>
        <p:spPr bwMode="auto">
          <a:xfrm rot="9691848">
            <a:off x="5359400" y="4791075"/>
            <a:ext cx="219075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1247" name="Group 149"/>
          <p:cNvGrpSpPr>
            <a:grpSpLocks/>
          </p:cNvGrpSpPr>
          <p:nvPr/>
        </p:nvGrpSpPr>
        <p:grpSpPr bwMode="auto">
          <a:xfrm rot="10793026">
            <a:off x="4281488" y="4189413"/>
            <a:ext cx="1030287" cy="173037"/>
            <a:chOff x="4712" y="1742"/>
            <a:chExt cx="648" cy="108"/>
          </a:xfrm>
        </p:grpSpPr>
        <p:sp>
          <p:nvSpPr>
            <p:cNvPr id="51252" name="Rectangle 150"/>
            <p:cNvSpPr>
              <a:spLocks noChangeArrowheads="1"/>
            </p:cNvSpPr>
            <p:nvPr/>
          </p:nvSpPr>
          <p:spPr bwMode="auto">
            <a:xfrm>
              <a:off x="4712" y="1742"/>
              <a:ext cx="648" cy="1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800"/>
            </a:p>
          </p:txBody>
        </p:sp>
        <p:sp>
          <p:nvSpPr>
            <p:cNvPr id="51253" name="Rectangle 151"/>
            <p:cNvSpPr>
              <a:spLocks noChangeArrowheads="1"/>
            </p:cNvSpPr>
            <p:nvPr/>
          </p:nvSpPr>
          <p:spPr bwMode="auto">
            <a:xfrm>
              <a:off x="4712" y="1742"/>
              <a:ext cx="534" cy="10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800"/>
            </a:p>
          </p:txBody>
        </p:sp>
      </p:grpSp>
      <p:sp>
        <p:nvSpPr>
          <p:cNvPr id="51248" name="Line 152"/>
          <p:cNvSpPr>
            <a:spLocks noChangeShapeType="1"/>
          </p:cNvSpPr>
          <p:nvPr/>
        </p:nvSpPr>
        <p:spPr bwMode="auto">
          <a:xfrm rot="9691848">
            <a:off x="4032250" y="4232275"/>
            <a:ext cx="219075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49" name="Text Box 153"/>
          <p:cNvSpPr txBox="1">
            <a:spLocks noChangeArrowheads="1"/>
          </p:cNvSpPr>
          <p:nvPr/>
        </p:nvSpPr>
        <p:spPr bwMode="auto">
          <a:xfrm>
            <a:off x="4672013" y="3843338"/>
            <a:ext cx="113364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dirty="0">
                <a:latin typeface="Calibri"/>
              </a:rPr>
              <a:t>reassembly</a:t>
            </a:r>
            <a:endParaRPr lang="en-US" sz="1800" dirty="0">
              <a:latin typeface="Calibri"/>
            </a:endParaRPr>
          </a:p>
        </p:txBody>
      </p:sp>
      <p:pic>
        <p:nvPicPr>
          <p:cNvPr id="5125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008188"/>
            <a:ext cx="563563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809875"/>
            <a:ext cx="563563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16FDB48-E8EA-514F-A1E5-C5BFB955F753}" type="slidenum">
              <a:rPr lang="en-US" smtClean="0"/>
              <a:pPr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197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51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alibri"/>
                <a:ea typeface="ＭＳ Ｐゴシック" charset="0"/>
                <a:cs typeface="ＭＳ Ｐゴシック" charset="0"/>
              </a:rPr>
              <a:t>IP Fragmentation and Reassembly</a:t>
            </a:r>
            <a:endParaRPr lang="en-US" dirty="0">
              <a:latin typeface="Calibri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52229" name="Group 3"/>
          <p:cNvGrpSpPr>
            <a:grpSpLocks/>
          </p:cNvGrpSpPr>
          <p:nvPr/>
        </p:nvGrpSpPr>
        <p:grpSpPr bwMode="auto">
          <a:xfrm>
            <a:off x="3606800" y="1498600"/>
            <a:ext cx="4800600" cy="4046538"/>
            <a:chOff x="1218" y="944"/>
            <a:chExt cx="3024" cy="2549"/>
          </a:xfrm>
        </p:grpSpPr>
        <p:grpSp>
          <p:nvGrpSpPr>
            <p:cNvPr id="52235" name="Group 4"/>
            <p:cNvGrpSpPr>
              <a:grpSpLocks/>
            </p:cNvGrpSpPr>
            <p:nvPr/>
          </p:nvGrpSpPr>
          <p:grpSpPr bwMode="auto">
            <a:xfrm>
              <a:off x="1218" y="944"/>
              <a:ext cx="2676" cy="419"/>
              <a:chOff x="3006" y="1208"/>
              <a:chExt cx="2676" cy="419"/>
            </a:xfrm>
          </p:grpSpPr>
          <p:sp>
            <p:nvSpPr>
              <p:cNvPr id="52279" name="Rectangle 5"/>
              <p:cNvSpPr>
                <a:spLocks noChangeArrowheads="1"/>
              </p:cNvSpPr>
              <p:nvPr/>
            </p:nvSpPr>
            <p:spPr bwMode="auto">
              <a:xfrm>
                <a:off x="3048" y="1212"/>
                <a:ext cx="2634" cy="34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sz="1800"/>
              </a:p>
            </p:txBody>
          </p:sp>
          <p:sp>
            <p:nvSpPr>
              <p:cNvPr id="52280" name="Rectangle 6"/>
              <p:cNvSpPr>
                <a:spLocks noChangeArrowheads="1"/>
              </p:cNvSpPr>
              <p:nvPr/>
            </p:nvSpPr>
            <p:spPr bwMode="auto">
              <a:xfrm>
                <a:off x="3006" y="1242"/>
                <a:ext cx="2634" cy="34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52281" name="Text Box 7"/>
              <p:cNvSpPr txBox="1">
                <a:spLocks noChangeArrowheads="1"/>
              </p:cNvSpPr>
              <p:nvPr/>
            </p:nvSpPr>
            <p:spPr bwMode="auto">
              <a:xfrm>
                <a:off x="3734" y="1208"/>
                <a:ext cx="254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</a:rPr>
                  <a:t>ID</a:t>
                </a:r>
              </a:p>
              <a:p>
                <a:r>
                  <a:rPr lang="en-US" sz="1800" dirty="0">
                    <a:latin typeface="Calibri"/>
                  </a:rPr>
                  <a:t>=x</a:t>
                </a:r>
              </a:p>
            </p:txBody>
          </p:sp>
          <p:sp>
            <p:nvSpPr>
              <p:cNvPr id="52282" name="Text Box 8"/>
              <p:cNvSpPr txBox="1">
                <a:spLocks noChangeArrowheads="1"/>
              </p:cNvSpPr>
              <p:nvPr/>
            </p:nvSpPr>
            <p:spPr bwMode="auto">
              <a:xfrm>
                <a:off x="4655" y="1220"/>
                <a:ext cx="456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dirty="0">
                    <a:latin typeface="Calibri"/>
                  </a:rPr>
                  <a:t>offset</a:t>
                </a:r>
              </a:p>
              <a:p>
                <a:pPr algn="ctr"/>
                <a:r>
                  <a:rPr lang="en-US" sz="1800" dirty="0">
                    <a:latin typeface="Calibri"/>
                  </a:rPr>
                  <a:t>=0</a:t>
                </a:r>
              </a:p>
            </p:txBody>
          </p:sp>
          <p:sp>
            <p:nvSpPr>
              <p:cNvPr id="52283" name="Text Box 9"/>
              <p:cNvSpPr txBox="1">
                <a:spLocks noChangeArrowheads="1"/>
              </p:cNvSpPr>
              <p:nvPr/>
            </p:nvSpPr>
            <p:spPr bwMode="auto">
              <a:xfrm>
                <a:off x="4033" y="1220"/>
                <a:ext cx="565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dirty="0" err="1">
                    <a:latin typeface="Calibri"/>
                  </a:rPr>
                  <a:t>fragflag</a:t>
                </a:r>
                <a:endParaRPr lang="en-US" sz="1800" dirty="0">
                  <a:latin typeface="Calibri"/>
                </a:endParaRPr>
              </a:p>
              <a:p>
                <a:pPr algn="ctr"/>
                <a:r>
                  <a:rPr lang="en-US" sz="1800" dirty="0">
                    <a:latin typeface="Calibri"/>
                  </a:rPr>
                  <a:t>=0</a:t>
                </a:r>
              </a:p>
            </p:txBody>
          </p:sp>
          <p:sp>
            <p:nvSpPr>
              <p:cNvPr id="52284" name="Text Box 10"/>
              <p:cNvSpPr txBox="1">
                <a:spLocks noChangeArrowheads="1"/>
              </p:cNvSpPr>
              <p:nvPr/>
            </p:nvSpPr>
            <p:spPr bwMode="auto">
              <a:xfrm>
                <a:off x="3230" y="1208"/>
                <a:ext cx="492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</a:rPr>
                  <a:t>length</a:t>
                </a:r>
              </a:p>
              <a:p>
                <a:r>
                  <a:rPr lang="en-US" sz="1800" dirty="0">
                    <a:latin typeface="Calibri"/>
                  </a:rPr>
                  <a:t>=4000</a:t>
                </a:r>
              </a:p>
            </p:txBody>
          </p:sp>
          <p:sp>
            <p:nvSpPr>
              <p:cNvPr id="52285" name="Line 11"/>
              <p:cNvSpPr>
                <a:spLocks noChangeShapeType="1"/>
              </p:cNvSpPr>
              <p:nvPr/>
            </p:nvSpPr>
            <p:spPr bwMode="auto">
              <a:xfrm>
                <a:off x="3246" y="1242"/>
                <a:ext cx="0" cy="34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86" name="Line 12"/>
              <p:cNvSpPr>
                <a:spLocks noChangeShapeType="1"/>
              </p:cNvSpPr>
              <p:nvPr/>
            </p:nvSpPr>
            <p:spPr bwMode="auto">
              <a:xfrm>
                <a:off x="3750" y="1242"/>
                <a:ext cx="0" cy="34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87" name="Line 13"/>
              <p:cNvSpPr>
                <a:spLocks noChangeShapeType="1"/>
              </p:cNvSpPr>
              <p:nvPr/>
            </p:nvSpPr>
            <p:spPr bwMode="auto">
              <a:xfrm>
                <a:off x="4020" y="1254"/>
                <a:ext cx="0" cy="34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88" name="Line 14"/>
              <p:cNvSpPr>
                <a:spLocks noChangeShapeType="1"/>
              </p:cNvSpPr>
              <p:nvPr/>
            </p:nvSpPr>
            <p:spPr bwMode="auto">
              <a:xfrm>
                <a:off x="4638" y="1242"/>
                <a:ext cx="0" cy="34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89" name="Line 15"/>
              <p:cNvSpPr>
                <a:spLocks noChangeShapeType="1"/>
              </p:cNvSpPr>
              <p:nvPr/>
            </p:nvSpPr>
            <p:spPr bwMode="auto">
              <a:xfrm>
                <a:off x="5112" y="1242"/>
                <a:ext cx="0" cy="34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90" name="Rectangle 16"/>
              <p:cNvSpPr>
                <a:spLocks noChangeArrowheads="1"/>
              </p:cNvSpPr>
              <p:nvPr/>
            </p:nvSpPr>
            <p:spPr bwMode="auto">
              <a:xfrm>
                <a:off x="5232" y="1212"/>
                <a:ext cx="138" cy="37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800"/>
              </a:p>
            </p:txBody>
          </p:sp>
        </p:grpSp>
        <p:grpSp>
          <p:nvGrpSpPr>
            <p:cNvPr id="52236" name="Group 17"/>
            <p:cNvGrpSpPr>
              <a:grpSpLocks/>
            </p:cNvGrpSpPr>
            <p:nvPr/>
          </p:nvGrpSpPr>
          <p:grpSpPr bwMode="auto">
            <a:xfrm>
              <a:off x="1566" y="2048"/>
              <a:ext cx="2676" cy="419"/>
              <a:chOff x="3006" y="1208"/>
              <a:chExt cx="2676" cy="419"/>
            </a:xfrm>
          </p:grpSpPr>
          <p:sp>
            <p:nvSpPr>
              <p:cNvPr id="52267" name="Rectangle 18"/>
              <p:cNvSpPr>
                <a:spLocks noChangeArrowheads="1"/>
              </p:cNvSpPr>
              <p:nvPr/>
            </p:nvSpPr>
            <p:spPr bwMode="auto">
              <a:xfrm>
                <a:off x="3048" y="1212"/>
                <a:ext cx="2634" cy="34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sz="1800"/>
              </a:p>
            </p:txBody>
          </p:sp>
          <p:sp>
            <p:nvSpPr>
              <p:cNvPr id="52268" name="Rectangle 19"/>
              <p:cNvSpPr>
                <a:spLocks noChangeArrowheads="1"/>
              </p:cNvSpPr>
              <p:nvPr/>
            </p:nvSpPr>
            <p:spPr bwMode="auto">
              <a:xfrm>
                <a:off x="3006" y="1242"/>
                <a:ext cx="2634" cy="34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52269" name="Text Box 20"/>
              <p:cNvSpPr txBox="1">
                <a:spLocks noChangeArrowheads="1"/>
              </p:cNvSpPr>
              <p:nvPr/>
            </p:nvSpPr>
            <p:spPr bwMode="auto">
              <a:xfrm>
                <a:off x="3734" y="1208"/>
                <a:ext cx="254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</a:rPr>
                  <a:t>ID</a:t>
                </a:r>
              </a:p>
              <a:p>
                <a:r>
                  <a:rPr lang="en-US" sz="1800" dirty="0">
                    <a:latin typeface="Calibri"/>
                  </a:rPr>
                  <a:t>=x</a:t>
                </a:r>
              </a:p>
            </p:txBody>
          </p:sp>
          <p:sp>
            <p:nvSpPr>
              <p:cNvPr id="52270" name="Text Box 21"/>
              <p:cNvSpPr txBox="1">
                <a:spLocks noChangeArrowheads="1"/>
              </p:cNvSpPr>
              <p:nvPr/>
            </p:nvSpPr>
            <p:spPr bwMode="auto">
              <a:xfrm>
                <a:off x="4655" y="1220"/>
                <a:ext cx="456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dirty="0">
                    <a:latin typeface="Calibri"/>
                  </a:rPr>
                  <a:t>offset</a:t>
                </a:r>
              </a:p>
              <a:p>
                <a:pPr algn="ctr"/>
                <a:r>
                  <a:rPr lang="en-US" sz="1800" dirty="0">
                    <a:latin typeface="Calibri"/>
                  </a:rPr>
                  <a:t>=0</a:t>
                </a:r>
              </a:p>
            </p:txBody>
          </p:sp>
          <p:sp>
            <p:nvSpPr>
              <p:cNvPr id="52271" name="Text Box 22"/>
              <p:cNvSpPr txBox="1">
                <a:spLocks noChangeArrowheads="1"/>
              </p:cNvSpPr>
              <p:nvPr/>
            </p:nvSpPr>
            <p:spPr bwMode="auto">
              <a:xfrm>
                <a:off x="4033" y="1220"/>
                <a:ext cx="565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dirty="0" err="1">
                    <a:latin typeface="Calibri"/>
                  </a:rPr>
                  <a:t>fragflag</a:t>
                </a:r>
                <a:endParaRPr lang="en-US" sz="1800" dirty="0">
                  <a:latin typeface="Calibri"/>
                </a:endParaRPr>
              </a:p>
              <a:p>
                <a:pPr algn="ctr"/>
                <a:r>
                  <a:rPr lang="en-US" sz="1800" dirty="0">
                    <a:latin typeface="Calibri"/>
                  </a:rPr>
                  <a:t>=1</a:t>
                </a:r>
              </a:p>
            </p:txBody>
          </p:sp>
          <p:sp>
            <p:nvSpPr>
              <p:cNvPr id="52272" name="Text Box 23"/>
              <p:cNvSpPr txBox="1">
                <a:spLocks noChangeArrowheads="1"/>
              </p:cNvSpPr>
              <p:nvPr/>
            </p:nvSpPr>
            <p:spPr bwMode="auto">
              <a:xfrm>
                <a:off x="3230" y="1208"/>
                <a:ext cx="492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</a:rPr>
                  <a:t>length</a:t>
                </a:r>
              </a:p>
              <a:p>
                <a:r>
                  <a:rPr lang="en-US" sz="1800" dirty="0">
                    <a:latin typeface="Calibri"/>
                  </a:rPr>
                  <a:t>=1500</a:t>
                </a:r>
              </a:p>
            </p:txBody>
          </p:sp>
          <p:sp>
            <p:nvSpPr>
              <p:cNvPr id="52273" name="Line 24"/>
              <p:cNvSpPr>
                <a:spLocks noChangeShapeType="1"/>
              </p:cNvSpPr>
              <p:nvPr/>
            </p:nvSpPr>
            <p:spPr bwMode="auto">
              <a:xfrm>
                <a:off x="3246" y="1242"/>
                <a:ext cx="0" cy="34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74" name="Line 25"/>
              <p:cNvSpPr>
                <a:spLocks noChangeShapeType="1"/>
              </p:cNvSpPr>
              <p:nvPr/>
            </p:nvSpPr>
            <p:spPr bwMode="auto">
              <a:xfrm>
                <a:off x="3750" y="1242"/>
                <a:ext cx="0" cy="34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75" name="Line 26"/>
              <p:cNvSpPr>
                <a:spLocks noChangeShapeType="1"/>
              </p:cNvSpPr>
              <p:nvPr/>
            </p:nvSpPr>
            <p:spPr bwMode="auto">
              <a:xfrm>
                <a:off x="4020" y="1254"/>
                <a:ext cx="0" cy="34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76" name="Line 27"/>
              <p:cNvSpPr>
                <a:spLocks noChangeShapeType="1"/>
              </p:cNvSpPr>
              <p:nvPr/>
            </p:nvSpPr>
            <p:spPr bwMode="auto">
              <a:xfrm>
                <a:off x="4638" y="1242"/>
                <a:ext cx="0" cy="34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77" name="Line 28"/>
              <p:cNvSpPr>
                <a:spLocks noChangeShapeType="1"/>
              </p:cNvSpPr>
              <p:nvPr/>
            </p:nvSpPr>
            <p:spPr bwMode="auto">
              <a:xfrm>
                <a:off x="5112" y="1242"/>
                <a:ext cx="0" cy="34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78" name="Rectangle 29"/>
              <p:cNvSpPr>
                <a:spLocks noChangeArrowheads="1"/>
              </p:cNvSpPr>
              <p:nvPr/>
            </p:nvSpPr>
            <p:spPr bwMode="auto">
              <a:xfrm>
                <a:off x="5232" y="1212"/>
                <a:ext cx="138" cy="37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800"/>
              </a:p>
            </p:txBody>
          </p:sp>
        </p:grpSp>
        <p:grpSp>
          <p:nvGrpSpPr>
            <p:cNvPr id="52237" name="Group 30"/>
            <p:cNvGrpSpPr>
              <a:grpSpLocks/>
            </p:cNvGrpSpPr>
            <p:nvPr/>
          </p:nvGrpSpPr>
          <p:grpSpPr bwMode="auto">
            <a:xfrm>
              <a:off x="1566" y="2552"/>
              <a:ext cx="2676" cy="419"/>
              <a:chOff x="3006" y="1208"/>
              <a:chExt cx="2676" cy="419"/>
            </a:xfrm>
          </p:grpSpPr>
          <p:sp>
            <p:nvSpPr>
              <p:cNvPr id="52255" name="Rectangle 31"/>
              <p:cNvSpPr>
                <a:spLocks noChangeArrowheads="1"/>
              </p:cNvSpPr>
              <p:nvPr/>
            </p:nvSpPr>
            <p:spPr bwMode="auto">
              <a:xfrm>
                <a:off x="3048" y="1212"/>
                <a:ext cx="2634" cy="34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sz="1800"/>
              </a:p>
            </p:txBody>
          </p:sp>
          <p:sp>
            <p:nvSpPr>
              <p:cNvPr id="52256" name="Rectangle 32"/>
              <p:cNvSpPr>
                <a:spLocks noChangeArrowheads="1"/>
              </p:cNvSpPr>
              <p:nvPr/>
            </p:nvSpPr>
            <p:spPr bwMode="auto">
              <a:xfrm>
                <a:off x="3006" y="1242"/>
                <a:ext cx="2634" cy="34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52257" name="Text Box 33"/>
              <p:cNvSpPr txBox="1">
                <a:spLocks noChangeArrowheads="1"/>
              </p:cNvSpPr>
              <p:nvPr/>
            </p:nvSpPr>
            <p:spPr bwMode="auto">
              <a:xfrm>
                <a:off x="3734" y="1208"/>
                <a:ext cx="254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</a:rPr>
                  <a:t>ID</a:t>
                </a:r>
              </a:p>
              <a:p>
                <a:r>
                  <a:rPr lang="en-US" sz="1800" dirty="0">
                    <a:latin typeface="Calibri"/>
                  </a:rPr>
                  <a:t>=x</a:t>
                </a:r>
              </a:p>
            </p:txBody>
          </p:sp>
          <p:sp>
            <p:nvSpPr>
              <p:cNvPr id="52258" name="Text Box 34"/>
              <p:cNvSpPr txBox="1">
                <a:spLocks noChangeArrowheads="1"/>
              </p:cNvSpPr>
              <p:nvPr/>
            </p:nvSpPr>
            <p:spPr bwMode="auto">
              <a:xfrm>
                <a:off x="4655" y="1220"/>
                <a:ext cx="456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dirty="0">
                    <a:latin typeface="Calibri"/>
                  </a:rPr>
                  <a:t>offset</a:t>
                </a:r>
              </a:p>
              <a:p>
                <a:pPr algn="ctr"/>
                <a:r>
                  <a:rPr lang="en-US" sz="1800" dirty="0">
                    <a:latin typeface="Calibri"/>
                  </a:rPr>
                  <a:t>=185</a:t>
                </a:r>
              </a:p>
            </p:txBody>
          </p:sp>
          <p:sp>
            <p:nvSpPr>
              <p:cNvPr id="52259" name="Text Box 35"/>
              <p:cNvSpPr txBox="1">
                <a:spLocks noChangeArrowheads="1"/>
              </p:cNvSpPr>
              <p:nvPr/>
            </p:nvSpPr>
            <p:spPr bwMode="auto">
              <a:xfrm>
                <a:off x="4033" y="1220"/>
                <a:ext cx="565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dirty="0" err="1">
                    <a:latin typeface="Calibri"/>
                  </a:rPr>
                  <a:t>fragflag</a:t>
                </a:r>
                <a:endParaRPr lang="en-US" sz="1800" dirty="0">
                  <a:latin typeface="Calibri"/>
                </a:endParaRPr>
              </a:p>
              <a:p>
                <a:pPr algn="ctr"/>
                <a:r>
                  <a:rPr lang="en-US" sz="1800" dirty="0">
                    <a:latin typeface="Calibri"/>
                  </a:rPr>
                  <a:t>=1</a:t>
                </a:r>
              </a:p>
            </p:txBody>
          </p:sp>
          <p:sp>
            <p:nvSpPr>
              <p:cNvPr id="52260" name="Text Box 36"/>
              <p:cNvSpPr txBox="1">
                <a:spLocks noChangeArrowheads="1"/>
              </p:cNvSpPr>
              <p:nvPr/>
            </p:nvSpPr>
            <p:spPr bwMode="auto">
              <a:xfrm>
                <a:off x="3230" y="1208"/>
                <a:ext cx="492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</a:rPr>
                  <a:t>length</a:t>
                </a:r>
              </a:p>
              <a:p>
                <a:r>
                  <a:rPr lang="en-US" sz="1800" dirty="0">
                    <a:latin typeface="Calibri"/>
                  </a:rPr>
                  <a:t>=1500</a:t>
                </a:r>
              </a:p>
            </p:txBody>
          </p:sp>
          <p:sp>
            <p:nvSpPr>
              <p:cNvPr id="52261" name="Line 37"/>
              <p:cNvSpPr>
                <a:spLocks noChangeShapeType="1"/>
              </p:cNvSpPr>
              <p:nvPr/>
            </p:nvSpPr>
            <p:spPr bwMode="auto">
              <a:xfrm>
                <a:off x="3246" y="1242"/>
                <a:ext cx="0" cy="34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62" name="Line 38"/>
              <p:cNvSpPr>
                <a:spLocks noChangeShapeType="1"/>
              </p:cNvSpPr>
              <p:nvPr/>
            </p:nvSpPr>
            <p:spPr bwMode="auto">
              <a:xfrm>
                <a:off x="3750" y="1242"/>
                <a:ext cx="0" cy="34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63" name="Line 39"/>
              <p:cNvSpPr>
                <a:spLocks noChangeShapeType="1"/>
              </p:cNvSpPr>
              <p:nvPr/>
            </p:nvSpPr>
            <p:spPr bwMode="auto">
              <a:xfrm>
                <a:off x="4020" y="1254"/>
                <a:ext cx="0" cy="34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64" name="Line 40"/>
              <p:cNvSpPr>
                <a:spLocks noChangeShapeType="1"/>
              </p:cNvSpPr>
              <p:nvPr/>
            </p:nvSpPr>
            <p:spPr bwMode="auto">
              <a:xfrm>
                <a:off x="4638" y="1242"/>
                <a:ext cx="0" cy="34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65" name="Line 41"/>
              <p:cNvSpPr>
                <a:spLocks noChangeShapeType="1"/>
              </p:cNvSpPr>
              <p:nvPr/>
            </p:nvSpPr>
            <p:spPr bwMode="auto">
              <a:xfrm>
                <a:off x="5112" y="1242"/>
                <a:ext cx="0" cy="34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66" name="Rectangle 42"/>
              <p:cNvSpPr>
                <a:spLocks noChangeArrowheads="1"/>
              </p:cNvSpPr>
              <p:nvPr/>
            </p:nvSpPr>
            <p:spPr bwMode="auto">
              <a:xfrm>
                <a:off x="5232" y="1212"/>
                <a:ext cx="138" cy="37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800"/>
              </a:p>
            </p:txBody>
          </p:sp>
        </p:grpSp>
        <p:grpSp>
          <p:nvGrpSpPr>
            <p:cNvPr id="52238" name="Group 43"/>
            <p:cNvGrpSpPr>
              <a:grpSpLocks/>
            </p:cNvGrpSpPr>
            <p:nvPr/>
          </p:nvGrpSpPr>
          <p:grpSpPr bwMode="auto">
            <a:xfrm>
              <a:off x="1560" y="3074"/>
              <a:ext cx="2676" cy="419"/>
              <a:chOff x="3006" y="1208"/>
              <a:chExt cx="2676" cy="419"/>
            </a:xfrm>
          </p:grpSpPr>
          <p:sp>
            <p:nvSpPr>
              <p:cNvPr id="52243" name="Rectangle 44"/>
              <p:cNvSpPr>
                <a:spLocks noChangeArrowheads="1"/>
              </p:cNvSpPr>
              <p:nvPr/>
            </p:nvSpPr>
            <p:spPr bwMode="auto">
              <a:xfrm>
                <a:off x="3048" y="1212"/>
                <a:ext cx="2634" cy="34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sz="1800"/>
              </a:p>
            </p:txBody>
          </p:sp>
          <p:sp>
            <p:nvSpPr>
              <p:cNvPr id="52244" name="Rectangle 45"/>
              <p:cNvSpPr>
                <a:spLocks noChangeArrowheads="1"/>
              </p:cNvSpPr>
              <p:nvPr/>
            </p:nvSpPr>
            <p:spPr bwMode="auto">
              <a:xfrm>
                <a:off x="3006" y="1242"/>
                <a:ext cx="2634" cy="34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52245" name="Text Box 46"/>
              <p:cNvSpPr txBox="1">
                <a:spLocks noChangeArrowheads="1"/>
              </p:cNvSpPr>
              <p:nvPr/>
            </p:nvSpPr>
            <p:spPr bwMode="auto">
              <a:xfrm>
                <a:off x="3734" y="1208"/>
                <a:ext cx="254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</a:rPr>
                  <a:t>ID</a:t>
                </a:r>
              </a:p>
              <a:p>
                <a:r>
                  <a:rPr lang="en-US" sz="1800" dirty="0">
                    <a:latin typeface="Calibri"/>
                  </a:rPr>
                  <a:t>=x</a:t>
                </a:r>
              </a:p>
            </p:txBody>
          </p:sp>
          <p:sp>
            <p:nvSpPr>
              <p:cNvPr id="52246" name="Text Box 47"/>
              <p:cNvSpPr txBox="1">
                <a:spLocks noChangeArrowheads="1"/>
              </p:cNvSpPr>
              <p:nvPr/>
            </p:nvSpPr>
            <p:spPr bwMode="auto">
              <a:xfrm>
                <a:off x="4654" y="1220"/>
                <a:ext cx="457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dirty="0">
                    <a:latin typeface="Calibri"/>
                  </a:rPr>
                  <a:t>offset</a:t>
                </a:r>
              </a:p>
              <a:p>
                <a:pPr algn="ctr"/>
                <a:r>
                  <a:rPr lang="en-US" sz="1800" dirty="0">
                    <a:latin typeface="Calibri"/>
                  </a:rPr>
                  <a:t>=370</a:t>
                </a:r>
              </a:p>
            </p:txBody>
          </p:sp>
          <p:sp>
            <p:nvSpPr>
              <p:cNvPr id="52247" name="Text Box 48"/>
              <p:cNvSpPr txBox="1">
                <a:spLocks noChangeArrowheads="1"/>
              </p:cNvSpPr>
              <p:nvPr/>
            </p:nvSpPr>
            <p:spPr bwMode="auto">
              <a:xfrm>
                <a:off x="4033" y="1220"/>
                <a:ext cx="565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dirty="0" err="1">
                    <a:latin typeface="Calibri"/>
                  </a:rPr>
                  <a:t>fragflag</a:t>
                </a:r>
                <a:endParaRPr lang="en-US" sz="1800" dirty="0">
                  <a:latin typeface="Calibri"/>
                </a:endParaRPr>
              </a:p>
              <a:p>
                <a:pPr algn="ctr"/>
                <a:r>
                  <a:rPr lang="en-US" sz="1800" dirty="0">
                    <a:latin typeface="Calibri"/>
                  </a:rPr>
                  <a:t>=0</a:t>
                </a:r>
              </a:p>
            </p:txBody>
          </p:sp>
          <p:sp>
            <p:nvSpPr>
              <p:cNvPr id="52248" name="Text Box 49"/>
              <p:cNvSpPr txBox="1">
                <a:spLocks noChangeArrowheads="1"/>
              </p:cNvSpPr>
              <p:nvPr/>
            </p:nvSpPr>
            <p:spPr bwMode="auto">
              <a:xfrm>
                <a:off x="3230" y="1208"/>
                <a:ext cx="492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</a:rPr>
                  <a:t>length</a:t>
                </a:r>
              </a:p>
              <a:p>
                <a:r>
                  <a:rPr lang="en-US" sz="1800" dirty="0">
                    <a:latin typeface="Calibri"/>
                  </a:rPr>
                  <a:t>=1040</a:t>
                </a:r>
              </a:p>
            </p:txBody>
          </p:sp>
          <p:sp>
            <p:nvSpPr>
              <p:cNvPr id="52249" name="Line 50"/>
              <p:cNvSpPr>
                <a:spLocks noChangeShapeType="1"/>
              </p:cNvSpPr>
              <p:nvPr/>
            </p:nvSpPr>
            <p:spPr bwMode="auto">
              <a:xfrm>
                <a:off x="3246" y="1242"/>
                <a:ext cx="0" cy="34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50" name="Line 51"/>
              <p:cNvSpPr>
                <a:spLocks noChangeShapeType="1"/>
              </p:cNvSpPr>
              <p:nvPr/>
            </p:nvSpPr>
            <p:spPr bwMode="auto">
              <a:xfrm>
                <a:off x="3750" y="1242"/>
                <a:ext cx="0" cy="34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51" name="Line 52"/>
              <p:cNvSpPr>
                <a:spLocks noChangeShapeType="1"/>
              </p:cNvSpPr>
              <p:nvPr/>
            </p:nvSpPr>
            <p:spPr bwMode="auto">
              <a:xfrm>
                <a:off x="4020" y="1254"/>
                <a:ext cx="0" cy="34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52" name="Line 53"/>
              <p:cNvSpPr>
                <a:spLocks noChangeShapeType="1"/>
              </p:cNvSpPr>
              <p:nvPr/>
            </p:nvSpPr>
            <p:spPr bwMode="auto">
              <a:xfrm>
                <a:off x="4638" y="1242"/>
                <a:ext cx="0" cy="34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53" name="Line 54"/>
              <p:cNvSpPr>
                <a:spLocks noChangeShapeType="1"/>
              </p:cNvSpPr>
              <p:nvPr/>
            </p:nvSpPr>
            <p:spPr bwMode="auto">
              <a:xfrm>
                <a:off x="5112" y="1242"/>
                <a:ext cx="0" cy="34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54" name="Rectangle 55"/>
              <p:cNvSpPr>
                <a:spLocks noChangeArrowheads="1"/>
              </p:cNvSpPr>
              <p:nvPr/>
            </p:nvSpPr>
            <p:spPr bwMode="auto">
              <a:xfrm>
                <a:off x="5232" y="1212"/>
                <a:ext cx="138" cy="37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800"/>
              </a:p>
            </p:txBody>
          </p:sp>
        </p:grpSp>
        <p:sp>
          <p:nvSpPr>
            <p:cNvPr id="52239" name="Freeform 56"/>
            <p:cNvSpPr>
              <a:spLocks/>
            </p:cNvSpPr>
            <p:nvPr/>
          </p:nvSpPr>
          <p:spPr bwMode="auto">
            <a:xfrm>
              <a:off x="1290" y="1422"/>
              <a:ext cx="210" cy="1362"/>
            </a:xfrm>
            <a:custGeom>
              <a:avLst/>
              <a:gdLst>
                <a:gd name="T0" fmla="*/ 0 w 210"/>
                <a:gd name="T1" fmla="*/ 0 h 1362"/>
                <a:gd name="T2" fmla="*/ 0 w 210"/>
                <a:gd name="T3" fmla="*/ 1362 h 1362"/>
                <a:gd name="T4" fmla="*/ 210 w 210"/>
                <a:gd name="T5" fmla="*/ 858 h 1362"/>
                <a:gd name="T6" fmla="*/ 0 60000 65536"/>
                <a:gd name="T7" fmla="*/ 0 60000 65536"/>
                <a:gd name="T8" fmla="*/ 0 60000 65536"/>
                <a:gd name="T9" fmla="*/ 0 w 210"/>
                <a:gd name="T10" fmla="*/ 0 h 1362"/>
                <a:gd name="T11" fmla="*/ 210 w 210"/>
                <a:gd name="T12" fmla="*/ 1362 h 136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0" h="1362">
                  <a:moveTo>
                    <a:pt x="0" y="0"/>
                  </a:moveTo>
                  <a:lnTo>
                    <a:pt x="0" y="1362"/>
                  </a:lnTo>
                  <a:lnTo>
                    <a:pt x="210" y="858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800"/>
            </a:p>
          </p:txBody>
        </p:sp>
        <p:sp>
          <p:nvSpPr>
            <p:cNvPr id="52240" name="Line 57"/>
            <p:cNvSpPr>
              <a:spLocks noChangeShapeType="1"/>
            </p:cNvSpPr>
            <p:nvPr/>
          </p:nvSpPr>
          <p:spPr bwMode="auto">
            <a:xfrm>
              <a:off x="1290" y="2766"/>
              <a:ext cx="22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41" name="Line 58"/>
            <p:cNvSpPr>
              <a:spLocks noChangeShapeType="1"/>
            </p:cNvSpPr>
            <p:nvPr/>
          </p:nvSpPr>
          <p:spPr bwMode="auto">
            <a:xfrm>
              <a:off x="1296" y="2772"/>
              <a:ext cx="210" cy="49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42" name="Text Box 59"/>
            <p:cNvSpPr txBox="1">
              <a:spLocks noChangeArrowheads="1"/>
            </p:cNvSpPr>
            <p:nvPr/>
          </p:nvSpPr>
          <p:spPr bwMode="auto">
            <a:xfrm>
              <a:off x="1274" y="1472"/>
              <a:ext cx="1883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FF0000"/>
                  </a:solidFill>
                  <a:latin typeface="Calibri"/>
                </a:rPr>
                <a:t>One large datagram becomes</a:t>
              </a:r>
            </a:p>
            <a:p>
              <a:r>
                <a:rPr lang="en-US" sz="1800" dirty="0">
                  <a:solidFill>
                    <a:srgbClr val="FF0000"/>
                  </a:solidFill>
                  <a:latin typeface="Calibri"/>
                </a:rPr>
                <a:t>several smaller datagrams</a:t>
              </a:r>
              <a:endParaRPr lang="en-US" sz="1800" dirty="0">
                <a:latin typeface="Calibri"/>
              </a:endParaRPr>
            </a:p>
          </p:txBody>
        </p:sp>
      </p:grpSp>
      <p:sp>
        <p:nvSpPr>
          <p:cNvPr id="52230" name="Rectangle 60"/>
          <p:cNvSpPr>
            <a:spLocks noChangeArrowheads="1"/>
          </p:cNvSpPr>
          <p:nvPr/>
        </p:nvSpPr>
        <p:spPr bwMode="auto">
          <a:xfrm>
            <a:off x="331788" y="1801813"/>
            <a:ext cx="2830512" cy="167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None/>
            </a:pPr>
            <a:r>
              <a:rPr lang="en-US" sz="2000" u="sng">
                <a:solidFill>
                  <a:srgbClr val="FF0000"/>
                </a:solidFill>
              </a:rPr>
              <a:t>Example</a:t>
            </a:r>
            <a:endParaRPr lang="en-US" sz="2000"/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Char char="r"/>
            </a:pPr>
            <a:r>
              <a:rPr lang="en-US" sz="2000"/>
              <a:t>4000 byte datagram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Char char="r"/>
            </a:pPr>
            <a:r>
              <a:rPr lang="en-US" sz="2000"/>
              <a:t>MTU = 1500 bytes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Char char="r"/>
            </a:pPr>
            <a:endParaRPr lang="en-US" sz="2000"/>
          </a:p>
        </p:txBody>
      </p:sp>
      <p:sp>
        <p:nvSpPr>
          <p:cNvPr id="52231" name="Text Box 61"/>
          <p:cNvSpPr txBox="1">
            <a:spLocks noChangeArrowheads="1"/>
          </p:cNvSpPr>
          <p:nvPr/>
        </p:nvSpPr>
        <p:spPr bwMode="auto">
          <a:xfrm>
            <a:off x="463550" y="3756025"/>
            <a:ext cx="14394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Calibri"/>
              </a:rPr>
              <a:t>1480 bytes in </a:t>
            </a:r>
            <a:br>
              <a:rPr lang="en-US" sz="1800" dirty="0">
                <a:latin typeface="Calibri"/>
              </a:rPr>
            </a:br>
            <a:r>
              <a:rPr lang="en-US" sz="1800" dirty="0">
                <a:latin typeface="Calibri"/>
              </a:rPr>
              <a:t>data field</a:t>
            </a:r>
          </a:p>
        </p:txBody>
      </p:sp>
      <p:sp>
        <p:nvSpPr>
          <p:cNvPr id="52232" name="Line 62"/>
          <p:cNvSpPr>
            <a:spLocks noChangeShapeType="1"/>
          </p:cNvSpPr>
          <p:nvPr/>
        </p:nvSpPr>
        <p:spPr bwMode="auto">
          <a:xfrm flipV="1">
            <a:off x="2085975" y="3592513"/>
            <a:ext cx="2536825" cy="581025"/>
          </a:xfrm>
          <a:prstGeom prst="line">
            <a:avLst/>
          </a:prstGeom>
          <a:noFill/>
          <a:ln w="19050">
            <a:solidFill>
              <a:srgbClr val="008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2233" name="Text Box 63"/>
          <p:cNvSpPr txBox="1">
            <a:spLocks noChangeArrowheads="1"/>
          </p:cNvSpPr>
          <p:nvPr/>
        </p:nvSpPr>
        <p:spPr bwMode="auto">
          <a:xfrm>
            <a:off x="1839913" y="4567238"/>
            <a:ext cx="89068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Calibri"/>
              </a:rPr>
              <a:t>offset =</a:t>
            </a:r>
          </a:p>
          <a:p>
            <a:r>
              <a:rPr lang="en-US" sz="1800" dirty="0">
                <a:latin typeface="Calibri"/>
              </a:rPr>
              <a:t>1480/8 </a:t>
            </a:r>
          </a:p>
        </p:txBody>
      </p:sp>
      <p:sp>
        <p:nvSpPr>
          <p:cNvPr id="52234" name="Line 64"/>
          <p:cNvSpPr>
            <a:spLocks noChangeShapeType="1"/>
          </p:cNvSpPr>
          <p:nvPr/>
        </p:nvSpPr>
        <p:spPr bwMode="auto">
          <a:xfrm flipV="1">
            <a:off x="2870200" y="4440238"/>
            <a:ext cx="4032250" cy="412750"/>
          </a:xfrm>
          <a:prstGeom prst="line">
            <a:avLst/>
          </a:prstGeom>
          <a:noFill/>
          <a:ln w="19050">
            <a:solidFill>
              <a:srgbClr val="008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31788" y="5872480"/>
            <a:ext cx="7796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Question</a:t>
            </a:r>
            <a:r>
              <a:rPr lang="en-US" dirty="0"/>
              <a:t>: What happens when a fragment is lost?</a:t>
            </a:r>
          </a:p>
        </p:txBody>
      </p:sp>
      <p:sp>
        <p:nvSpPr>
          <p:cNvPr id="6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16FDB48-E8EA-514F-A1E5-C5BFB955F753}" type="slidenum">
              <a:rPr lang="en-US" smtClean="0"/>
              <a:pPr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9402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Forwarding Decisions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When packet arrives..</a:t>
            </a:r>
          </a:p>
          <a:p>
            <a:pPr lvl="1"/>
            <a:r>
              <a:rPr lang="en-US" dirty="0"/>
              <a:t>Must decide which outgoing port to use</a:t>
            </a:r>
          </a:p>
          <a:p>
            <a:pPr lvl="1"/>
            <a:r>
              <a:rPr lang="en-US" dirty="0"/>
              <a:t>In single transmission time </a:t>
            </a:r>
          </a:p>
          <a:p>
            <a:pPr lvl="1"/>
            <a:r>
              <a:rPr lang="en-US" dirty="0"/>
              <a:t>Forwarding decisions must be </a:t>
            </a:r>
            <a:r>
              <a:rPr lang="en-US" b="1" i="1" u="sng" dirty="0">
                <a:solidFill>
                  <a:schemeClr val="accent1"/>
                </a:solidFill>
              </a:rPr>
              <a:t>simple</a:t>
            </a:r>
          </a:p>
          <a:p>
            <a:pPr lvl="1"/>
            <a:endParaRPr lang="en-US" dirty="0"/>
          </a:p>
          <a:p>
            <a:r>
              <a:rPr lang="en-US" dirty="0"/>
              <a:t>Routing state dictates where to forward packets</a:t>
            </a:r>
          </a:p>
          <a:p>
            <a:pPr lvl="1"/>
            <a:r>
              <a:rPr lang="en-US" dirty="0"/>
              <a:t>Assume decisions are </a:t>
            </a:r>
            <a:r>
              <a:rPr lang="en-US" b="1" dirty="0">
                <a:solidFill>
                  <a:srgbClr val="FF6600"/>
                </a:solidFill>
              </a:rPr>
              <a:t>deterministic</a:t>
            </a:r>
          </a:p>
          <a:p>
            <a:pPr lvl="1"/>
            <a:endParaRPr lang="en-US" dirty="0"/>
          </a:p>
          <a:p>
            <a:r>
              <a:rPr lang="en-US" i="1" dirty="0"/>
              <a:t>Global routing state </a:t>
            </a:r>
            <a:r>
              <a:rPr lang="en-US" dirty="0"/>
              <a:t>means collection of routing state in each of the routers</a:t>
            </a:r>
          </a:p>
          <a:p>
            <a:pPr lvl="1"/>
            <a:r>
              <a:rPr lang="en-US" dirty="0"/>
              <a:t>Will focus on where this routing state comes from</a:t>
            </a:r>
          </a:p>
          <a:p>
            <a:pPr lvl="1"/>
            <a:r>
              <a:rPr lang="en-US" dirty="0"/>
              <a:t>But first, a few preliminaries….</a:t>
            </a:r>
          </a:p>
          <a:p>
            <a:pPr marL="339725" lvl="1" indent="0">
              <a:buNone/>
            </a:pPr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667E8F-4C46-A54F-A59E-8662EF14361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38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981391" y="28538"/>
            <a:ext cx="3140260" cy="2369746"/>
            <a:chOff x="5910271" y="130138"/>
            <a:chExt cx="3140260" cy="2369746"/>
          </a:xfrm>
        </p:grpSpPr>
        <p:sp>
          <p:nvSpPr>
            <p:cNvPr id="6" name="Rectangle 2"/>
            <p:cNvSpPr>
              <a:spLocks noChangeArrowheads="1"/>
            </p:cNvSpPr>
            <p:nvPr/>
          </p:nvSpPr>
          <p:spPr bwMode="auto">
            <a:xfrm>
              <a:off x="5924268" y="130138"/>
              <a:ext cx="3115559" cy="1643928"/>
            </a:xfrm>
            <a:prstGeom prst="rect">
              <a:avLst/>
            </a:prstGeom>
            <a:solidFill>
              <a:srgbClr val="FDE3BA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rmAutofit/>
            </a:bodyPr>
            <a:lstStyle/>
            <a:p>
              <a:endParaRPr lang="en-US"/>
            </a:p>
          </p:txBody>
        </p:sp>
        <p:sp>
          <p:nvSpPr>
            <p:cNvPr id="7" name="Rectangle 3"/>
            <p:cNvSpPr>
              <a:spLocks noChangeArrowheads="1"/>
            </p:cNvSpPr>
            <p:nvPr/>
          </p:nvSpPr>
          <p:spPr bwMode="auto">
            <a:xfrm>
              <a:off x="5925091" y="1769337"/>
              <a:ext cx="3113089" cy="315231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rmAutofit fontScale="92500" lnSpcReduction="20000"/>
            </a:bodyPr>
            <a:lstStyle/>
            <a:p>
              <a:endParaRPr lang="en-US"/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5918505" y="2090084"/>
              <a:ext cx="3113089" cy="409800"/>
            </a:xfrm>
            <a:prstGeom prst="rect">
              <a:avLst/>
            </a:prstGeom>
            <a:solidFill>
              <a:srgbClr val="FF66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rmAutofit/>
            </a:bodyPr>
            <a:lstStyle/>
            <a:p>
              <a:endParaRPr lang="en-US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auto">
            <a:xfrm flipV="1">
              <a:off x="5954732" y="491865"/>
              <a:ext cx="3085918" cy="788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>
              <a:off x="5961319" y="840195"/>
              <a:ext cx="3088388" cy="7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5961319" y="1161730"/>
              <a:ext cx="3089212" cy="7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>
              <a:off x="7462287" y="142747"/>
              <a:ext cx="824" cy="1006374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>
              <a:off x="6698217" y="160085"/>
              <a:ext cx="824" cy="32705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6322769" y="160085"/>
              <a:ext cx="824" cy="32705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5910271" y="184515"/>
              <a:ext cx="432259" cy="25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4-bit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Version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6310419" y="145899"/>
              <a:ext cx="406735" cy="360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75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4-bit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Header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Length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6684221" y="145899"/>
              <a:ext cx="775596" cy="360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75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8-bit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Type of Service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(TOS)</a:t>
              </a:r>
            </a:p>
          </p:txBody>
        </p:sp>
        <p:sp>
          <p:nvSpPr>
            <p:cNvPr id="18" name="Rectangle 16"/>
            <p:cNvSpPr>
              <a:spLocks noChangeArrowheads="1"/>
            </p:cNvSpPr>
            <p:nvPr/>
          </p:nvSpPr>
          <p:spPr bwMode="auto">
            <a:xfrm>
              <a:off x="7545445" y="231012"/>
              <a:ext cx="1422750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dirty="0">
                  <a:solidFill>
                    <a:schemeClr val="accent2"/>
                  </a:solidFill>
                  <a:latin typeface="Calibri"/>
                </a:rPr>
                <a:t>16-bit Total Length (Bytes)</a:t>
              </a:r>
              <a:endParaRPr lang="en-US" sz="1400" dirty="0">
                <a:solidFill>
                  <a:schemeClr val="accent2"/>
                </a:solidFill>
                <a:latin typeface="Calibri"/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/>
          </p:nvSpPr>
          <p:spPr bwMode="auto">
            <a:xfrm>
              <a:off x="6275839" y="593527"/>
              <a:ext cx="978141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16-bit Identification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>
              <a:off x="7804801" y="506838"/>
              <a:ext cx="824" cy="32705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auto">
            <a:xfrm>
              <a:off x="7467227" y="536785"/>
              <a:ext cx="335104" cy="25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3-bit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Flags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2" name="Rectangle 20"/>
            <p:cNvSpPr>
              <a:spLocks noChangeArrowheads="1"/>
            </p:cNvSpPr>
            <p:nvPr/>
          </p:nvSpPr>
          <p:spPr bwMode="auto">
            <a:xfrm>
              <a:off x="7836088" y="602195"/>
              <a:ext cx="1148574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13-bit Fragment Offset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>
              <a:off x="6731151" y="853592"/>
              <a:ext cx="824" cy="29868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4" name="Rectangle 22"/>
            <p:cNvSpPr>
              <a:spLocks noChangeArrowheads="1"/>
            </p:cNvSpPr>
            <p:nvPr/>
          </p:nvSpPr>
          <p:spPr bwMode="auto">
            <a:xfrm>
              <a:off x="6006603" y="870930"/>
              <a:ext cx="667738" cy="25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8-bit Time to 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Live (TTL)</a:t>
              </a:r>
            </a:p>
          </p:txBody>
        </p:sp>
        <p:sp>
          <p:nvSpPr>
            <p:cNvPr id="25" name="Rectangle 23"/>
            <p:cNvSpPr>
              <a:spLocks noChangeArrowheads="1"/>
            </p:cNvSpPr>
            <p:nvPr/>
          </p:nvSpPr>
          <p:spPr bwMode="auto">
            <a:xfrm>
              <a:off x="6719624" y="919002"/>
              <a:ext cx="773127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dirty="0">
                  <a:solidFill>
                    <a:schemeClr val="accent2"/>
                  </a:solidFill>
                  <a:latin typeface="Calibri"/>
                </a:rPr>
                <a:t>8-bit Protocol</a:t>
              </a:r>
              <a:endParaRPr lang="en-US" sz="1400" b="0" dirty="0">
                <a:solidFill>
                  <a:schemeClr val="accent2"/>
                </a:solidFill>
                <a:latin typeface="Calibri"/>
              </a:endParaRPr>
            </a:p>
          </p:txBody>
        </p:sp>
        <p:sp>
          <p:nvSpPr>
            <p:cNvPr id="26" name="Rectangle 24"/>
            <p:cNvSpPr>
              <a:spLocks noChangeArrowheads="1"/>
            </p:cNvSpPr>
            <p:nvPr/>
          </p:nvSpPr>
          <p:spPr bwMode="auto">
            <a:xfrm>
              <a:off x="7606373" y="927671"/>
              <a:ext cx="1259726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16-bit Header Checksum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auto">
            <a:xfrm>
              <a:off x="5954732" y="1483265"/>
              <a:ext cx="3094975" cy="7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8" name="Rectangle 26"/>
            <p:cNvSpPr>
              <a:spLocks noChangeArrowheads="1"/>
            </p:cNvSpPr>
            <p:nvPr/>
          </p:nvSpPr>
          <p:spPr bwMode="auto">
            <a:xfrm>
              <a:off x="6824190" y="1246842"/>
              <a:ext cx="1341238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dirty="0">
                  <a:solidFill>
                    <a:schemeClr val="accent2"/>
                  </a:solidFill>
                  <a:latin typeface="Calibri"/>
                </a:rPr>
                <a:t>32-bit Source IP Address</a:t>
              </a:r>
              <a:endParaRPr lang="en-US" sz="1400" dirty="0">
                <a:solidFill>
                  <a:schemeClr val="accent2"/>
                </a:solidFill>
                <a:latin typeface="Calibri"/>
              </a:endParaRPr>
            </a:p>
          </p:txBody>
        </p:sp>
        <p:sp>
          <p:nvSpPr>
            <p:cNvPr id="29" name="Rectangle 27"/>
            <p:cNvSpPr>
              <a:spLocks noChangeArrowheads="1"/>
            </p:cNvSpPr>
            <p:nvPr/>
          </p:nvSpPr>
          <p:spPr bwMode="auto">
            <a:xfrm>
              <a:off x="6736091" y="1557344"/>
              <a:ext cx="1557779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dirty="0">
                  <a:solidFill>
                    <a:schemeClr val="accent2"/>
                  </a:solidFill>
                  <a:latin typeface="Calibri"/>
                </a:rPr>
                <a:t>32-bit Destination IP Address</a:t>
              </a:r>
              <a:endParaRPr lang="en-US" sz="1400" b="0" dirty="0">
                <a:solidFill>
                  <a:schemeClr val="accent2"/>
                </a:solidFill>
                <a:latin typeface="Calibri"/>
              </a:endParaRPr>
            </a:p>
          </p:txBody>
        </p:sp>
        <p:sp>
          <p:nvSpPr>
            <p:cNvPr id="30" name="Rectangle 28"/>
            <p:cNvSpPr>
              <a:spLocks noChangeArrowheads="1"/>
            </p:cNvSpPr>
            <p:nvPr/>
          </p:nvSpPr>
          <p:spPr bwMode="auto">
            <a:xfrm>
              <a:off x="7125537" y="1895429"/>
              <a:ext cx="808530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Options (if any)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1" name="Rectangle 29"/>
            <p:cNvSpPr>
              <a:spLocks noChangeArrowheads="1"/>
            </p:cNvSpPr>
            <p:nvPr/>
          </p:nvSpPr>
          <p:spPr bwMode="auto">
            <a:xfrm>
              <a:off x="7257273" y="2261097"/>
              <a:ext cx="475073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Payload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13512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Fragmentation Details</a:t>
            </a:r>
          </a:p>
        </p:txBody>
      </p:sp>
      <p:sp>
        <p:nvSpPr>
          <p:cNvPr id="951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7520" y="2398284"/>
            <a:ext cx="8229600" cy="452596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dirty="0">
                <a:latin typeface="Calibri"/>
              </a:rPr>
              <a:t>Identifier (16 bits): used to tell which fragments belong together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Calibri"/>
              </a:rPr>
              <a:t>Flags (3 bits):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Calibri"/>
                <a:ea typeface="Calibri"/>
                <a:cs typeface="Calibri"/>
              </a:rPr>
              <a:t>Reserved </a:t>
            </a:r>
            <a:r>
              <a:rPr lang="en-US" b="1" dirty="0">
                <a:latin typeface="Calibri"/>
                <a:ea typeface="Calibri"/>
                <a:cs typeface="Calibri"/>
              </a:rPr>
              <a:t>(RF):</a:t>
            </a:r>
            <a:r>
              <a:rPr lang="en-US" dirty="0">
                <a:latin typeface="Calibri"/>
                <a:ea typeface="Calibri"/>
                <a:cs typeface="Calibri"/>
              </a:rPr>
              <a:t> unused bit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Calibri"/>
                <a:ea typeface="Calibri"/>
                <a:cs typeface="Calibri"/>
              </a:rPr>
              <a:t>Don</a:t>
            </a:r>
            <a:r>
              <a:rPr lang="ja-JP" altLang="en-US" dirty="0">
                <a:latin typeface="Calibri"/>
                <a:ea typeface="Calibri"/>
                <a:cs typeface="Calibri"/>
              </a:rPr>
              <a:t>’</a:t>
            </a:r>
            <a:r>
              <a:rPr lang="en-US" altLang="ja-JP" dirty="0">
                <a:latin typeface="Calibri"/>
                <a:ea typeface="Calibri"/>
                <a:cs typeface="Calibri"/>
              </a:rPr>
              <a:t>t Fragment </a:t>
            </a:r>
            <a:r>
              <a:rPr lang="en-US" altLang="ja-JP" b="1" dirty="0">
                <a:latin typeface="Calibri"/>
                <a:ea typeface="Calibri"/>
                <a:cs typeface="Calibri"/>
              </a:rPr>
              <a:t>(DF):</a:t>
            </a:r>
            <a:r>
              <a:rPr lang="en-US" altLang="ja-JP" dirty="0">
                <a:latin typeface="Calibri"/>
                <a:ea typeface="Calibri"/>
                <a:cs typeface="Calibri"/>
              </a:rPr>
              <a:t> instruct routers to </a:t>
            </a:r>
            <a:r>
              <a:rPr lang="en-US" altLang="ja-JP" b="1" dirty="0">
                <a:latin typeface="Calibri"/>
                <a:ea typeface="Calibri"/>
                <a:cs typeface="Calibri"/>
              </a:rPr>
              <a:t>not</a:t>
            </a:r>
            <a:r>
              <a:rPr lang="en-US" altLang="ja-JP" dirty="0">
                <a:latin typeface="Calibri"/>
                <a:ea typeface="Calibri"/>
                <a:cs typeface="Calibri"/>
              </a:rPr>
              <a:t> fragment the packet even if it won</a:t>
            </a:r>
            <a:r>
              <a:rPr lang="ja-JP" altLang="en-US" dirty="0">
                <a:latin typeface="Calibri"/>
                <a:ea typeface="Calibri"/>
                <a:cs typeface="Calibri"/>
              </a:rPr>
              <a:t>’</a:t>
            </a:r>
            <a:r>
              <a:rPr lang="en-US" altLang="ja-JP" dirty="0">
                <a:latin typeface="Calibri"/>
                <a:ea typeface="Calibri"/>
                <a:cs typeface="Calibri"/>
              </a:rPr>
              <a:t>t fit</a:t>
            </a:r>
          </a:p>
          <a:p>
            <a:pPr lvl="2">
              <a:lnSpc>
                <a:spcPct val="90000"/>
              </a:lnSpc>
            </a:pPr>
            <a:r>
              <a:rPr lang="en-US" dirty="0">
                <a:latin typeface="Calibri"/>
                <a:ea typeface="Calibri"/>
                <a:cs typeface="Calibri"/>
              </a:rPr>
              <a:t>Instead, they </a:t>
            </a:r>
            <a:r>
              <a:rPr lang="en-US" b="1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drop</a:t>
            </a:r>
            <a:r>
              <a:rPr lang="en-US" dirty="0">
                <a:latin typeface="Calibri"/>
                <a:ea typeface="Calibri"/>
                <a:cs typeface="Calibri"/>
              </a:rPr>
              <a:t> the packet and send back a </a:t>
            </a:r>
            <a:r>
              <a:rPr lang="ja-JP" altLang="en-US" dirty="0">
                <a:latin typeface="Calibri"/>
                <a:ea typeface="Calibri"/>
                <a:cs typeface="Calibri"/>
              </a:rPr>
              <a:t>“</a:t>
            </a:r>
            <a:r>
              <a:rPr lang="en-US" altLang="ja-JP" dirty="0">
                <a:latin typeface="Calibri"/>
                <a:ea typeface="Calibri"/>
                <a:cs typeface="Calibri"/>
              </a:rPr>
              <a:t>Too Large</a:t>
            </a:r>
            <a:r>
              <a:rPr lang="ja-JP" altLang="en-US" dirty="0">
                <a:latin typeface="Calibri"/>
                <a:ea typeface="Calibri"/>
                <a:cs typeface="Calibri"/>
              </a:rPr>
              <a:t>”</a:t>
            </a:r>
            <a:r>
              <a:rPr lang="en-US" altLang="ja-JP" dirty="0">
                <a:latin typeface="Calibri"/>
                <a:ea typeface="Calibri"/>
                <a:cs typeface="Calibri"/>
              </a:rPr>
              <a:t> ICMP control message</a:t>
            </a:r>
          </a:p>
          <a:p>
            <a:pPr lvl="2">
              <a:lnSpc>
                <a:spcPct val="90000"/>
              </a:lnSpc>
            </a:pPr>
            <a:r>
              <a:rPr lang="en-US" dirty="0">
                <a:latin typeface="Calibri"/>
                <a:ea typeface="Calibri"/>
                <a:cs typeface="Calibri"/>
              </a:rPr>
              <a:t>Forms the basis for </a:t>
            </a:r>
            <a:r>
              <a:rPr lang="ja-JP" altLang="en-US" dirty="0">
                <a:latin typeface="Calibri"/>
                <a:ea typeface="Calibri"/>
                <a:cs typeface="Calibri"/>
              </a:rPr>
              <a:t>“</a:t>
            </a:r>
            <a:r>
              <a:rPr lang="en-US" altLang="ja-JP" dirty="0">
                <a:latin typeface="Calibri"/>
                <a:ea typeface="Calibri"/>
                <a:cs typeface="Calibri"/>
              </a:rPr>
              <a:t>Path MTU Discovery</a:t>
            </a:r>
            <a:r>
              <a:rPr lang="ja-JP" altLang="en-US" dirty="0">
                <a:latin typeface="Calibri"/>
                <a:ea typeface="Calibri"/>
                <a:cs typeface="Calibri"/>
              </a:rPr>
              <a:t>”</a:t>
            </a:r>
            <a:endParaRPr lang="en-US" altLang="ja-JP" dirty="0">
              <a:latin typeface="Calibri"/>
              <a:ea typeface="Calibri"/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dirty="0">
                <a:latin typeface="Calibri"/>
                <a:ea typeface="Calibri"/>
                <a:cs typeface="Calibri"/>
              </a:rPr>
              <a:t>More (</a:t>
            </a:r>
            <a:r>
              <a:rPr lang="en-US" b="1" dirty="0">
                <a:latin typeface="Calibri"/>
                <a:ea typeface="Calibri"/>
                <a:cs typeface="Calibri"/>
              </a:rPr>
              <a:t>MF</a:t>
            </a:r>
            <a:r>
              <a:rPr lang="en-US" dirty="0">
                <a:latin typeface="Calibri"/>
                <a:ea typeface="Calibri"/>
                <a:cs typeface="Calibri"/>
              </a:rPr>
              <a:t>): this fragment is not the last one</a:t>
            </a:r>
            <a:endParaRPr lang="en-US" b="1" dirty="0">
              <a:solidFill>
                <a:srgbClr val="0000FF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dirty="0">
                <a:latin typeface="Calibri"/>
              </a:rPr>
              <a:t>Offset (13 bits): what part of datagram this fragment covers </a:t>
            </a:r>
            <a:r>
              <a:rPr lang="en-US" dirty="0">
                <a:solidFill>
                  <a:srgbClr val="F47A00"/>
                </a:solidFill>
                <a:latin typeface="Calibri"/>
              </a:rPr>
              <a:t>in 8-byte units </a:t>
            </a:r>
          </a:p>
        </p:txBody>
      </p:sp>
      <p:sp>
        <p:nvSpPr>
          <p:cNvPr id="32" name="Oval 30"/>
          <p:cNvSpPr>
            <a:spLocks noChangeArrowheads="1"/>
          </p:cNvSpPr>
          <p:nvPr/>
        </p:nvSpPr>
        <p:spPr bwMode="auto">
          <a:xfrm>
            <a:off x="5995387" y="381815"/>
            <a:ext cx="3126263" cy="370177"/>
          </a:xfrm>
          <a:prstGeom prst="ellips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778918" y="6372259"/>
            <a:ext cx="7626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Pop quiz question: Why do frags use offset and not a frag number?</a:t>
            </a:r>
          </a:p>
        </p:txBody>
      </p:sp>
      <p:sp>
        <p:nvSpPr>
          <p:cNvPr id="3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16FDB48-E8EA-514F-A1E5-C5BFB955F753}" type="slidenum">
              <a:rPr lang="en-US" smtClean="0"/>
              <a:pPr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44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1143000"/>
          </a:xfrm>
        </p:spPr>
        <p:txBody>
          <a:bodyPr>
            <a:normAutofit/>
          </a:bodyPr>
          <a:lstStyle/>
          <a:p>
            <a:r>
              <a:rPr lang="en-US" dirty="0"/>
              <a:t>Options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2476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End of Options List</a:t>
            </a:r>
          </a:p>
          <a:p>
            <a:r>
              <a:rPr lang="en-US" dirty="0"/>
              <a:t>No Operation (padding between options)</a:t>
            </a:r>
          </a:p>
          <a:p>
            <a:r>
              <a:rPr lang="en-US" dirty="0"/>
              <a:t>Record Route</a:t>
            </a:r>
          </a:p>
          <a:p>
            <a:r>
              <a:rPr lang="en-US" dirty="0"/>
              <a:t>Strict Source Route</a:t>
            </a:r>
          </a:p>
          <a:p>
            <a:r>
              <a:rPr lang="en-US" dirty="0"/>
              <a:t>Loose Source Route</a:t>
            </a:r>
          </a:p>
          <a:p>
            <a:r>
              <a:rPr lang="en-US" dirty="0"/>
              <a:t>Timestamp</a:t>
            </a:r>
          </a:p>
          <a:p>
            <a:r>
              <a:rPr lang="en-US" dirty="0" err="1"/>
              <a:t>Traceroute</a:t>
            </a:r>
            <a:endParaRPr lang="en-US" dirty="0"/>
          </a:p>
          <a:p>
            <a:r>
              <a:rPr lang="en-US" dirty="0"/>
              <a:t>Router Alert</a:t>
            </a:r>
          </a:p>
          <a:p>
            <a:r>
              <a:rPr lang="en-US" dirty="0"/>
              <a:t>…..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648D89-58AB-BC45-AE0C-6A5235B6E242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5981391" y="28538"/>
            <a:ext cx="3140260" cy="2369746"/>
            <a:chOff x="5910271" y="130138"/>
            <a:chExt cx="3140260" cy="2369746"/>
          </a:xfrm>
        </p:grpSpPr>
        <p:sp>
          <p:nvSpPr>
            <p:cNvPr id="6" name="Rectangle 2"/>
            <p:cNvSpPr>
              <a:spLocks noChangeArrowheads="1"/>
            </p:cNvSpPr>
            <p:nvPr/>
          </p:nvSpPr>
          <p:spPr bwMode="auto">
            <a:xfrm>
              <a:off x="5924268" y="130138"/>
              <a:ext cx="3115559" cy="1643928"/>
            </a:xfrm>
            <a:prstGeom prst="rect">
              <a:avLst/>
            </a:prstGeom>
            <a:solidFill>
              <a:srgbClr val="FDE3BA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rmAutofit/>
            </a:bodyPr>
            <a:lstStyle/>
            <a:p>
              <a:endParaRPr lang="en-US"/>
            </a:p>
          </p:txBody>
        </p:sp>
        <p:sp>
          <p:nvSpPr>
            <p:cNvPr id="7" name="Rectangle 3"/>
            <p:cNvSpPr>
              <a:spLocks noChangeArrowheads="1"/>
            </p:cNvSpPr>
            <p:nvPr/>
          </p:nvSpPr>
          <p:spPr bwMode="auto">
            <a:xfrm>
              <a:off x="5925091" y="1769337"/>
              <a:ext cx="3113089" cy="315231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rmAutofit fontScale="92500" lnSpcReduction="20000"/>
            </a:bodyPr>
            <a:lstStyle/>
            <a:p>
              <a:endParaRPr lang="en-US"/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5918505" y="2090084"/>
              <a:ext cx="3113089" cy="409800"/>
            </a:xfrm>
            <a:prstGeom prst="rect">
              <a:avLst/>
            </a:prstGeom>
            <a:solidFill>
              <a:srgbClr val="FF66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rmAutofit/>
            </a:bodyPr>
            <a:lstStyle/>
            <a:p>
              <a:endParaRPr lang="en-US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auto">
            <a:xfrm flipV="1">
              <a:off x="5954732" y="491865"/>
              <a:ext cx="3085918" cy="788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>
              <a:off x="5961319" y="840195"/>
              <a:ext cx="3088388" cy="7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5961319" y="1161730"/>
              <a:ext cx="3089212" cy="7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>
              <a:off x="7462287" y="142747"/>
              <a:ext cx="824" cy="1006374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>
              <a:off x="6698217" y="160085"/>
              <a:ext cx="824" cy="32705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6322769" y="160085"/>
              <a:ext cx="824" cy="32705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5910271" y="184515"/>
              <a:ext cx="432259" cy="25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4-bit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Version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6310419" y="145899"/>
              <a:ext cx="406735" cy="360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75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4-bit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Header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Length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6684221" y="145899"/>
              <a:ext cx="775596" cy="360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75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8-bit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Type of Service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(TOS)</a:t>
              </a:r>
            </a:p>
          </p:txBody>
        </p:sp>
        <p:sp>
          <p:nvSpPr>
            <p:cNvPr id="18" name="Rectangle 16"/>
            <p:cNvSpPr>
              <a:spLocks noChangeArrowheads="1"/>
            </p:cNvSpPr>
            <p:nvPr/>
          </p:nvSpPr>
          <p:spPr bwMode="auto">
            <a:xfrm>
              <a:off x="7545445" y="231012"/>
              <a:ext cx="1422750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dirty="0">
                  <a:solidFill>
                    <a:schemeClr val="accent2"/>
                  </a:solidFill>
                  <a:latin typeface="Calibri"/>
                </a:rPr>
                <a:t>16-bit Total Length (Bytes)</a:t>
              </a:r>
              <a:endParaRPr lang="en-US" sz="1400" dirty="0">
                <a:solidFill>
                  <a:schemeClr val="accent2"/>
                </a:solidFill>
                <a:latin typeface="Calibri"/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/>
          </p:nvSpPr>
          <p:spPr bwMode="auto">
            <a:xfrm>
              <a:off x="6275839" y="593527"/>
              <a:ext cx="978141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16-bit Identification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>
              <a:off x="7804801" y="506838"/>
              <a:ext cx="824" cy="32705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auto">
            <a:xfrm>
              <a:off x="7467227" y="536785"/>
              <a:ext cx="335104" cy="25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3-bit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Flags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2" name="Rectangle 20"/>
            <p:cNvSpPr>
              <a:spLocks noChangeArrowheads="1"/>
            </p:cNvSpPr>
            <p:nvPr/>
          </p:nvSpPr>
          <p:spPr bwMode="auto">
            <a:xfrm>
              <a:off x="7836088" y="602195"/>
              <a:ext cx="1148574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13-bit Fragment Offset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>
              <a:off x="6731151" y="853592"/>
              <a:ext cx="824" cy="29868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4" name="Rectangle 22"/>
            <p:cNvSpPr>
              <a:spLocks noChangeArrowheads="1"/>
            </p:cNvSpPr>
            <p:nvPr/>
          </p:nvSpPr>
          <p:spPr bwMode="auto">
            <a:xfrm>
              <a:off x="6006603" y="870930"/>
              <a:ext cx="667738" cy="25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8-bit Time to 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Live (TTL)</a:t>
              </a:r>
            </a:p>
          </p:txBody>
        </p:sp>
        <p:sp>
          <p:nvSpPr>
            <p:cNvPr id="25" name="Rectangle 23"/>
            <p:cNvSpPr>
              <a:spLocks noChangeArrowheads="1"/>
            </p:cNvSpPr>
            <p:nvPr/>
          </p:nvSpPr>
          <p:spPr bwMode="auto">
            <a:xfrm>
              <a:off x="6719624" y="919002"/>
              <a:ext cx="773127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dirty="0">
                  <a:solidFill>
                    <a:schemeClr val="accent2"/>
                  </a:solidFill>
                  <a:latin typeface="Calibri"/>
                </a:rPr>
                <a:t>8-bit Protocol</a:t>
              </a:r>
              <a:endParaRPr lang="en-US" sz="1400" b="0" dirty="0">
                <a:solidFill>
                  <a:schemeClr val="accent2"/>
                </a:solidFill>
                <a:latin typeface="Calibri"/>
              </a:endParaRPr>
            </a:p>
          </p:txBody>
        </p:sp>
        <p:sp>
          <p:nvSpPr>
            <p:cNvPr id="26" name="Rectangle 24"/>
            <p:cNvSpPr>
              <a:spLocks noChangeArrowheads="1"/>
            </p:cNvSpPr>
            <p:nvPr/>
          </p:nvSpPr>
          <p:spPr bwMode="auto">
            <a:xfrm>
              <a:off x="7606373" y="927671"/>
              <a:ext cx="1259726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16-bit Header Checksum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auto">
            <a:xfrm>
              <a:off x="5954732" y="1483265"/>
              <a:ext cx="3094975" cy="7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8" name="Rectangle 26"/>
            <p:cNvSpPr>
              <a:spLocks noChangeArrowheads="1"/>
            </p:cNvSpPr>
            <p:nvPr/>
          </p:nvSpPr>
          <p:spPr bwMode="auto">
            <a:xfrm>
              <a:off x="6824190" y="1246842"/>
              <a:ext cx="1341238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dirty="0">
                  <a:solidFill>
                    <a:schemeClr val="accent2"/>
                  </a:solidFill>
                  <a:latin typeface="Calibri"/>
                </a:rPr>
                <a:t>32-bit Source IP Address</a:t>
              </a:r>
              <a:endParaRPr lang="en-US" sz="1400" dirty="0">
                <a:solidFill>
                  <a:schemeClr val="accent2"/>
                </a:solidFill>
                <a:latin typeface="Calibri"/>
              </a:endParaRPr>
            </a:p>
          </p:txBody>
        </p:sp>
        <p:sp>
          <p:nvSpPr>
            <p:cNvPr id="29" name="Rectangle 27"/>
            <p:cNvSpPr>
              <a:spLocks noChangeArrowheads="1"/>
            </p:cNvSpPr>
            <p:nvPr/>
          </p:nvSpPr>
          <p:spPr bwMode="auto">
            <a:xfrm>
              <a:off x="6736091" y="1557344"/>
              <a:ext cx="1557779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dirty="0">
                  <a:solidFill>
                    <a:schemeClr val="accent2"/>
                  </a:solidFill>
                  <a:latin typeface="Calibri"/>
                </a:rPr>
                <a:t>32-bit Destination IP Address</a:t>
              </a:r>
              <a:endParaRPr lang="en-US" sz="1400" b="0" dirty="0">
                <a:solidFill>
                  <a:schemeClr val="accent2"/>
                </a:solidFill>
                <a:latin typeface="Calibri"/>
              </a:endParaRPr>
            </a:p>
          </p:txBody>
        </p:sp>
        <p:sp>
          <p:nvSpPr>
            <p:cNvPr id="30" name="Rectangle 28"/>
            <p:cNvSpPr>
              <a:spLocks noChangeArrowheads="1"/>
            </p:cNvSpPr>
            <p:nvPr/>
          </p:nvSpPr>
          <p:spPr bwMode="auto">
            <a:xfrm>
              <a:off x="7125537" y="1895429"/>
              <a:ext cx="808530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Options (if any)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1" name="Rectangle 29"/>
            <p:cNvSpPr>
              <a:spLocks noChangeArrowheads="1"/>
            </p:cNvSpPr>
            <p:nvPr/>
          </p:nvSpPr>
          <p:spPr bwMode="auto">
            <a:xfrm>
              <a:off x="7257273" y="2261097"/>
              <a:ext cx="475073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Payload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33" name="Oval 32"/>
          <p:cNvSpPr>
            <a:spLocks noChangeArrowheads="1"/>
          </p:cNvSpPr>
          <p:nvPr/>
        </p:nvSpPr>
        <p:spPr bwMode="auto">
          <a:xfrm>
            <a:off x="5954732" y="1667737"/>
            <a:ext cx="3076862" cy="325391"/>
          </a:xfrm>
          <a:prstGeom prst="ellipse">
            <a:avLst/>
          </a:prstGeom>
          <a:noFill/>
          <a:ln w="31750">
            <a:solidFill>
              <a:schemeClr val="accent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80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3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FDB48-E8EA-514F-A1E5-C5BFB955F753}" type="slidenum">
              <a:rPr lang="en-US" smtClean="0"/>
              <a:pPr/>
              <a:t>82</a:t>
            </a:fld>
            <a:endParaRPr lang="en-US" dirty="0"/>
          </a:p>
        </p:txBody>
      </p:sp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IP Addressing: introduction</a:t>
            </a:r>
            <a:endParaRPr lang="en-US"/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76250" y="1333500"/>
            <a:ext cx="3695700" cy="4648200"/>
          </a:xfrm>
        </p:spPr>
        <p:txBody>
          <a:bodyPr/>
          <a:lstStyle/>
          <a:p>
            <a:r>
              <a:rPr lang="en-US" sz="2400" dirty="0">
                <a:solidFill>
                  <a:schemeClr val="accent2"/>
                </a:solidFill>
              </a:rPr>
              <a:t>IP address:</a:t>
            </a:r>
            <a:r>
              <a:rPr lang="en-US" sz="2400" dirty="0"/>
              <a:t> 32-bit identifier for host, router </a:t>
            </a:r>
            <a:r>
              <a:rPr lang="en-US" sz="2400" i="1" dirty="0"/>
              <a:t>interface</a:t>
            </a:r>
            <a:r>
              <a:rPr lang="en-US" sz="2400" dirty="0"/>
              <a:t> </a:t>
            </a:r>
          </a:p>
          <a:p>
            <a:r>
              <a:rPr lang="en-US" sz="2400" i="1" dirty="0">
                <a:solidFill>
                  <a:schemeClr val="accent2"/>
                </a:solidFill>
              </a:rPr>
              <a:t>interface:</a:t>
            </a:r>
            <a:r>
              <a:rPr lang="en-US" sz="2400" dirty="0"/>
              <a:t> connection between host/router and physical link</a:t>
            </a:r>
          </a:p>
          <a:p>
            <a:pPr lvl="1"/>
            <a:r>
              <a:rPr lang="en-US" sz="2000" dirty="0"/>
              <a:t>router</a:t>
            </a:r>
            <a:r>
              <a:rPr lang="ja-JP" altLang="en-US" sz="2000" dirty="0">
                <a:latin typeface="Calibri"/>
              </a:rPr>
              <a:t>’</a:t>
            </a:r>
            <a:r>
              <a:rPr lang="en-US" sz="2000" dirty="0"/>
              <a:t>s typically have multiple interfaces</a:t>
            </a:r>
          </a:p>
          <a:p>
            <a:pPr lvl="1"/>
            <a:r>
              <a:rPr lang="en-US" sz="2000" dirty="0"/>
              <a:t>host typically has one interface</a:t>
            </a:r>
          </a:p>
          <a:p>
            <a:pPr lvl="1"/>
            <a:r>
              <a:rPr lang="en-US" sz="2000" dirty="0"/>
              <a:t>IP addresses associated with each interface</a:t>
            </a:r>
          </a:p>
        </p:txBody>
      </p:sp>
      <p:graphicFrame>
        <p:nvGraphicFramePr>
          <p:cNvPr id="162820" name="Object 4"/>
          <p:cNvGraphicFramePr>
            <a:graphicFrameLocks noChangeAspect="1"/>
          </p:cNvGraphicFramePr>
          <p:nvPr/>
        </p:nvGraphicFramePr>
        <p:xfrm>
          <a:off x="4456113" y="1265238"/>
          <a:ext cx="584200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888" name="Clip" r:id="rId3" imgW="1305000" imgH="1085760" progId="MS_ClipArt_Gallery.2">
                  <p:embed/>
                </p:oleObj>
              </mc:Choice>
              <mc:Fallback>
                <p:oleObj name="Clip" r:id="rId3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6113" y="1265238"/>
                        <a:ext cx="584200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2821" name="Line 5"/>
          <p:cNvSpPr>
            <a:spLocks noChangeShapeType="1"/>
          </p:cNvSpPr>
          <p:nvPr/>
        </p:nvSpPr>
        <p:spPr bwMode="auto">
          <a:xfrm>
            <a:off x="5016500" y="1638300"/>
            <a:ext cx="277813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2822" name="Line 6"/>
          <p:cNvSpPr>
            <a:spLocks noChangeShapeType="1"/>
          </p:cNvSpPr>
          <p:nvPr/>
        </p:nvSpPr>
        <p:spPr bwMode="auto">
          <a:xfrm flipH="1">
            <a:off x="5307013" y="1624013"/>
            <a:ext cx="0" cy="12906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2823" name="Line 7"/>
          <p:cNvSpPr>
            <a:spLocks noChangeShapeType="1"/>
          </p:cNvSpPr>
          <p:nvPr/>
        </p:nvSpPr>
        <p:spPr bwMode="auto">
          <a:xfrm flipV="1">
            <a:off x="5016500" y="2282825"/>
            <a:ext cx="277813" cy="3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2824" name="Line 8"/>
          <p:cNvSpPr>
            <a:spLocks noChangeShapeType="1"/>
          </p:cNvSpPr>
          <p:nvPr/>
        </p:nvSpPr>
        <p:spPr bwMode="auto">
          <a:xfrm>
            <a:off x="5026025" y="2909888"/>
            <a:ext cx="273050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62825" name="Object 9"/>
          <p:cNvGraphicFramePr>
            <a:graphicFrameLocks noChangeAspect="1"/>
          </p:cNvGraphicFramePr>
          <p:nvPr/>
        </p:nvGraphicFramePr>
        <p:xfrm>
          <a:off x="4456113" y="1931988"/>
          <a:ext cx="584200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889" name="Clip" r:id="rId5" imgW="1305000" imgH="1085760" progId="MS_ClipArt_Gallery.2">
                  <p:embed/>
                </p:oleObj>
              </mc:Choice>
              <mc:Fallback>
                <p:oleObj name="Clip" r:id="rId5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6113" y="1931988"/>
                        <a:ext cx="584200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2826" name="Object 10"/>
          <p:cNvGraphicFramePr>
            <a:graphicFrameLocks noChangeAspect="1"/>
          </p:cNvGraphicFramePr>
          <p:nvPr/>
        </p:nvGraphicFramePr>
        <p:xfrm>
          <a:off x="4456113" y="2541588"/>
          <a:ext cx="584200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890" name="Clip" r:id="rId6" imgW="1305000" imgH="1085760" progId="MS_ClipArt_Gallery.2">
                  <p:embed/>
                </p:oleObj>
              </mc:Choice>
              <mc:Fallback>
                <p:oleObj name="Clip" r:id="rId6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6113" y="2541588"/>
                        <a:ext cx="584200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2827" name="Line 11"/>
          <p:cNvSpPr>
            <a:spLocks noChangeShapeType="1"/>
          </p:cNvSpPr>
          <p:nvPr/>
        </p:nvSpPr>
        <p:spPr bwMode="auto">
          <a:xfrm>
            <a:off x="5307013" y="2481263"/>
            <a:ext cx="1035050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2828" name="Group 12"/>
          <p:cNvGrpSpPr>
            <a:grpSpLocks/>
          </p:cNvGrpSpPr>
          <p:nvPr/>
        </p:nvGrpSpPr>
        <p:grpSpPr bwMode="auto">
          <a:xfrm>
            <a:off x="6249988" y="2446338"/>
            <a:ext cx="711200" cy="381000"/>
            <a:chOff x="3600" y="219"/>
            <a:chExt cx="360" cy="175"/>
          </a:xfrm>
        </p:grpSpPr>
        <p:sp>
          <p:nvSpPr>
            <p:cNvPr id="162829" name="Oval 13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830" name="Line 14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831" name="Line 15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832" name="Rectangle 16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162833" name="Oval 17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62834" name="Group 18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162835" name="Line 19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2836" name="Line 20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2837" name="Line 21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62838" name="Group 22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162839" name="Line 23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2840" name="Line 24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2841" name="Line 25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62842" name="Text Box 26"/>
          <p:cNvSpPr txBox="1">
            <a:spLocks noChangeArrowheads="1"/>
          </p:cNvSpPr>
          <p:nvPr/>
        </p:nvSpPr>
        <p:spPr bwMode="auto">
          <a:xfrm>
            <a:off x="4975225" y="1312863"/>
            <a:ext cx="96402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latin typeface="Calibri"/>
              </a:rPr>
              <a:t>223.1.1.1</a:t>
            </a:r>
            <a:endParaRPr lang="en-US" dirty="0"/>
          </a:p>
        </p:txBody>
      </p:sp>
      <p:grpSp>
        <p:nvGrpSpPr>
          <p:cNvPr id="162843" name="Group 27"/>
          <p:cNvGrpSpPr>
            <a:grpSpLocks/>
          </p:cNvGrpSpPr>
          <p:nvPr/>
        </p:nvGrpSpPr>
        <p:grpSpPr bwMode="auto">
          <a:xfrm>
            <a:off x="4975228" y="1955801"/>
            <a:ext cx="963613" cy="338138"/>
            <a:chOff x="3251" y="608"/>
            <a:chExt cx="607" cy="213"/>
          </a:xfrm>
        </p:grpSpPr>
        <p:sp>
          <p:nvSpPr>
            <p:cNvPr id="162844" name="Rectangle 28"/>
            <p:cNvSpPr>
              <a:spLocks noChangeArrowheads="1"/>
            </p:cNvSpPr>
            <p:nvPr/>
          </p:nvSpPr>
          <p:spPr bwMode="auto">
            <a:xfrm>
              <a:off x="3306" y="657"/>
              <a:ext cx="525" cy="1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845" name="Text Box 29"/>
            <p:cNvSpPr txBox="1">
              <a:spLocks noChangeArrowheads="1"/>
            </p:cNvSpPr>
            <p:nvPr/>
          </p:nvSpPr>
          <p:spPr bwMode="auto">
            <a:xfrm>
              <a:off x="3251" y="608"/>
              <a:ext cx="607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Calibri"/>
                </a:rPr>
                <a:t>223.1.1.2</a:t>
              </a:r>
              <a:endParaRPr lang="en-US" dirty="0"/>
            </a:p>
          </p:txBody>
        </p:sp>
      </p:grpSp>
      <p:sp>
        <p:nvSpPr>
          <p:cNvPr id="162846" name="Text Box 30"/>
          <p:cNvSpPr txBox="1">
            <a:spLocks noChangeArrowheads="1"/>
          </p:cNvSpPr>
          <p:nvPr/>
        </p:nvSpPr>
        <p:spPr bwMode="auto">
          <a:xfrm>
            <a:off x="4860925" y="2894013"/>
            <a:ext cx="96402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latin typeface="Calibri"/>
              </a:rPr>
              <a:t>223.1.1.3</a:t>
            </a:r>
            <a:endParaRPr lang="en-US" dirty="0"/>
          </a:p>
        </p:txBody>
      </p:sp>
      <p:sp>
        <p:nvSpPr>
          <p:cNvPr id="162847" name="Text Box 31"/>
          <p:cNvSpPr txBox="1">
            <a:spLocks noChangeArrowheads="1"/>
          </p:cNvSpPr>
          <p:nvPr/>
        </p:nvSpPr>
        <p:spPr bwMode="auto">
          <a:xfrm>
            <a:off x="5651500" y="2222500"/>
            <a:ext cx="96693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latin typeface="Calibri"/>
              </a:rPr>
              <a:t>223.1.1.4</a:t>
            </a:r>
            <a:endParaRPr lang="en-US" dirty="0"/>
          </a:p>
        </p:txBody>
      </p:sp>
      <p:sp>
        <p:nvSpPr>
          <p:cNvPr id="162848" name="Line 32"/>
          <p:cNvSpPr>
            <a:spLocks noChangeShapeType="1"/>
          </p:cNvSpPr>
          <p:nvPr/>
        </p:nvSpPr>
        <p:spPr bwMode="auto">
          <a:xfrm>
            <a:off x="6854825" y="2490788"/>
            <a:ext cx="1016000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2849" name="Text Box 33"/>
          <p:cNvSpPr txBox="1">
            <a:spLocks noChangeArrowheads="1"/>
          </p:cNvSpPr>
          <p:nvPr/>
        </p:nvSpPr>
        <p:spPr bwMode="auto">
          <a:xfrm>
            <a:off x="6727825" y="2212975"/>
            <a:ext cx="96402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latin typeface="Calibri"/>
              </a:rPr>
              <a:t>223.1.2.9</a:t>
            </a:r>
            <a:endParaRPr lang="en-US" dirty="0"/>
          </a:p>
        </p:txBody>
      </p:sp>
      <p:sp>
        <p:nvSpPr>
          <p:cNvPr id="162850" name="Line 34"/>
          <p:cNvSpPr>
            <a:spLocks noChangeShapeType="1"/>
          </p:cNvSpPr>
          <p:nvPr/>
        </p:nvSpPr>
        <p:spPr bwMode="auto">
          <a:xfrm flipH="1">
            <a:off x="7878763" y="1795463"/>
            <a:ext cx="0" cy="12906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62851" name="Object 35"/>
          <p:cNvGraphicFramePr>
            <a:graphicFrameLocks noChangeAspect="1"/>
          </p:cNvGraphicFramePr>
          <p:nvPr/>
        </p:nvGraphicFramePr>
        <p:xfrm>
          <a:off x="8056563" y="1503363"/>
          <a:ext cx="584200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891" name="Clip" r:id="rId7" imgW="1305000" imgH="1085760" progId="MS_ClipArt_Gallery.2">
                  <p:embed/>
                </p:oleObj>
              </mc:Choice>
              <mc:Fallback>
                <p:oleObj name="Clip" r:id="rId7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56563" y="1503363"/>
                        <a:ext cx="584200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2852" name="Line 36"/>
          <p:cNvSpPr>
            <a:spLocks noChangeShapeType="1"/>
          </p:cNvSpPr>
          <p:nvPr/>
        </p:nvSpPr>
        <p:spPr bwMode="auto">
          <a:xfrm>
            <a:off x="7878763" y="1800225"/>
            <a:ext cx="234950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62853" name="Object 37"/>
          <p:cNvGraphicFramePr>
            <a:graphicFrameLocks noChangeAspect="1"/>
          </p:cNvGraphicFramePr>
          <p:nvPr/>
        </p:nvGraphicFramePr>
        <p:xfrm>
          <a:off x="8061325" y="2884488"/>
          <a:ext cx="584200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892" name="Clip" r:id="rId8" imgW="1305000" imgH="1085760" progId="MS_ClipArt_Gallery.2">
                  <p:embed/>
                </p:oleObj>
              </mc:Choice>
              <mc:Fallback>
                <p:oleObj name="Clip" r:id="rId8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61325" y="2884488"/>
                        <a:ext cx="584200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2854" name="Line 38"/>
          <p:cNvSpPr>
            <a:spLocks noChangeShapeType="1"/>
          </p:cNvSpPr>
          <p:nvPr/>
        </p:nvSpPr>
        <p:spPr bwMode="auto">
          <a:xfrm>
            <a:off x="7878763" y="3071813"/>
            <a:ext cx="234950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2855" name="Group 39"/>
          <p:cNvGrpSpPr>
            <a:grpSpLocks/>
          </p:cNvGrpSpPr>
          <p:nvPr/>
        </p:nvGrpSpPr>
        <p:grpSpPr bwMode="auto">
          <a:xfrm>
            <a:off x="7189792" y="2732091"/>
            <a:ext cx="963613" cy="338138"/>
            <a:chOff x="4532" y="1229"/>
            <a:chExt cx="607" cy="213"/>
          </a:xfrm>
        </p:grpSpPr>
        <p:sp>
          <p:nvSpPr>
            <p:cNvPr id="162856" name="Rectangle 40"/>
            <p:cNvSpPr>
              <a:spLocks noChangeArrowheads="1"/>
            </p:cNvSpPr>
            <p:nvPr/>
          </p:nvSpPr>
          <p:spPr bwMode="auto">
            <a:xfrm>
              <a:off x="4587" y="1284"/>
              <a:ext cx="534" cy="1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857" name="Text Box 41"/>
            <p:cNvSpPr txBox="1">
              <a:spLocks noChangeArrowheads="1"/>
            </p:cNvSpPr>
            <p:nvPr/>
          </p:nvSpPr>
          <p:spPr bwMode="auto">
            <a:xfrm>
              <a:off x="4532" y="1229"/>
              <a:ext cx="607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Calibri"/>
                </a:rPr>
                <a:t>223.1.2.2</a:t>
              </a:r>
              <a:endParaRPr lang="en-US" dirty="0"/>
            </a:p>
          </p:txBody>
        </p:sp>
      </p:grpSp>
      <p:grpSp>
        <p:nvGrpSpPr>
          <p:cNvPr id="162858" name="Group 42"/>
          <p:cNvGrpSpPr>
            <a:grpSpLocks/>
          </p:cNvGrpSpPr>
          <p:nvPr/>
        </p:nvGrpSpPr>
        <p:grpSpPr bwMode="auto">
          <a:xfrm>
            <a:off x="7151692" y="1760541"/>
            <a:ext cx="963613" cy="338138"/>
            <a:chOff x="4532" y="1229"/>
            <a:chExt cx="607" cy="213"/>
          </a:xfrm>
        </p:grpSpPr>
        <p:sp>
          <p:nvSpPr>
            <p:cNvPr id="162859" name="Rectangle 43"/>
            <p:cNvSpPr>
              <a:spLocks noChangeArrowheads="1"/>
            </p:cNvSpPr>
            <p:nvPr/>
          </p:nvSpPr>
          <p:spPr bwMode="auto">
            <a:xfrm>
              <a:off x="4587" y="1284"/>
              <a:ext cx="534" cy="1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860" name="Text Box 44"/>
            <p:cNvSpPr txBox="1">
              <a:spLocks noChangeArrowheads="1"/>
            </p:cNvSpPr>
            <p:nvPr/>
          </p:nvSpPr>
          <p:spPr bwMode="auto">
            <a:xfrm>
              <a:off x="4532" y="1229"/>
              <a:ext cx="607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Calibri"/>
                </a:rPr>
                <a:t>223.1.2.1</a:t>
              </a:r>
              <a:endParaRPr lang="en-US" dirty="0"/>
            </a:p>
          </p:txBody>
        </p:sp>
      </p:grpSp>
      <p:sp>
        <p:nvSpPr>
          <p:cNvPr id="162861" name="Line 45"/>
          <p:cNvSpPr>
            <a:spLocks noChangeShapeType="1"/>
          </p:cNvSpPr>
          <p:nvPr/>
        </p:nvSpPr>
        <p:spPr bwMode="auto">
          <a:xfrm flipH="1">
            <a:off x="6616700" y="2828925"/>
            <a:ext cx="0" cy="12906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2862" name="Line 46"/>
          <p:cNvSpPr>
            <a:spLocks noChangeShapeType="1"/>
          </p:cNvSpPr>
          <p:nvPr/>
        </p:nvSpPr>
        <p:spPr bwMode="auto">
          <a:xfrm flipH="1">
            <a:off x="6007100" y="4110038"/>
            <a:ext cx="11858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2863" name="Line 47"/>
          <p:cNvSpPr>
            <a:spLocks noChangeShapeType="1"/>
          </p:cNvSpPr>
          <p:nvPr/>
        </p:nvSpPr>
        <p:spPr bwMode="auto">
          <a:xfrm flipH="1" flipV="1">
            <a:off x="6003925" y="4102100"/>
            <a:ext cx="3175" cy="241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2864" name="Line 48"/>
          <p:cNvSpPr>
            <a:spLocks noChangeShapeType="1"/>
          </p:cNvSpPr>
          <p:nvPr/>
        </p:nvSpPr>
        <p:spPr bwMode="auto">
          <a:xfrm flipH="1" flipV="1">
            <a:off x="7180263" y="4106863"/>
            <a:ext cx="3175" cy="241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62865" name="Object 49"/>
          <p:cNvGraphicFramePr>
            <a:graphicFrameLocks noChangeAspect="1"/>
          </p:cNvGraphicFramePr>
          <p:nvPr/>
        </p:nvGraphicFramePr>
        <p:xfrm>
          <a:off x="6965950" y="4265613"/>
          <a:ext cx="584200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893" name="Clip" r:id="rId9" imgW="1305000" imgH="1085760" progId="MS_ClipArt_Gallery.2">
                  <p:embed/>
                </p:oleObj>
              </mc:Choice>
              <mc:Fallback>
                <p:oleObj name="Clip" r:id="rId9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65950" y="4265613"/>
                        <a:ext cx="584200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2866" name="Object 50"/>
          <p:cNvGraphicFramePr>
            <a:graphicFrameLocks noChangeAspect="1"/>
          </p:cNvGraphicFramePr>
          <p:nvPr/>
        </p:nvGraphicFramePr>
        <p:xfrm>
          <a:off x="5708650" y="4279900"/>
          <a:ext cx="584200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894" name="Clip" r:id="rId10" imgW="1305000" imgH="1085760" progId="MS_ClipArt_Gallery.2">
                  <p:embed/>
                </p:oleObj>
              </mc:Choice>
              <mc:Fallback>
                <p:oleObj name="Clip" r:id="rId10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8650" y="4279900"/>
                        <a:ext cx="584200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2867" name="Group 51"/>
          <p:cNvGrpSpPr>
            <a:grpSpLocks/>
          </p:cNvGrpSpPr>
          <p:nvPr/>
        </p:nvGrpSpPr>
        <p:grpSpPr bwMode="auto">
          <a:xfrm>
            <a:off x="7151692" y="3984628"/>
            <a:ext cx="963613" cy="338138"/>
            <a:chOff x="4532" y="1229"/>
            <a:chExt cx="607" cy="213"/>
          </a:xfrm>
        </p:grpSpPr>
        <p:sp>
          <p:nvSpPr>
            <p:cNvPr id="162868" name="Rectangle 52"/>
            <p:cNvSpPr>
              <a:spLocks noChangeArrowheads="1"/>
            </p:cNvSpPr>
            <p:nvPr/>
          </p:nvSpPr>
          <p:spPr bwMode="auto">
            <a:xfrm>
              <a:off x="4587" y="1284"/>
              <a:ext cx="534" cy="1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869" name="Text Box 53"/>
            <p:cNvSpPr txBox="1">
              <a:spLocks noChangeArrowheads="1"/>
            </p:cNvSpPr>
            <p:nvPr/>
          </p:nvSpPr>
          <p:spPr bwMode="auto">
            <a:xfrm>
              <a:off x="4532" y="1229"/>
              <a:ext cx="607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Calibri"/>
                </a:rPr>
                <a:t>223.1.3.2</a:t>
              </a:r>
              <a:endParaRPr lang="en-US" dirty="0"/>
            </a:p>
          </p:txBody>
        </p:sp>
      </p:grpSp>
      <p:grpSp>
        <p:nvGrpSpPr>
          <p:cNvPr id="162870" name="Group 54"/>
          <p:cNvGrpSpPr>
            <a:grpSpLocks/>
          </p:cNvGrpSpPr>
          <p:nvPr/>
        </p:nvGrpSpPr>
        <p:grpSpPr bwMode="auto">
          <a:xfrm>
            <a:off x="5003804" y="4013203"/>
            <a:ext cx="963613" cy="338138"/>
            <a:chOff x="4532" y="1229"/>
            <a:chExt cx="607" cy="213"/>
          </a:xfrm>
        </p:grpSpPr>
        <p:sp>
          <p:nvSpPr>
            <p:cNvPr id="162871" name="Rectangle 55"/>
            <p:cNvSpPr>
              <a:spLocks noChangeArrowheads="1"/>
            </p:cNvSpPr>
            <p:nvPr/>
          </p:nvSpPr>
          <p:spPr bwMode="auto">
            <a:xfrm>
              <a:off x="4587" y="1284"/>
              <a:ext cx="534" cy="1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872" name="Text Box 56"/>
            <p:cNvSpPr txBox="1">
              <a:spLocks noChangeArrowheads="1"/>
            </p:cNvSpPr>
            <p:nvPr/>
          </p:nvSpPr>
          <p:spPr bwMode="auto">
            <a:xfrm>
              <a:off x="4532" y="1229"/>
              <a:ext cx="607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Calibri"/>
                </a:rPr>
                <a:t>223.1.3.1</a:t>
              </a:r>
              <a:endParaRPr lang="en-US" dirty="0"/>
            </a:p>
          </p:txBody>
        </p:sp>
      </p:grpSp>
      <p:grpSp>
        <p:nvGrpSpPr>
          <p:cNvPr id="162873" name="Group 57"/>
          <p:cNvGrpSpPr>
            <a:grpSpLocks/>
          </p:cNvGrpSpPr>
          <p:nvPr/>
        </p:nvGrpSpPr>
        <p:grpSpPr bwMode="auto">
          <a:xfrm>
            <a:off x="6003922" y="2874966"/>
            <a:ext cx="1069975" cy="338138"/>
            <a:chOff x="4532" y="1229"/>
            <a:chExt cx="674" cy="213"/>
          </a:xfrm>
        </p:grpSpPr>
        <p:sp>
          <p:nvSpPr>
            <p:cNvPr id="162874" name="Rectangle 58"/>
            <p:cNvSpPr>
              <a:spLocks noChangeArrowheads="1"/>
            </p:cNvSpPr>
            <p:nvPr/>
          </p:nvSpPr>
          <p:spPr bwMode="auto">
            <a:xfrm>
              <a:off x="4587" y="1284"/>
              <a:ext cx="534" cy="1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875" name="Text Box 59"/>
            <p:cNvSpPr txBox="1">
              <a:spLocks noChangeArrowheads="1"/>
            </p:cNvSpPr>
            <p:nvPr/>
          </p:nvSpPr>
          <p:spPr bwMode="auto">
            <a:xfrm>
              <a:off x="4532" y="1229"/>
              <a:ext cx="674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Calibri"/>
                </a:rPr>
                <a:t>223.1.3.27</a:t>
              </a:r>
              <a:endParaRPr lang="en-US" dirty="0"/>
            </a:p>
          </p:txBody>
        </p:sp>
      </p:grpSp>
      <p:sp>
        <p:nvSpPr>
          <p:cNvPr id="162876" name="Text Box 60"/>
          <p:cNvSpPr txBox="1">
            <a:spLocks noChangeArrowheads="1"/>
          </p:cNvSpPr>
          <p:nvPr/>
        </p:nvSpPr>
        <p:spPr bwMode="auto">
          <a:xfrm>
            <a:off x="3984625" y="5341938"/>
            <a:ext cx="462598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latin typeface="Calibri"/>
              </a:rPr>
              <a:t>223.1.1.1 = 11011111 00000001 00000001 00000001</a:t>
            </a:r>
            <a:endParaRPr lang="en-US" dirty="0"/>
          </a:p>
        </p:txBody>
      </p:sp>
      <p:sp>
        <p:nvSpPr>
          <p:cNvPr id="162877" name="Freeform 61"/>
          <p:cNvSpPr>
            <a:spLocks/>
          </p:cNvSpPr>
          <p:nvPr/>
        </p:nvSpPr>
        <p:spPr bwMode="auto">
          <a:xfrm>
            <a:off x="5083352" y="5597525"/>
            <a:ext cx="766379" cy="82967"/>
          </a:xfrm>
          <a:custGeom>
            <a:avLst/>
            <a:gdLst>
              <a:gd name="T0" fmla="*/ 0 w 562"/>
              <a:gd name="T1" fmla="*/ 0 h 58"/>
              <a:gd name="T2" fmla="*/ 0 w 562"/>
              <a:gd name="T3" fmla="*/ 58 h 58"/>
              <a:gd name="T4" fmla="*/ 562 w 562"/>
              <a:gd name="T5" fmla="*/ 58 h 58"/>
              <a:gd name="T6" fmla="*/ 562 w 562"/>
              <a:gd name="T7" fmla="*/ 16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2" h="58">
                <a:moveTo>
                  <a:pt x="0" y="0"/>
                </a:moveTo>
                <a:lnTo>
                  <a:pt x="0" y="58"/>
                </a:lnTo>
                <a:lnTo>
                  <a:pt x="562" y="58"/>
                </a:lnTo>
                <a:lnTo>
                  <a:pt x="562" y="16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2881" name="Text Box 65"/>
          <p:cNvSpPr txBox="1">
            <a:spLocks noChangeArrowheads="1"/>
          </p:cNvSpPr>
          <p:nvPr/>
        </p:nvSpPr>
        <p:spPr bwMode="auto">
          <a:xfrm>
            <a:off x="5212000" y="5818188"/>
            <a:ext cx="49665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latin typeface="Calibri"/>
              </a:rPr>
              <a:t>223</a:t>
            </a:r>
            <a:endParaRPr lang="en-US" dirty="0"/>
          </a:p>
        </p:txBody>
      </p:sp>
      <p:sp>
        <p:nvSpPr>
          <p:cNvPr id="162882" name="Text Box 66"/>
          <p:cNvSpPr txBox="1">
            <a:spLocks noChangeArrowheads="1"/>
          </p:cNvSpPr>
          <p:nvPr/>
        </p:nvSpPr>
        <p:spPr bwMode="auto">
          <a:xfrm>
            <a:off x="6210935" y="5827713"/>
            <a:ext cx="296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latin typeface="Calibri"/>
              </a:rPr>
              <a:t>1</a:t>
            </a:r>
            <a:endParaRPr lang="en-US" dirty="0"/>
          </a:p>
        </p:txBody>
      </p:sp>
      <p:sp>
        <p:nvSpPr>
          <p:cNvPr id="162883" name="Text Box 67"/>
          <p:cNvSpPr txBox="1">
            <a:spLocks noChangeArrowheads="1"/>
          </p:cNvSpPr>
          <p:nvPr/>
        </p:nvSpPr>
        <p:spPr bwMode="auto">
          <a:xfrm>
            <a:off x="7938299" y="5813425"/>
            <a:ext cx="2968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latin typeface="Calibri"/>
              </a:rPr>
              <a:t>1</a:t>
            </a:r>
            <a:endParaRPr lang="en-US" dirty="0"/>
          </a:p>
        </p:txBody>
      </p:sp>
      <p:sp>
        <p:nvSpPr>
          <p:cNvPr id="162884" name="Text Box 68"/>
          <p:cNvSpPr txBox="1">
            <a:spLocks noChangeArrowheads="1"/>
          </p:cNvSpPr>
          <p:nvPr/>
        </p:nvSpPr>
        <p:spPr bwMode="auto">
          <a:xfrm>
            <a:off x="7128674" y="5827713"/>
            <a:ext cx="2968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latin typeface="Calibri"/>
              </a:rPr>
              <a:t>1</a:t>
            </a:r>
            <a:endParaRPr lang="en-US" dirty="0"/>
          </a:p>
        </p:txBody>
      </p:sp>
      <p:sp>
        <p:nvSpPr>
          <p:cNvPr id="71" name="Freeform 61"/>
          <p:cNvSpPr>
            <a:spLocks/>
          </p:cNvSpPr>
          <p:nvPr/>
        </p:nvSpPr>
        <p:spPr bwMode="auto">
          <a:xfrm>
            <a:off x="5924596" y="5597525"/>
            <a:ext cx="766379" cy="82967"/>
          </a:xfrm>
          <a:custGeom>
            <a:avLst/>
            <a:gdLst>
              <a:gd name="T0" fmla="*/ 0 w 562"/>
              <a:gd name="T1" fmla="*/ 0 h 58"/>
              <a:gd name="T2" fmla="*/ 0 w 562"/>
              <a:gd name="T3" fmla="*/ 58 h 58"/>
              <a:gd name="T4" fmla="*/ 562 w 562"/>
              <a:gd name="T5" fmla="*/ 58 h 58"/>
              <a:gd name="T6" fmla="*/ 562 w 562"/>
              <a:gd name="T7" fmla="*/ 16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2" h="58">
                <a:moveTo>
                  <a:pt x="0" y="0"/>
                </a:moveTo>
                <a:lnTo>
                  <a:pt x="0" y="58"/>
                </a:lnTo>
                <a:lnTo>
                  <a:pt x="562" y="58"/>
                </a:lnTo>
                <a:lnTo>
                  <a:pt x="562" y="16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" name="Freeform 61"/>
          <p:cNvSpPr>
            <a:spLocks/>
          </p:cNvSpPr>
          <p:nvPr/>
        </p:nvSpPr>
        <p:spPr bwMode="auto">
          <a:xfrm>
            <a:off x="6800248" y="5597525"/>
            <a:ext cx="766379" cy="82967"/>
          </a:xfrm>
          <a:custGeom>
            <a:avLst/>
            <a:gdLst>
              <a:gd name="T0" fmla="*/ 0 w 562"/>
              <a:gd name="T1" fmla="*/ 0 h 58"/>
              <a:gd name="T2" fmla="*/ 0 w 562"/>
              <a:gd name="T3" fmla="*/ 58 h 58"/>
              <a:gd name="T4" fmla="*/ 562 w 562"/>
              <a:gd name="T5" fmla="*/ 58 h 58"/>
              <a:gd name="T6" fmla="*/ 562 w 562"/>
              <a:gd name="T7" fmla="*/ 16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2" h="58">
                <a:moveTo>
                  <a:pt x="0" y="0"/>
                </a:moveTo>
                <a:lnTo>
                  <a:pt x="0" y="58"/>
                </a:lnTo>
                <a:lnTo>
                  <a:pt x="562" y="58"/>
                </a:lnTo>
                <a:lnTo>
                  <a:pt x="562" y="16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" name="Freeform 61"/>
          <p:cNvSpPr>
            <a:spLocks/>
          </p:cNvSpPr>
          <p:nvPr/>
        </p:nvSpPr>
        <p:spPr bwMode="auto">
          <a:xfrm>
            <a:off x="7670773" y="5597525"/>
            <a:ext cx="766379" cy="82967"/>
          </a:xfrm>
          <a:custGeom>
            <a:avLst/>
            <a:gdLst>
              <a:gd name="T0" fmla="*/ 0 w 562"/>
              <a:gd name="T1" fmla="*/ 0 h 58"/>
              <a:gd name="T2" fmla="*/ 0 w 562"/>
              <a:gd name="T3" fmla="*/ 58 h 58"/>
              <a:gd name="T4" fmla="*/ 562 w 562"/>
              <a:gd name="T5" fmla="*/ 58 h 58"/>
              <a:gd name="T6" fmla="*/ 562 w 562"/>
              <a:gd name="T7" fmla="*/ 16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2" h="58">
                <a:moveTo>
                  <a:pt x="0" y="0"/>
                </a:moveTo>
                <a:lnTo>
                  <a:pt x="0" y="58"/>
                </a:lnTo>
                <a:lnTo>
                  <a:pt x="562" y="58"/>
                </a:lnTo>
                <a:lnTo>
                  <a:pt x="562" y="16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04452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421247"/>
            <a:ext cx="2133600" cy="365125"/>
          </a:xfrm>
        </p:spPr>
        <p:txBody>
          <a:bodyPr/>
          <a:lstStyle/>
          <a:p>
            <a:fld id="{BA237927-860B-D746-8FC1-BE2254EB66FB}" type="slidenum">
              <a:rPr lang="en-US" smtClean="0"/>
              <a:pPr/>
              <a:t>83</a:t>
            </a:fld>
            <a:endParaRPr lang="en-US" dirty="0"/>
          </a:p>
        </p:txBody>
      </p:sp>
      <p:sp>
        <p:nvSpPr>
          <p:cNvPr id="163842" name="Freeform 2"/>
          <p:cNvSpPr>
            <a:spLocks/>
          </p:cNvSpPr>
          <p:nvPr/>
        </p:nvSpPr>
        <p:spPr bwMode="auto">
          <a:xfrm>
            <a:off x="4378325" y="1392238"/>
            <a:ext cx="1941513" cy="2049462"/>
          </a:xfrm>
          <a:custGeom>
            <a:avLst/>
            <a:gdLst>
              <a:gd name="T0" fmla="*/ 1201 w 1223"/>
              <a:gd name="T1" fmla="*/ 756 h 1291"/>
              <a:gd name="T2" fmla="*/ 702 w 1223"/>
              <a:gd name="T3" fmla="*/ 670 h 1291"/>
              <a:gd name="T4" fmla="*/ 608 w 1223"/>
              <a:gd name="T5" fmla="*/ 103 h 1291"/>
              <a:gd name="T6" fmla="*/ 335 w 1223"/>
              <a:gd name="T7" fmla="*/ 52 h 1291"/>
              <a:gd name="T8" fmla="*/ 65 w 1223"/>
              <a:gd name="T9" fmla="*/ 82 h 1291"/>
              <a:gd name="T10" fmla="*/ 41 w 1223"/>
              <a:gd name="T11" fmla="*/ 544 h 1291"/>
              <a:gd name="T12" fmla="*/ 38 w 1223"/>
              <a:gd name="T13" fmla="*/ 751 h 1291"/>
              <a:gd name="T14" fmla="*/ 23 w 1223"/>
              <a:gd name="T15" fmla="*/ 940 h 1291"/>
              <a:gd name="T16" fmla="*/ 17 w 1223"/>
              <a:gd name="T17" fmla="*/ 1114 h 1291"/>
              <a:gd name="T18" fmla="*/ 128 w 1223"/>
              <a:gd name="T19" fmla="*/ 1219 h 1291"/>
              <a:gd name="T20" fmla="*/ 602 w 1223"/>
              <a:gd name="T21" fmla="*/ 1243 h 1291"/>
              <a:gd name="T22" fmla="*/ 686 w 1223"/>
              <a:gd name="T23" fmla="*/ 930 h 1291"/>
              <a:gd name="T24" fmla="*/ 1177 w 1223"/>
              <a:gd name="T25" fmla="*/ 916 h 1291"/>
              <a:gd name="T26" fmla="*/ 1201 w 1223"/>
              <a:gd name="T27" fmla="*/ 756 h 1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23" h="1291">
                <a:moveTo>
                  <a:pt x="1201" y="756"/>
                </a:moveTo>
                <a:cubicBezTo>
                  <a:pt x="1180" y="640"/>
                  <a:pt x="798" y="744"/>
                  <a:pt x="702" y="670"/>
                </a:cubicBezTo>
                <a:cubicBezTo>
                  <a:pt x="603" y="561"/>
                  <a:pt x="669" y="206"/>
                  <a:pt x="608" y="103"/>
                </a:cubicBezTo>
                <a:cubicBezTo>
                  <a:pt x="547" y="0"/>
                  <a:pt x="425" y="55"/>
                  <a:pt x="335" y="52"/>
                </a:cubicBezTo>
                <a:cubicBezTo>
                  <a:pt x="245" y="49"/>
                  <a:pt x="114" y="0"/>
                  <a:pt x="65" y="82"/>
                </a:cubicBezTo>
                <a:cubicBezTo>
                  <a:pt x="16" y="164"/>
                  <a:pt x="45" y="433"/>
                  <a:pt x="41" y="544"/>
                </a:cubicBezTo>
                <a:cubicBezTo>
                  <a:pt x="37" y="655"/>
                  <a:pt x="41" y="685"/>
                  <a:pt x="38" y="751"/>
                </a:cubicBezTo>
                <a:cubicBezTo>
                  <a:pt x="35" y="817"/>
                  <a:pt x="26" y="880"/>
                  <a:pt x="23" y="940"/>
                </a:cubicBezTo>
                <a:cubicBezTo>
                  <a:pt x="20" y="1000"/>
                  <a:pt x="0" y="1068"/>
                  <a:pt x="17" y="1114"/>
                </a:cubicBezTo>
                <a:cubicBezTo>
                  <a:pt x="34" y="1160"/>
                  <a:pt x="31" y="1198"/>
                  <a:pt x="128" y="1219"/>
                </a:cubicBezTo>
                <a:cubicBezTo>
                  <a:pt x="225" y="1240"/>
                  <a:pt x="509" y="1291"/>
                  <a:pt x="602" y="1243"/>
                </a:cubicBezTo>
                <a:cubicBezTo>
                  <a:pt x="695" y="1195"/>
                  <a:pt x="590" y="984"/>
                  <a:pt x="686" y="930"/>
                </a:cubicBezTo>
                <a:cubicBezTo>
                  <a:pt x="782" y="876"/>
                  <a:pt x="1091" y="945"/>
                  <a:pt x="1177" y="916"/>
                </a:cubicBezTo>
                <a:cubicBezTo>
                  <a:pt x="1208" y="864"/>
                  <a:pt x="1223" y="871"/>
                  <a:pt x="1201" y="756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43" name="Freeform 3"/>
          <p:cNvSpPr>
            <a:spLocks/>
          </p:cNvSpPr>
          <p:nvPr/>
        </p:nvSpPr>
        <p:spPr bwMode="auto">
          <a:xfrm>
            <a:off x="6894513" y="1679575"/>
            <a:ext cx="1906587" cy="1958975"/>
          </a:xfrm>
          <a:custGeom>
            <a:avLst/>
            <a:gdLst>
              <a:gd name="T0" fmla="*/ 25 w 1201"/>
              <a:gd name="T1" fmla="*/ 709 h 1234"/>
              <a:gd name="T2" fmla="*/ 526 w 1201"/>
              <a:gd name="T3" fmla="*/ 780 h 1234"/>
              <a:gd name="T4" fmla="*/ 613 w 1201"/>
              <a:gd name="T5" fmla="*/ 1134 h 1234"/>
              <a:gd name="T6" fmla="*/ 946 w 1201"/>
              <a:gd name="T7" fmla="*/ 1230 h 1234"/>
              <a:gd name="T8" fmla="*/ 1171 w 1201"/>
              <a:gd name="T9" fmla="*/ 1107 h 1234"/>
              <a:gd name="T10" fmla="*/ 1126 w 1201"/>
              <a:gd name="T11" fmla="*/ 894 h 1234"/>
              <a:gd name="T12" fmla="*/ 1114 w 1201"/>
              <a:gd name="T13" fmla="*/ 693 h 1234"/>
              <a:gd name="T14" fmla="*/ 1099 w 1201"/>
              <a:gd name="T15" fmla="*/ 423 h 1234"/>
              <a:gd name="T16" fmla="*/ 1141 w 1201"/>
              <a:gd name="T17" fmla="*/ 216 h 1234"/>
              <a:gd name="T18" fmla="*/ 1102 w 1201"/>
              <a:gd name="T19" fmla="*/ 33 h 1234"/>
              <a:gd name="T20" fmla="*/ 646 w 1201"/>
              <a:gd name="T21" fmla="*/ 81 h 1234"/>
              <a:gd name="T22" fmla="*/ 535 w 1201"/>
              <a:gd name="T23" fmla="*/ 519 h 1234"/>
              <a:gd name="T24" fmla="*/ 44 w 1201"/>
              <a:gd name="T25" fmla="*/ 548 h 1234"/>
              <a:gd name="T26" fmla="*/ 25 w 1201"/>
              <a:gd name="T27" fmla="*/ 709 h 1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01" h="1234">
                <a:moveTo>
                  <a:pt x="25" y="709"/>
                </a:moveTo>
                <a:cubicBezTo>
                  <a:pt x="49" y="824"/>
                  <a:pt x="428" y="709"/>
                  <a:pt x="526" y="780"/>
                </a:cubicBezTo>
                <a:cubicBezTo>
                  <a:pt x="624" y="851"/>
                  <a:pt x="543" y="1059"/>
                  <a:pt x="613" y="1134"/>
                </a:cubicBezTo>
                <a:cubicBezTo>
                  <a:pt x="683" y="1209"/>
                  <a:pt x="853" y="1234"/>
                  <a:pt x="946" y="1230"/>
                </a:cubicBezTo>
                <a:cubicBezTo>
                  <a:pt x="1039" y="1226"/>
                  <a:pt x="1141" y="1163"/>
                  <a:pt x="1171" y="1107"/>
                </a:cubicBezTo>
                <a:cubicBezTo>
                  <a:pt x="1201" y="1051"/>
                  <a:pt x="1135" y="963"/>
                  <a:pt x="1126" y="894"/>
                </a:cubicBezTo>
                <a:cubicBezTo>
                  <a:pt x="1117" y="825"/>
                  <a:pt x="1119" y="772"/>
                  <a:pt x="1114" y="693"/>
                </a:cubicBezTo>
                <a:cubicBezTo>
                  <a:pt x="1109" y="614"/>
                  <a:pt x="1095" y="502"/>
                  <a:pt x="1099" y="423"/>
                </a:cubicBezTo>
                <a:cubicBezTo>
                  <a:pt x="1103" y="344"/>
                  <a:pt x="1141" y="281"/>
                  <a:pt x="1141" y="216"/>
                </a:cubicBezTo>
                <a:cubicBezTo>
                  <a:pt x="1141" y="151"/>
                  <a:pt x="1185" y="56"/>
                  <a:pt x="1102" y="33"/>
                </a:cubicBezTo>
                <a:cubicBezTo>
                  <a:pt x="1019" y="10"/>
                  <a:pt x="740" y="0"/>
                  <a:pt x="646" y="81"/>
                </a:cubicBezTo>
                <a:cubicBezTo>
                  <a:pt x="552" y="162"/>
                  <a:pt x="635" y="441"/>
                  <a:pt x="535" y="519"/>
                </a:cubicBezTo>
                <a:cubicBezTo>
                  <a:pt x="435" y="597"/>
                  <a:pt x="129" y="516"/>
                  <a:pt x="44" y="548"/>
                </a:cubicBezTo>
                <a:cubicBezTo>
                  <a:pt x="15" y="601"/>
                  <a:pt x="0" y="594"/>
                  <a:pt x="25" y="709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44" name="Freeform 4"/>
          <p:cNvSpPr>
            <a:spLocks/>
          </p:cNvSpPr>
          <p:nvPr/>
        </p:nvSpPr>
        <p:spPr bwMode="auto">
          <a:xfrm>
            <a:off x="5578475" y="3113088"/>
            <a:ext cx="2041525" cy="1979612"/>
          </a:xfrm>
          <a:custGeom>
            <a:avLst/>
            <a:gdLst>
              <a:gd name="T0" fmla="*/ 587 w 1286"/>
              <a:gd name="T1" fmla="*/ 30 h 1247"/>
              <a:gd name="T2" fmla="*/ 509 w 1286"/>
              <a:gd name="T3" fmla="*/ 618 h 1247"/>
              <a:gd name="T4" fmla="*/ 77 w 1286"/>
              <a:gd name="T5" fmla="*/ 909 h 1247"/>
              <a:gd name="T6" fmla="*/ 47 w 1286"/>
              <a:gd name="T7" fmla="*/ 1095 h 1247"/>
              <a:gd name="T8" fmla="*/ 140 w 1286"/>
              <a:gd name="T9" fmla="*/ 1224 h 1247"/>
              <a:gd name="T10" fmla="*/ 461 w 1286"/>
              <a:gd name="T11" fmla="*/ 1209 h 1247"/>
              <a:gd name="T12" fmla="*/ 692 w 1286"/>
              <a:gd name="T13" fmla="*/ 1209 h 1247"/>
              <a:gd name="T14" fmla="*/ 1190 w 1286"/>
              <a:gd name="T15" fmla="*/ 1227 h 1247"/>
              <a:gd name="T16" fmla="*/ 1271 w 1286"/>
              <a:gd name="T17" fmla="*/ 1089 h 1247"/>
              <a:gd name="T18" fmla="*/ 1139 w 1286"/>
              <a:gd name="T19" fmla="*/ 741 h 1247"/>
              <a:gd name="T20" fmla="*/ 800 w 1286"/>
              <a:gd name="T21" fmla="*/ 627 h 1247"/>
              <a:gd name="T22" fmla="*/ 749 w 1286"/>
              <a:gd name="T23" fmla="*/ 42 h 1247"/>
              <a:gd name="T24" fmla="*/ 587 w 1286"/>
              <a:gd name="T25" fmla="*/ 30 h 1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86" h="1247">
                <a:moveTo>
                  <a:pt x="587" y="30"/>
                </a:moveTo>
                <a:cubicBezTo>
                  <a:pt x="473" y="60"/>
                  <a:pt x="601" y="475"/>
                  <a:pt x="509" y="618"/>
                </a:cubicBezTo>
                <a:cubicBezTo>
                  <a:pt x="424" y="765"/>
                  <a:pt x="154" y="830"/>
                  <a:pt x="77" y="909"/>
                </a:cubicBezTo>
                <a:cubicBezTo>
                  <a:pt x="0" y="988"/>
                  <a:pt x="37" y="1043"/>
                  <a:pt x="47" y="1095"/>
                </a:cubicBezTo>
                <a:cubicBezTo>
                  <a:pt x="57" y="1147"/>
                  <a:pt x="71" y="1205"/>
                  <a:pt x="140" y="1224"/>
                </a:cubicBezTo>
                <a:cubicBezTo>
                  <a:pt x="209" y="1243"/>
                  <a:pt x="369" y="1212"/>
                  <a:pt x="461" y="1209"/>
                </a:cubicBezTo>
                <a:cubicBezTo>
                  <a:pt x="553" y="1206"/>
                  <a:pt x="571" y="1206"/>
                  <a:pt x="692" y="1209"/>
                </a:cubicBezTo>
                <a:cubicBezTo>
                  <a:pt x="813" y="1212"/>
                  <a:pt x="1094" y="1247"/>
                  <a:pt x="1190" y="1227"/>
                </a:cubicBezTo>
                <a:cubicBezTo>
                  <a:pt x="1286" y="1207"/>
                  <a:pt x="1279" y="1170"/>
                  <a:pt x="1271" y="1089"/>
                </a:cubicBezTo>
                <a:cubicBezTo>
                  <a:pt x="1263" y="1008"/>
                  <a:pt x="1217" y="818"/>
                  <a:pt x="1139" y="741"/>
                </a:cubicBezTo>
                <a:cubicBezTo>
                  <a:pt x="1061" y="664"/>
                  <a:pt x="865" y="743"/>
                  <a:pt x="800" y="627"/>
                </a:cubicBezTo>
                <a:cubicBezTo>
                  <a:pt x="735" y="511"/>
                  <a:pt x="785" y="142"/>
                  <a:pt x="749" y="42"/>
                </a:cubicBezTo>
                <a:cubicBezTo>
                  <a:pt x="695" y="15"/>
                  <a:pt x="701" y="0"/>
                  <a:pt x="587" y="30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45" name="Rectangle 5"/>
          <p:cNvSpPr>
            <a:spLocks noGrp="1" noChangeArrowheads="1"/>
          </p:cNvSpPr>
          <p:nvPr>
            <p:ph type="title"/>
          </p:nvPr>
        </p:nvSpPr>
        <p:spPr>
          <a:xfrm>
            <a:off x="3041650" y="24321"/>
            <a:ext cx="5645149" cy="1143000"/>
          </a:xfrm>
        </p:spPr>
        <p:txBody>
          <a:bodyPr/>
          <a:lstStyle/>
          <a:p>
            <a:r>
              <a:rPr lang="en-US" dirty="0"/>
              <a:t>Subnets</a:t>
            </a:r>
          </a:p>
        </p:txBody>
      </p:sp>
      <p:sp>
        <p:nvSpPr>
          <p:cNvPr id="163846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90714" y="830263"/>
            <a:ext cx="4081236" cy="4648200"/>
          </a:xfrm>
        </p:spPr>
        <p:txBody>
          <a:bodyPr/>
          <a:lstStyle/>
          <a:p>
            <a:r>
              <a:rPr lang="en-US" sz="2400" dirty="0">
                <a:solidFill>
                  <a:schemeClr val="accent2"/>
                </a:solidFill>
              </a:rPr>
              <a:t>IP address:</a:t>
            </a:r>
            <a:r>
              <a:rPr lang="en-US" sz="2400" dirty="0"/>
              <a:t> </a:t>
            </a:r>
          </a:p>
          <a:p>
            <a:pPr lvl="1"/>
            <a:r>
              <a:rPr lang="en-US" sz="2000" dirty="0"/>
              <a:t>subnet part (high order bits)</a:t>
            </a:r>
          </a:p>
          <a:p>
            <a:pPr lvl="1"/>
            <a:r>
              <a:rPr lang="en-US" sz="2000" dirty="0"/>
              <a:t>host part (low order bits) </a:t>
            </a:r>
          </a:p>
          <a:p>
            <a:r>
              <a:rPr lang="en-US" sz="2400" i="1" dirty="0">
                <a:solidFill>
                  <a:schemeClr val="accent2"/>
                </a:solidFill>
              </a:rPr>
              <a:t>What</a:t>
            </a:r>
            <a:r>
              <a:rPr lang="ja-JP" altLang="en-US" sz="2400" i="1" dirty="0">
                <a:solidFill>
                  <a:schemeClr val="accent2"/>
                </a:solidFill>
                <a:latin typeface="Calibri"/>
              </a:rPr>
              <a:t>’</a:t>
            </a:r>
            <a:r>
              <a:rPr lang="en-US" sz="2400" i="1" dirty="0">
                <a:solidFill>
                  <a:schemeClr val="accent2"/>
                </a:solidFill>
              </a:rPr>
              <a:t>s a subnet ?</a:t>
            </a:r>
          </a:p>
          <a:p>
            <a:pPr lvl="1"/>
            <a:r>
              <a:rPr lang="en-US" sz="2000" dirty="0"/>
              <a:t>device interfaces with same subnet part of IP address</a:t>
            </a:r>
          </a:p>
          <a:p>
            <a:pPr lvl="1"/>
            <a:r>
              <a:rPr lang="en-US" sz="2000" dirty="0"/>
              <a:t>can physically reach each other without intervening router</a:t>
            </a:r>
          </a:p>
        </p:txBody>
      </p:sp>
      <p:graphicFrame>
        <p:nvGraphicFramePr>
          <p:cNvPr id="16384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428103"/>
              </p:ext>
            </p:extLst>
          </p:nvPr>
        </p:nvGraphicFramePr>
        <p:xfrm>
          <a:off x="4456113" y="1497013"/>
          <a:ext cx="584200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8" name="Clip" r:id="rId4" imgW="1305000" imgH="1085760" progId="MS_ClipArt_Gallery.2">
                  <p:embed/>
                </p:oleObj>
              </mc:Choice>
              <mc:Fallback>
                <p:oleObj name="Clip" r:id="rId4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6113" y="1497013"/>
                        <a:ext cx="584200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48" name="Line 8"/>
          <p:cNvSpPr>
            <a:spLocks noChangeShapeType="1"/>
          </p:cNvSpPr>
          <p:nvPr/>
        </p:nvSpPr>
        <p:spPr bwMode="auto">
          <a:xfrm>
            <a:off x="5016500" y="1870075"/>
            <a:ext cx="277813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49" name="Line 9"/>
          <p:cNvSpPr>
            <a:spLocks noChangeShapeType="1"/>
          </p:cNvSpPr>
          <p:nvPr/>
        </p:nvSpPr>
        <p:spPr bwMode="auto">
          <a:xfrm flipH="1">
            <a:off x="5307013" y="1855788"/>
            <a:ext cx="0" cy="12906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50" name="Line 10"/>
          <p:cNvSpPr>
            <a:spLocks noChangeShapeType="1"/>
          </p:cNvSpPr>
          <p:nvPr/>
        </p:nvSpPr>
        <p:spPr bwMode="auto">
          <a:xfrm flipV="1">
            <a:off x="5016500" y="2514600"/>
            <a:ext cx="277813" cy="3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51" name="Line 11"/>
          <p:cNvSpPr>
            <a:spLocks noChangeShapeType="1"/>
          </p:cNvSpPr>
          <p:nvPr/>
        </p:nvSpPr>
        <p:spPr bwMode="auto">
          <a:xfrm>
            <a:off x="5026025" y="3141663"/>
            <a:ext cx="273050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63852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2456696"/>
              </p:ext>
            </p:extLst>
          </p:nvPr>
        </p:nvGraphicFramePr>
        <p:xfrm>
          <a:off x="4456113" y="2163763"/>
          <a:ext cx="584200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9" name="Clip" r:id="rId6" imgW="1305000" imgH="1085760" progId="MS_ClipArt_Gallery.2">
                  <p:embed/>
                </p:oleObj>
              </mc:Choice>
              <mc:Fallback>
                <p:oleObj name="Clip" r:id="rId6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6113" y="2163763"/>
                        <a:ext cx="584200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53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3006130"/>
              </p:ext>
            </p:extLst>
          </p:nvPr>
        </p:nvGraphicFramePr>
        <p:xfrm>
          <a:off x="4456113" y="2773363"/>
          <a:ext cx="584200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" name="Clip" r:id="rId7" imgW="1305000" imgH="1085760" progId="MS_ClipArt_Gallery.2">
                  <p:embed/>
                </p:oleObj>
              </mc:Choice>
              <mc:Fallback>
                <p:oleObj name="Clip" r:id="rId7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6113" y="2773363"/>
                        <a:ext cx="584200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54" name="Line 14"/>
          <p:cNvSpPr>
            <a:spLocks noChangeShapeType="1"/>
          </p:cNvSpPr>
          <p:nvPr/>
        </p:nvSpPr>
        <p:spPr bwMode="auto">
          <a:xfrm>
            <a:off x="5307013" y="2713038"/>
            <a:ext cx="1035050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3855" name="Group 15"/>
          <p:cNvGrpSpPr>
            <a:grpSpLocks/>
          </p:cNvGrpSpPr>
          <p:nvPr/>
        </p:nvGrpSpPr>
        <p:grpSpPr bwMode="auto">
          <a:xfrm>
            <a:off x="6249988" y="2678113"/>
            <a:ext cx="711200" cy="381000"/>
            <a:chOff x="3600" y="219"/>
            <a:chExt cx="360" cy="175"/>
          </a:xfrm>
        </p:grpSpPr>
        <p:sp>
          <p:nvSpPr>
            <p:cNvPr id="163856" name="Oval 16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857" name="Line 17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858" name="Line 18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859" name="Rectangle 19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163860" name="Oval 20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63861" name="Group 21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163862" name="Line 22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3863" name="Line 23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3864" name="Line 24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63865" name="Group 25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163866" name="Line 26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3867" name="Line 27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3868" name="Line 28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63869" name="Text Box 29"/>
          <p:cNvSpPr txBox="1">
            <a:spLocks noChangeArrowheads="1"/>
          </p:cNvSpPr>
          <p:nvPr/>
        </p:nvSpPr>
        <p:spPr bwMode="auto">
          <a:xfrm>
            <a:off x="4975225" y="1544638"/>
            <a:ext cx="96402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latin typeface="Calibri"/>
              </a:rPr>
              <a:t>223.1.1.1</a:t>
            </a:r>
            <a:endParaRPr lang="en-US" dirty="0"/>
          </a:p>
        </p:txBody>
      </p:sp>
      <p:sp>
        <p:nvSpPr>
          <p:cNvPr id="163870" name="Rectangle 30"/>
          <p:cNvSpPr>
            <a:spLocks noChangeArrowheads="1"/>
          </p:cNvSpPr>
          <p:nvPr/>
        </p:nvSpPr>
        <p:spPr bwMode="auto">
          <a:xfrm>
            <a:off x="5062538" y="2265363"/>
            <a:ext cx="309562" cy="180975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71" name="Text Box 31"/>
          <p:cNvSpPr txBox="1">
            <a:spLocks noChangeArrowheads="1"/>
          </p:cNvSpPr>
          <p:nvPr/>
        </p:nvSpPr>
        <p:spPr bwMode="auto">
          <a:xfrm>
            <a:off x="4976813" y="2173288"/>
            <a:ext cx="96402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latin typeface="Calibri"/>
              </a:rPr>
              <a:t>223.1.1.2</a:t>
            </a:r>
            <a:endParaRPr lang="en-US" dirty="0"/>
          </a:p>
        </p:txBody>
      </p:sp>
      <p:sp>
        <p:nvSpPr>
          <p:cNvPr id="163872" name="Text Box 32"/>
          <p:cNvSpPr txBox="1">
            <a:spLocks noChangeArrowheads="1"/>
          </p:cNvSpPr>
          <p:nvPr/>
        </p:nvSpPr>
        <p:spPr bwMode="auto">
          <a:xfrm>
            <a:off x="4860925" y="3125788"/>
            <a:ext cx="96402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latin typeface="Calibri"/>
              </a:rPr>
              <a:t>223.1.1.3</a:t>
            </a:r>
            <a:endParaRPr lang="en-US" dirty="0"/>
          </a:p>
        </p:txBody>
      </p:sp>
      <p:sp>
        <p:nvSpPr>
          <p:cNvPr id="163873" name="Text Box 33"/>
          <p:cNvSpPr txBox="1">
            <a:spLocks noChangeArrowheads="1"/>
          </p:cNvSpPr>
          <p:nvPr/>
        </p:nvSpPr>
        <p:spPr bwMode="auto">
          <a:xfrm>
            <a:off x="5651500" y="2454275"/>
            <a:ext cx="96693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latin typeface="Calibri"/>
              </a:rPr>
              <a:t>223.1.1.4</a:t>
            </a:r>
            <a:endParaRPr lang="en-US" dirty="0"/>
          </a:p>
        </p:txBody>
      </p:sp>
      <p:sp>
        <p:nvSpPr>
          <p:cNvPr id="163874" name="Line 34"/>
          <p:cNvSpPr>
            <a:spLocks noChangeShapeType="1"/>
          </p:cNvSpPr>
          <p:nvPr/>
        </p:nvSpPr>
        <p:spPr bwMode="auto">
          <a:xfrm>
            <a:off x="6854825" y="2722563"/>
            <a:ext cx="1016000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75" name="Text Box 35"/>
          <p:cNvSpPr txBox="1">
            <a:spLocks noChangeArrowheads="1"/>
          </p:cNvSpPr>
          <p:nvPr/>
        </p:nvSpPr>
        <p:spPr bwMode="auto">
          <a:xfrm>
            <a:off x="6727825" y="2444750"/>
            <a:ext cx="96402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latin typeface="Calibri"/>
              </a:rPr>
              <a:t>223.1.2.9</a:t>
            </a:r>
            <a:endParaRPr lang="en-US" dirty="0"/>
          </a:p>
        </p:txBody>
      </p:sp>
      <p:sp>
        <p:nvSpPr>
          <p:cNvPr id="163876" name="Line 36"/>
          <p:cNvSpPr>
            <a:spLocks noChangeShapeType="1"/>
          </p:cNvSpPr>
          <p:nvPr/>
        </p:nvSpPr>
        <p:spPr bwMode="auto">
          <a:xfrm flipH="1">
            <a:off x="7878763" y="2027238"/>
            <a:ext cx="0" cy="12906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63877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1003110"/>
              </p:ext>
            </p:extLst>
          </p:nvPr>
        </p:nvGraphicFramePr>
        <p:xfrm>
          <a:off x="8056563" y="1735138"/>
          <a:ext cx="584200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1" name="Clip" r:id="rId8" imgW="1305000" imgH="1085760" progId="MS_ClipArt_Gallery.2">
                  <p:embed/>
                </p:oleObj>
              </mc:Choice>
              <mc:Fallback>
                <p:oleObj name="Clip" r:id="rId8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56563" y="1735138"/>
                        <a:ext cx="584200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78" name="Line 38"/>
          <p:cNvSpPr>
            <a:spLocks noChangeShapeType="1"/>
          </p:cNvSpPr>
          <p:nvPr/>
        </p:nvSpPr>
        <p:spPr bwMode="auto">
          <a:xfrm>
            <a:off x="7878763" y="2032000"/>
            <a:ext cx="234950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63879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2125944"/>
              </p:ext>
            </p:extLst>
          </p:nvPr>
        </p:nvGraphicFramePr>
        <p:xfrm>
          <a:off x="8061325" y="3116263"/>
          <a:ext cx="584200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2" name="Clip" r:id="rId9" imgW="1305000" imgH="1085760" progId="MS_ClipArt_Gallery.2">
                  <p:embed/>
                </p:oleObj>
              </mc:Choice>
              <mc:Fallback>
                <p:oleObj name="Clip" r:id="rId9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61325" y="3116263"/>
                        <a:ext cx="584200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80" name="Line 40"/>
          <p:cNvSpPr>
            <a:spLocks noChangeShapeType="1"/>
          </p:cNvSpPr>
          <p:nvPr/>
        </p:nvSpPr>
        <p:spPr bwMode="auto">
          <a:xfrm>
            <a:off x="7878763" y="3303588"/>
            <a:ext cx="234950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81" name="Rectangle 41"/>
          <p:cNvSpPr>
            <a:spLocks noChangeArrowheads="1"/>
          </p:cNvSpPr>
          <p:nvPr/>
        </p:nvSpPr>
        <p:spPr bwMode="auto">
          <a:xfrm>
            <a:off x="7824788" y="3051175"/>
            <a:ext cx="171450" cy="180975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82" name="Text Box 42"/>
          <p:cNvSpPr txBox="1">
            <a:spLocks noChangeArrowheads="1"/>
          </p:cNvSpPr>
          <p:nvPr/>
        </p:nvSpPr>
        <p:spPr bwMode="auto">
          <a:xfrm>
            <a:off x="7251700" y="2989263"/>
            <a:ext cx="96402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latin typeface="Calibri"/>
              </a:rPr>
              <a:t>223.1.2.2</a:t>
            </a:r>
            <a:endParaRPr lang="en-US" dirty="0"/>
          </a:p>
        </p:txBody>
      </p:sp>
      <p:sp>
        <p:nvSpPr>
          <p:cNvPr id="163883" name="Rectangle 43"/>
          <p:cNvSpPr>
            <a:spLocks noChangeArrowheads="1"/>
          </p:cNvSpPr>
          <p:nvPr/>
        </p:nvSpPr>
        <p:spPr bwMode="auto">
          <a:xfrm>
            <a:off x="7839075" y="2079625"/>
            <a:ext cx="247650" cy="180975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84" name="Text Box 44"/>
          <p:cNvSpPr txBox="1">
            <a:spLocks noChangeArrowheads="1"/>
          </p:cNvSpPr>
          <p:nvPr/>
        </p:nvSpPr>
        <p:spPr bwMode="auto">
          <a:xfrm>
            <a:off x="7061200" y="1982788"/>
            <a:ext cx="96402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latin typeface="Calibri"/>
              </a:rPr>
              <a:t>223.1.2.1</a:t>
            </a:r>
            <a:endParaRPr lang="en-US" dirty="0"/>
          </a:p>
        </p:txBody>
      </p:sp>
      <p:sp>
        <p:nvSpPr>
          <p:cNvPr id="163885" name="Line 45"/>
          <p:cNvSpPr>
            <a:spLocks noChangeShapeType="1"/>
          </p:cNvSpPr>
          <p:nvPr/>
        </p:nvSpPr>
        <p:spPr bwMode="auto">
          <a:xfrm flipH="1">
            <a:off x="6616700" y="3060700"/>
            <a:ext cx="0" cy="12906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86" name="Line 46"/>
          <p:cNvSpPr>
            <a:spLocks noChangeShapeType="1"/>
          </p:cNvSpPr>
          <p:nvPr/>
        </p:nvSpPr>
        <p:spPr bwMode="auto">
          <a:xfrm flipH="1">
            <a:off x="6007100" y="4341813"/>
            <a:ext cx="11858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87" name="Line 47"/>
          <p:cNvSpPr>
            <a:spLocks noChangeShapeType="1"/>
          </p:cNvSpPr>
          <p:nvPr/>
        </p:nvSpPr>
        <p:spPr bwMode="auto">
          <a:xfrm flipH="1" flipV="1">
            <a:off x="6003925" y="4333875"/>
            <a:ext cx="3175" cy="241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88" name="Line 48"/>
          <p:cNvSpPr>
            <a:spLocks noChangeShapeType="1"/>
          </p:cNvSpPr>
          <p:nvPr/>
        </p:nvSpPr>
        <p:spPr bwMode="auto">
          <a:xfrm flipH="1" flipV="1">
            <a:off x="7180263" y="4338638"/>
            <a:ext cx="3175" cy="241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63889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6375817"/>
              </p:ext>
            </p:extLst>
          </p:nvPr>
        </p:nvGraphicFramePr>
        <p:xfrm>
          <a:off x="6965950" y="4497388"/>
          <a:ext cx="584200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3" name="Clip" r:id="rId10" imgW="1305000" imgH="1085760" progId="MS_ClipArt_Gallery.2">
                  <p:embed/>
                </p:oleObj>
              </mc:Choice>
              <mc:Fallback>
                <p:oleObj name="Clip" r:id="rId10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65950" y="4497388"/>
                        <a:ext cx="584200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90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0617116"/>
              </p:ext>
            </p:extLst>
          </p:nvPr>
        </p:nvGraphicFramePr>
        <p:xfrm>
          <a:off x="5708650" y="4511675"/>
          <a:ext cx="584200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4" name="Clip" r:id="rId11" imgW="1305000" imgH="1085760" progId="MS_ClipArt_Gallery.2">
                  <p:embed/>
                </p:oleObj>
              </mc:Choice>
              <mc:Fallback>
                <p:oleObj name="Clip" r:id="rId11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8650" y="4511675"/>
                        <a:ext cx="584200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91" name="Text Box 51"/>
          <p:cNvSpPr txBox="1">
            <a:spLocks noChangeArrowheads="1"/>
          </p:cNvSpPr>
          <p:nvPr/>
        </p:nvSpPr>
        <p:spPr bwMode="auto">
          <a:xfrm>
            <a:off x="7185025" y="4187825"/>
            <a:ext cx="96402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latin typeface="Calibri"/>
              </a:rPr>
              <a:t>223.1.3.2</a:t>
            </a:r>
            <a:endParaRPr lang="en-US" dirty="0"/>
          </a:p>
        </p:txBody>
      </p:sp>
      <p:sp>
        <p:nvSpPr>
          <p:cNvPr id="163892" name="Rectangle 52"/>
          <p:cNvSpPr>
            <a:spLocks noChangeArrowheads="1"/>
          </p:cNvSpPr>
          <p:nvPr/>
        </p:nvSpPr>
        <p:spPr bwMode="auto">
          <a:xfrm>
            <a:off x="4848225" y="4060825"/>
            <a:ext cx="847725" cy="180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93" name="Text Box 53"/>
          <p:cNvSpPr txBox="1">
            <a:spLocks noChangeArrowheads="1"/>
          </p:cNvSpPr>
          <p:nvPr/>
        </p:nvSpPr>
        <p:spPr bwMode="auto">
          <a:xfrm>
            <a:off x="5008563" y="4225925"/>
            <a:ext cx="96402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latin typeface="Calibri"/>
              </a:rPr>
              <a:t>223.1.3.1</a:t>
            </a:r>
            <a:endParaRPr lang="en-US" dirty="0"/>
          </a:p>
        </p:txBody>
      </p:sp>
      <p:sp>
        <p:nvSpPr>
          <p:cNvPr id="163894" name="Rectangle 54"/>
          <p:cNvSpPr>
            <a:spLocks noChangeArrowheads="1"/>
          </p:cNvSpPr>
          <p:nvPr/>
        </p:nvSpPr>
        <p:spPr bwMode="auto">
          <a:xfrm>
            <a:off x="6553200" y="3194050"/>
            <a:ext cx="128588" cy="180975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95" name="Text Box 55"/>
          <p:cNvSpPr txBox="1">
            <a:spLocks noChangeArrowheads="1"/>
          </p:cNvSpPr>
          <p:nvPr/>
        </p:nvSpPr>
        <p:spPr bwMode="auto">
          <a:xfrm>
            <a:off x="6115050" y="3154363"/>
            <a:ext cx="106952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latin typeface="Calibri"/>
              </a:rPr>
              <a:t>223.1.3.27</a:t>
            </a:r>
            <a:endParaRPr lang="en-US" dirty="0"/>
          </a:p>
        </p:txBody>
      </p:sp>
      <p:sp>
        <p:nvSpPr>
          <p:cNvPr id="163896" name="Text Box 56"/>
          <p:cNvSpPr txBox="1">
            <a:spLocks noChangeArrowheads="1"/>
          </p:cNvSpPr>
          <p:nvPr/>
        </p:nvSpPr>
        <p:spPr bwMode="auto">
          <a:xfrm>
            <a:off x="4744872" y="6111170"/>
            <a:ext cx="35798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network consisting of 3 subnets</a:t>
            </a:r>
          </a:p>
        </p:txBody>
      </p:sp>
      <p:sp>
        <p:nvSpPr>
          <p:cNvPr id="163897" name="Text Box 57"/>
          <p:cNvSpPr txBox="1">
            <a:spLocks noChangeArrowheads="1"/>
          </p:cNvSpPr>
          <p:nvPr/>
        </p:nvSpPr>
        <p:spPr bwMode="auto">
          <a:xfrm>
            <a:off x="6842125" y="3663950"/>
            <a:ext cx="901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subnet</a:t>
            </a:r>
          </a:p>
        </p:txBody>
      </p:sp>
      <p:sp>
        <p:nvSpPr>
          <p:cNvPr id="163898" name="Line 58"/>
          <p:cNvSpPr>
            <a:spLocks noChangeShapeType="1"/>
          </p:cNvSpPr>
          <p:nvPr/>
        </p:nvSpPr>
        <p:spPr bwMode="auto">
          <a:xfrm flipH="1">
            <a:off x="6705600" y="3927475"/>
            <a:ext cx="171450" cy="304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" name="Text Box 33"/>
          <p:cNvSpPr txBox="1">
            <a:spLocks noChangeArrowheads="1"/>
          </p:cNvSpPr>
          <p:nvPr/>
        </p:nvSpPr>
        <p:spPr bwMode="auto">
          <a:xfrm>
            <a:off x="5347114" y="1227137"/>
            <a:ext cx="131887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i="1" dirty="0">
                <a:solidFill>
                  <a:srgbClr val="660066"/>
                </a:solidFill>
                <a:latin typeface="Calibri"/>
              </a:rPr>
              <a:t>223.1.1.0/24</a:t>
            </a:r>
            <a:endParaRPr lang="en-US" b="1" i="1" dirty="0">
              <a:solidFill>
                <a:srgbClr val="660066"/>
              </a:solidFill>
            </a:endParaRPr>
          </a:p>
        </p:txBody>
      </p:sp>
      <p:sp>
        <p:nvSpPr>
          <p:cNvPr id="62" name="Text Box 35"/>
          <p:cNvSpPr txBox="1">
            <a:spLocks noChangeArrowheads="1"/>
          </p:cNvSpPr>
          <p:nvPr/>
        </p:nvSpPr>
        <p:spPr bwMode="auto">
          <a:xfrm>
            <a:off x="7523576" y="1311275"/>
            <a:ext cx="131887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i="1" dirty="0">
                <a:solidFill>
                  <a:srgbClr val="660066"/>
                </a:solidFill>
                <a:latin typeface="Calibri"/>
              </a:rPr>
              <a:t>223.1.2.0/24</a:t>
            </a:r>
            <a:endParaRPr lang="en-US" b="1" i="1" dirty="0">
              <a:solidFill>
                <a:srgbClr val="660066"/>
              </a:solidFill>
            </a:endParaRPr>
          </a:p>
        </p:txBody>
      </p:sp>
      <p:sp>
        <p:nvSpPr>
          <p:cNvPr id="63" name="Text Box 51"/>
          <p:cNvSpPr txBox="1">
            <a:spLocks noChangeArrowheads="1"/>
          </p:cNvSpPr>
          <p:nvPr/>
        </p:nvSpPr>
        <p:spPr bwMode="auto">
          <a:xfrm>
            <a:off x="6064251" y="5028629"/>
            <a:ext cx="131887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i="1" dirty="0">
                <a:solidFill>
                  <a:srgbClr val="660066"/>
                </a:solidFill>
                <a:latin typeface="Calibri"/>
              </a:rPr>
              <a:t>223.1.3.0/24</a:t>
            </a:r>
            <a:endParaRPr lang="en-US" b="1" i="1" dirty="0">
              <a:solidFill>
                <a:srgbClr val="660066"/>
              </a:solidFill>
            </a:endParaRPr>
          </a:p>
        </p:txBody>
      </p:sp>
      <p:sp>
        <p:nvSpPr>
          <p:cNvPr id="64" name="Text Box 61"/>
          <p:cNvSpPr txBox="1">
            <a:spLocks noChangeArrowheads="1"/>
          </p:cNvSpPr>
          <p:nvPr/>
        </p:nvSpPr>
        <p:spPr bwMode="auto">
          <a:xfrm>
            <a:off x="5541963" y="5465646"/>
            <a:ext cx="2708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/>
              <a:t>Subnet mask: /24</a:t>
            </a:r>
          </a:p>
        </p:txBody>
      </p:sp>
      <p:sp>
        <p:nvSpPr>
          <p:cNvPr id="66" name="Text Box 5"/>
          <p:cNvSpPr txBox="1">
            <a:spLocks noChangeArrowheads="1"/>
          </p:cNvSpPr>
          <p:nvPr/>
        </p:nvSpPr>
        <p:spPr bwMode="auto">
          <a:xfrm>
            <a:off x="199949" y="4945178"/>
            <a:ext cx="3287788" cy="295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normAutofit fontScale="62500" lnSpcReduction="20000"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Calibri"/>
              </a:rPr>
              <a:t>11011111  00000001</a:t>
            </a:r>
            <a:r>
              <a:rPr lang="en-US" sz="2400" dirty="0">
                <a:latin typeface="Calibri"/>
              </a:rPr>
              <a:t>  </a:t>
            </a:r>
            <a:r>
              <a:rPr lang="en-US" sz="2400" dirty="0">
                <a:solidFill>
                  <a:schemeClr val="accent2"/>
                </a:solidFill>
                <a:latin typeface="Calibri"/>
              </a:rPr>
              <a:t>00000011</a:t>
            </a:r>
            <a:r>
              <a:rPr lang="en-US" sz="2400" dirty="0">
                <a:latin typeface="Calibri"/>
              </a:rPr>
              <a:t> 00000000</a:t>
            </a:r>
            <a:endParaRPr lang="en-US" sz="2400" dirty="0">
              <a:latin typeface="Times New Roman" charset="0"/>
            </a:endParaRPr>
          </a:p>
        </p:txBody>
      </p:sp>
      <p:sp>
        <p:nvSpPr>
          <p:cNvPr id="67" name="Text Box 6"/>
          <p:cNvSpPr txBox="1">
            <a:spLocks noChangeArrowheads="1"/>
          </p:cNvSpPr>
          <p:nvPr/>
        </p:nvSpPr>
        <p:spPr bwMode="auto">
          <a:xfrm>
            <a:off x="1167439" y="4604009"/>
            <a:ext cx="529927" cy="40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normAutofit fontScale="62500" lnSpcReduction="20000"/>
          </a:bodyPr>
          <a:lstStyle/>
          <a:p>
            <a:pPr algn="ctr"/>
            <a:r>
              <a:rPr lang="en-US">
                <a:solidFill>
                  <a:schemeClr val="accent2"/>
                </a:solidFill>
              </a:rPr>
              <a:t>subnet</a:t>
            </a:r>
          </a:p>
          <a:p>
            <a:pPr algn="ctr"/>
            <a:r>
              <a:rPr lang="en-US">
                <a:solidFill>
                  <a:schemeClr val="accent2"/>
                </a:solidFill>
              </a:rPr>
              <a:t>part</a:t>
            </a:r>
            <a:endParaRPr lang="en-US"/>
          </a:p>
        </p:txBody>
      </p:sp>
      <p:sp>
        <p:nvSpPr>
          <p:cNvPr id="68" name="Text Box 7"/>
          <p:cNvSpPr txBox="1">
            <a:spLocks noChangeArrowheads="1"/>
          </p:cNvSpPr>
          <p:nvPr/>
        </p:nvSpPr>
        <p:spPr bwMode="auto">
          <a:xfrm>
            <a:off x="3191781" y="4580689"/>
            <a:ext cx="385317" cy="40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normAutofit fontScale="62500" lnSpcReduction="20000"/>
          </a:bodyPr>
          <a:lstStyle/>
          <a:p>
            <a:pPr algn="ctr"/>
            <a:r>
              <a:rPr lang="en-US"/>
              <a:t>host</a:t>
            </a:r>
          </a:p>
          <a:p>
            <a:pPr algn="ctr"/>
            <a:r>
              <a:rPr lang="en-US"/>
              <a:t>part</a:t>
            </a:r>
          </a:p>
        </p:txBody>
      </p:sp>
      <p:sp>
        <p:nvSpPr>
          <p:cNvPr id="69" name="Line 8"/>
          <p:cNvSpPr>
            <a:spLocks noChangeShapeType="1"/>
          </p:cNvSpPr>
          <p:nvPr/>
        </p:nvSpPr>
        <p:spPr bwMode="auto">
          <a:xfrm>
            <a:off x="1768272" y="4805772"/>
            <a:ext cx="1038193" cy="91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normAutofit fontScale="25000" lnSpcReduction="20000"/>
          </a:bodyPr>
          <a:lstStyle/>
          <a:p>
            <a:endParaRPr lang="en-US"/>
          </a:p>
        </p:txBody>
      </p:sp>
      <p:sp>
        <p:nvSpPr>
          <p:cNvPr id="70" name="Line 9"/>
          <p:cNvSpPr>
            <a:spLocks noChangeShapeType="1"/>
          </p:cNvSpPr>
          <p:nvPr/>
        </p:nvSpPr>
        <p:spPr bwMode="auto">
          <a:xfrm flipH="1">
            <a:off x="264324" y="4802731"/>
            <a:ext cx="862065" cy="7097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normAutofit fontScale="25000" lnSpcReduction="20000"/>
          </a:bodyPr>
          <a:lstStyle/>
          <a:p>
            <a:endParaRPr lang="en-US"/>
          </a:p>
        </p:txBody>
      </p:sp>
      <p:sp>
        <p:nvSpPr>
          <p:cNvPr id="71" name="Line 10"/>
          <p:cNvSpPr>
            <a:spLocks noChangeShapeType="1"/>
          </p:cNvSpPr>
          <p:nvPr/>
        </p:nvSpPr>
        <p:spPr bwMode="auto">
          <a:xfrm flipH="1" flipV="1">
            <a:off x="2806465" y="4807801"/>
            <a:ext cx="406775" cy="709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normAutofit fontScale="25000" lnSpcReduction="20000"/>
          </a:bodyPr>
          <a:lstStyle/>
          <a:p>
            <a:endParaRPr lang="en-US"/>
          </a:p>
        </p:txBody>
      </p:sp>
      <p:sp>
        <p:nvSpPr>
          <p:cNvPr id="72" name="Line 11"/>
          <p:cNvSpPr>
            <a:spLocks noChangeShapeType="1"/>
          </p:cNvSpPr>
          <p:nvPr/>
        </p:nvSpPr>
        <p:spPr bwMode="auto">
          <a:xfrm flipV="1">
            <a:off x="3481002" y="4805773"/>
            <a:ext cx="349864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normAutofit fontScale="25000" lnSpcReduction="20000"/>
          </a:bodyPr>
          <a:lstStyle/>
          <a:p>
            <a:endParaRPr lang="en-US"/>
          </a:p>
        </p:txBody>
      </p:sp>
      <p:sp>
        <p:nvSpPr>
          <p:cNvPr id="73" name="Text Box 12"/>
          <p:cNvSpPr txBox="1">
            <a:spLocks noChangeArrowheads="1"/>
          </p:cNvSpPr>
          <p:nvPr/>
        </p:nvSpPr>
        <p:spPr bwMode="auto">
          <a:xfrm>
            <a:off x="1338173" y="5326914"/>
            <a:ext cx="1396657" cy="292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normAutofit fontScale="62500" lnSpcReduction="20000"/>
          </a:bodyPr>
          <a:lstStyle/>
          <a:p>
            <a:r>
              <a:rPr lang="en-US" sz="2400" b="1" i="1" dirty="0">
                <a:solidFill>
                  <a:srgbClr val="660066"/>
                </a:solidFill>
              </a:rPr>
              <a:t>223.1.3.0/24</a:t>
            </a:r>
            <a:endParaRPr lang="en-US" b="1" i="1" dirty="0">
              <a:solidFill>
                <a:srgbClr val="660066"/>
              </a:solidFill>
            </a:endParaRPr>
          </a:p>
        </p:txBody>
      </p:sp>
      <p:sp>
        <p:nvSpPr>
          <p:cNvPr id="74" name="Rectangle 3"/>
          <p:cNvSpPr txBox="1">
            <a:spLocks noChangeArrowheads="1"/>
          </p:cNvSpPr>
          <p:nvPr/>
        </p:nvSpPr>
        <p:spPr>
          <a:xfrm>
            <a:off x="-20637" y="5552845"/>
            <a:ext cx="4647066" cy="13060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ZapfDingbats" charset="0"/>
              <a:buNone/>
            </a:pPr>
            <a:r>
              <a:rPr lang="en-US" sz="1800" dirty="0">
                <a:solidFill>
                  <a:srgbClr val="FF0000"/>
                </a:solidFill>
              </a:rPr>
              <a:t>CIDR:</a:t>
            </a:r>
            <a:r>
              <a:rPr lang="en-US" sz="1800" dirty="0"/>
              <a:t> </a:t>
            </a:r>
            <a:r>
              <a:rPr lang="en-US" sz="1800" dirty="0">
                <a:solidFill>
                  <a:srgbClr val="FF0000"/>
                </a:solidFill>
              </a:rPr>
              <a:t>C</a:t>
            </a:r>
            <a:r>
              <a:rPr lang="en-US" sz="1800" dirty="0"/>
              <a:t>lassless </a:t>
            </a:r>
            <a:r>
              <a:rPr lang="en-US" sz="1800" dirty="0" err="1">
                <a:solidFill>
                  <a:srgbClr val="FF0000"/>
                </a:solidFill>
              </a:rPr>
              <a:t>I</a:t>
            </a:r>
            <a:r>
              <a:rPr lang="en-US" sz="1800" dirty="0" err="1"/>
              <a:t>nter</a:t>
            </a:r>
            <a:r>
              <a:rPr lang="en-US" sz="1800" dirty="0" err="1">
                <a:solidFill>
                  <a:srgbClr val="FF0000"/>
                </a:solidFill>
              </a:rPr>
              <a:t>D</a:t>
            </a:r>
            <a:r>
              <a:rPr lang="en-US" sz="1800" dirty="0" err="1"/>
              <a:t>omain</a:t>
            </a:r>
            <a:r>
              <a:rPr lang="en-US" sz="1800" dirty="0"/>
              <a:t> </a:t>
            </a:r>
            <a:r>
              <a:rPr lang="en-US" sz="1800" dirty="0">
                <a:solidFill>
                  <a:srgbClr val="FF0000"/>
                </a:solidFill>
              </a:rPr>
              <a:t>R</a:t>
            </a:r>
            <a:r>
              <a:rPr lang="en-US" sz="1800" dirty="0"/>
              <a:t>outing</a:t>
            </a:r>
          </a:p>
          <a:p>
            <a:pPr lvl="1"/>
            <a:r>
              <a:rPr lang="en-US" sz="1400" dirty="0"/>
              <a:t>subnet portion of address of arbitrary length</a:t>
            </a:r>
          </a:p>
          <a:p>
            <a:pPr lvl="1"/>
            <a:r>
              <a:rPr lang="en-US" sz="1400" dirty="0"/>
              <a:t>address format: </a:t>
            </a:r>
            <a:r>
              <a:rPr lang="en-US" sz="1400" dirty="0" err="1">
                <a:solidFill>
                  <a:srgbClr val="FF0000"/>
                </a:solidFill>
              </a:rPr>
              <a:t>a.b.c.d</a:t>
            </a:r>
            <a:r>
              <a:rPr lang="en-US" sz="1400" dirty="0">
                <a:solidFill>
                  <a:srgbClr val="FF0000"/>
                </a:solidFill>
              </a:rPr>
              <a:t>/x</a:t>
            </a:r>
            <a:r>
              <a:rPr lang="en-US" sz="1400" dirty="0"/>
              <a:t>, where x is # bits in subnet portion of address</a:t>
            </a:r>
          </a:p>
        </p:txBody>
      </p:sp>
    </p:spTree>
    <p:extLst>
      <p:ext uri="{BB962C8B-B14F-4D97-AF65-F5344CB8AC3E}">
        <p14:creationId xmlns:p14="http://schemas.microsoft.com/office/powerpoint/2010/main" val="583770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  <p:bldP spid="63" grpId="0"/>
      <p:bldP spid="64" grpId="0"/>
      <p:bldP spid="73" grpId="0"/>
      <p:bldP spid="74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D8B18-FF53-A64F-839A-E947FDBBE7EC}" type="slidenum">
              <a:rPr lang="en-US" smtClean="0"/>
              <a:pPr/>
              <a:t>84</a:t>
            </a:fld>
            <a:endParaRPr lang="en-US" dirty="0"/>
          </a:p>
        </p:txBody>
      </p:sp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IP addresses: how to get one?</a:t>
            </a:r>
            <a:endParaRPr lang="en-US"/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1175" y="1687513"/>
            <a:ext cx="8034338" cy="3359150"/>
          </a:xfrm>
        </p:spPr>
        <p:txBody>
          <a:bodyPr>
            <a:normAutofit fontScale="85000" lnSpcReduction="20000"/>
          </a:bodyPr>
          <a:lstStyle/>
          <a:p>
            <a:pPr>
              <a:buFont typeface="ZapfDingbats" charset="0"/>
              <a:buNone/>
            </a:pPr>
            <a:r>
              <a:rPr lang="en-US" u="sng" dirty="0">
                <a:solidFill>
                  <a:srgbClr val="FF0000"/>
                </a:solidFill>
              </a:rPr>
              <a:t>Q:</a:t>
            </a:r>
            <a:r>
              <a:rPr lang="en-US" dirty="0"/>
              <a:t> How does a </a:t>
            </a:r>
            <a:r>
              <a:rPr lang="en-US" i="1" dirty="0"/>
              <a:t>host</a:t>
            </a:r>
            <a:r>
              <a:rPr lang="en-US" dirty="0"/>
              <a:t> get IP address?</a:t>
            </a:r>
          </a:p>
          <a:p>
            <a:pPr>
              <a:buFont typeface="ZapfDingbats" charset="0"/>
              <a:buNone/>
            </a:pPr>
            <a:endParaRPr lang="en-US" dirty="0"/>
          </a:p>
          <a:p>
            <a:r>
              <a:rPr lang="en-US" sz="2400" dirty="0"/>
              <a:t>hard-coded by system admin in a file</a:t>
            </a:r>
          </a:p>
          <a:p>
            <a:pPr lvl="1"/>
            <a:r>
              <a:rPr lang="en-US" dirty="0"/>
              <a:t>Windows: control-panel-&gt;network-&gt;configuration-&gt;</a:t>
            </a:r>
            <a:r>
              <a:rPr lang="en-US" dirty="0" err="1"/>
              <a:t>tcp</a:t>
            </a:r>
            <a:r>
              <a:rPr lang="en-US" dirty="0"/>
              <a:t>/</a:t>
            </a:r>
            <a:r>
              <a:rPr lang="en-US" dirty="0" err="1"/>
              <a:t>ip</a:t>
            </a:r>
            <a:r>
              <a:rPr lang="en-US" dirty="0"/>
              <a:t>-&gt;properties</a:t>
            </a:r>
          </a:p>
          <a:p>
            <a:pPr lvl="1"/>
            <a:r>
              <a:rPr lang="en-US" dirty="0"/>
              <a:t>UNIX: /</a:t>
            </a:r>
            <a:r>
              <a:rPr lang="en-US" dirty="0" err="1"/>
              <a:t>etc</a:t>
            </a:r>
            <a:r>
              <a:rPr lang="en-US" dirty="0"/>
              <a:t>/</a:t>
            </a:r>
            <a:r>
              <a:rPr lang="en-US" dirty="0" err="1"/>
              <a:t>rc.config</a:t>
            </a:r>
            <a:r>
              <a:rPr lang="en-US" dirty="0"/>
              <a:t> </a:t>
            </a:r>
            <a:r>
              <a:rPr lang="en-US" sz="2100" dirty="0"/>
              <a:t>(circa 1980’s your mileage will vary)</a:t>
            </a:r>
            <a:endParaRPr lang="en-US" dirty="0"/>
          </a:p>
          <a:p>
            <a:r>
              <a:rPr lang="en-US" sz="2400" dirty="0">
                <a:solidFill>
                  <a:srgbClr val="FF0000"/>
                </a:solidFill>
              </a:rPr>
              <a:t>DHCP: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FF0000"/>
                </a:solidFill>
              </a:rPr>
              <a:t>D</a:t>
            </a:r>
            <a:r>
              <a:rPr lang="en-US" sz="2400" dirty="0"/>
              <a:t>ynamic </a:t>
            </a:r>
            <a:r>
              <a:rPr lang="en-US" sz="2400" dirty="0">
                <a:solidFill>
                  <a:srgbClr val="FF0000"/>
                </a:solidFill>
              </a:rPr>
              <a:t>H</a:t>
            </a:r>
            <a:r>
              <a:rPr lang="en-US" sz="2400" dirty="0"/>
              <a:t>ost </a:t>
            </a:r>
            <a:r>
              <a:rPr lang="en-US" sz="2400" dirty="0">
                <a:solidFill>
                  <a:srgbClr val="FF0000"/>
                </a:solidFill>
              </a:rPr>
              <a:t>C</a:t>
            </a:r>
            <a:r>
              <a:rPr lang="en-US" sz="2400" dirty="0"/>
              <a:t>onfiguration </a:t>
            </a:r>
            <a:r>
              <a:rPr lang="en-US" sz="2400" dirty="0">
                <a:solidFill>
                  <a:srgbClr val="FF0000"/>
                </a:solidFill>
              </a:rPr>
              <a:t>P</a:t>
            </a:r>
            <a:r>
              <a:rPr lang="en-US" sz="2400" dirty="0"/>
              <a:t>rotocol: dynamically get address from as server</a:t>
            </a:r>
          </a:p>
          <a:p>
            <a:pPr lvl="1"/>
            <a:r>
              <a:rPr lang="ja-JP" altLang="en-US" dirty="0">
                <a:latin typeface="Calibri"/>
              </a:rPr>
              <a:t>“</a:t>
            </a:r>
            <a:r>
              <a:rPr lang="en-US" dirty="0"/>
              <a:t>plug-and-play</a:t>
            </a:r>
            <a:r>
              <a:rPr lang="ja-JP" altLang="en-US" dirty="0">
                <a:latin typeface="Calibri"/>
              </a:rPr>
              <a:t>”</a:t>
            </a:r>
            <a:r>
              <a:rPr lang="en-US" dirty="0"/>
              <a:t> </a:t>
            </a:r>
          </a:p>
          <a:p>
            <a:pPr>
              <a:buFont typeface="ZapfDingbats" charset="0"/>
              <a:buNone/>
            </a:pP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8324247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08960-F37B-114D-A8F9-49A40732560E}" type="slidenum">
              <a:rPr lang="en-US" smtClean="0"/>
              <a:pPr/>
              <a:t>85</a:t>
            </a:fld>
            <a:endParaRPr lang="en-US" dirty="0"/>
          </a:p>
        </p:txBody>
      </p:sp>
      <p:sp>
        <p:nvSpPr>
          <p:cNvPr id="635906" name="Rectangle 2"/>
          <p:cNvSpPr>
            <a:spLocks noGrp="1" noChangeArrowheads="1"/>
          </p:cNvSpPr>
          <p:nvPr>
            <p:ph type="title"/>
          </p:nvPr>
        </p:nvSpPr>
        <p:spPr>
          <a:xfrm>
            <a:off x="438150" y="7938"/>
            <a:ext cx="7772400" cy="1143000"/>
          </a:xfrm>
        </p:spPr>
        <p:txBody>
          <a:bodyPr/>
          <a:lstStyle/>
          <a:p>
            <a:r>
              <a:rPr lang="en-US" sz="3600" dirty="0"/>
              <a:t>DHCP client-server scenario</a:t>
            </a:r>
          </a:p>
        </p:txBody>
      </p:sp>
      <p:sp>
        <p:nvSpPr>
          <p:cNvPr id="635907" name="Rectangle 3"/>
          <p:cNvSpPr>
            <a:spLocks noChangeArrowheads="1"/>
          </p:cNvSpPr>
          <p:nvPr/>
        </p:nvSpPr>
        <p:spPr bwMode="auto">
          <a:xfrm>
            <a:off x="2408238" y="6037263"/>
            <a:ext cx="4978400" cy="3190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967" name="Rectangle 63"/>
          <p:cNvSpPr>
            <a:spLocks noChangeArrowheads="1"/>
          </p:cNvSpPr>
          <p:nvPr/>
        </p:nvSpPr>
        <p:spPr bwMode="auto">
          <a:xfrm>
            <a:off x="6210300" y="6770688"/>
            <a:ext cx="85725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700">
                <a:solidFill>
                  <a:srgbClr val="000000"/>
                </a:solidFill>
                <a:latin typeface="Times New Roman" charset="0"/>
              </a:rPr>
              <a:t> </a:t>
            </a:r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221153" y="4066876"/>
            <a:ext cx="3887769" cy="2654599"/>
            <a:chOff x="1712913" y="2103438"/>
            <a:chExt cx="5232400" cy="3154362"/>
          </a:xfrm>
        </p:grpSpPr>
        <p:sp>
          <p:nvSpPr>
            <p:cNvPr id="635908" name="Freeform 4"/>
            <p:cNvSpPr>
              <a:spLocks/>
            </p:cNvSpPr>
            <p:nvPr/>
          </p:nvSpPr>
          <p:spPr bwMode="auto">
            <a:xfrm>
              <a:off x="1712913" y="2103438"/>
              <a:ext cx="1941512" cy="2049462"/>
            </a:xfrm>
            <a:custGeom>
              <a:avLst/>
              <a:gdLst>
                <a:gd name="T0" fmla="*/ 1201 w 1223"/>
                <a:gd name="T1" fmla="*/ 756 h 1291"/>
                <a:gd name="T2" fmla="*/ 702 w 1223"/>
                <a:gd name="T3" fmla="*/ 670 h 1291"/>
                <a:gd name="T4" fmla="*/ 608 w 1223"/>
                <a:gd name="T5" fmla="*/ 103 h 1291"/>
                <a:gd name="T6" fmla="*/ 335 w 1223"/>
                <a:gd name="T7" fmla="*/ 52 h 1291"/>
                <a:gd name="T8" fmla="*/ 65 w 1223"/>
                <a:gd name="T9" fmla="*/ 82 h 1291"/>
                <a:gd name="T10" fmla="*/ 41 w 1223"/>
                <a:gd name="T11" fmla="*/ 544 h 1291"/>
                <a:gd name="T12" fmla="*/ 38 w 1223"/>
                <a:gd name="T13" fmla="*/ 751 h 1291"/>
                <a:gd name="T14" fmla="*/ 23 w 1223"/>
                <a:gd name="T15" fmla="*/ 940 h 1291"/>
                <a:gd name="T16" fmla="*/ 17 w 1223"/>
                <a:gd name="T17" fmla="*/ 1114 h 1291"/>
                <a:gd name="T18" fmla="*/ 128 w 1223"/>
                <a:gd name="T19" fmla="*/ 1219 h 1291"/>
                <a:gd name="T20" fmla="*/ 602 w 1223"/>
                <a:gd name="T21" fmla="*/ 1243 h 1291"/>
                <a:gd name="T22" fmla="*/ 686 w 1223"/>
                <a:gd name="T23" fmla="*/ 930 h 1291"/>
                <a:gd name="T24" fmla="*/ 1177 w 1223"/>
                <a:gd name="T25" fmla="*/ 916 h 1291"/>
                <a:gd name="T26" fmla="*/ 1201 w 1223"/>
                <a:gd name="T27" fmla="*/ 756 h 1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23" h="1291">
                  <a:moveTo>
                    <a:pt x="1201" y="756"/>
                  </a:moveTo>
                  <a:cubicBezTo>
                    <a:pt x="1180" y="640"/>
                    <a:pt x="798" y="744"/>
                    <a:pt x="702" y="670"/>
                  </a:cubicBezTo>
                  <a:cubicBezTo>
                    <a:pt x="603" y="561"/>
                    <a:pt x="669" y="206"/>
                    <a:pt x="608" y="103"/>
                  </a:cubicBezTo>
                  <a:cubicBezTo>
                    <a:pt x="547" y="0"/>
                    <a:pt x="425" y="55"/>
                    <a:pt x="335" y="52"/>
                  </a:cubicBezTo>
                  <a:cubicBezTo>
                    <a:pt x="245" y="49"/>
                    <a:pt x="114" y="0"/>
                    <a:pt x="65" y="82"/>
                  </a:cubicBezTo>
                  <a:cubicBezTo>
                    <a:pt x="16" y="164"/>
                    <a:pt x="45" y="433"/>
                    <a:pt x="41" y="544"/>
                  </a:cubicBezTo>
                  <a:cubicBezTo>
                    <a:pt x="37" y="655"/>
                    <a:pt x="41" y="685"/>
                    <a:pt x="38" y="751"/>
                  </a:cubicBezTo>
                  <a:cubicBezTo>
                    <a:pt x="35" y="817"/>
                    <a:pt x="26" y="880"/>
                    <a:pt x="23" y="940"/>
                  </a:cubicBezTo>
                  <a:cubicBezTo>
                    <a:pt x="20" y="1000"/>
                    <a:pt x="0" y="1068"/>
                    <a:pt x="17" y="1114"/>
                  </a:cubicBezTo>
                  <a:cubicBezTo>
                    <a:pt x="34" y="1160"/>
                    <a:pt x="31" y="1198"/>
                    <a:pt x="128" y="1219"/>
                  </a:cubicBezTo>
                  <a:cubicBezTo>
                    <a:pt x="225" y="1240"/>
                    <a:pt x="509" y="1291"/>
                    <a:pt x="602" y="1243"/>
                  </a:cubicBezTo>
                  <a:cubicBezTo>
                    <a:pt x="695" y="1195"/>
                    <a:pt x="590" y="984"/>
                    <a:pt x="686" y="930"/>
                  </a:cubicBezTo>
                  <a:cubicBezTo>
                    <a:pt x="782" y="876"/>
                    <a:pt x="1091" y="945"/>
                    <a:pt x="1177" y="916"/>
                  </a:cubicBezTo>
                  <a:cubicBezTo>
                    <a:pt x="1208" y="864"/>
                    <a:pt x="1223" y="871"/>
                    <a:pt x="1201" y="756"/>
                  </a:cubicBez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endParaRPr lang="en-US" sz="1600"/>
            </a:p>
          </p:txBody>
        </p:sp>
        <p:sp>
          <p:nvSpPr>
            <p:cNvPr id="635909" name="Freeform 5"/>
            <p:cNvSpPr>
              <a:spLocks/>
            </p:cNvSpPr>
            <p:nvPr/>
          </p:nvSpPr>
          <p:spPr bwMode="auto">
            <a:xfrm>
              <a:off x="4229100" y="2390775"/>
              <a:ext cx="1906588" cy="1958975"/>
            </a:xfrm>
            <a:custGeom>
              <a:avLst/>
              <a:gdLst>
                <a:gd name="T0" fmla="*/ 25 w 1201"/>
                <a:gd name="T1" fmla="*/ 709 h 1234"/>
                <a:gd name="T2" fmla="*/ 526 w 1201"/>
                <a:gd name="T3" fmla="*/ 780 h 1234"/>
                <a:gd name="T4" fmla="*/ 613 w 1201"/>
                <a:gd name="T5" fmla="*/ 1134 h 1234"/>
                <a:gd name="T6" fmla="*/ 946 w 1201"/>
                <a:gd name="T7" fmla="*/ 1230 h 1234"/>
                <a:gd name="T8" fmla="*/ 1171 w 1201"/>
                <a:gd name="T9" fmla="*/ 1107 h 1234"/>
                <a:gd name="T10" fmla="*/ 1126 w 1201"/>
                <a:gd name="T11" fmla="*/ 894 h 1234"/>
                <a:gd name="T12" fmla="*/ 1114 w 1201"/>
                <a:gd name="T13" fmla="*/ 693 h 1234"/>
                <a:gd name="T14" fmla="*/ 1099 w 1201"/>
                <a:gd name="T15" fmla="*/ 423 h 1234"/>
                <a:gd name="T16" fmla="*/ 1141 w 1201"/>
                <a:gd name="T17" fmla="*/ 216 h 1234"/>
                <a:gd name="T18" fmla="*/ 1102 w 1201"/>
                <a:gd name="T19" fmla="*/ 33 h 1234"/>
                <a:gd name="T20" fmla="*/ 646 w 1201"/>
                <a:gd name="T21" fmla="*/ 81 h 1234"/>
                <a:gd name="T22" fmla="*/ 535 w 1201"/>
                <a:gd name="T23" fmla="*/ 519 h 1234"/>
                <a:gd name="T24" fmla="*/ 44 w 1201"/>
                <a:gd name="T25" fmla="*/ 548 h 1234"/>
                <a:gd name="T26" fmla="*/ 25 w 1201"/>
                <a:gd name="T27" fmla="*/ 709 h 1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01" h="1234">
                  <a:moveTo>
                    <a:pt x="25" y="709"/>
                  </a:moveTo>
                  <a:cubicBezTo>
                    <a:pt x="49" y="824"/>
                    <a:pt x="428" y="709"/>
                    <a:pt x="526" y="780"/>
                  </a:cubicBezTo>
                  <a:cubicBezTo>
                    <a:pt x="624" y="851"/>
                    <a:pt x="543" y="1059"/>
                    <a:pt x="613" y="1134"/>
                  </a:cubicBezTo>
                  <a:cubicBezTo>
                    <a:pt x="683" y="1209"/>
                    <a:pt x="853" y="1234"/>
                    <a:pt x="946" y="1230"/>
                  </a:cubicBezTo>
                  <a:cubicBezTo>
                    <a:pt x="1039" y="1226"/>
                    <a:pt x="1141" y="1163"/>
                    <a:pt x="1171" y="1107"/>
                  </a:cubicBezTo>
                  <a:cubicBezTo>
                    <a:pt x="1201" y="1051"/>
                    <a:pt x="1135" y="963"/>
                    <a:pt x="1126" y="894"/>
                  </a:cubicBezTo>
                  <a:cubicBezTo>
                    <a:pt x="1117" y="825"/>
                    <a:pt x="1119" y="772"/>
                    <a:pt x="1114" y="693"/>
                  </a:cubicBezTo>
                  <a:cubicBezTo>
                    <a:pt x="1109" y="614"/>
                    <a:pt x="1095" y="502"/>
                    <a:pt x="1099" y="423"/>
                  </a:cubicBezTo>
                  <a:cubicBezTo>
                    <a:pt x="1103" y="344"/>
                    <a:pt x="1141" y="281"/>
                    <a:pt x="1141" y="216"/>
                  </a:cubicBezTo>
                  <a:cubicBezTo>
                    <a:pt x="1141" y="151"/>
                    <a:pt x="1185" y="56"/>
                    <a:pt x="1102" y="33"/>
                  </a:cubicBezTo>
                  <a:cubicBezTo>
                    <a:pt x="1019" y="10"/>
                    <a:pt x="740" y="0"/>
                    <a:pt x="646" y="81"/>
                  </a:cubicBezTo>
                  <a:cubicBezTo>
                    <a:pt x="552" y="162"/>
                    <a:pt x="635" y="441"/>
                    <a:pt x="535" y="519"/>
                  </a:cubicBezTo>
                  <a:cubicBezTo>
                    <a:pt x="435" y="597"/>
                    <a:pt x="129" y="516"/>
                    <a:pt x="44" y="548"/>
                  </a:cubicBezTo>
                  <a:cubicBezTo>
                    <a:pt x="15" y="601"/>
                    <a:pt x="0" y="594"/>
                    <a:pt x="25" y="709"/>
                  </a:cubicBez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endParaRPr lang="en-US" sz="1600"/>
            </a:p>
          </p:txBody>
        </p:sp>
        <p:sp>
          <p:nvSpPr>
            <p:cNvPr id="635910" name="Freeform 6"/>
            <p:cNvSpPr>
              <a:spLocks/>
            </p:cNvSpPr>
            <p:nvPr/>
          </p:nvSpPr>
          <p:spPr bwMode="auto">
            <a:xfrm>
              <a:off x="2921000" y="3767138"/>
              <a:ext cx="2055813" cy="1490662"/>
            </a:xfrm>
            <a:custGeom>
              <a:avLst/>
              <a:gdLst>
                <a:gd name="T0" fmla="*/ 600 w 1295"/>
                <a:gd name="T1" fmla="*/ 30 h 939"/>
                <a:gd name="T2" fmla="*/ 525 w 1295"/>
                <a:gd name="T3" fmla="*/ 393 h 939"/>
                <a:gd name="T4" fmla="*/ 81 w 1295"/>
                <a:gd name="T5" fmla="*/ 471 h 939"/>
                <a:gd name="T6" fmla="*/ 39 w 1295"/>
                <a:gd name="T7" fmla="*/ 855 h 939"/>
                <a:gd name="T8" fmla="*/ 207 w 1295"/>
                <a:gd name="T9" fmla="*/ 927 h 939"/>
                <a:gd name="T10" fmla="*/ 429 w 1295"/>
                <a:gd name="T11" fmla="*/ 927 h 939"/>
                <a:gd name="T12" fmla="*/ 705 w 1295"/>
                <a:gd name="T13" fmla="*/ 891 h 939"/>
                <a:gd name="T14" fmla="*/ 1227 w 1295"/>
                <a:gd name="T15" fmla="*/ 849 h 939"/>
                <a:gd name="T16" fmla="*/ 1113 w 1295"/>
                <a:gd name="T17" fmla="*/ 459 h 939"/>
                <a:gd name="T18" fmla="*/ 777 w 1295"/>
                <a:gd name="T19" fmla="*/ 363 h 939"/>
                <a:gd name="T20" fmla="*/ 762 w 1295"/>
                <a:gd name="T21" fmla="*/ 42 h 939"/>
                <a:gd name="T22" fmla="*/ 600 w 1295"/>
                <a:gd name="T23" fmla="*/ 30 h 9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95" h="939">
                  <a:moveTo>
                    <a:pt x="600" y="30"/>
                  </a:moveTo>
                  <a:cubicBezTo>
                    <a:pt x="486" y="60"/>
                    <a:pt x="610" y="247"/>
                    <a:pt x="525" y="393"/>
                  </a:cubicBezTo>
                  <a:cubicBezTo>
                    <a:pt x="439" y="467"/>
                    <a:pt x="162" y="394"/>
                    <a:pt x="81" y="471"/>
                  </a:cubicBezTo>
                  <a:cubicBezTo>
                    <a:pt x="0" y="548"/>
                    <a:pt x="18" y="779"/>
                    <a:pt x="39" y="855"/>
                  </a:cubicBezTo>
                  <a:cubicBezTo>
                    <a:pt x="60" y="931"/>
                    <a:pt x="142" y="915"/>
                    <a:pt x="207" y="927"/>
                  </a:cubicBezTo>
                  <a:cubicBezTo>
                    <a:pt x="272" y="939"/>
                    <a:pt x="346" y="933"/>
                    <a:pt x="429" y="927"/>
                  </a:cubicBezTo>
                  <a:cubicBezTo>
                    <a:pt x="512" y="921"/>
                    <a:pt x="572" y="904"/>
                    <a:pt x="705" y="891"/>
                  </a:cubicBezTo>
                  <a:cubicBezTo>
                    <a:pt x="838" y="878"/>
                    <a:pt x="1159" y="921"/>
                    <a:pt x="1227" y="849"/>
                  </a:cubicBezTo>
                  <a:cubicBezTo>
                    <a:pt x="1295" y="777"/>
                    <a:pt x="1188" y="540"/>
                    <a:pt x="1113" y="459"/>
                  </a:cubicBezTo>
                  <a:cubicBezTo>
                    <a:pt x="1038" y="378"/>
                    <a:pt x="835" y="432"/>
                    <a:pt x="777" y="363"/>
                  </a:cubicBezTo>
                  <a:cubicBezTo>
                    <a:pt x="719" y="294"/>
                    <a:pt x="791" y="97"/>
                    <a:pt x="762" y="42"/>
                  </a:cubicBezTo>
                  <a:cubicBezTo>
                    <a:pt x="708" y="15"/>
                    <a:pt x="714" y="0"/>
                    <a:pt x="600" y="30"/>
                  </a:cubicBez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endParaRPr lang="en-US" sz="1600"/>
            </a:p>
          </p:txBody>
        </p:sp>
        <p:graphicFrame>
          <p:nvGraphicFramePr>
            <p:cNvPr id="635911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86842000"/>
                </p:ext>
              </p:extLst>
            </p:nvPr>
          </p:nvGraphicFramePr>
          <p:xfrm>
            <a:off x="1790700" y="2208213"/>
            <a:ext cx="584200" cy="463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2028" name="Clip" r:id="rId4" imgW="1305000" imgH="1085760" progId="MS_ClipArt_Gallery.2">
                    <p:embed/>
                  </p:oleObj>
                </mc:Choice>
                <mc:Fallback>
                  <p:oleObj name="Clip" r:id="rId4" imgW="1305000" imgH="108576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90700" y="2208213"/>
                          <a:ext cx="584200" cy="4635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35912" name="Line 8"/>
            <p:cNvSpPr>
              <a:spLocks noChangeShapeType="1"/>
            </p:cNvSpPr>
            <p:nvPr/>
          </p:nvSpPr>
          <p:spPr bwMode="auto">
            <a:xfrm>
              <a:off x="2351088" y="2581275"/>
              <a:ext cx="277812" cy="15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noAutofit/>
            </a:bodyPr>
            <a:lstStyle/>
            <a:p>
              <a:endParaRPr lang="en-US" sz="400"/>
            </a:p>
          </p:txBody>
        </p:sp>
        <p:sp>
          <p:nvSpPr>
            <p:cNvPr id="635913" name="Line 9"/>
            <p:cNvSpPr>
              <a:spLocks noChangeShapeType="1"/>
            </p:cNvSpPr>
            <p:nvPr/>
          </p:nvSpPr>
          <p:spPr bwMode="auto">
            <a:xfrm flipH="1">
              <a:off x="2641600" y="2566988"/>
              <a:ext cx="0" cy="129063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noAutofit/>
            </a:bodyPr>
            <a:lstStyle/>
            <a:p>
              <a:endParaRPr lang="en-US" sz="400"/>
            </a:p>
          </p:txBody>
        </p:sp>
        <p:sp>
          <p:nvSpPr>
            <p:cNvPr id="635914" name="Line 10"/>
            <p:cNvSpPr>
              <a:spLocks noChangeShapeType="1"/>
            </p:cNvSpPr>
            <p:nvPr/>
          </p:nvSpPr>
          <p:spPr bwMode="auto">
            <a:xfrm flipV="1">
              <a:off x="2351088" y="3225800"/>
              <a:ext cx="277812" cy="31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noAutofit/>
            </a:bodyPr>
            <a:lstStyle/>
            <a:p>
              <a:endParaRPr lang="en-US" sz="400"/>
            </a:p>
          </p:txBody>
        </p:sp>
        <p:sp>
          <p:nvSpPr>
            <p:cNvPr id="635915" name="Line 11"/>
            <p:cNvSpPr>
              <a:spLocks noChangeShapeType="1"/>
            </p:cNvSpPr>
            <p:nvPr/>
          </p:nvSpPr>
          <p:spPr bwMode="auto">
            <a:xfrm>
              <a:off x="2360613" y="3852863"/>
              <a:ext cx="273050" cy="15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noAutofit/>
            </a:bodyPr>
            <a:lstStyle/>
            <a:p>
              <a:endParaRPr lang="en-US" sz="400"/>
            </a:p>
          </p:txBody>
        </p:sp>
        <p:graphicFrame>
          <p:nvGraphicFramePr>
            <p:cNvPr id="635916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56396147"/>
                </p:ext>
              </p:extLst>
            </p:nvPr>
          </p:nvGraphicFramePr>
          <p:xfrm>
            <a:off x="1790700" y="2874963"/>
            <a:ext cx="584200" cy="463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2029" name="Clip" r:id="rId6" imgW="1305000" imgH="1085760" progId="MS_ClipArt_Gallery.2">
                    <p:embed/>
                  </p:oleObj>
                </mc:Choice>
                <mc:Fallback>
                  <p:oleObj name="Clip" r:id="rId6" imgW="1305000" imgH="108576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90700" y="2874963"/>
                          <a:ext cx="584200" cy="4635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35917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57290242"/>
                </p:ext>
              </p:extLst>
            </p:nvPr>
          </p:nvGraphicFramePr>
          <p:xfrm>
            <a:off x="1790700" y="3484563"/>
            <a:ext cx="584200" cy="463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2030" name="Clip" r:id="rId7" imgW="1305000" imgH="1085760" progId="MS_ClipArt_Gallery.2">
                    <p:embed/>
                  </p:oleObj>
                </mc:Choice>
                <mc:Fallback>
                  <p:oleObj name="Clip" r:id="rId7" imgW="1305000" imgH="108576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90700" y="3484563"/>
                          <a:ext cx="584200" cy="4635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35918" name="Line 14"/>
            <p:cNvSpPr>
              <a:spLocks noChangeShapeType="1"/>
            </p:cNvSpPr>
            <p:nvPr/>
          </p:nvSpPr>
          <p:spPr bwMode="auto">
            <a:xfrm>
              <a:off x="2641600" y="3424238"/>
              <a:ext cx="1035050" cy="63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noAutofit/>
            </a:bodyPr>
            <a:lstStyle/>
            <a:p>
              <a:endParaRPr lang="en-US" sz="400"/>
            </a:p>
          </p:txBody>
        </p:sp>
        <p:grpSp>
          <p:nvGrpSpPr>
            <p:cNvPr id="635919" name="Group 15"/>
            <p:cNvGrpSpPr>
              <a:grpSpLocks/>
            </p:cNvGrpSpPr>
            <p:nvPr/>
          </p:nvGrpSpPr>
          <p:grpSpPr bwMode="auto">
            <a:xfrm>
              <a:off x="3584575" y="3389313"/>
              <a:ext cx="711200" cy="381000"/>
              <a:chOff x="3600" y="219"/>
              <a:chExt cx="360" cy="175"/>
            </a:xfrm>
          </p:grpSpPr>
          <p:sp>
            <p:nvSpPr>
              <p:cNvPr id="635920" name="Oval 16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endParaRPr lang="en-US" sz="400"/>
              </a:p>
            </p:txBody>
          </p:sp>
          <p:sp>
            <p:nvSpPr>
              <p:cNvPr id="635921" name="Line 17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endParaRPr lang="en-US" sz="400"/>
              </a:p>
            </p:txBody>
          </p:sp>
          <p:sp>
            <p:nvSpPr>
              <p:cNvPr id="635922" name="Line 18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endParaRPr lang="en-US" sz="400"/>
              </a:p>
            </p:txBody>
          </p:sp>
          <p:sp>
            <p:nvSpPr>
              <p:cNvPr id="635923" name="Rectangle 19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algn="ctr"/>
                <a:endParaRPr lang="en-US" sz="500">
                  <a:latin typeface="Times New Roman" charset="0"/>
                </a:endParaRPr>
              </a:p>
            </p:txBody>
          </p:sp>
          <p:sp>
            <p:nvSpPr>
              <p:cNvPr id="635924" name="Oval 20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endParaRPr lang="en-US" sz="400"/>
              </a:p>
            </p:txBody>
          </p:sp>
          <p:grpSp>
            <p:nvGrpSpPr>
              <p:cNvPr id="635925" name="Group 21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635926" name="Line 22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noAutofit/>
                </a:bodyPr>
                <a:lstStyle/>
                <a:p>
                  <a:endParaRPr lang="en-US" sz="400"/>
                </a:p>
              </p:txBody>
            </p:sp>
            <p:sp>
              <p:nvSpPr>
                <p:cNvPr id="635927" name="Line 23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noAutofit/>
                </a:bodyPr>
                <a:lstStyle/>
                <a:p>
                  <a:endParaRPr lang="en-US" sz="400"/>
                </a:p>
              </p:txBody>
            </p:sp>
            <p:sp>
              <p:nvSpPr>
                <p:cNvPr id="635928" name="Line 24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noAutofit/>
                </a:bodyPr>
                <a:lstStyle/>
                <a:p>
                  <a:endParaRPr lang="en-US" sz="400"/>
                </a:p>
              </p:txBody>
            </p:sp>
          </p:grpSp>
          <p:grpSp>
            <p:nvGrpSpPr>
              <p:cNvPr id="635929" name="Group 25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635930" name="Line 26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noAutofit/>
                </a:bodyPr>
                <a:lstStyle/>
                <a:p>
                  <a:endParaRPr lang="en-US" sz="400"/>
                </a:p>
              </p:txBody>
            </p:sp>
            <p:sp>
              <p:nvSpPr>
                <p:cNvPr id="635931" name="Line 27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noAutofit/>
                </a:bodyPr>
                <a:lstStyle/>
                <a:p>
                  <a:endParaRPr lang="en-US" sz="400"/>
                </a:p>
              </p:txBody>
            </p:sp>
            <p:sp>
              <p:nvSpPr>
                <p:cNvPr id="635932" name="Line 28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noAutofit/>
                </a:bodyPr>
                <a:lstStyle/>
                <a:p>
                  <a:endParaRPr lang="en-US" sz="400"/>
                </a:p>
              </p:txBody>
            </p:sp>
          </p:grpSp>
        </p:grpSp>
        <p:sp>
          <p:nvSpPr>
            <p:cNvPr id="635933" name="Text Box 29"/>
            <p:cNvSpPr txBox="1">
              <a:spLocks noChangeArrowheads="1"/>
            </p:cNvSpPr>
            <p:nvPr/>
          </p:nvSpPr>
          <p:spPr bwMode="auto">
            <a:xfrm>
              <a:off x="2309813" y="2255838"/>
              <a:ext cx="964026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normAutofit fontScale="92500" lnSpcReduction="10000"/>
            </a:bodyPr>
            <a:lstStyle/>
            <a:p>
              <a:r>
                <a:rPr lang="en-US" sz="1400" dirty="0">
                  <a:latin typeface="Calibri"/>
                </a:rPr>
                <a:t>223.1.1.1</a:t>
              </a:r>
              <a:endParaRPr lang="en-US" sz="1600" dirty="0"/>
            </a:p>
          </p:txBody>
        </p:sp>
        <p:sp>
          <p:nvSpPr>
            <p:cNvPr id="635934" name="Rectangle 30"/>
            <p:cNvSpPr>
              <a:spLocks noChangeArrowheads="1"/>
            </p:cNvSpPr>
            <p:nvPr/>
          </p:nvSpPr>
          <p:spPr bwMode="auto">
            <a:xfrm>
              <a:off x="2397125" y="2976563"/>
              <a:ext cx="309563" cy="180975"/>
            </a:xfrm>
            <a:prstGeom prst="rect">
              <a:avLst/>
            </a:prstGeom>
            <a:solidFill>
              <a:srgbClr val="66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noAutofit/>
            </a:bodyPr>
            <a:lstStyle/>
            <a:p>
              <a:endParaRPr lang="en-US" sz="400"/>
            </a:p>
          </p:txBody>
        </p:sp>
        <p:sp>
          <p:nvSpPr>
            <p:cNvPr id="635935" name="Text Box 31"/>
            <p:cNvSpPr txBox="1">
              <a:spLocks noChangeArrowheads="1"/>
            </p:cNvSpPr>
            <p:nvPr/>
          </p:nvSpPr>
          <p:spPr bwMode="auto">
            <a:xfrm>
              <a:off x="2387600" y="2884488"/>
              <a:ext cx="964026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normAutofit fontScale="92500" lnSpcReduction="10000"/>
            </a:bodyPr>
            <a:lstStyle/>
            <a:p>
              <a:r>
                <a:rPr lang="en-US" sz="1400" dirty="0">
                  <a:latin typeface="Calibri"/>
                </a:rPr>
                <a:t>223.1.1.2</a:t>
              </a:r>
              <a:endParaRPr lang="en-US" sz="1600" dirty="0"/>
            </a:p>
          </p:txBody>
        </p:sp>
        <p:sp>
          <p:nvSpPr>
            <p:cNvPr id="635936" name="Text Box 32"/>
            <p:cNvSpPr txBox="1">
              <a:spLocks noChangeArrowheads="1"/>
            </p:cNvSpPr>
            <p:nvPr/>
          </p:nvSpPr>
          <p:spPr bwMode="auto">
            <a:xfrm>
              <a:off x="2195513" y="3836988"/>
              <a:ext cx="964026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normAutofit fontScale="92500" lnSpcReduction="10000"/>
            </a:bodyPr>
            <a:lstStyle/>
            <a:p>
              <a:r>
                <a:rPr lang="en-US" sz="1400" dirty="0">
                  <a:latin typeface="Calibri"/>
                </a:rPr>
                <a:t>223.1.1.3</a:t>
              </a:r>
              <a:endParaRPr lang="en-US" sz="1600" dirty="0"/>
            </a:p>
          </p:txBody>
        </p:sp>
        <p:sp>
          <p:nvSpPr>
            <p:cNvPr id="635937" name="Text Box 33"/>
            <p:cNvSpPr txBox="1">
              <a:spLocks noChangeArrowheads="1"/>
            </p:cNvSpPr>
            <p:nvPr/>
          </p:nvSpPr>
          <p:spPr bwMode="auto">
            <a:xfrm>
              <a:off x="2986088" y="3165475"/>
              <a:ext cx="966931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normAutofit fontScale="92500" lnSpcReduction="10000"/>
            </a:bodyPr>
            <a:lstStyle/>
            <a:p>
              <a:r>
                <a:rPr lang="en-US" sz="1400" dirty="0">
                  <a:latin typeface="Calibri"/>
                </a:rPr>
                <a:t>223.1.1.4</a:t>
              </a:r>
              <a:endParaRPr lang="en-US" sz="1600" dirty="0"/>
            </a:p>
          </p:txBody>
        </p:sp>
        <p:sp>
          <p:nvSpPr>
            <p:cNvPr id="635938" name="Line 34"/>
            <p:cNvSpPr>
              <a:spLocks noChangeShapeType="1"/>
            </p:cNvSpPr>
            <p:nvPr/>
          </p:nvSpPr>
          <p:spPr bwMode="auto">
            <a:xfrm>
              <a:off x="4189413" y="3433763"/>
              <a:ext cx="1016000" cy="15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noAutofit/>
            </a:bodyPr>
            <a:lstStyle/>
            <a:p>
              <a:endParaRPr lang="en-US" sz="400"/>
            </a:p>
          </p:txBody>
        </p:sp>
        <p:sp>
          <p:nvSpPr>
            <p:cNvPr id="635939" name="Text Box 35"/>
            <p:cNvSpPr txBox="1">
              <a:spLocks noChangeArrowheads="1"/>
            </p:cNvSpPr>
            <p:nvPr/>
          </p:nvSpPr>
          <p:spPr bwMode="auto">
            <a:xfrm>
              <a:off x="4062413" y="3155950"/>
              <a:ext cx="964026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normAutofit fontScale="92500" lnSpcReduction="10000"/>
            </a:bodyPr>
            <a:lstStyle/>
            <a:p>
              <a:r>
                <a:rPr lang="en-US" sz="1400" dirty="0">
                  <a:latin typeface="Calibri"/>
                </a:rPr>
                <a:t>223.1.2.9</a:t>
              </a:r>
              <a:endParaRPr lang="en-US" sz="1600" dirty="0"/>
            </a:p>
          </p:txBody>
        </p:sp>
        <p:sp>
          <p:nvSpPr>
            <p:cNvPr id="635940" name="Line 36"/>
            <p:cNvSpPr>
              <a:spLocks noChangeShapeType="1"/>
            </p:cNvSpPr>
            <p:nvPr/>
          </p:nvSpPr>
          <p:spPr bwMode="auto">
            <a:xfrm flipH="1">
              <a:off x="5213350" y="2738438"/>
              <a:ext cx="0" cy="129063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noAutofit/>
            </a:bodyPr>
            <a:lstStyle/>
            <a:p>
              <a:endParaRPr lang="en-US" sz="400"/>
            </a:p>
          </p:txBody>
        </p:sp>
        <p:graphicFrame>
          <p:nvGraphicFramePr>
            <p:cNvPr id="635941" name="Object 3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63866932"/>
                </p:ext>
              </p:extLst>
            </p:nvPr>
          </p:nvGraphicFramePr>
          <p:xfrm>
            <a:off x="5391150" y="2446338"/>
            <a:ext cx="584200" cy="463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2031" name="Clip" r:id="rId8" imgW="1305000" imgH="1085760" progId="MS_ClipArt_Gallery.2">
                    <p:embed/>
                  </p:oleObj>
                </mc:Choice>
                <mc:Fallback>
                  <p:oleObj name="Clip" r:id="rId8" imgW="1305000" imgH="108576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91150" y="2446338"/>
                          <a:ext cx="584200" cy="4635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35942" name="Line 38"/>
            <p:cNvSpPr>
              <a:spLocks noChangeShapeType="1"/>
            </p:cNvSpPr>
            <p:nvPr/>
          </p:nvSpPr>
          <p:spPr bwMode="auto">
            <a:xfrm>
              <a:off x="5213350" y="2743200"/>
              <a:ext cx="234950" cy="63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noAutofit/>
            </a:bodyPr>
            <a:lstStyle/>
            <a:p>
              <a:endParaRPr lang="en-US" sz="400"/>
            </a:p>
          </p:txBody>
        </p:sp>
        <p:graphicFrame>
          <p:nvGraphicFramePr>
            <p:cNvPr id="635943" name="Object 3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89765972"/>
                </p:ext>
              </p:extLst>
            </p:nvPr>
          </p:nvGraphicFramePr>
          <p:xfrm>
            <a:off x="5395913" y="3827463"/>
            <a:ext cx="584200" cy="463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2032" name="Clip" r:id="rId9" imgW="1305000" imgH="1085760" progId="MS_ClipArt_Gallery.2">
                    <p:embed/>
                  </p:oleObj>
                </mc:Choice>
                <mc:Fallback>
                  <p:oleObj name="Clip" r:id="rId9" imgW="1305000" imgH="108576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95913" y="3827463"/>
                          <a:ext cx="584200" cy="4635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35944" name="Line 40"/>
            <p:cNvSpPr>
              <a:spLocks noChangeShapeType="1"/>
            </p:cNvSpPr>
            <p:nvPr/>
          </p:nvSpPr>
          <p:spPr bwMode="auto">
            <a:xfrm>
              <a:off x="5213350" y="4014788"/>
              <a:ext cx="234950" cy="63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noAutofit/>
            </a:bodyPr>
            <a:lstStyle/>
            <a:p>
              <a:endParaRPr lang="en-US" sz="400"/>
            </a:p>
          </p:txBody>
        </p:sp>
        <p:sp>
          <p:nvSpPr>
            <p:cNvPr id="635945" name="Rectangle 41"/>
            <p:cNvSpPr>
              <a:spLocks noChangeArrowheads="1"/>
            </p:cNvSpPr>
            <p:nvPr/>
          </p:nvSpPr>
          <p:spPr bwMode="auto">
            <a:xfrm>
              <a:off x="5159375" y="3749675"/>
              <a:ext cx="171450" cy="180975"/>
            </a:xfrm>
            <a:prstGeom prst="rect">
              <a:avLst/>
            </a:prstGeom>
            <a:solidFill>
              <a:srgbClr val="66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noAutofit/>
            </a:bodyPr>
            <a:lstStyle/>
            <a:p>
              <a:endParaRPr lang="en-US" sz="400"/>
            </a:p>
          </p:txBody>
        </p:sp>
        <p:sp>
          <p:nvSpPr>
            <p:cNvPr id="635946" name="Text Box 42"/>
            <p:cNvSpPr txBox="1">
              <a:spLocks noChangeArrowheads="1"/>
            </p:cNvSpPr>
            <p:nvPr/>
          </p:nvSpPr>
          <p:spPr bwMode="auto">
            <a:xfrm>
              <a:off x="4573588" y="3636963"/>
              <a:ext cx="964026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normAutofit fontScale="92500" lnSpcReduction="10000"/>
            </a:bodyPr>
            <a:lstStyle/>
            <a:p>
              <a:r>
                <a:rPr lang="en-US" sz="1400" dirty="0">
                  <a:latin typeface="Calibri"/>
                </a:rPr>
                <a:t>223.1.2.2</a:t>
              </a:r>
              <a:endParaRPr lang="en-US" sz="1600" dirty="0"/>
            </a:p>
          </p:txBody>
        </p:sp>
        <p:sp>
          <p:nvSpPr>
            <p:cNvPr id="635947" name="Text Box 43"/>
            <p:cNvSpPr txBox="1">
              <a:spLocks noChangeArrowheads="1"/>
            </p:cNvSpPr>
            <p:nvPr/>
          </p:nvSpPr>
          <p:spPr bwMode="auto">
            <a:xfrm>
              <a:off x="5297488" y="2144713"/>
              <a:ext cx="964026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normAutofit fontScale="92500" lnSpcReduction="10000"/>
            </a:bodyPr>
            <a:lstStyle/>
            <a:p>
              <a:r>
                <a:rPr lang="en-US" sz="1400" dirty="0">
                  <a:latin typeface="Calibri"/>
                </a:rPr>
                <a:t>223.1.2.1</a:t>
              </a:r>
              <a:endParaRPr lang="en-US" sz="1600" dirty="0"/>
            </a:p>
          </p:txBody>
        </p:sp>
        <p:sp>
          <p:nvSpPr>
            <p:cNvPr id="635948" name="Line 44"/>
            <p:cNvSpPr>
              <a:spLocks noChangeShapeType="1"/>
            </p:cNvSpPr>
            <p:nvPr/>
          </p:nvSpPr>
          <p:spPr bwMode="auto">
            <a:xfrm flipH="1">
              <a:off x="3951288" y="3771900"/>
              <a:ext cx="0" cy="71913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noAutofit/>
            </a:bodyPr>
            <a:lstStyle/>
            <a:p>
              <a:endParaRPr lang="en-US" sz="400"/>
            </a:p>
          </p:txBody>
        </p:sp>
        <p:sp>
          <p:nvSpPr>
            <p:cNvPr id="635949" name="Line 45"/>
            <p:cNvSpPr>
              <a:spLocks noChangeShapeType="1"/>
            </p:cNvSpPr>
            <p:nvPr/>
          </p:nvSpPr>
          <p:spPr bwMode="auto">
            <a:xfrm flipH="1">
              <a:off x="3294063" y="4491038"/>
              <a:ext cx="118586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noAutofit/>
            </a:bodyPr>
            <a:lstStyle/>
            <a:p>
              <a:endParaRPr lang="en-US" sz="400"/>
            </a:p>
          </p:txBody>
        </p:sp>
        <p:sp>
          <p:nvSpPr>
            <p:cNvPr id="635950" name="Line 46"/>
            <p:cNvSpPr>
              <a:spLocks noChangeShapeType="1"/>
            </p:cNvSpPr>
            <p:nvPr/>
          </p:nvSpPr>
          <p:spPr bwMode="auto">
            <a:xfrm flipH="1" flipV="1">
              <a:off x="3290888" y="4483100"/>
              <a:ext cx="3175" cy="2413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noAutofit/>
            </a:bodyPr>
            <a:lstStyle/>
            <a:p>
              <a:endParaRPr lang="en-US" sz="400"/>
            </a:p>
          </p:txBody>
        </p:sp>
        <p:sp>
          <p:nvSpPr>
            <p:cNvPr id="635951" name="Line 47"/>
            <p:cNvSpPr>
              <a:spLocks noChangeShapeType="1"/>
            </p:cNvSpPr>
            <p:nvPr/>
          </p:nvSpPr>
          <p:spPr bwMode="auto">
            <a:xfrm flipH="1" flipV="1">
              <a:off x="4467225" y="4487863"/>
              <a:ext cx="3175" cy="2413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noAutofit/>
            </a:bodyPr>
            <a:lstStyle/>
            <a:p>
              <a:endParaRPr lang="en-US" sz="400"/>
            </a:p>
          </p:txBody>
        </p:sp>
        <p:graphicFrame>
          <p:nvGraphicFramePr>
            <p:cNvPr id="635952" name="Object 4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03886019"/>
                </p:ext>
              </p:extLst>
            </p:nvPr>
          </p:nvGraphicFramePr>
          <p:xfrm>
            <a:off x="4252913" y="4646613"/>
            <a:ext cx="584200" cy="463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2033" name="Clip" r:id="rId10" imgW="1305000" imgH="1085760" progId="MS_ClipArt_Gallery.2">
                    <p:embed/>
                  </p:oleObj>
                </mc:Choice>
                <mc:Fallback>
                  <p:oleObj name="Clip" r:id="rId10" imgW="1305000" imgH="108576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52913" y="4646613"/>
                          <a:ext cx="584200" cy="4635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35953" name="Object 4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77273383"/>
                </p:ext>
              </p:extLst>
            </p:nvPr>
          </p:nvGraphicFramePr>
          <p:xfrm>
            <a:off x="2995613" y="4660900"/>
            <a:ext cx="584200" cy="463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2034" name="Clip" r:id="rId11" imgW="1305000" imgH="1085760" progId="MS_ClipArt_Gallery.2">
                    <p:embed/>
                  </p:oleObj>
                </mc:Choice>
                <mc:Fallback>
                  <p:oleObj name="Clip" r:id="rId11" imgW="1305000" imgH="108576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95613" y="4660900"/>
                          <a:ext cx="584200" cy="4635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35954" name="Text Box 50"/>
            <p:cNvSpPr txBox="1">
              <a:spLocks noChangeArrowheads="1"/>
            </p:cNvSpPr>
            <p:nvPr/>
          </p:nvSpPr>
          <p:spPr bwMode="auto">
            <a:xfrm>
              <a:off x="4471988" y="4337050"/>
              <a:ext cx="964026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normAutofit fontScale="92500" lnSpcReduction="10000"/>
            </a:bodyPr>
            <a:lstStyle/>
            <a:p>
              <a:r>
                <a:rPr lang="en-US" sz="1400" dirty="0">
                  <a:latin typeface="Calibri"/>
                </a:rPr>
                <a:t>223.1.3.2</a:t>
              </a:r>
              <a:endParaRPr lang="en-US" sz="1600" dirty="0"/>
            </a:p>
          </p:txBody>
        </p:sp>
        <p:sp>
          <p:nvSpPr>
            <p:cNvPr id="635955" name="Text Box 51"/>
            <p:cNvSpPr txBox="1">
              <a:spLocks noChangeArrowheads="1"/>
            </p:cNvSpPr>
            <p:nvPr/>
          </p:nvSpPr>
          <p:spPr bwMode="auto">
            <a:xfrm>
              <a:off x="2295525" y="4375150"/>
              <a:ext cx="964026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normAutofit fontScale="92500" lnSpcReduction="10000"/>
            </a:bodyPr>
            <a:lstStyle/>
            <a:p>
              <a:r>
                <a:rPr lang="en-US" sz="1400" dirty="0">
                  <a:latin typeface="Calibri"/>
                </a:rPr>
                <a:t>223.1.3.1</a:t>
              </a:r>
              <a:endParaRPr lang="en-US" sz="1600" dirty="0"/>
            </a:p>
          </p:txBody>
        </p:sp>
        <p:sp>
          <p:nvSpPr>
            <p:cNvPr id="635956" name="Rectangle 52"/>
            <p:cNvSpPr>
              <a:spLocks noChangeArrowheads="1"/>
            </p:cNvSpPr>
            <p:nvPr/>
          </p:nvSpPr>
          <p:spPr bwMode="auto">
            <a:xfrm>
              <a:off x="3887788" y="3905250"/>
              <a:ext cx="128587" cy="180975"/>
            </a:xfrm>
            <a:prstGeom prst="rect">
              <a:avLst/>
            </a:prstGeom>
            <a:solidFill>
              <a:srgbClr val="66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noAutofit/>
            </a:bodyPr>
            <a:lstStyle/>
            <a:p>
              <a:endParaRPr lang="en-US" sz="400"/>
            </a:p>
          </p:txBody>
        </p:sp>
        <p:sp>
          <p:nvSpPr>
            <p:cNvPr id="635957" name="Text Box 53"/>
            <p:cNvSpPr txBox="1">
              <a:spLocks noChangeArrowheads="1"/>
            </p:cNvSpPr>
            <p:nvPr/>
          </p:nvSpPr>
          <p:spPr bwMode="auto">
            <a:xfrm>
              <a:off x="3322638" y="3840163"/>
              <a:ext cx="1069524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normAutofit fontScale="92500" lnSpcReduction="10000"/>
            </a:bodyPr>
            <a:lstStyle/>
            <a:p>
              <a:r>
                <a:rPr lang="en-US" sz="1400" dirty="0">
                  <a:latin typeface="Calibri"/>
                </a:rPr>
                <a:t>223.1.3.27</a:t>
              </a:r>
              <a:endParaRPr lang="en-US" sz="1600" dirty="0"/>
            </a:p>
          </p:txBody>
        </p:sp>
        <p:grpSp>
          <p:nvGrpSpPr>
            <p:cNvPr id="635958" name="Group 54"/>
            <p:cNvGrpSpPr>
              <a:grpSpLocks/>
            </p:cNvGrpSpPr>
            <p:nvPr/>
          </p:nvGrpSpPr>
          <p:grpSpPr bwMode="auto">
            <a:xfrm>
              <a:off x="1890713" y="2170113"/>
              <a:ext cx="369887" cy="396875"/>
              <a:chOff x="2822" y="1181"/>
              <a:chExt cx="233" cy="250"/>
            </a:xfrm>
          </p:grpSpPr>
          <p:sp>
            <p:nvSpPr>
              <p:cNvPr id="635959" name="Rectangle 55"/>
              <p:cNvSpPr>
                <a:spLocks noChangeArrowheads="1"/>
              </p:cNvSpPr>
              <p:nvPr/>
            </p:nvSpPr>
            <p:spPr bwMode="auto">
              <a:xfrm>
                <a:off x="2886" y="1230"/>
                <a:ext cx="114" cy="1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635960" name="Text Box 56"/>
              <p:cNvSpPr txBox="1">
                <a:spLocks noChangeArrowheads="1"/>
              </p:cNvSpPr>
              <p:nvPr/>
            </p:nvSpPr>
            <p:spPr bwMode="auto">
              <a:xfrm>
                <a:off x="2822" y="1181"/>
                <a:ext cx="233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normAutofit fontScale="92500" lnSpcReduction="10000"/>
              </a:bodyPr>
              <a:lstStyle/>
              <a:p>
                <a:r>
                  <a:rPr lang="en-US">
                    <a:solidFill>
                      <a:srgbClr val="FF0000"/>
                    </a:solidFill>
                  </a:rPr>
                  <a:t>A</a:t>
                </a:r>
                <a:endParaRPr lang="en-US" sz="160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635961" name="Group 57"/>
            <p:cNvGrpSpPr>
              <a:grpSpLocks/>
            </p:cNvGrpSpPr>
            <p:nvPr/>
          </p:nvGrpSpPr>
          <p:grpSpPr bwMode="auto">
            <a:xfrm>
              <a:off x="1881188" y="3408363"/>
              <a:ext cx="344487" cy="396875"/>
              <a:chOff x="2822" y="1181"/>
              <a:chExt cx="217" cy="250"/>
            </a:xfrm>
          </p:grpSpPr>
          <p:sp>
            <p:nvSpPr>
              <p:cNvPr id="635962" name="Rectangle 58"/>
              <p:cNvSpPr>
                <a:spLocks noChangeArrowheads="1"/>
              </p:cNvSpPr>
              <p:nvPr/>
            </p:nvSpPr>
            <p:spPr bwMode="auto">
              <a:xfrm>
                <a:off x="2886" y="1230"/>
                <a:ext cx="114" cy="1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635963" name="Text Box 59"/>
              <p:cNvSpPr txBox="1">
                <a:spLocks noChangeArrowheads="1"/>
              </p:cNvSpPr>
              <p:nvPr/>
            </p:nvSpPr>
            <p:spPr bwMode="auto">
              <a:xfrm>
                <a:off x="2822" y="1181"/>
                <a:ext cx="217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normAutofit fontScale="92500" lnSpcReduction="10000"/>
              </a:bodyPr>
              <a:lstStyle/>
              <a:p>
                <a:r>
                  <a:rPr lang="en-US">
                    <a:solidFill>
                      <a:srgbClr val="FF0000"/>
                    </a:solidFill>
                  </a:rPr>
                  <a:t>B</a:t>
                </a:r>
                <a:endParaRPr lang="en-US" sz="160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635964" name="Group 60"/>
            <p:cNvGrpSpPr>
              <a:grpSpLocks/>
            </p:cNvGrpSpPr>
            <p:nvPr/>
          </p:nvGrpSpPr>
          <p:grpSpPr bwMode="auto">
            <a:xfrm>
              <a:off x="5491163" y="3770313"/>
              <a:ext cx="342900" cy="396875"/>
              <a:chOff x="2822" y="1181"/>
              <a:chExt cx="216" cy="250"/>
            </a:xfrm>
          </p:grpSpPr>
          <p:sp>
            <p:nvSpPr>
              <p:cNvPr id="635965" name="Rectangle 61"/>
              <p:cNvSpPr>
                <a:spLocks noChangeArrowheads="1"/>
              </p:cNvSpPr>
              <p:nvPr/>
            </p:nvSpPr>
            <p:spPr bwMode="auto">
              <a:xfrm>
                <a:off x="2886" y="1230"/>
                <a:ext cx="114" cy="1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635966" name="Text Box 62"/>
              <p:cNvSpPr txBox="1">
                <a:spLocks noChangeArrowheads="1"/>
              </p:cNvSpPr>
              <p:nvPr/>
            </p:nvSpPr>
            <p:spPr bwMode="auto">
              <a:xfrm>
                <a:off x="2822" y="1181"/>
                <a:ext cx="216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normAutofit fontScale="92500" lnSpcReduction="10000"/>
              </a:bodyPr>
              <a:lstStyle/>
              <a:p>
                <a:r>
                  <a:rPr lang="en-US">
                    <a:solidFill>
                      <a:srgbClr val="FF0000"/>
                    </a:solidFill>
                  </a:rPr>
                  <a:t>E</a:t>
                </a:r>
                <a:endParaRPr lang="en-US" sz="160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635968" name="Line 64"/>
            <p:cNvSpPr>
              <a:spLocks noChangeShapeType="1"/>
            </p:cNvSpPr>
            <p:nvPr/>
          </p:nvSpPr>
          <p:spPr bwMode="auto">
            <a:xfrm>
              <a:off x="4851400" y="2908300"/>
              <a:ext cx="334963" cy="1588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>
              <a:noAutofit/>
            </a:bodyPr>
            <a:lstStyle/>
            <a:p>
              <a:endParaRPr lang="en-US" sz="400"/>
            </a:p>
          </p:txBody>
        </p:sp>
        <p:sp>
          <p:nvSpPr>
            <p:cNvPr id="635969" name="Freeform 65"/>
            <p:cNvSpPr>
              <a:spLocks/>
            </p:cNvSpPr>
            <p:nvPr/>
          </p:nvSpPr>
          <p:spPr bwMode="auto">
            <a:xfrm>
              <a:off x="4664075" y="2781300"/>
              <a:ext cx="361950" cy="180975"/>
            </a:xfrm>
            <a:custGeom>
              <a:avLst/>
              <a:gdLst>
                <a:gd name="T0" fmla="*/ 88 w 228"/>
                <a:gd name="T1" fmla="*/ 0 h 114"/>
                <a:gd name="T2" fmla="*/ 0 w 228"/>
                <a:gd name="T3" fmla="*/ 114 h 114"/>
                <a:gd name="T4" fmla="*/ 139 w 228"/>
                <a:gd name="T5" fmla="*/ 114 h 114"/>
                <a:gd name="T6" fmla="*/ 228 w 228"/>
                <a:gd name="T7" fmla="*/ 0 h 114"/>
                <a:gd name="T8" fmla="*/ 88 w 228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114">
                  <a:moveTo>
                    <a:pt x="88" y="0"/>
                  </a:moveTo>
                  <a:lnTo>
                    <a:pt x="0" y="114"/>
                  </a:lnTo>
                  <a:lnTo>
                    <a:pt x="139" y="114"/>
                  </a:lnTo>
                  <a:lnTo>
                    <a:pt x="228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noAutofit/>
            </a:bodyPr>
            <a:lstStyle/>
            <a:p>
              <a:endParaRPr lang="en-US" sz="400"/>
            </a:p>
          </p:txBody>
        </p:sp>
        <p:sp>
          <p:nvSpPr>
            <p:cNvPr id="635970" name="Rectangle 66"/>
            <p:cNvSpPr>
              <a:spLocks noChangeArrowheads="1"/>
            </p:cNvSpPr>
            <p:nvPr/>
          </p:nvSpPr>
          <p:spPr bwMode="auto">
            <a:xfrm>
              <a:off x="4848225" y="2189163"/>
              <a:ext cx="166688" cy="598487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rmAutofit/>
            </a:bodyPr>
            <a:lstStyle/>
            <a:p>
              <a:endParaRPr lang="en-US" sz="1600"/>
            </a:p>
          </p:txBody>
        </p:sp>
        <p:sp>
          <p:nvSpPr>
            <p:cNvPr id="635971" name="Rectangle 67"/>
            <p:cNvSpPr>
              <a:spLocks noChangeArrowheads="1"/>
            </p:cNvSpPr>
            <p:nvPr/>
          </p:nvSpPr>
          <p:spPr bwMode="auto">
            <a:xfrm>
              <a:off x="4664075" y="2360613"/>
              <a:ext cx="231775" cy="598487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rmAutofit/>
            </a:bodyPr>
            <a:lstStyle/>
            <a:p>
              <a:endParaRPr lang="en-US" sz="1600"/>
            </a:p>
          </p:txBody>
        </p:sp>
        <p:sp>
          <p:nvSpPr>
            <p:cNvPr id="635972" name="Rectangle 68"/>
            <p:cNvSpPr>
              <a:spLocks noChangeArrowheads="1"/>
            </p:cNvSpPr>
            <p:nvPr/>
          </p:nvSpPr>
          <p:spPr bwMode="auto">
            <a:xfrm>
              <a:off x="4652963" y="2360613"/>
              <a:ext cx="231775" cy="598487"/>
            </a:xfrm>
            <a:prstGeom prst="rect">
              <a:avLst/>
            </a:prstGeom>
            <a:noFill/>
            <a:ln w="206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>
              <a:normAutofit/>
            </a:bodyPr>
            <a:lstStyle/>
            <a:p>
              <a:endParaRPr lang="en-US" sz="1600"/>
            </a:p>
          </p:txBody>
        </p:sp>
        <p:sp>
          <p:nvSpPr>
            <p:cNvPr id="635973" name="Freeform 69"/>
            <p:cNvSpPr>
              <a:spLocks/>
            </p:cNvSpPr>
            <p:nvPr/>
          </p:nvSpPr>
          <p:spPr bwMode="auto">
            <a:xfrm>
              <a:off x="4664075" y="2181225"/>
              <a:ext cx="361950" cy="182563"/>
            </a:xfrm>
            <a:custGeom>
              <a:avLst/>
              <a:gdLst>
                <a:gd name="T0" fmla="*/ 88 w 228"/>
                <a:gd name="T1" fmla="*/ 0 h 115"/>
                <a:gd name="T2" fmla="*/ 0 w 228"/>
                <a:gd name="T3" fmla="*/ 115 h 115"/>
                <a:gd name="T4" fmla="*/ 139 w 228"/>
                <a:gd name="T5" fmla="*/ 115 h 115"/>
                <a:gd name="T6" fmla="*/ 228 w 228"/>
                <a:gd name="T7" fmla="*/ 0 h 115"/>
                <a:gd name="T8" fmla="*/ 88 w 228"/>
                <a:gd name="T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115">
                  <a:moveTo>
                    <a:pt x="88" y="0"/>
                  </a:moveTo>
                  <a:lnTo>
                    <a:pt x="0" y="115"/>
                  </a:lnTo>
                  <a:lnTo>
                    <a:pt x="139" y="115"/>
                  </a:lnTo>
                  <a:lnTo>
                    <a:pt x="228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normAutofit/>
            </a:bodyPr>
            <a:lstStyle/>
            <a:p>
              <a:endParaRPr lang="en-US" sz="400"/>
            </a:p>
          </p:txBody>
        </p:sp>
        <p:sp>
          <p:nvSpPr>
            <p:cNvPr id="635974" name="Freeform 70"/>
            <p:cNvSpPr>
              <a:spLocks/>
            </p:cNvSpPr>
            <p:nvPr/>
          </p:nvSpPr>
          <p:spPr bwMode="auto">
            <a:xfrm>
              <a:off x="4664075" y="2181225"/>
              <a:ext cx="361950" cy="182563"/>
            </a:xfrm>
            <a:custGeom>
              <a:avLst/>
              <a:gdLst>
                <a:gd name="T0" fmla="*/ 88 w 228"/>
                <a:gd name="T1" fmla="*/ 0 h 115"/>
                <a:gd name="T2" fmla="*/ 0 w 228"/>
                <a:gd name="T3" fmla="*/ 115 h 115"/>
                <a:gd name="T4" fmla="*/ 139 w 228"/>
                <a:gd name="T5" fmla="*/ 115 h 115"/>
                <a:gd name="T6" fmla="*/ 228 w 228"/>
                <a:gd name="T7" fmla="*/ 0 h 115"/>
                <a:gd name="T8" fmla="*/ 88 w 228"/>
                <a:gd name="T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115">
                  <a:moveTo>
                    <a:pt x="88" y="0"/>
                  </a:moveTo>
                  <a:lnTo>
                    <a:pt x="0" y="115"/>
                  </a:lnTo>
                  <a:lnTo>
                    <a:pt x="139" y="115"/>
                  </a:lnTo>
                  <a:lnTo>
                    <a:pt x="228" y="0"/>
                  </a:lnTo>
                  <a:lnTo>
                    <a:pt x="88" y="0"/>
                  </a:lnTo>
                  <a:close/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>
              <a:normAutofit/>
            </a:bodyPr>
            <a:lstStyle/>
            <a:p>
              <a:endParaRPr lang="en-US" sz="400"/>
            </a:p>
          </p:txBody>
        </p:sp>
        <p:sp>
          <p:nvSpPr>
            <p:cNvPr id="635975" name="Line 71"/>
            <p:cNvSpPr>
              <a:spLocks noChangeShapeType="1"/>
            </p:cNvSpPr>
            <p:nvPr/>
          </p:nvSpPr>
          <p:spPr bwMode="auto">
            <a:xfrm>
              <a:off x="5026025" y="2195513"/>
              <a:ext cx="1588" cy="585787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>
              <a:noAutofit/>
            </a:bodyPr>
            <a:lstStyle/>
            <a:p>
              <a:endParaRPr lang="en-US" sz="400"/>
            </a:p>
          </p:txBody>
        </p:sp>
        <p:sp>
          <p:nvSpPr>
            <p:cNvPr id="635976" name="Line 72"/>
            <p:cNvSpPr>
              <a:spLocks noChangeShapeType="1"/>
            </p:cNvSpPr>
            <p:nvPr/>
          </p:nvSpPr>
          <p:spPr bwMode="auto">
            <a:xfrm flipH="1">
              <a:off x="4895850" y="2781300"/>
              <a:ext cx="130175" cy="17780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>
              <a:noAutofit/>
            </a:bodyPr>
            <a:lstStyle/>
            <a:p>
              <a:endParaRPr lang="en-US" sz="400"/>
            </a:p>
          </p:txBody>
        </p:sp>
        <p:sp>
          <p:nvSpPr>
            <p:cNvPr id="635977" name="Rectangle 73"/>
            <p:cNvSpPr>
              <a:spLocks noChangeArrowheads="1"/>
            </p:cNvSpPr>
            <p:nvPr/>
          </p:nvSpPr>
          <p:spPr bwMode="auto">
            <a:xfrm>
              <a:off x="4694238" y="2438400"/>
              <a:ext cx="153987" cy="342900"/>
            </a:xfrm>
            <a:prstGeom prst="rect">
              <a:avLst/>
            </a:prstGeom>
            <a:solidFill>
              <a:srgbClr val="333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Autofit/>
            </a:bodyPr>
            <a:lstStyle/>
            <a:p>
              <a:endParaRPr lang="en-US" sz="1400"/>
            </a:p>
          </p:txBody>
        </p:sp>
        <p:sp>
          <p:nvSpPr>
            <p:cNvPr id="635978" name="Rectangle 74"/>
            <p:cNvSpPr>
              <a:spLocks noChangeArrowheads="1"/>
            </p:cNvSpPr>
            <p:nvPr/>
          </p:nvSpPr>
          <p:spPr bwMode="auto">
            <a:xfrm>
              <a:off x="4694238" y="2438400"/>
              <a:ext cx="153987" cy="342900"/>
            </a:xfrm>
            <a:prstGeom prst="rect">
              <a:avLst/>
            </a:prstGeom>
            <a:noFill/>
            <a:ln w="206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>
              <a:noAutofit/>
            </a:bodyPr>
            <a:lstStyle/>
            <a:p>
              <a:endParaRPr lang="en-US" sz="1400"/>
            </a:p>
          </p:txBody>
        </p:sp>
        <p:sp>
          <p:nvSpPr>
            <p:cNvPr id="635979" name="Rectangle 75"/>
            <p:cNvSpPr>
              <a:spLocks noChangeArrowheads="1"/>
            </p:cNvSpPr>
            <p:nvPr/>
          </p:nvSpPr>
          <p:spPr bwMode="auto">
            <a:xfrm>
              <a:off x="4714875" y="2541588"/>
              <a:ext cx="115888" cy="1238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Autofit/>
            </a:bodyPr>
            <a:lstStyle/>
            <a:p>
              <a:endParaRPr lang="en-US" sz="400"/>
            </a:p>
          </p:txBody>
        </p:sp>
        <p:sp>
          <p:nvSpPr>
            <p:cNvPr id="635980" name="Rectangle 76"/>
            <p:cNvSpPr>
              <a:spLocks noChangeArrowheads="1"/>
            </p:cNvSpPr>
            <p:nvPr/>
          </p:nvSpPr>
          <p:spPr bwMode="auto">
            <a:xfrm>
              <a:off x="3952875" y="2193925"/>
              <a:ext cx="52816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normAutofit lnSpcReduction="10000"/>
            </a:bodyPr>
            <a:lstStyle/>
            <a:p>
              <a:r>
                <a:rPr lang="en-US" sz="1600" dirty="0">
                  <a:solidFill>
                    <a:srgbClr val="FF0000"/>
                  </a:solidFill>
                  <a:latin typeface="Calibri"/>
                </a:rPr>
                <a:t>DHCP 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635981" name="Rectangle 77"/>
            <p:cNvSpPr>
              <a:spLocks noChangeArrowheads="1"/>
            </p:cNvSpPr>
            <p:nvPr/>
          </p:nvSpPr>
          <p:spPr bwMode="auto">
            <a:xfrm>
              <a:off x="4664075" y="2193925"/>
              <a:ext cx="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normAutofit lnSpcReduction="10000"/>
            </a:bodyPr>
            <a:lstStyle/>
            <a:p>
              <a:r>
                <a:rPr lang="en-US" sz="1600" dirty="0">
                  <a:solidFill>
                    <a:srgbClr val="000000"/>
                  </a:solidFill>
                  <a:latin typeface="Calibri"/>
                </a:rPr>
                <a:t> </a:t>
              </a:r>
              <a:endParaRPr lang="en-US" sz="1600" dirty="0"/>
            </a:p>
          </p:txBody>
        </p:sp>
        <p:sp>
          <p:nvSpPr>
            <p:cNvPr id="635982" name="Rectangle 78"/>
            <p:cNvSpPr>
              <a:spLocks noChangeArrowheads="1"/>
            </p:cNvSpPr>
            <p:nvPr/>
          </p:nvSpPr>
          <p:spPr bwMode="auto">
            <a:xfrm>
              <a:off x="3952875" y="2459038"/>
              <a:ext cx="58519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normAutofit lnSpcReduction="10000"/>
            </a:bodyPr>
            <a:lstStyle/>
            <a:p>
              <a:r>
                <a:rPr lang="en-US" sz="1600" dirty="0">
                  <a:solidFill>
                    <a:srgbClr val="FF0000"/>
                  </a:solidFill>
                  <a:latin typeface="Calibri"/>
                </a:rPr>
                <a:t>server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635983" name="Rectangle 79"/>
            <p:cNvSpPr>
              <a:spLocks noChangeArrowheads="1"/>
            </p:cNvSpPr>
            <p:nvPr/>
          </p:nvSpPr>
          <p:spPr bwMode="auto">
            <a:xfrm>
              <a:off x="4584700" y="2459038"/>
              <a:ext cx="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normAutofit lnSpcReduction="10000"/>
            </a:bodyPr>
            <a:lstStyle/>
            <a:p>
              <a:r>
                <a:rPr lang="en-US" sz="1600" dirty="0">
                  <a:solidFill>
                    <a:srgbClr val="000000"/>
                  </a:solidFill>
                  <a:latin typeface="Calibri"/>
                </a:rPr>
                <a:t> </a:t>
              </a:r>
              <a:endParaRPr lang="en-US" sz="1600" dirty="0"/>
            </a:p>
          </p:txBody>
        </p:sp>
        <p:sp>
          <p:nvSpPr>
            <p:cNvPr id="635984" name="Rectangle 80"/>
            <p:cNvSpPr>
              <a:spLocks noChangeArrowheads="1"/>
            </p:cNvSpPr>
            <p:nvPr/>
          </p:nvSpPr>
          <p:spPr bwMode="auto">
            <a:xfrm>
              <a:off x="4541838" y="4017963"/>
              <a:ext cx="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normAutofit lnSpcReduction="10000"/>
            </a:bodyPr>
            <a:lstStyle/>
            <a:p>
              <a:r>
                <a:rPr lang="en-US" sz="1600" dirty="0">
                  <a:solidFill>
                    <a:srgbClr val="000000"/>
                  </a:solidFill>
                  <a:latin typeface="Calibri"/>
                </a:rPr>
                <a:t> </a:t>
              </a:r>
              <a:endParaRPr lang="en-US" sz="1600" dirty="0"/>
            </a:p>
          </p:txBody>
        </p:sp>
        <p:sp>
          <p:nvSpPr>
            <p:cNvPr id="635985" name="Freeform 81"/>
            <p:cNvSpPr>
              <a:spLocks/>
            </p:cNvSpPr>
            <p:nvPr/>
          </p:nvSpPr>
          <p:spPr bwMode="auto">
            <a:xfrm>
              <a:off x="6142038" y="5005388"/>
              <a:ext cx="3175" cy="317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0 w 2"/>
                <a:gd name="T5" fmla="*/ 0 h 2"/>
                <a:gd name="T6" fmla="*/ 0 w 2"/>
                <a:gd name="T7" fmla="*/ 2 h 2"/>
                <a:gd name="T8" fmla="*/ 2 w 2"/>
                <a:gd name="T9" fmla="*/ 2 h 2"/>
                <a:gd name="T10" fmla="*/ 2 w 2"/>
                <a:gd name="T11" fmla="*/ 2 h 2"/>
                <a:gd name="T12" fmla="*/ 2 w 2"/>
                <a:gd name="T13" fmla="*/ 0 h 2"/>
                <a:gd name="T14" fmla="*/ 2 w 2"/>
                <a:gd name="T15" fmla="*/ 0 h 2"/>
                <a:gd name="T16" fmla="*/ 2 w 2"/>
                <a:gd name="T17" fmla="*/ 0 h 2"/>
                <a:gd name="T18" fmla="*/ 2 w 2"/>
                <a:gd name="T19" fmla="*/ 0 h 2"/>
                <a:gd name="T20" fmla="*/ 2 w 2"/>
                <a:gd name="T21" fmla="*/ 0 h 2"/>
                <a:gd name="T22" fmla="*/ 2 w 2"/>
                <a:gd name="T23" fmla="*/ 0 h 2"/>
                <a:gd name="T24" fmla="*/ 2 w 2"/>
                <a:gd name="T25" fmla="*/ 0 h 2"/>
                <a:gd name="T26" fmla="*/ 0 w 2"/>
                <a:gd name="T27" fmla="*/ 0 h 2"/>
                <a:gd name="T28" fmla="*/ 0 w 2"/>
                <a:gd name="T29" fmla="*/ 0 h 2"/>
                <a:gd name="T30" fmla="*/ 0 w 2"/>
                <a:gd name="T31" fmla="*/ 0 h 2"/>
                <a:gd name="T32" fmla="*/ 0 w 2"/>
                <a:gd name="T33" fmla="*/ 0 h 2"/>
                <a:gd name="T34" fmla="*/ 0 w 2"/>
                <a:gd name="T3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noAutofit/>
            </a:bodyPr>
            <a:lstStyle/>
            <a:p>
              <a:endParaRPr lang="en-US" sz="400"/>
            </a:p>
          </p:txBody>
        </p:sp>
        <p:sp>
          <p:nvSpPr>
            <p:cNvPr id="635986" name="Freeform 82"/>
            <p:cNvSpPr>
              <a:spLocks/>
            </p:cNvSpPr>
            <p:nvPr/>
          </p:nvSpPr>
          <p:spPr bwMode="auto">
            <a:xfrm>
              <a:off x="6154738" y="4999038"/>
              <a:ext cx="3175" cy="3175"/>
            </a:xfrm>
            <a:custGeom>
              <a:avLst/>
              <a:gdLst>
                <a:gd name="T0" fmla="*/ 0 w 2"/>
                <a:gd name="T1" fmla="*/ 2 h 2"/>
                <a:gd name="T2" fmla="*/ 0 w 2"/>
                <a:gd name="T3" fmla="*/ 2 h 2"/>
                <a:gd name="T4" fmla="*/ 0 w 2"/>
                <a:gd name="T5" fmla="*/ 2 h 2"/>
                <a:gd name="T6" fmla="*/ 0 w 2"/>
                <a:gd name="T7" fmla="*/ 2 h 2"/>
                <a:gd name="T8" fmla="*/ 2 w 2"/>
                <a:gd name="T9" fmla="*/ 2 h 2"/>
                <a:gd name="T10" fmla="*/ 2 w 2"/>
                <a:gd name="T11" fmla="*/ 2 h 2"/>
                <a:gd name="T12" fmla="*/ 2 w 2"/>
                <a:gd name="T13" fmla="*/ 2 h 2"/>
                <a:gd name="T14" fmla="*/ 2 w 2"/>
                <a:gd name="T15" fmla="*/ 2 h 2"/>
                <a:gd name="T16" fmla="*/ 2 w 2"/>
                <a:gd name="T17" fmla="*/ 2 h 2"/>
                <a:gd name="T18" fmla="*/ 2 w 2"/>
                <a:gd name="T19" fmla="*/ 0 h 2"/>
                <a:gd name="T20" fmla="*/ 2 w 2"/>
                <a:gd name="T21" fmla="*/ 0 h 2"/>
                <a:gd name="T22" fmla="*/ 2 w 2"/>
                <a:gd name="T23" fmla="*/ 0 h 2"/>
                <a:gd name="T24" fmla="*/ 2 w 2"/>
                <a:gd name="T25" fmla="*/ 0 h 2"/>
                <a:gd name="T26" fmla="*/ 0 w 2"/>
                <a:gd name="T27" fmla="*/ 0 h 2"/>
                <a:gd name="T28" fmla="*/ 0 w 2"/>
                <a:gd name="T29" fmla="*/ 0 h 2"/>
                <a:gd name="T30" fmla="*/ 0 w 2"/>
                <a:gd name="T31" fmla="*/ 0 h 2"/>
                <a:gd name="T32" fmla="*/ 0 w 2"/>
                <a:gd name="T33" fmla="*/ 2 h 2"/>
                <a:gd name="T34" fmla="*/ 0 w 2"/>
                <a:gd name="T3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noAutofit/>
            </a:bodyPr>
            <a:lstStyle/>
            <a:p>
              <a:endParaRPr lang="en-US" sz="400"/>
            </a:p>
          </p:txBody>
        </p:sp>
        <p:sp>
          <p:nvSpPr>
            <p:cNvPr id="635987" name="Freeform 83"/>
            <p:cNvSpPr>
              <a:spLocks/>
            </p:cNvSpPr>
            <p:nvPr/>
          </p:nvSpPr>
          <p:spPr bwMode="auto">
            <a:xfrm>
              <a:off x="6172200" y="4995863"/>
              <a:ext cx="3175" cy="317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0 w 2"/>
                <a:gd name="T5" fmla="*/ 0 h 2"/>
                <a:gd name="T6" fmla="*/ 0 w 2"/>
                <a:gd name="T7" fmla="*/ 2 h 2"/>
                <a:gd name="T8" fmla="*/ 0 w 2"/>
                <a:gd name="T9" fmla="*/ 2 h 2"/>
                <a:gd name="T10" fmla="*/ 0 w 2"/>
                <a:gd name="T11" fmla="*/ 2 h 2"/>
                <a:gd name="T12" fmla="*/ 0 w 2"/>
                <a:gd name="T13" fmla="*/ 0 h 2"/>
                <a:gd name="T14" fmla="*/ 2 w 2"/>
                <a:gd name="T15" fmla="*/ 0 h 2"/>
                <a:gd name="T16" fmla="*/ 2 w 2"/>
                <a:gd name="T17" fmla="*/ 0 h 2"/>
                <a:gd name="T18" fmla="*/ 2 w 2"/>
                <a:gd name="T19" fmla="*/ 0 h 2"/>
                <a:gd name="T20" fmla="*/ 0 w 2"/>
                <a:gd name="T21" fmla="*/ 0 h 2"/>
                <a:gd name="T22" fmla="*/ 0 w 2"/>
                <a:gd name="T23" fmla="*/ 0 h 2"/>
                <a:gd name="T24" fmla="*/ 0 w 2"/>
                <a:gd name="T25" fmla="*/ 0 h 2"/>
                <a:gd name="T26" fmla="*/ 0 w 2"/>
                <a:gd name="T27" fmla="*/ 0 h 2"/>
                <a:gd name="T28" fmla="*/ 0 w 2"/>
                <a:gd name="T29" fmla="*/ 0 h 2"/>
                <a:gd name="T30" fmla="*/ 0 w 2"/>
                <a:gd name="T31" fmla="*/ 0 h 2"/>
                <a:gd name="T32" fmla="*/ 0 w 2"/>
                <a:gd name="T33" fmla="*/ 0 h 2"/>
                <a:gd name="T34" fmla="*/ 0 w 2"/>
                <a:gd name="T3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noAutofit/>
            </a:bodyPr>
            <a:lstStyle/>
            <a:p>
              <a:endParaRPr lang="en-US" sz="400"/>
            </a:p>
          </p:txBody>
        </p:sp>
        <p:sp>
          <p:nvSpPr>
            <p:cNvPr id="635988" name="Freeform 84"/>
            <p:cNvSpPr>
              <a:spLocks/>
            </p:cNvSpPr>
            <p:nvPr/>
          </p:nvSpPr>
          <p:spPr bwMode="auto">
            <a:xfrm>
              <a:off x="6165850" y="5008563"/>
              <a:ext cx="1588" cy="15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noAutofit/>
            </a:bodyPr>
            <a:lstStyle/>
            <a:p>
              <a:endParaRPr lang="en-US" sz="400"/>
            </a:p>
          </p:txBody>
        </p:sp>
        <p:sp>
          <p:nvSpPr>
            <p:cNvPr id="635989" name="Freeform 85"/>
            <p:cNvSpPr>
              <a:spLocks/>
            </p:cNvSpPr>
            <p:nvPr/>
          </p:nvSpPr>
          <p:spPr bwMode="auto">
            <a:xfrm>
              <a:off x="6151563" y="5013325"/>
              <a:ext cx="1587" cy="3175"/>
            </a:xfrm>
            <a:custGeom>
              <a:avLst/>
              <a:gdLst>
                <a:gd name="T0" fmla="*/ 2 h 2"/>
                <a:gd name="T1" fmla="*/ 2 h 2"/>
                <a:gd name="T2" fmla="*/ 2 h 2"/>
                <a:gd name="T3" fmla="*/ 2 h 2"/>
                <a:gd name="T4" fmla="*/ 2 h 2"/>
                <a:gd name="T5" fmla="*/ 2 h 2"/>
                <a:gd name="T6" fmla="*/ 2 h 2"/>
                <a:gd name="T7" fmla="*/ 2 h 2"/>
                <a:gd name="T8" fmla="*/ 2 h 2"/>
                <a:gd name="T9" fmla="*/ 2 h 2"/>
                <a:gd name="T10" fmla="*/ 2 h 2"/>
                <a:gd name="T11" fmla="*/ 0 h 2"/>
                <a:gd name="T12" fmla="*/ 0 h 2"/>
                <a:gd name="T13" fmla="*/ 0 h 2"/>
                <a:gd name="T14" fmla="*/ 2 h 2"/>
                <a:gd name="T15" fmla="*/ 2 h 2"/>
                <a:gd name="T16" fmla="*/ 2 h 2"/>
                <a:gd name="T17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  <a:cxn ang="0">
                  <a:pos x="0" y="T16"/>
                </a:cxn>
                <a:cxn ang="0">
                  <a:pos x="0" y="T17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noAutofit/>
            </a:bodyPr>
            <a:lstStyle/>
            <a:p>
              <a:endParaRPr lang="en-US" sz="400"/>
            </a:p>
          </p:txBody>
        </p:sp>
        <p:sp>
          <p:nvSpPr>
            <p:cNvPr id="635990" name="Freeform 86"/>
            <p:cNvSpPr>
              <a:spLocks/>
            </p:cNvSpPr>
            <p:nvPr/>
          </p:nvSpPr>
          <p:spPr bwMode="auto">
            <a:xfrm>
              <a:off x="6059488" y="4883150"/>
              <a:ext cx="3175" cy="317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2 h 2"/>
                <a:gd name="T4" fmla="*/ 0 w 2"/>
                <a:gd name="T5" fmla="*/ 2 h 2"/>
                <a:gd name="T6" fmla="*/ 0 w 2"/>
                <a:gd name="T7" fmla="*/ 2 h 2"/>
                <a:gd name="T8" fmla="*/ 0 w 2"/>
                <a:gd name="T9" fmla="*/ 2 h 2"/>
                <a:gd name="T10" fmla="*/ 2 w 2"/>
                <a:gd name="T11" fmla="*/ 2 h 2"/>
                <a:gd name="T12" fmla="*/ 2 w 2"/>
                <a:gd name="T13" fmla="*/ 2 h 2"/>
                <a:gd name="T14" fmla="*/ 2 w 2"/>
                <a:gd name="T15" fmla="*/ 2 h 2"/>
                <a:gd name="T16" fmla="*/ 2 w 2"/>
                <a:gd name="T17" fmla="*/ 0 h 2"/>
                <a:gd name="T18" fmla="*/ 2 w 2"/>
                <a:gd name="T19" fmla="*/ 0 h 2"/>
                <a:gd name="T20" fmla="*/ 2 w 2"/>
                <a:gd name="T21" fmla="*/ 0 h 2"/>
                <a:gd name="T22" fmla="*/ 2 w 2"/>
                <a:gd name="T23" fmla="*/ 0 h 2"/>
                <a:gd name="T24" fmla="*/ 0 w 2"/>
                <a:gd name="T25" fmla="*/ 0 h 2"/>
                <a:gd name="T26" fmla="*/ 0 w 2"/>
                <a:gd name="T27" fmla="*/ 0 h 2"/>
                <a:gd name="T28" fmla="*/ 0 w 2"/>
                <a:gd name="T29" fmla="*/ 0 h 2"/>
                <a:gd name="T30" fmla="*/ 0 w 2"/>
                <a:gd name="T31" fmla="*/ 0 h 2"/>
                <a:gd name="T32" fmla="*/ 0 w 2"/>
                <a:gd name="T33" fmla="*/ 0 h 2"/>
                <a:gd name="T34" fmla="*/ 0 w 2"/>
                <a:gd name="T3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noAutofit/>
            </a:bodyPr>
            <a:lstStyle/>
            <a:p>
              <a:endParaRPr lang="en-US" sz="400"/>
            </a:p>
          </p:txBody>
        </p:sp>
        <p:sp>
          <p:nvSpPr>
            <p:cNvPr id="635991" name="Freeform 87"/>
            <p:cNvSpPr>
              <a:spLocks/>
            </p:cNvSpPr>
            <p:nvPr/>
          </p:nvSpPr>
          <p:spPr bwMode="auto">
            <a:xfrm>
              <a:off x="6073775" y="4878388"/>
              <a:ext cx="3175" cy="4762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3 h 3"/>
                <a:gd name="T10" fmla="*/ 2 w 2"/>
                <a:gd name="T11" fmla="*/ 3 h 3"/>
                <a:gd name="T12" fmla="*/ 2 w 2"/>
                <a:gd name="T13" fmla="*/ 3 h 3"/>
                <a:gd name="T14" fmla="*/ 2 w 2"/>
                <a:gd name="T15" fmla="*/ 3 h 3"/>
                <a:gd name="T16" fmla="*/ 2 w 2"/>
                <a:gd name="T17" fmla="*/ 3 h 3"/>
                <a:gd name="T18" fmla="*/ 2 w 2"/>
                <a:gd name="T19" fmla="*/ 0 h 3"/>
                <a:gd name="T20" fmla="*/ 2 w 2"/>
                <a:gd name="T21" fmla="*/ 0 h 3"/>
                <a:gd name="T22" fmla="*/ 2 w 2"/>
                <a:gd name="T23" fmla="*/ 0 h 3"/>
                <a:gd name="T24" fmla="*/ 2 w 2"/>
                <a:gd name="T25" fmla="*/ 0 h 3"/>
                <a:gd name="T26" fmla="*/ 2 w 2"/>
                <a:gd name="T27" fmla="*/ 0 h 3"/>
                <a:gd name="T28" fmla="*/ 0 w 2"/>
                <a:gd name="T29" fmla="*/ 0 h 3"/>
                <a:gd name="T30" fmla="*/ 0 w 2"/>
                <a:gd name="T31" fmla="*/ 0 h 3"/>
                <a:gd name="T32" fmla="*/ 0 w 2"/>
                <a:gd name="T33" fmla="*/ 3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noAutofit/>
            </a:bodyPr>
            <a:lstStyle/>
            <a:p>
              <a:endParaRPr lang="en-US" sz="400"/>
            </a:p>
          </p:txBody>
        </p:sp>
        <p:sp>
          <p:nvSpPr>
            <p:cNvPr id="635992" name="Freeform 88"/>
            <p:cNvSpPr>
              <a:spLocks/>
            </p:cNvSpPr>
            <p:nvPr/>
          </p:nvSpPr>
          <p:spPr bwMode="auto">
            <a:xfrm>
              <a:off x="6086475" y="4875213"/>
              <a:ext cx="3175" cy="3175"/>
            </a:xfrm>
            <a:custGeom>
              <a:avLst/>
              <a:gdLst>
                <a:gd name="T0" fmla="*/ 0 w 2"/>
                <a:gd name="T1" fmla="*/ 2 h 2"/>
                <a:gd name="T2" fmla="*/ 0 w 2"/>
                <a:gd name="T3" fmla="*/ 2 h 2"/>
                <a:gd name="T4" fmla="*/ 0 w 2"/>
                <a:gd name="T5" fmla="*/ 2 h 2"/>
                <a:gd name="T6" fmla="*/ 0 w 2"/>
                <a:gd name="T7" fmla="*/ 2 h 2"/>
                <a:gd name="T8" fmla="*/ 0 w 2"/>
                <a:gd name="T9" fmla="*/ 2 h 2"/>
                <a:gd name="T10" fmla="*/ 2 w 2"/>
                <a:gd name="T11" fmla="*/ 2 h 2"/>
                <a:gd name="T12" fmla="*/ 2 w 2"/>
                <a:gd name="T13" fmla="*/ 2 h 2"/>
                <a:gd name="T14" fmla="*/ 2 w 2"/>
                <a:gd name="T15" fmla="*/ 2 h 2"/>
                <a:gd name="T16" fmla="*/ 2 w 2"/>
                <a:gd name="T17" fmla="*/ 2 h 2"/>
                <a:gd name="T18" fmla="*/ 2 w 2"/>
                <a:gd name="T19" fmla="*/ 2 h 2"/>
                <a:gd name="T20" fmla="*/ 2 w 2"/>
                <a:gd name="T21" fmla="*/ 2 h 2"/>
                <a:gd name="T22" fmla="*/ 2 w 2"/>
                <a:gd name="T23" fmla="*/ 0 h 2"/>
                <a:gd name="T24" fmla="*/ 0 w 2"/>
                <a:gd name="T25" fmla="*/ 0 h 2"/>
                <a:gd name="T26" fmla="*/ 0 w 2"/>
                <a:gd name="T27" fmla="*/ 0 h 2"/>
                <a:gd name="T28" fmla="*/ 0 w 2"/>
                <a:gd name="T29" fmla="*/ 2 h 2"/>
                <a:gd name="T30" fmla="*/ 0 w 2"/>
                <a:gd name="T31" fmla="*/ 2 h 2"/>
                <a:gd name="T32" fmla="*/ 0 w 2"/>
                <a:gd name="T33" fmla="*/ 2 h 2"/>
                <a:gd name="T34" fmla="*/ 0 w 2"/>
                <a:gd name="T3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noAutofit/>
            </a:bodyPr>
            <a:lstStyle/>
            <a:p>
              <a:endParaRPr lang="en-US" sz="400"/>
            </a:p>
          </p:txBody>
        </p:sp>
        <p:sp>
          <p:nvSpPr>
            <p:cNvPr id="635993" name="Freeform 89"/>
            <p:cNvSpPr>
              <a:spLocks/>
            </p:cNvSpPr>
            <p:nvPr/>
          </p:nvSpPr>
          <p:spPr bwMode="auto">
            <a:xfrm>
              <a:off x="6089650" y="4883150"/>
              <a:ext cx="7938" cy="3175"/>
            </a:xfrm>
            <a:custGeom>
              <a:avLst/>
              <a:gdLst>
                <a:gd name="T0" fmla="*/ 0 w 5"/>
                <a:gd name="T1" fmla="*/ 2 h 2"/>
                <a:gd name="T2" fmla="*/ 0 w 5"/>
                <a:gd name="T3" fmla="*/ 2 h 2"/>
                <a:gd name="T4" fmla="*/ 0 w 5"/>
                <a:gd name="T5" fmla="*/ 2 h 2"/>
                <a:gd name="T6" fmla="*/ 3 w 5"/>
                <a:gd name="T7" fmla="*/ 2 h 2"/>
                <a:gd name="T8" fmla="*/ 3 w 5"/>
                <a:gd name="T9" fmla="*/ 2 h 2"/>
                <a:gd name="T10" fmla="*/ 3 w 5"/>
                <a:gd name="T11" fmla="*/ 2 h 2"/>
                <a:gd name="T12" fmla="*/ 3 w 5"/>
                <a:gd name="T13" fmla="*/ 2 h 2"/>
                <a:gd name="T14" fmla="*/ 5 w 5"/>
                <a:gd name="T15" fmla="*/ 2 h 2"/>
                <a:gd name="T16" fmla="*/ 5 w 5"/>
                <a:gd name="T17" fmla="*/ 2 h 2"/>
                <a:gd name="T18" fmla="*/ 5 w 5"/>
                <a:gd name="T19" fmla="*/ 0 h 2"/>
                <a:gd name="T20" fmla="*/ 3 w 5"/>
                <a:gd name="T21" fmla="*/ 0 h 2"/>
                <a:gd name="T22" fmla="*/ 3 w 5"/>
                <a:gd name="T23" fmla="*/ 0 h 2"/>
                <a:gd name="T24" fmla="*/ 3 w 5"/>
                <a:gd name="T25" fmla="*/ 0 h 2"/>
                <a:gd name="T26" fmla="*/ 3 w 5"/>
                <a:gd name="T27" fmla="*/ 0 h 2"/>
                <a:gd name="T28" fmla="*/ 0 w 5"/>
                <a:gd name="T29" fmla="*/ 0 h 2"/>
                <a:gd name="T30" fmla="*/ 0 w 5"/>
                <a:gd name="T31" fmla="*/ 0 h 2"/>
                <a:gd name="T32" fmla="*/ 0 w 5"/>
                <a:gd name="T33" fmla="*/ 2 h 2"/>
                <a:gd name="T34" fmla="*/ 0 w 5"/>
                <a:gd name="T3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" h="2">
                  <a:moveTo>
                    <a:pt x="0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noAutofit/>
            </a:bodyPr>
            <a:lstStyle/>
            <a:p>
              <a:endParaRPr lang="en-US" sz="400"/>
            </a:p>
          </p:txBody>
        </p:sp>
        <p:sp>
          <p:nvSpPr>
            <p:cNvPr id="635994" name="Freeform 90"/>
            <p:cNvSpPr>
              <a:spLocks/>
            </p:cNvSpPr>
            <p:nvPr/>
          </p:nvSpPr>
          <p:spPr bwMode="auto">
            <a:xfrm>
              <a:off x="6076950" y="4889500"/>
              <a:ext cx="3175" cy="1588"/>
            </a:xfrm>
            <a:custGeom>
              <a:avLst/>
              <a:gdLst>
                <a:gd name="T0" fmla="*/ 0 w 2"/>
                <a:gd name="T1" fmla="*/ 0 w 2"/>
                <a:gd name="T2" fmla="*/ 0 w 2"/>
                <a:gd name="T3" fmla="*/ 0 w 2"/>
                <a:gd name="T4" fmla="*/ 2 w 2"/>
                <a:gd name="T5" fmla="*/ 2 w 2"/>
                <a:gd name="T6" fmla="*/ 2 w 2"/>
                <a:gd name="T7" fmla="*/ 2 w 2"/>
                <a:gd name="T8" fmla="*/ 2 w 2"/>
                <a:gd name="T9" fmla="*/ 2 w 2"/>
                <a:gd name="T10" fmla="*/ 2 w 2"/>
                <a:gd name="T11" fmla="*/ 2 w 2"/>
                <a:gd name="T12" fmla="*/ 2 w 2"/>
                <a:gd name="T13" fmla="*/ 0 w 2"/>
                <a:gd name="T14" fmla="*/ 0 w 2"/>
                <a:gd name="T15" fmla="*/ 0 w 2"/>
                <a:gd name="T16" fmla="*/ 0 w 2"/>
                <a:gd name="T17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noAutofit/>
            </a:bodyPr>
            <a:lstStyle/>
            <a:p>
              <a:endParaRPr lang="en-US" sz="400"/>
            </a:p>
          </p:txBody>
        </p:sp>
        <p:grpSp>
          <p:nvGrpSpPr>
            <p:cNvPr id="635995" name="Group 91"/>
            <p:cNvGrpSpPr>
              <a:grpSpLocks/>
            </p:cNvGrpSpPr>
            <p:nvPr/>
          </p:nvGrpSpPr>
          <p:grpSpPr bwMode="auto">
            <a:xfrm>
              <a:off x="6269038" y="2998788"/>
              <a:ext cx="676275" cy="674687"/>
              <a:chOff x="2870" y="1518"/>
              <a:chExt cx="292" cy="320"/>
            </a:xfrm>
          </p:grpSpPr>
          <p:graphicFrame>
            <p:nvGraphicFramePr>
              <p:cNvPr id="635996" name="Object 92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2035" name="Clip" r:id="rId12" imgW="819000" imgH="847800" progId="MS_ClipArt_Gallery.2">
                      <p:embed/>
                    </p:oleObj>
                  </mc:Choice>
                  <mc:Fallback>
                    <p:oleObj name="Clip" r:id="rId12" imgW="819000" imgH="847800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35997" name="Object 93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2036" name="Clip" r:id="rId14" imgW="1266840" imgH="1200240" progId="MS_ClipArt_Gallery.2">
                      <p:embed/>
                    </p:oleObj>
                  </mc:Choice>
                  <mc:Fallback>
                    <p:oleObj name="Clip" r:id="rId14" imgW="1266840" imgH="1200240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635999" name="Freeform 95"/>
            <p:cNvSpPr>
              <a:spLocks noEditPoints="1"/>
            </p:cNvSpPr>
            <p:nvPr/>
          </p:nvSpPr>
          <p:spPr bwMode="auto">
            <a:xfrm>
              <a:off x="5629275" y="3259138"/>
              <a:ext cx="706438" cy="171450"/>
            </a:xfrm>
            <a:custGeom>
              <a:avLst/>
              <a:gdLst>
                <a:gd name="T0" fmla="*/ 439 w 445"/>
                <a:gd name="T1" fmla="*/ 63 h 108"/>
                <a:gd name="T2" fmla="*/ 88 w 445"/>
                <a:gd name="T3" fmla="*/ 63 h 108"/>
                <a:gd name="T4" fmla="*/ 86 w 445"/>
                <a:gd name="T5" fmla="*/ 60 h 108"/>
                <a:gd name="T6" fmla="*/ 84 w 445"/>
                <a:gd name="T7" fmla="*/ 60 h 108"/>
                <a:gd name="T8" fmla="*/ 82 w 445"/>
                <a:gd name="T9" fmla="*/ 58 h 108"/>
                <a:gd name="T10" fmla="*/ 82 w 445"/>
                <a:gd name="T11" fmla="*/ 54 h 108"/>
                <a:gd name="T12" fmla="*/ 82 w 445"/>
                <a:gd name="T13" fmla="*/ 52 h 108"/>
                <a:gd name="T14" fmla="*/ 84 w 445"/>
                <a:gd name="T15" fmla="*/ 50 h 108"/>
                <a:gd name="T16" fmla="*/ 86 w 445"/>
                <a:gd name="T17" fmla="*/ 50 h 108"/>
                <a:gd name="T18" fmla="*/ 88 w 445"/>
                <a:gd name="T19" fmla="*/ 48 h 108"/>
                <a:gd name="T20" fmla="*/ 439 w 445"/>
                <a:gd name="T21" fmla="*/ 48 h 108"/>
                <a:gd name="T22" fmla="*/ 441 w 445"/>
                <a:gd name="T23" fmla="*/ 50 h 108"/>
                <a:gd name="T24" fmla="*/ 443 w 445"/>
                <a:gd name="T25" fmla="*/ 50 h 108"/>
                <a:gd name="T26" fmla="*/ 445 w 445"/>
                <a:gd name="T27" fmla="*/ 52 h 108"/>
                <a:gd name="T28" fmla="*/ 445 w 445"/>
                <a:gd name="T29" fmla="*/ 54 h 108"/>
                <a:gd name="T30" fmla="*/ 445 w 445"/>
                <a:gd name="T31" fmla="*/ 58 h 108"/>
                <a:gd name="T32" fmla="*/ 443 w 445"/>
                <a:gd name="T33" fmla="*/ 60 h 108"/>
                <a:gd name="T34" fmla="*/ 441 w 445"/>
                <a:gd name="T35" fmla="*/ 60 h 108"/>
                <a:gd name="T36" fmla="*/ 439 w 445"/>
                <a:gd name="T37" fmla="*/ 63 h 108"/>
                <a:gd name="T38" fmla="*/ 439 w 445"/>
                <a:gd name="T39" fmla="*/ 63 h 108"/>
                <a:gd name="T40" fmla="*/ 107 w 445"/>
                <a:gd name="T41" fmla="*/ 108 h 108"/>
                <a:gd name="T42" fmla="*/ 0 w 445"/>
                <a:gd name="T43" fmla="*/ 54 h 108"/>
                <a:gd name="T44" fmla="*/ 107 w 445"/>
                <a:gd name="T45" fmla="*/ 0 h 108"/>
                <a:gd name="T46" fmla="*/ 107 w 445"/>
                <a:gd name="T47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45" h="108">
                  <a:moveTo>
                    <a:pt x="439" y="63"/>
                  </a:moveTo>
                  <a:lnTo>
                    <a:pt x="88" y="63"/>
                  </a:lnTo>
                  <a:lnTo>
                    <a:pt x="86" y="60"/>
                  </a:lnTo>
                  <a:lnTo>
                    <a:pt x="84" y="60"/>
                  </a:lnTo>
                  <a:lnTo>
                    <a:pt x="82" y="58"/>
                  </a:lnTo>
                  <a:lnTo>
                    <a:pt x="82" y="54"/>
                  </a:lnTo>
                  <a:lnTo>
                    <a:pt x="82" y="52"/>
                  </a:lnTo>
                  <a:lnTo>
                    <a:pt x="84" y="50"/>
                  </a:lnTo>
                  <a:lnTo>
                    <a:pt x="86" y="50"/>
                  </a:lnTo>
                  <a:lnTo>
                    <a:pt x="88" y="48"/>
                  </a:lnTo>
                  <a:lnTo>
                    <a:pt x="439" y="48"/>
                  </a:lnTo>
                  <a:lnTo>
                    <a:pt x="441" y="50"/>
                  </a:lnTo>
                  <a:lnTo>
                    <a:pt x="443" y="50"/>
                  </a:lnTo>
                  <a:lnTo>
                    <a:pt x="445" y="52"/>
                  </a:lnTo>
                  <a:lnTo>
                    <a:pt x="445" y="54"/>
                  </a:lnTo>
                  <a:lnTo>
                    <a:pt x="445" y="58"/>
                  </a:lnTo>
                  <a:lnTo>
                    <a:pt x="443" y="60"/>
                  </a:lnTo>
                  <a:lnTo>
                    <a:pt x="441" y="60"/>
                  </a:lnTo>
                  <a:lnTo>
                    <a:pt x="439" y="63"/>
                  </a:lnTo>
                  <a:lnTo>
                    <a:pt x="439" y="63"/>
                  </a:lnTo>
                  <a:close/>
                  <a:moveTo>
                    <a:pt x="107" y="108"/>
                  </a:moveTo>
                  <a:lnTo>
                    <a:pt x="0" y="54"/>
                  </a:lnTo>
                  <a:lnTo>
                    <a:pt x="107" y="0"/>
                  </a:lnTo>
                  <a:lnTo>
                    <a:pt x="107" y="108"/>
                  </a:lnTo>
                  <a:close/>
                </a:path>
              </a:pathLst>
            </a:custGeom>
            <a:solidFill>
              <a:srgbClr val="FF0000"/>
            </a:solidFill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>
              <a:noAutofit/>
            </a:bodyPr>
            <a:lstStyle/>
            <a:p>
              <a:endParaRPr lang="en-US" sz="400"/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4475846" y="1338891"/>
            <a:ext cx="4625198" cy="4728708"/>
            <a:chOff x="2089426" y="995363"/>
            <a:chExt cx="5569052" cy="5200650"/>
          </a:xfrm>
        </p:grpSpPr>
        <p:grpSp>
          <p:nvGrpSpPr>
            <p:cNvPr id="99" name="Group 4"/>
            <p:cNvGrpSpPr>
              <a:grpSpLocks/>
            </p:cNvGrpSpPr>
            <p:nvPr/>
          </p:nvGrpSpPr>
          <p:grpSpPr bwMode="auto">
            <a:xfrm>
              <a:off x="6938963" y="1550988"/>
              <a:ext cx="460375" cy="492125"/>
              <a:chOff x="2870" y="1518"/>
              <a:chExt cx="292" cy="320"/>
            </a:xfrm>
          </p:grpSpPr>
          <p:graphicFrame>
            <p:nvGraphicFramePr>
              <p:cNvPr id="128" name="Object 5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2037" r:id="rId16" imgW="827508" imgH="841085" progId="">
                      <p:embed/>
                    </p:oleObj>
                  </mc:Choice>
                  <mc:Fallback>
                    <p:oleObj r:id="rId16" imgW="827508" imgH="841085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9" name="Object 6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2038" r:id="rId18" imgW="1268977" imgH="1200107" progId="">
                      <p:embed/>
                    </p:oleObj>
                  </mc:Choice>
                  <mc:Fallback>
                    <p:oleObj r:id="rId18" imgW="1268977" imgH="1200107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00" name="Text Box 7"/>
            <p:cNvSpPr txBox="1">
              <a:spLocks noChangeArrowheads="1"/>
            </p:cNvSpPr>
            <p:nvPr/>
          </p:nvSpPr>
          <p:spPr bwMode="auto">
            <a:xfrm>
              <a:off x="2089426" y="1025866"/>
              <a:ext cx="162218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/>
                <a:t>DHCP server: 223.1.2.5</a:t>
              </a:r>
            </a:p>
          </p:txBody>
        </p:sp>
        <p:sp>
          <p:nvSpPr>
            <p:cNvPr id="101" name="Text Box 8"/>
            <p:cNvSpPr txBox="1">
              <a:spLocks noChangeArrowheads="1"/>
            </p:cNvSpPr>
            <p:nvPr/>
          </p:nvSpPr>
          <p:spPr bwMode="auto">
            <a:xfrm>
              <a:off x="6876903" y="995363"/>
              <a:ext cx="65910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200"/>
                <a:t>arriving</a:t>
              </a:r>
            </a:p>
            <a:p>
              <a:pPr algn="ctr"/>
              <a:r>
                <a:rPr lang="en-US" sz="1200"/>
                <a:t> client</a:t>
              </a:r>
              <a:endParaRPr lang="en-US" sz="1400"/>
            </a:p>
          </p:txBody>
        </p:sp>
        <p:sp>
          <p:nvSpPr>
            <p:cNvPr id="102" name="Line 9"/>
            <p:cNvSpPr>
              <a:spLocks noChangeShapeType="1"/>
            </p:cNvSpPr>
            <p:nvPr/>
          </p:nvSpPr>
          <p:spPr bwMode="auto">
            <a:xfrm flipH="1">
              <a:off x="2562225" y="2019300"/>
              <a:ext cx="4395788" cy="53657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103" name="Line 10"/>
            <p:cNvSpPr>
              <a:spLocks noChangeShapeType="1"/>
            </p:cNvSpPr>
            <p:nvPr/>
          </p:nvSpPr>
          <p:spPr bwMode="auto">
            <a:xfrm>
              <a:off x="2528888" y="1974850"/>
              <a:ext cx="0" cy="3760788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104" name="Line 11"/>
            <p:cNvSpPr>
              <a:spLocks noChangeShapeType="1"/>
            </p:cNvSpPr>
            <p:nvPr/>
          </p:nvSpPr>
          <p:spPr bwMode="auto">
            <a:xfrm>
              <a:off x="7054850" y="2051050"/>
              <a:ext cx="0" cy="3762375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105" name="Line 12"/>
            <p:cNvSpPr>
              <a:spLocks noChangeShapeType="1"/>
            </p:cNvSpPr>
            <p:nvPr/>
          </p:nvSpPr>
          <p:spPr bwMode="auto">
            <a:xfrm>
              <a:off x="7254340" y="2663240"/>
              <a:ext cx="0" cy="1906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106" name="Text Box 13"/>
            <p:cNvSpPr txBox="1">
              <a:spLocks noChangeArrowheads="1"/>
            </p:cNvSpPr>
            <p:nvPr/>
          </p:nvSpPr>
          <p:spPr bwMode="auto">
            <a:xfrm>
              <a:off x="7098090" y="4618038"/>
              <a:ext cx="560388" cy="393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1000" dirty="0"/>
                <a:t>time</a:t>
              </a:r>
              <a:endParaRPr lang="en-US" sz="1400" dirty="0"/>
            </a:p>
          </p:txBody>
        </p:sp>
        <p:grpSp>
          <p:nvGrpSpPr>
            <p:cNvPr id="107" name="Group 14"/>
            <p:cNvGrpSpPr>
              <a:grpSpLocks/>
            </p:cNvGrpSpPr>
            <p:nvPr/>
          </p:nvGrpSpPr>
          <p:grpSpPr bwMode="auto">
            <a:xfrm>
              <a:off x="2466975" y="1541463"/>
              <a:ext cx="182563" cy="400050"/>
              <a:chOff x="4180" y="783"/>
              <a:chExt cx="150" cy="307"/>
            </a:xfrm>
          </p:grpSpPr>
          <p:sp>
            <p:nvSpPr>
              <p:cNvPr id="120" name="AutoShape 15"/>
              <p:cNvSpPr>
                <a:spLocks noChangeArrowheads="1"/>
              </p:cNvSpPr>
              <p:nvPr/>
            </p:nvSpPr>
            <p:spPr bwMode="auto">
              <a:xfrm>
                <a:off x="4180" y="1019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400"/>
              </a:p>
            </p:txBody>
          </p:sp>
          <p:sp>
            <p:nvSpPr>
              <p:cNvPr id="121" name="Rectangle 16"/>
              <p:cNvSpPr>
                <a:spLocks noChangeArrowheads="1"/>
              </p:cNvSpPr>
              <p:nvPr/>
            </p:nvSpPr>
            <p:spPr bwMode="auto">
              <a:xfrm>
                <a:off x="4256" y="785"/>
                <a:ext cx="69" cy="236"/>
              </a:xfrm>
              <a:prstGeom prst="rect">
                <a:avLst/>
              </a:prstGeom>
              <a:solidFill>
                <a:srgbClr val="33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400"/>
              </a:p>
            </p:txBody>
          </p:sp>
          <p:sp>
            <p:nvSpPr>
              <p:cNvPr id="122" name="Rectangle 17"/>
              <p:cNvSpPr>
                <a:spLocks noChangeArrowheads="1"/>
              </p:cNvSpPr>
              <p:nvPr/>
            </p:nvSpPr>
            <p:spPr bwMode="auto">
              <a:xfrm>
                <a:off x="4181" y="852"/>
                <a:ext cx="95" cy="236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400"/>
              </a:p>
            </p:txBody>
          </p:sp>
          <p:sp>
            <p:nvSpPr>
              <p:cNvPr id="123" name="AutoShape 18"/>
              <p:cNvSpPr>
                <a:spLocks noChangeArrowheads="1"/>
              </p:cNvSpPr>
              <p:nvPr/>
            </p:nvSpPr>
            <p:spPr bwMode="auto">
              <a:xfrm>
                <a:off x="4180" y="783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400"/>
              </a:p>
            </p:txBody>
          </p:sp>
          <p:sp>
            <p:nvSpPr>
              <p:cNvPr id="124" name="Line 19"/>
              <p:cNvSpPr>
                <a:spLocks noChangeShapeType="1"/>
              </p:cNvSpPr>
              <p:nvPr/>
            </p:nvSpPr>
            <p:spPr bwMode="auto">
              <a:xfrm>
                <a:off x="4330" y="788"/>
                <a:ext cx="0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400"/>
              </a:p>
            </p:txBody>
          </p:sp>
          <p:sp>
            <p:nvSpPr>
              <p:cNvPr id="125" name="Line 20"/>
              <p:cNvSpPr>
                <a:spLocks noChangeShapeType="1"/>
              </p:cNvSpPr>
              <p:nvPr/>
            </p:nvSpPr>
            <p:spPr bwMode="auto">
              <a:xfrm flipH="1">
                <a:off x="4276" y="1019"/>
                <a:ext cx="54" cy="6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400"/>
              </a:p>
            </p:txBody>
          </p:sp>
          <p:sp>
            <p:nvSpPr>
              <p:cNvPr id="126" name="Rectangle 21"/>
              <p:cNvSpPr>
                <a:spLocks noChangeArrowheads="1"/>
              </p:cNvSpPr>
              <p:nvPr/>
            </p:nvSpPr>
            <p:spPr bwMode="auto">
              <a:xfrm>
                <a:off x="4193" y="883"/>
                <a:ext cx="63" cy="136"/>
              </a:xfrm>
              <a:prstGeom prst="rect">
                <a:avLst/>
              </a:prstGeom>
              <a:solidFill>
                <a:srgbClr val="3333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400"/>
              </a:p>
            </p:txBody>
          </p:sp>
          <p:sp>
            <p:nvSpPr>
              <p:cNvPr id="127" name="Rectangle 22"/>
              <p:cNvSpPr>
                <a:spLocks noChangeArrowheads="1"/>
              </p:cNvSpPr>
              <p:nvPr/>
            </p:nvSpPr>
            <p:spPr bwMode="auto">
              <a:xfrm>
                <a:off x="4202" y="924"/>
                <a:ext cx="48" cy="4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400"/>
              </a:p>
            </p:txBody>
          </p:sp>
        </p:grpSp>
        <p:grpSp>
          <p:nvGrpSpPr>
            <p:cNvPr id="108" name="Group 23"/>
            <p:cNvGrpSpPr>
              <a:grpSpLocks/>
            </p:cNvGrpSpPr>
            <p:nvPr/>
          </p:nvGrpSpPr>
          <p:grpSpPr bwMode="auto">
            <a:xfrm>
              <a:off x="4090988" y="1154113"/>
              <a:ext cx="2673350" cy="1116012"/>
              <a:chOff x="11865" y="3885"/>
              <a:chExt cx="3720" cy="1260"/>
            </a:xfrm>
          </p:grpSpPr>
          <p:sp>
            <p:nvSpPr>
              <p:cNvPr id="118" name="Text Box 24"/>
              <p:cNvSpPr txBox="1">
                <a:spLocks noChangeArrowheads="1"/>
              </p:cNvSpPr>
              <p:nvPr/>
            </p:nvSpPr>
            <p:spPr bwMode="auto">
              <a:xfrm>
                <a:off x="11865" y="3885"/>
                <a:ext cx="2062" cy="49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sz="1050" b="1" dirty="0">
                    <a:latin typeface="Calibri"/>
                  </a:rPr>
                  <a:t>DHCP discover</a:t>
                </a:r>
                <a:endParaRPr lang="en-US" sz="1050" b="1" dirty="0"/>
              </a:p>
            </p:txBody>
          </p:sp>
          <p:sp>
            <p:nvSpPr>
              <p:cNvPr id="119" name="Text Box 25"/>
              <p:cNvSpPr txBox="1">
                <a:spLocks noChangeArrowheads="1"/>
              </p:cNvSpPr>
              <p:nvPr/>
            </p:nvSpPr>
            <p:spPr bwMode="auto">
              <a:xfrm>
                <a:off x="12015" y="4231"/>
                <a:ext cx="3570" cy="91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050" dirty="0" err="1">
                    <a:latin typeface="Calibri"/>
                  </a:rPr>
                  <a:t>src</a:t>
                </a:r>
                <a:r>
                  <a:rPr lang="en-US" sz="1050" dirty="0">
                    <a:latin typeface="Calibri"/>
                  </a:rPr>
                  <a:t> : 0.0.0.0, 68     </a:t>
                </a:r>
              </a:p>
              <a:p>
                <a:r>
                  <a:rPr lang="en-US" sz="1050" dirty="0" err="1">
                    <a:latin typeface="Calibri"/>
                  </a:rPr>
                  <a:t>dest</a:t>
                </a:r>
                <a:r>
                  <a:rPr lang="en-US" sz="1050" dirty="0">
                    <a:latin typeface="Calibri"/>
                  </a:rPr>
                  <a:t>.: 255.255.255.255,67</a:t>
                </a:r>
              </a:p>
              <a:p>
                <a:r>
                  <a:rPr lang="en-US" sz="1050" dirty="0" err="1">
                    <a:latin typeface="Calibri"/>
                  </a:rPr>
                  <a:t>yiaddr</a:t>
                </a:r>
                <a:r>
                  <a:rPr lang="en-US" sz="1050" dirty="0">
                    <a:latin typeface="Calibri"/>
                  </a:rPr>
                  <a:t>:    0.0.0.0</a:t>
                </a:r>
              </a:p>
              <a:p>
                <a:r>
                  <a:rPr lang="en-US" sz="1050" dirty="0">
                    <a:latin typeface="Calibri"/>
                  </a:rPr>
                  <a:t>transaction ID: 654</a:t>
                </a:r>
                <a:endParaRPr lang="en-US" sz="1400" dirty="0"/>
              </a:p>
            </p:txBody>
          </p:sp>
        </p:grpSp>
        <p:sp>
          <p:nvSpPr>
            <p:cNvPr id="109" name="Line 26"/>
            <p:cNvSpPr>
              <a:spLocks noChangeShapeType="1"/>
            </p:cNvSpPr>
            <p:nvPr/>
          </p:nvSpPr>
          <p:spPr bwMode="auto">
            <a:xfrm>
              <a:off x="2605088" y="3005138"/>
              <a:ext cx="4395787" cy="53816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110" name="Text Box 27"/>
            <p:cNvSpPr txBox="1">
              <a:spLocks noChangeArrowheads="1"/>
            </p:cNvSpPr>
            <p:nvPr/>
          </p:nvSpPr>
          <p:spPr bwMode="auto">
            <a:xfrm>
              <a:off x="4264025" y="2390775"/>
              <a:ext cx="1379538" cy="330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1050" b="1" dirty="0">
                  <a:latin typeface="Calibri"/>
                </a:rPr>
                <a:t>DHCP offer</a:t>
              </a:r>
              <a:endParaRPr lang="en-US" sz="1400" dirty="0"/>
            </a:p>
          </p:txBody>
        </p:sp>
        <p:sp>
          <p:nvSpPr>
            <p:cNvPr id="111" name="Text Box 28"/>
            <p:cNvSpPr txBox="1">
              <a:spLocks noChangeArrowheads="1"/>
            </p:cNvSpPr>
            <p:nvPr/>
          </p:nvSpPr>
          <p:spPr bwMode="auto">
            <a:xfrm>
              <a:off x="4360863" y="2643188"/>
              <a:ext cx="2424112" cy="9652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050" dirty="0" err="1">
                  <a:latin typeface="Calibri"/>
                </a:rPr>
                <a:t>src</a:t>
              </a:r>
              <a:r>
                <a:rPr lang="en-US" sz="1050" dirty="0">
                  <a:latin typeface="Calibri"/>
                </a:rPr>
                <a:t>: 223.1.2.5, 67      </a:t>
              </a:r>
            </a:p>
            <a:p>
              <a:r>
                <a:rPr lang="en-US" sz="1050" dirty="0" err="1">
                  <a:latin typeface="Calibri"/>
                </a:rPr>
                <a:t>dest</a:t>
              </a:r>
              <a:r>
                <a:rPr lang="en-US" sz="1050" dirty="0">
                  <a:latin typeface="Calibri"/>
                </a:rPr>
                <a:t>:  255.255.255.255, 68</a:t>
              </a:r>
            </a:p>
            <a:p>
              <a:r>
                <a:rPr lang="en-US" sz="1050" dirty="0" err="1">
                  <a:latin typeface="Calibri"/>
                </a:rPr>
                <a:t>yiaddrr</a:t>
              </a:r>
              <a:r>
                <a:rPr lang="en-US" sz="1050" dirty="0">
                  <a:latin typeface="Calibri"/>
                </a:rPr>
                <a:t>: 223.1.2.4</a:t>
              </a:r>
            </a:p>
            <a:p>
              <a:r>
                <a:rPr lang="en-US" sz="1050" dirty="0">
                  <a:latin typeface="Calibri"/>
                </a:rPr>
                <a:t>transaction ID: 654</a:t>
              </a:r>
            </a:p>
            <a:p>
              <a:r>
                <a:rPr lang="en-US" sz="1050" dirty="0">
                  <a:latin typeface="Calibri"/>
                </a:rPr>
                <a:t>Lifetime: 3600 </a:t>
              </a:r>
              <a:r>
                <a:rPr lang="en-US" sz="1050" dirty="0" err="1">
                  <a:latin typeface="Calibri"/>
                </a:rPr>
                <a:t>secs</a:t>
              </a:r>
              <a:endParaRPr lang="en-US" sz="600" dirty="0"/>
            </a:p>
          </p:txBody>
        </p:sp>
        <p:sp>
          <p:nvSpPr>
            <p:cNvPr id="112" name="Line 29"/>
            <p:cNvSpPr>
              <a:spLocks noChangeShapeType="1"/>
            </p:cNvSpPr>
            <p:nvPr/>
          </p:nvSpPr>
          <p:spPr bwMode="auto">
            <a:xfrm flipH="1">
              <a:off x="2497138" y="4233863"/>
              <a:ext cx="4395787" cy="53657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113" name="Text Box 30"/>
            <p:cNvSpPr txBox="1">
              <a:spLocks noChangeArrowheads="1"/>
            </p:cNvSpPr>
            <p:nvPr/>
          </p:nvSpPr>
          <p:spPr bwMode="auto">
            <a:xfrm>
              <a:off x="2668588" y="3576638"/>
              <a:ext cx="1379537" cy="3286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1050" b="1" dirty="0">
                  <a:latin typeface="Calibri"/>
                </a:rPr>
                <a:t>DHCP request</a:t>
              </a:r>
              <a:endParaRPr lang="en-US" sz="1400" dirty="0"/>
            </a:p>
          </p:txBody>
        </p:sp>
        <p:sp>
          <p:nvSpPr>
            <p:cNvPr id="114" name="Text Box 31"/>
            <p:cNvSpPr txBox="1">
              <a:spLocks noChangeArrowheads="1"/>
            </p:cNvSpPr>
            <p:nvPr/>
          </p:nvSpPr>
          <p:spPr bwMode="auto">
            <a:xfrm>
              <a:off x="2798763" y="3838575"/>
              <a:ext cx="2757487" cy="9429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050" dirty="0" err="1">
                  <a:latin typeface="Calibri"/>
                </a:rPr>
                <a:t>src</a:t>
              </a:r>
              <a:r>
                <a:rPr lang="en-US" sz="1050" dirty="0">
                  <a:latin typeface="Calibri"/>
                </a:rPr>
                <a:t>:  0.0.0.0, 68     </a:t>
              </a:r>
            </a:p>
            <a:p>
              <a:r>
                <a:rPr lang="en-US" sz="1050" dirty="0" err="1">
                  <a:latin typeface="Calibri"/>
                </a:rPr>
                <a:t>dest</a:t>
              </a:r>
              <a:r>
                <a:rPr lang="en-US" sz="1050" dirty="0">
                  <a:latin typeface="Calibri"/>
                </a:rPr>
                <a:t>::  255.255.255.255, 67</a:t>
              </a:r>
            </a:p>
            <a:p>
              <a:r>
                <a:rPr lang="en-US" sz="1050" dirty="0" err="1">
                  <a:latin typeface="Calibri"/>
                </a:rPr>
                <a:t>yiaddrr</a:t>
              </a:r>
              <a:r>
                <a:rPr lang="en-US" sz="1050" dirty="0">
                  <a:latin typeface="Calibri"/>
                </a:rPr>
                <a:t>: 223.1.2.4</a:t>
              </a:r>
            </a:p>
            <a:p>
              <a:r>
                <a:rPr lang="en-US" sz="1050" dirty="0">
                  <a:latin typeface="Calibri"/>
                </a:rPr>
                <a:t>transaction ID: 655</a:t>
              </a:r>
            </a:p>
            <a:p>
              <a:r>
                <a:rPr lang="en-US" sz="1050" dirty="0">
                  <a:latin typeface="Calibri"/>
                </a:rPr>
                <a:t>Lifetime: 3600 </a:t>
              </a:r>
              <a:r>
                <a:rPr lang="en-US" sz="1050" dirty="0" err="1">
                  <a:latin typeface="Calibri"/>
                </a:rPr>
                <a:t>secs</a:t>
              </a:r>
              <a:endParaRPr lang="en-US" sz="1400" dirty="0"/>
            </a:p>
          </p:txBody>
        </p:sp>
        <p:sp>
          <p:nvSpPr>
            <p:cNvPr id="115" name="Line 32"/>
            <p:cNvSpPr>
              <a:spLocks noChangeShapeType="1"/>
            </p:cNvSpPr>
            <p:nvPr/>
          </p:nvSpPr>
          <p:spPr bwMode="auto">
            <a:xfrm>
              <a:off x="2582863" y="5264150"/>
              <a:ext cx="4395787" cy="53816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116" name="Text Box 33"/>
            <p:cNvSpPr txBox="1">
              <a:spLocks noChangeArrowheads="1"/>
            </p:cNvSpPr>
            <p:nvPr/>
          </p:nvSpPr>
          <p:spPr bwMode="auto">
            <a:xfrm>
              <a:off x="4221163" y="4979988"/>
              <a:ext cx="1379537" cy="3286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1050" b="1" dirty="0">
                  <a:latin typeface="Calibri"/>
                </a:rPr>
                <a:t>DHCP ACK</a:t>
              </a:r>
              <a:endParaRPr lang="en-US" sz="1400" dirty="0"/>
            </a:p>
          </p:txBody>
        </p:sp>
        <p:sp>
          <p:nvSpPr>
            <p:cNvPr id="117" name="Text Box 34"/>
            <p:cNvSpPr txBox="1">
              <a:spLocks noChangeArrowheads="1"/>
            </p:cNvSpPr>
            <p:nvPr/>
          </p:nvSpPr>
          <p:spPr bwMode="auto">
            <a:xfrm>
              <a:off x="4318000" y="5232400"/>
              <a:ext cx="2413000" cy="96361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050" dirty="0" err="1">
                  <a:latin typeface="Calibri"/>
                </a:rPr>
                <a:t>src</a:t>
              </a:r>
              <a:r>
                <a:rPr lang="en-US" sz="1050" dirty="0">
                  <a:latin typeface="Calibri"/>
                </a:rPr>
                <a:t>: 223.1.2.5, 67      </a:t>
              </a:r>
            </a:p>
            <a:p>
              <a:r>
                <a:rPr lang="en-US" sz="1050" dirty="0" err="1">
                  <a:latin typeface="Calibri"/>
                </a:rPr>
                <a:t>dest</a:t>
              </a:r>
              <a:r>
                <a:rPr lang="en-US" sz="1050" dirty="0">
                  <a:latin typeface="Calibri"/>
                </a:rPr>
                <a:t>:  255.255.255.255, 68</a:t>
              </a:r>
            </a:p>
            <a:p>
              <a:r>
                <a:rPr lang="en-US" sz="1050" dirty="0" err="1">
                  <a:latin typeface="Calibri"/>
                </a:rPr>
                <a:t>yiaddrr</a:t>
              </a:r>
              <a:r>
                <a:rPr lang="en-US" sz="1050" dirty="0">
                  <a:latin typeface="Calibri"/>
                </a:rPr>
                <a:t>: 223.1.2.4</a:t>
              </a:r>
            </a:p>
            <a:p>
              <a:r>
                <a:rPr lang="en-US" sz="1050" dirty="0">
                  <a:latin typeface="Calibri"/>
                </a:rPr>
                <a:t>transaction ID: 655</a:t>
              </a:r>
            </a:p>
            <a:p>
              <a:r>
                <a:rPr lang="en-US" sz="1050" dirty="0">
                  <a:latin typeface="Calibri"/>
                </a:rPr>
                <a:t>Lifetime: 3600 </a:t>
              </a:r>
              <a:r>
                <a:rPr lang="en-US" sz="1050" dirty="0" err="1">
                  <a:latin typeface="Calibri"/>
                </a:rPr>
                <a:t>secs</a:t>
              </a:r>
              <a:endParaRPr lang="en-US" sz="800" dirty="0"/>
            </a:p>
          </p:txBody>
        </p:sp>
      </p:grpSp>
      <p:sp>
        <p:nvSpPr>
          <p:cNvPr id="130" name="Rectangle 94"/>
          <p:cNvSpPr>
            <a:spLocks noChangeArrowheads="1"/>
          </p:cNvSpPr>
          <p:nvPr/>
        </p:nvSpPr>
        <p:spPr bwMode="auto">
          <a:xfrm>
            <a:off x="3473149" y="5417164"/>
            <a:ext cx="1002697" cy="9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normAutofit lnSpcReduction="10000"/>
          </a:bodyPr>
          <a:lstStyle/>
          <a:p>
            <a:r>
              <a:rPr lang="en-US" sz="1600" dirty="0">
                <a:solidFill>
                  <a:srgbClr val="000000"/>
                </a:solidFill>
                <a:latin typeface="Calibri"/>
              </a:rPr>
              <a:t>arriving </a:t>
            </a:r>
            <a:r>
              <a:rPr lang="en-US" sz="1600" dirty="0">
                <a:solidFill>
                  <a:srgbClr val="FF0000"/>
                </a:solidFill>
                <a:latin typeface="Calibri"/>
              </a:rPr>
              <a:t>DHCP </a:t>
            </a:r>
          </a:p>
          <a:p>
            <a:r>
              <a:rPr lang="en-US" sz="1600" dirty="0">
                <a:solidFill>
                  <a:srgbClr val="FF0000"/>
                </a:solidFill>
                <a:latin typeface="Calibri"/>
              </a:rPr>
              <a:t>client</a:t>
            </a:r>
            <a:r>
              <a:rPr lang="en-US" sz="1600" dirty="0">
                <a:solidFill>
                  <a:srgbClr val="000000"/>
                </a:solidFill>
                <a:latin typeface="Calibri"/>
              </a:rPr>
              <a:t> needs</a:t>
            </a:r>
          </a:p>
          <a:p>
            <a:r>
              <a:rPr lang="en-US" sz="1600" dirty="0">
                <a:solidFill>
                  <a:srgbClr val="000000"/>
                </a:solidFill>
                <a:latin typeface="Calibri"/>
              </a:rPr>
              <a:t>address in this</a:t>
            </a:r>
          </a:p>
          <a:p>
            <a:r>
              <a:rPr lang="en-US" sz="1600" dirty="0">
                <a:solidFill>
                  <a:srgbClr val="000000"/>
                </a:solidFill>
                <a:latin typeface="Calibri"/>
              </a:rPr>
              <a:t>network</a:t>
            </a:r>
            <a:endParaRPr lang="en-US" sz="1600" dirty="0"/>
          </a:p>
        </p:txBody>
      </p:sp>
      <p:sp>
        <p:nvSpPr>
          <p:cNvPr id="3" name="Rectangle 2"/>
          <p:cNvSpPr/>
          <p:nvPr/>
        </p:nvSpPr>
        <p:spPr>
          <a:xfrm>
            <a:off x="119664" y="1238068"/>
            <a:ext cx="4572000" cy="273921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ZapfDingbats" charset="0"/>
              <a:buNone/>
            </a:pPr>
            <a:r>
              <a:rPr lang="en-US" sz="2400" u="sng" dirty="0">
                <a:solidFill>
                  <a:srgbClr val="FF0000"/>
                </a:solidFill>
              </a:rPr>
              <a:t>Goal:</a:t>
            </a:r>
            <a:r>
              <a:rPr lang="en-US" sz="2400" dirty="0"/>
              <a:t> allow host to </a:t>
            </a:r>
            <a:r>
              <a:rPr lang="en-US" sz="2400" i="1" dirty="0"/>
              <a:t>dynamically </a:t>
            </a:r>
            <a:r>
              <a:rPr lang="en-US" sz="2400" dirty="0"/>
              <a:t>obtain its IP address from network server when it joins network</a:t>
            </a:r>
          </a:p>
          <a:p>
            <a:pPr lvl="1">
              <a:buFont typeface="ZapfDingbats" charset="0"/>
              <a:buNone/>
            </a:pPr>
            <a:r>
              <a:rPr lang="en-US" sz="2000" dirty="0"/>
              <a:t>Can renew its lease on address in use</a:t>
            </a:r>
          </a:p>
          <a:p>
            <a:pPr lvl="1">
              <a:buFont typeface="ZapfDingbats" charset="0"/>
              <a:buNone/>
            </a:pPr>
            <a:r>
              <a:rPr lang="en-US" sz="2000" dirty="0"/>
              <a:t>Allows reuse of addresses (only hold address while connected an </a:t>
            </a:r>
            <a:r>
              <a:rPr lang="ja-JP" altLang="en-US" sz="2000" dirty="0"/>
              <a:t>“</a:t>
            </a:r>
            <a:r>
              <a:rPr lang="en-US" sz="2000" dirty="0"/>
              <a:t>on</a:t>
            </a:r>
            <a:r>
              <a:rPr lang="ja-JP" altLang="en-US" sz="2000" dirty="0"/>
              <a:t>”</a:t>
            </a:r>
            <a:r>
              <a:rPr lang="en-US" sz="2000" dirty="0"/>
              <a:t>)</a:t>
            </a:r>
          </a:p>
          <a:p>
            <a:pPr lvl="1">
              <a:buFont typeface="ZapfDingbats" charset="0"/>
              <a:buNone/>
            </a:pPr>
            <a:r>
              <a:rPr lang="en-US" sz="2000" dirty="0"/>
              <a:t>Support for mobile users who want to join network (more shortly)</a:t>
            </a:r>
          </a:p>
        </p:txBody>
      </p:sp>
    </p:spTree>
    <p:extLst>
      <p:ext uri="{BB962C8B-B14F-4D97-AF65-F5344CB8AC3E}">
        <p14:creationId xmlns:p14="http://schemas.microsoft.com/office/powerpoint/2010/main" val="262500986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759B1-BFD5-B945-8E3B-5F1A82155649}" type="slidenum">
              <a:rPr lang="en-US" smtClean="0"/>
              <a:pPr/>
              <a:t>86</a:t>
            </a:fld>
            <a:endParaRPr lang="en-US" dirty="0"/>
          </a:p>
        </p:txBody>
      </p:sp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>
          <a:xfrm>
            <a:off x="414338" y="228600"/>
            <a:ext cx="7772400" cy="1143000"/>
          </a:xfrm>
        </p:spPr>
        <p:txBody>
          <a:bodyPr/>
          <a:lstStyle/>
          <a:p>
            <a:r>
              <a:rPr lang="en-US" sz="3600"/>
              <a:t>IP addresses: how to get one?</a:t>
            </a:r>
            <a:endParaRPr lang="en-US"/>
          </a:p>
        </p:txBody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7363" y="1343025"/>
            <a:ext cx="8077200" cy="1809750"/>
          </a:xfrm>
        </p:spPr>
        <p:txBody>
          <a:bodyPr>
            <a:normAutofit fontScale="92500"/>
          </a:bodyPr>
          <a:lstStyle/>
          <a:p>
            <a:pPr>
              <a:buFont typeface="ZapfDingbats" charset="0"/>
              <a:buNone/>
            </a:pPr>
            <a:r>
              <a:rPr lang="en-US" u="sng" dirty="0">
                <a:solidFill>
                  <a:srgbClr val="FF0000"/>
                </a:solidFill>
              </a:rPr>
              <a:t>Q:</a:t>
            </a:r>
            <a:r>
              <a:rPr lang="en-US" dirty="0"/>
              <a:t> How does </a:t>
            </a:r>
            <a:r>
              <a:rPr lang="en-US" i="1" dirty="0"/>
              <a:t>network</a:t>
            </a:r>
            <a:r>
              <a:rPr lang="en-US" dirty="0"/>
              <a:t> get subnet part of IP </a:t>
            </a:r>
            <a:r>
              <a:rPr lang="en-US" dirty="0" err="1"/>
              <a:t>addr</a:t>
            </a:r>
            <a:r>
              <a:rPr lang="en-US" dirty="0"/>
              <a:t>?</a:t>
            </a:r>
          </a:p>
          <a:p>
            <a:pPr>
              <a:buFont typeface="ZapfDingbats" charset="0"/>
              <a:buNone/>
            </a:pPr>
            <a:r>
              <a:rPr lang="en-US" u="sng" dirty="0">
                <a:solidFill>
                  <a:srgbClr val="FF0000"/>
                </a:solidFill>
              </a:rPr>
              <a:t>A:</a:t>
            </a:r>
            <a:r>
              <a:rPr lang="en-US" dirty="0"/>
              <a:t> gets allocated portion of its provider ISP</a:t>
            </a:r>
            <a:r>
              <a:rPr lang="ja-JP" altLang="en-US" dirty="0">
                <a:latin typeface="Calibri"/>
              </a:rPr>
              <a:t>’</a:t>
            </a:r>
            <a:r>
              <a:rPr lang="en-US" dirty="0"/>
              <a:t>s address space</a:t>
            </a:r>
            <a:endParaRPr lang="en-US" sz="2400" dirty="0"/>
          </a:p>
        </p:txBody>
      </p:sp>
      <p:sp>
        <p:nvSpPr>
          <p:cNvPr id="232452" name="Text Box 4"/>
          <p:cNvSpPr txBox="1">
            <a:spLocks noChangeArrowheads="1"/>
          </p:cNvSpPr>
          <p:nvPr/>
        </p:nvSpPr>
        <p:spPr bwMode="auto">
          <a:xfrm>
            <a:off x="592138" y="3514725"/>
            <a:ext cx="8551862" cy="237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Calibri"/>
              </a:rPr>
              <a:t>ISP's block          </a:t>
            </a:r>
            <a:r>
              <a:rPr lang="en-US" u="sng" dirty="0">
                <a:solidFill>
                  <a:schemeClr val="accent2"/>
                </a:solidFill>
                <a:latin typeface="Calibri"/>
              </a:rPr>
              <a:t>11001000  00010111  0001</a:t>
            </a:r>
            <a:r>
              <a:rPr lang="en-US" dirty="0">
                <a:solidFill>
                  <a:schemeClr val="accent2"/>
                </a:solidFill>
                <a:latin typeface="Calibri"/>
              </a:rPr>
              <a:t>0000  00000000    200.23.16.0/20 </a:t>
            </a:r>
          </a:p>
          <a:p>
            <a:endParaRPr lang="en-US" dirty="0">
              <a:latin typeface="Calibri"/>
            </a:endParaRPr>
          </a:p>
          <a:p>
            <a:r>
              <a:rPr lang="en-US" dirty="0">
                <a:latin typeface="Calibri"/>
              </a:rPr>
              <a:t>Organization 0    </a:t>
            </a:r>
            <a:r>
              <a:rPr lang="en-US" u="sng" dirty="0">
                <a:latin typeface="Calibri"/>
              </a:rPr>
              <a:t>11001000  00010111  0001000</a:t>
            </a:r>
            <a:r>
              <a:rPr lang="en-US" dirty="0">
                <a:latin typeface="Calibri"/>
              </a:rPr>
              <a:t>0  00000000    200.23.16.0/23 </a:t>
            </a:r>
          </a:p>
          <a:p>
            <a:r>
              <a:rPr lang="en-US" dirty="0">
                <a:latin typeface="Calibri"/>
              </a:rPr>
              <a:t>Organization 1    </a:t>
            </a:r>
            <a:r>
              <a:rPr lang="en-US" u="sng" dirty="0">
                <a:latin typeface="Calibri"/>
              </a:rPr>
              <a:t>11001000  00010111  0001001</a:t>
            </a:r>
            <a:r>
              <a:rPr lang="en-US" dirty="0">
                <a:latin typeface="Calibri"/>
              </a:rPr>
              <a:t>0  00000000    200.23.18.0/23 </a:t>
            </a:r>
          </a:p>
          <a:p>
            <a:r>
              <a:rPr lang="en-US" dirty="0">
                <a:latin typeface="Calibri"/>
              </a:rPr>
              <a:t>Organization 2    </a:t>
            </a:r>
            <a:r>
              <a:rPr lang="en-US" u="sng" dirty="0">
                <a:latin typeface="Calibri"/>
              </a:rPr>
              <a:t>11001000  00010111  0001010</a:t>
            </a:r>
            <a:r>
              <a:rPr lang="en-US" dirty="0">
                <a:latin typeface="Calibri"/>
              </a:rPr>
              <a:t>0  00000000    200.23.20.0/23 </a:t>
            </a:r>
          </a:p>
          <a:p>
            <a:r>
              <a:rPr lang="en-US" dirty="0">
                <a:latin typeface="Calibri"/>
              </a:rPr>
              <a:t>   ...                                          …..                                   ….                ….</a:t>
            </a:r>
          </a:p>
          <a:p>
            <a:r>
              <a:rPr lang="en-US" dirty="0">
                <a:latin typeface="Calibri"/>
              </a:rPr>
              <a:t>Organization 7    </a:t>
            </a:r>
            <a:r>
              <a:rPr lang="en-US" u="sng" dirty="0">
                <a:latin typeface="Calibri"/>
              </a:rPr>
              <a:t>11001000  00010111  0001111</a:t>
            </a:r>
            <a:r>
              <a:rPr lang="en-US" dirty="0">
                <a:latin typeface="Calibri"/>
              </a:rPr>
              <a:t>0  00000000    200.23.30.0/23</a:t>
            </a:r>
            <a:r>
              <a:rPr lang="en-US" sz="2400" dirty="0">
                <a:latin typeface="Times New Roman" charset="0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68366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9EC9D-BD12-7B49-A96C-4CD5F223B8E9}" type="slidenum">
              <a:rPr lang="en-US" smtClean="0"/>
              <a:pPr/>
              <a:t>87</a:t>
            </a:fld>
            <a:endParaRPr lang="en-US" dirty="0"/>
          </a:p>
        </p:txBody>
      </p:sp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316913" cy="1143000"/>
          </a:xfrm>
        </p:spPr>
        <p:txBody>
          <a:bodyPr/>
          <a:lstStyle/>
          <a:p>
            <a:r>
              <a:rPr lang="en-US" sz="3200"/>
              <a:t>Hierarchical addressing: route aggregation</a:t>
            </a:r>
            <a:endParaRPr lang="en-US"/>
          </a:p>
        </p:txBody>
      </p:sp>
      <p:sp>
        <p:nvSpPr>
          <p:cNvPr id="169987" name="Freeform 3"/>
          <p:cNvSpPr>
            <a:spLocks/>
          </p:cNvSpPr>
          <p:nvPr/>
        </p:nvSpPr>
        <p:spPr bwMode="auto">
          <a:xfrm>
            <a:off x="5175250" y="4121150"/>
            <a:ext cx="2019300" cy="295275"/>
          </a:xfrm>
          <a:custGeom>
            <a:avLst/>
            <a:gdLst>
              <a:gd name="T0" fmla="*/ 0 w 1272"/>
              <a:gd name="T1" fmla="*/ 0 h 186"/>
              <a:gd name="T2" fmla="*/ 1272 w 1272"/>
              <a:gd name="T3" fmla="*/ 186 h 18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72" h="186">
                <a:moveTo>
                  <a:pt x="0" y="0"/>
                </a:moveTo>
                <a:lnTo>
                  <a:pt x="1272" y="186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988" name="Line 4"/>
          <p:cNvSpPr>
            <a:spLocks noChangeShapeType="1"/>
          </p:cNvSpPr>
          <p:nvPr/>
        </p:nvSpPr>
        <p:spPr bwMode="auto">
          <a:xfrm flipV="1">
            <a:off x="2832100" y="4397375"/>
            <a:ext cx="89535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989" name="Line 5"/>
          <p:cNvSpPr>
            <a:spLocks noChangeShapeType="1"/>
          </p:cNvSpPr>
          <p:nvPr/>
        </p:nvSpPr>
        <p:spPr bwMode="auto">
          <a:xfrm>
            <a:off x="2860675" y="3768725"/>
            <a:ext cx="752475" cy="1714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990" name="Line 6"/>
          <p:cNvSpPr>
            <a:spLocks noChangeShapeType="1"/>
          </p:cNvSpPr>
          <p:nvPr/>
        </p:nvSpPr>
        <p:spPr bwMode="auto">
          <a:xfrm>
            <a:off x="2927350" y="2987675"/>
            <a:ext cx="847725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991" name="Freeform 7"/>
          <p:cNvSpPr>
            <a:spLocks/>
          </p:cNvSpPr>
          <p:nvPr/>
        </p:nvSpPr>
        <p:spPr bwMode="auto">
          <a:xfrm>
            <a:off x="3573463" y="3567113"/>
            <a:ext cx="1773237" cy="979487"/>
          </a:xfrm>
          <a:custGeom>
            <a:avLst/>
            <a:gdLst>
              <a:gd name="T0" fmla="*/ 439 w 1117"/>
              <a:gd name="T1" fmla="*/ 97 h 617"/>
              <a:gd name="T2" fmla="*/ 205 w 1117"/>
              <a:gd name="T3" fmla="*/ 19 h 617"/>
              <a:gd name="T4" fmla="*/ 55 w 1117"/>
              <a:gd name="T5" fmla="*/ 73 h 617"/>
              <a:gd name="T6" fmla="*/ 4 w 1117"/>
              <a:gd name="T7" fmla="*/ 456 h 617"/>
              <a:gd name="T8" fmla="*/ 77 w 1117"/>
              <a:gd name="T9" fmla="*/ 582 h 617"/>
              <a:gd name="T10" fmla="*/ 451 w 1117"/>
              <a:gd name="T11" fmla="*/ 587 h 617"/>
              <a:gd name="T12" fmla="*/ 685 w 1117"/>
              <a:gd name="T13" fmla="*/ 613 h 617"/>
              <a:gd name="T14" fmla="*/ 925 w 1117"/>
              <a:gd name="T15" fmla="*/ 565 h 617"/>
              <a:gd name="T16" fmla="*/ 1099 w 1117"/>
              <a:gd name="T17" fmla="*/ 330 h 617"/>
              <a:gd name="T18" fmla="*/ 1036 w 1117"/>
              <a:gd name="T19" fmla="*/ 138 h 617"/>
              <a:gd name="T20" fmla="*/ 691 w 1117"/>
              <a:gd name="T21" fmla="*/ 91 h 617"/>
              <a:gd name="T22" fmla="*/ 439 w 1117"/>
              <a:gd name="T23" fmla="*/ 97 h 6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17" h="617">
                <a:moveTo>
                  <a:pt x="439" y="97"/>
                </a:moveTo>
                <a:cubicBezTo>
                  <a:pt x="358" y="85"/>
                  <a:pt x="269" y="23"/>
                  <a:pt x="205" y="19"/>
                </a:cubicBezTo>
                <a:cubicBezTo>
                  <a:pt x="141" y="15"/>
                  <a:pt x="89" y="0"/>
                  <a:pt x="55" y="73"/>
                </a:cubicBezTo>
                <a:cubicBezTo>
                  <a:pt x="21" y="146"/>
                  <a:pt x="0" y="371"/>
                  <a:pt x="4" y="456"/>
                </a:cubicBezTo>
                <a:cubicBezTo>
                  <a:pt x="8" y="541"/>
                  <a:pt x="3" y="560"/>
                  <a:pt x="77" y="582"/>
                </a:cubicBezTo>
                <a:cubicBezTo>
                  <a:pt x="152" y="604"/>
                  <a:pt x="350" y="582"/>
                  <a:pt x="451" y="587"/>
                </a:cubicBezTo>
                <a:cubicBezTo>
                  <a:pt x="552" y="592"/>
                  <a:pt x="606" y="617"/>
                  <a:pt x="685" y="613"/>
                </a:cubicBezTo>
                <a:cubicBezTo>
                  <a:pt x="764" y="609"/>
                  <a:pt x="856" y="612"/>
                  <a:pt x="925" y="565"/>
                </a:cubicBezTo>
                <a:cubicBezTo>
                  <a:pt x="994" y="518"/>
                  <a:pt x="1081" y="401"/>
                  <a:pt x="1099" y="330"/>
                </a:cubicBezTo>
                <a:cubicBezTo>
                  <a:pt x="1117" y="259"/>
                  <a:pt x="1104" y="178"/>
                  <a:pt x="1036" y="138"/>
                </a:cubicBezTo>
                <a:cubicBezTo>
                  <a:pt x="968" y="98"/>
                  <a:pt x="790" y="98"/>
                  <a:pt x="691" y="91"/>
                </a:cubicBezTo>
                <a:cubicBezTo>
                  <a:pt x="592" y="84"/>
                  <a:pt x="520" y="109"/>
                  <a:pt x="439" y="97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992" name="Text Box 8"/>
          <p:cNvSpPr txBox="1">
            <a:spLocks noChangeArrowheads="1"/>
          </p:cNvSpPr>
          <p:nvPr/>
        </p:nvSpPr>
        <p:spPr bwMode="auto">
          <a:xfrm>
            <a:off x="5407025" y="3297238"/>
            <a:ext cx="158492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1400" dirty="0">
                <a:latin typeface="Calibri"/>
              </a:rPr>
              <a:t>“</a:t>
            </a:r>
            <a:r>
              <a:rPr lang="en-US" sz="1400" dirty="0"/>
              <a:t>Send me anything</a:t>
            </a:r>
          </a:p>
          <a:p>
            <a:r>
              <a:rPr lang="en-US" sz="1400" dirty="0"/>
              <a:t>with addresses </a:t>
            </a:r>
          </a:p>
          <a:p>
            <a:r>
              <a:rPr lang="en-US" sz="1400" dirty="0"/>
              <a:t>beginning </a:t>
            </a:r>
          </a:p>
          <a:p>
            <a:r>
              <a:rPr lang="en-US" sz="1400" dirty="0"/>
              <a:t>200.23.16.0/20</a:t>
            </a:r>
            <a:r>
              <a:rPr lang="ja-JP" altLang="en-US" sz="1400" dirty="0">
                <a:latin typeface="Calibri"/>
              </a:rPr>
              <a:t>”</a:t>
            </a:r>
            <a:endParaRPr lang="en-US" sz="1400" dirty="0"/>
          </a:p>
        </p:txBody>
      </p:sp>
      <p:grpSp>
        <p:nvGrpSpPr>
          <p:cNvPr id="169993" name="Group 9"/>
          <p:cNvGrpSpPr>
            <a:grpSpLocks/>
          </p:cNvGrpSpPr>
          <p:nvPr/>
        </p:nvGrpSpPr>
        <p:grpSpPr bwMode="auto">
          <a:xfrm>
            <a:off x="758825" y="2760663"/>
            <a:ext cx="2338388" cy="404812"/>
            <a:chOff x="1004" y="1639"/>
            <a:chExt cx="1473" cy="255"/>
          </a:xfrm>
        </p:grpSpPr>
        <p:sp>
          <p:nvSpPr>
            <p:cNvPr id="169994" name="Freeform 10"/>
            <p:cNvSpPr>
              <a:spLocks/>
            </p:cNvSpPr>
            <p:nvPr/>
          </p:nvSpPr>
          <p:spPr bwMode="auto">
            <a:xfrm>
              <a:off x="1004" y="1639"/>
              <a:ext cx="1473" cy="255"/>
            </a:xfrm>
            <a:custGeom>
              <a:avLst/>
              <a:gdLst>
                <a:gd name="T0" fmla="*/ 172 w 1473"/>
                <a:gd name="T1" fmla="*/ 11 h 255"/>
                <a:gd name="T2" fmla="*/ 73 w 1473"/>
                <a:gd name="T3" fmla="*/ 94 h 255"/>
                <a:gd name="T4" fmla="*/ 146 w 1473"/>
                <a:gd name="T5" fmla="*/ 220 h 255"/>
                <a:gd name="T6" fmla="*/ 520 w 1473"/>
                <a:gd name="T7" fmla="*/ 225 h 255"/>
                <a:gd name="T8" fmla="*/ 754 w 1473"/>
                <a:gd name="T9" fmla="*/ 251 h 255"/>
                <a:gd name="T10" fmla="*/ 1306 w 1473"/>
                <a:gd name="T11" fmla="*/ 203 h 255"/>
                <a:gd name="T12" fmla="*/ 1360 w 1473"/>
                <a:gd name="T13" fmla="*/ 29 h 255"/>
                <a:gd name="T14" fmla="*/ 628 w 1473"/>
                <a:gd name="T15" fmla="*/ 29 h 255"/>
                <a:gd name="T16" fmla="*/ 172 w 1473"/>
                <a:gd name="T17" fmla="*/ 1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3" h="255">
                  <a:moveTo>
                    <a:pt x="172" y="11"/>
                  </a:moveTo>
                  <a:cubicBezTo>
                    <a:pt x="0" y="64"/>
                    <a:pt x="77" y="59"/>
                    <a:pt x="73" y="94"/>
                  </a:cubicBezTo>
                  <a:cubicBezTo>
                    <a:pt x="69" y="129"/>
                    <a:pt x="72" y="198"/>
                    <a:pt x="146" y="220"/>
                  </a:cubicBezTo>
                  <a:cubicBezTo>
                    <a:pt x="221" y="242"/>
                    <a:pt x="419" y="220"/>
                    <a:pt x="520" y="225"/>
                  </a:cubicBezTo>
                  <a:cubicBezTo>
                    <a:pt x="621" y="230"/>
                    <a:pt x="623" y="255"/>
                    <a:pt x="754" y="251"/>
                  </a:cubicBezTo>
                  <a:cubicBezTo>
                    <a:pt x="885" y="247"/>
                    <a:pt x="1205" y="240"/>
                    <a:pt x="1306" y="203"/>
                  </a:cubicBezTo>
                  <a:cubicBezTo>
                    <a:pt x="1407" y="166"/>
                    <a:pt x="1473" y="58"/>
                    <a:pt x="1360" y="29"/>
                  </a:cubicBezTo>
                  <a:cubicBezTo>
                    <a:pt x="1247" y="0"/>
                    <a:pt x="826" y="32"/>
                    <a:pt x="628" y="29"/>
                  </a:cubicBezTo>
                  <a:cubicBezTo>
                    <a:pt x="430" y="26"/>
                    <a:pt x="267" y="15"/>
                    <a:pt x="172" y="11"/>
                  </a:cubicBez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995" name="Text Box 11"/>
            <p:cNvSpPr txBox="1">
              <a:spLocks noChangeArrowheads="1"/>
            </p:cNvSpPr>
            <p:nvPr/>
          </p:nvSpPr>
          <p:spPr bwMode="auto">
            <a:xfrm>
              <a:off x="1226" y="1667"/>
              <a:ext cx="1038" cy="212"/>
            </a:xfrm>
            <a:prstGeom prst="rect">
              <a:avLst/>
            </a:prstGeom>
            <a:solidFill>
              <a:srgbClr val="66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/>
                <a:t>200.23.16.0/23</a:t>
              </a:r>
              <a:endParaRPr lang="en-US"/>
            </a:p>
          </p:txBody>
        </p:sp>
      </p:grpSp>
      <p:grpSp>
        <p:nvGrpSpPr>
          <p:cNvPr id="169996" name="Group 12"/>
          <p:cNvGrpSpPr>
            <a:grpSpLocks/>
          </p:cNvGrpSpPr>
          <p:nvPr/>
        </p:nvGrpSpPr>
        <p:grpSpPr bwMode="auto">
          <a:xfrm>
            <a:off x="787400" y="3351213"/>
            <a:ext cx="2338388" cy="404812"/>
            <a:chOff x="1004" y="1639"/>
            <a:chExt cx="1473" cy="255"/>
          </a:xfrm>
        </p:grpSpPr>
        <p:sp>
          <p:nvSpPr>
            <p:cNvPr id="169997" name="Freeform 13"/>
            <p:cNvSpPr>
              <a:spLocks/>
            </p:cNvSpPr>
            <p:nvPr/>
          </p:nvSpPr>
          <p:spPr bwMode="auto">
            <a:xfrm>
              <a:off x="1004" y="1639"/>
              <a:ext cx="1473" cy="255"/>
            </a:xfrm>
            <a:custGeom>
              <a:avLst/>
              <a:gdLst>
                <a:gd name="T0" fmla="*/ 172 w 1473"/>
                <a:gd name="T1" fmla="*/ 11 h 255"/>
                <a:gd name="T2" fmla="*/ 73 w 1473"/>
                <a:gd name="T3" fmla="*/ 94 h 255"/>
                <a:gd name="T4" fmla="*/ 146 w 1473"/>
                <a:gd name="T5" fmla="*/ 220 h 255"/>
                <a:gd name="T6" fmla="*/ 520 w 1473"/>
                <a:gd name="T7" fmla="*/ 225 h 255"/>
                <a:gd name="T8" fmla="*/ 754 w 1473"/>
                <a:gd name="T9" fmla="*/ 251 h 255"/>
                <a:gd name="T10" fmla="*/ 1306 w 1473"/>
                <a:gd name="T11" fmla="*/ 203 h 255"/>
                <a:gd name="T12" fmla="*/ 1360 w 1473"/>
                <a:gd name="T13" fmla="*/ 29 h 255"/>
                <a:gd name="T14" fmla="*/ 628 w 1473"/>
                <a:gd name="T15" fmla="*/ 29 h 255"/>
                <a:gd name="T16" fmla="*/ 172 w 1473"/>
                <a:gd name="T17" fmla="*/ 1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3" h="255">
                  <a:moveTo>
                    <a:pt x="172" y="11"/>
                  </a:moveTo>
                  <a:cubicBezTo>
                    <a:pt x="0" y="64"/>
                    <a:pt x="77" y="59"/>
                    <a:pt x="73" y="94"/>
                  </a:cubicBezTo>
                  <a:cubicBezTo>
                    <a:pt x="69" y="129"/>
                    <a:pt x="72" y="198"/>
                    <a:pt x="146" y="220"/>
                  </a:cubicBezTo>
                  <a:cubicBezTo>
                    <a:pt x="221" y="242"/>
                    <a:pt x="419" y="220"/>
                    <a:pt x="520" y="225"/>
                  </a:cubicBezTo>
                  <a:cubicBezTo>
                    <a:pt x="621" y="230"/>
                    <a:pt x="623" y="255"/>
                    <a:pt x="754" y="251"/>
                  </a:cubicBezTo>
                  <a:cubicBezTo>
                    <a:pt x="885" y="247"/>
                    <a:pt x="1205" y="240"/>
                    <a:pt x="1306" y="203"/>
                  </a:cubicBezTo>
                  <a:cubicBezTo>
                    <a:pt x="1407" y="166"/>
                    <a:pt x="1473" y="58"/>
                    <a:pt x="1360" y="29"/>
                  </a:cubicBezTo>
                  <a:cubicBezTo>
                    <a:pt x="1247" y="0"/>
                    <a:pt x="826" y="32"/>
                    <a:pt x="628" y="29"/>
                  </a:cubicBezTo>
                  <a:cubicBezTo>
                    <a:pt x="430" y="26"/>
                    <a:pt x="267" y="15"/>
                    <a:pt x="172" y="11"/>
                  </a:cubicBez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998" name="Text Box 14"/>
            <p:cNvSpPr txBox="1">
              <a:spLocks noChangeArrowheads="1"/>
            </p:cNvSpPr>
            <p:nvPr/>
          </p:nvSpPr>
          <p:spPr bwMode="auto">
            <a:xfrm>
              <a:off x="1226" y="1667"/>
              <a:ext cx="1038" cy="212"/>
            </a:xfrm>
            <a:prstGeom prst="rect">
              <a:avLst/>
            </a:prstGeom>
            <a:solidFill>
              <a:srgbClr val="66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/>
                <a:t>200.23.18.0/23</a:t>
              </a:r>
              <a:endParaRPr lang="en-US"/>
            </a:p>
          </p:txBody>
        </p:sp>
      </p:grpSp>
      <p:grpSp>
        <p:nvGrpSpPr>
          <p:cNvPr id="169999" name="Group 15"/>
          <p:cNvGrpSpPr>
            <a:grpSpLocks/>
          </p:cNvGrpSpPr>
          <p:nvPr/>
        </p:nvGrpSpPr>
        <p:grpSpPr bwMode="auto">
          <a:xfrm>
            <a:off x="701675" y="4770438"/>
            <a:ext cx="2338388" cy="404812"/>
            <a:chOff x="1004" y="1639"/>
            <a:chExt cx="1473" cy="255"/>
          </a:xfrm>
        </p:grpSpPr>
        <p:sp>
          <p:nvSpPr>
            <p:cNvPr id="170000" name="Freeform 16"/>
            <p:cNvSpPr>
              <a:spLocks/>
            </p:cNvSpPr>
            <p:nvPr/>
          </p:nvSpPr>
          <p:spPr bwMode="auto">
            <a:xfrm>
              <a:off x="1004" y="1639"/>
              <a:ext cx="1473" cy="255"/>
            </a:xfrm>
            <a:custGeom>
              <a:avLst/>
              <a:gdLst>
                <a:gd name="T0" fmla="*/ 172 w 1473"/>
                <a:gd name="T1" fmla="*/ 11 h 255"/>
                <a:gd name="T2" fmla="*/ 73 w 1473"/>
                <a:gd name="T3" fmla="*/ 94 h 255"/>
                <a:gd name="T4" fmla="*/ 146 w 1473"/>
                <a:gd name="T5" fmla="*/ 220 h 255"/>
                <a:gd name="T6" fmla="*/ 520 w 1473"/>
                <a:gd name="T7" fmla="*/ 225 h 255"/>
                <a:gd name="T8" fmla="*/ 754 w 1473"/>
                <a:gd name="T9" fmla="*/ 251 h 255"/>
                <a:gd name="T10" fmla="*/ 1306 w 1473"/>
                <a:gd name="T11" fmla="*/ 203 h 255"/>
                <a:gd name="T12" fmla="*/ 1360 w 1473"/>
                <a:gd name="T13" fmla="*/ 29 h 255"/>
                <a:gd name="T14" fmla="*/ 628 w 1473"/>
                <a:gd name="T15" fmla="*/ 29 h 255"/>
                <a:gd name="T16" fmla="*/ 172 w 1473"/>
                <a:gd name="T17" fmla="*/ 1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3" h="255">
                  <a:moveTo>
                    <a:pt x="172" y="11"/>
                  </a:moveTo>
                  <a:cubicBezTo>
                    <a:pt x="0" y="64"/>
                    <a:pt x="77" y="59"/>
                    <a:pt x="73" y="94"/>
                  </a:cubicBezTo>
                  <a:cubicBezTo>
                    <a:pt x="69" y="129"/>
                    <a:pt x="72" y="198"/>
                    <a:pt x="146" y="220"/>
                  </a:cubicBezTo>
                  <a:cubicBezTo>
                    <a:pt x="221" y="242"/>
                    <a:pt x="419" y="220"/>
                    <a:pt x="520" y="225"/>
                  </a:cubicBezTo>
                  <a:cubicBezTo>
                    <a:pt x="621" y="230"/>
                    <a:pt x="623" y="255"/>
                    <a:pt x="754" y="251"/>
                  </a:cubicBezTo>
                  <a:cubicBezTo>
                    <a:pt x="885" y="247"/>
                    <a:pt x="1205" y="240"/>
                    <a:pt x="1306" y="203"/>
                  </a:cubicBezTo>
                  <a:cubicBezTo>
                    <a:pt x="1407" y="166"/>
                    <a:pt x="1473" y="58"/>
                    <a:pt x="1360" y="29"/>
                  </a:cubicBezTo>
                  <a:cubicBezTo>
                    <a:pt x="1247" y="0"/>
                    <a:pt x="826" y="32"/>
                    <a:pt x="628" y="29"/>
                  </a:cubicBezTo>
                  <a:cubicBezTo>
                    <a:pt x="430" y="26"/>
                    <a:pt x="267" y="15"/>
                    <a:pt x="172" y="11"/>
                  </a:cubicBez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0001" name="Text Box 17"/>
            <p:cNvSpPr txBox="1">
              <a:spLocks noChangeArrowheads="1"/>
            </p:cNvSpPr>
            <p:nvPr/>
          </p:nvSpPr>
          <p:spPr bwMode="auto">
            <a:xfrm>
              <a:off x="1226" y="1667"/>
              <a:ext cx="1058" cy="212"/>
            </a:xfrm>
            <a:prstGeom prst="rect">
              <a:avLst/>
            </a:prstGeom>
            <a:solidFill>
              <a:srgbClr val="66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/>
                <a:t>200.23.30.0/23</a:t>
              </a:r>
              <a:endParaRPr lang="en-US"/>
            </a:p>
          </p:txBody>
        </p:sp>
      </p:grpSp>
      <p:sp>
        <p:nvSpPr>
          <p:cNvPr id="170002" name="Text Box 18"/>
          <p:cNvSpPr txBox="1">
            <a:spLocks noChangeArrowheads="1"/>
          </p:cNvSpPr>
          <p:nvPr/>
        </p:nvSpPr>
        <p:spPr bwMode="auto">
          <a:xfrm>
            <a:off x="3606800" y="4002088"/>
            <a:ext cx="16462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Fly-By-Night-ISP</a:t>
            </a:r>
            <a:endParaRPr lang="en-US"/>
          </a:p>
        </p:txBody>
      </p:sp>
      <p:sp>
        <p:nvSpPr>
          <p:cNvPr id="170003" name="Freeform 19"/>
          <p:cNvSpPr>
            <a:spLocks/>
          </p:cNvSpPr>
          <p:nvPr/>
        </p:nvSpPr>
        <p:spPr bwMode="auto">
          <a:xfrm>
            <a:off x="7169150" y="3184525"/>
            <a:ext cx="730250" cy="2535238"/>
          </a:xfrm>
          <a:custGeom>
            <a:avLst/>
            <a:gdLst>
              <a:gd name="T0" fmla="*/ 328 w 460"/>
              <a:gd name="T1" fmla="*/ 56 h 1597"/>
              <a:gd name="T2" fmla="*/ 208 w 460"/>
              <a:gd name="T3" fmla="*/ 218 h 1597"/>
              <a:gd name="T4" fmla="*/ 58 w 460"/>
              <a:gd name="T5" fmla="*/ 536 h 1597"/>
              <a:gd name="T6" fmla="*/ 7 w 460"/>
              <a:gd name="T7" fmla="*/ 919 h 1597"/>
              <a:gd name="T8" fmla="*/ 100 w 460"/>
              <a:gd name="T9" fmla="*/ 1118 h 1597"/>
              <a:gd name="T10" fmla="*/ 220 w 460"/>
              <a:gd name="T11" fmla="*/ 1352 h 1597"/>
              <a:gd name="T12" fmla="*/ 424 w 460"/>
              <a:gd name="T13" fmla="*/ 1562 h 1597"/>
              <a:gd name="T14" fmla="*/ 436 w 460"/>
              <a:gd name="T15" fmla="*/ 1142 h 1597"/>
              <a:gd name="T16" fmla="*/ 424 w 460"/>
              <a:gd name="T17" fmla="*/ 1046 h 1597"/>
              <a:gd name="T18" fmla="*/ 346 w 460"/>
              <a:gd name="T19" fmla="*/ 854 h 1597"/>
              <a:gd name="T20" fmla="*/ 310 w 460"/>
              <a:gd name="T21" fmla="*/ 602 h 1597"/>
              <a:gd name="T22" fmla="*/ 328 w 460"/>
              <a:gd name="T23" fmla="*/ 56 h 15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60" h="1597">
                <a:moveTo>
                  <a:pt x="328" y="56"/>
                </a:moveTo>
                <a:cubicBezTo>
                  <a:pt x="247" y="0"/>
                  <a:pt x="253" y="138"/>
                  <a:pt x="208" y="218"/>
                </a:cubicBezTo>
                <a:cubicBezTo>
                  <a:pt x="163" y="298"/>
                  <a:pt x="91" y="419"/>
                  <a:pt x="58" y="536"/>
                </a:cubicBezTo>
                <a:cubicBezTo>
                  <a:pt x="25" y="653"/>
                  <a:pt x="0" y="822"/>
                  <a:pt x="7" y="919"/>
                </a:cubicBezTo>
                <a:cubicBezTo>
                  <a:pt x="14" y="1016"/>
                  <a:pt x="64" y="1046"/>
                  <a:pt x="100" y="1118"/>
                </a:cubicBezTo>
                <a:cubicBezTo>
                  <a:pt x="136" y="1190"/>
                  <a:pt x="166" y="1278"/>
                  <a:pt x="220" y="1352"/>
                </a:cubicBezTo>
                <a:cubicBezTo>
                  <a:pt x="274" y="1426"/>
                  <a:pt x="388" y="1597"/>
                  <a:pt x="424" y="1562"/>
                </a:cubicBezTo>
                <a:cubicBezTo>
                  <a:pt x="460" y="1527"/>
                  <a:pt x="436" y="1228"/>
                  <a:pt x="436" y="1142"/>
                </a:cubicBezTo>
                <a:cubicBezTo>
                  <a:pt x="436" y="1056"/>
                  <a:pt x="439" y="1094"/>
                  <a:pt x="424" y="1046"/>
                </a:cubicBezTo>
                <a:cubicBezTo>
                  <a:pt x="409" y="998"/>
                  <a:pt x="365" y="928"/>
                  <a:pt x="346" y="854"/>
                </a:cubicBezTo>
                <a:cubicBezTo>
                  <a:pt x="327" y="780"/>
                  <a:pt x="313" y="735"/>
                  <a:pt x="310" y="602"/>
                </a:cubicBezTo>
                <a:cubicBezTo>
                  <a:pt x="307" y="469"/>
                  <a:pt x="324" y="170"/>
                  <a:pt x="328" y="56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0004" name="Text Box 20"/>
          <p:cNvSpPr txBox="1">
            <a:spLocks noChangeArrowheads="1"/>
          </p:cNvSpPr>
          <p:nvPr/>
        </p:nvSpPr>
        <p:spPr bwMode="auto">
          <a:xfrm>
            <a:off x="758825" y="2506663"/>
            <a:ext cx="14049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Organization 0</a:t>
            </a:r>
          </a:p>
        </p:txBody>
      </p:sp>
      <p:sp>
        <p:nvSpPr>
          <p:cNvPr id="170005" name="Text Box 21"/>
          <p:cNvSpPr txBox="1">
            <a:spLocks noChangeArrowheads="1"/>
          </p:cNvSpPr>
          <p:nvPr/>
        </p:nvSpPr>
        <p:spPr bwMode="auto">
          <a:xfrm>
            <a:off x="787400" y="4516438"/>
            <a:ext cx="14049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Organization 7</a:t>
            </a:r>
          </a:p>
        </p:txBody>
      </p:sp>
      <p:sp>
        <p:nvSpPr>
          <p:cNvPr id="170006" name="Text Box 22"/>
          <p:cNvSpPr txBox="1">
            <a:spLocks noChangeArrowheads="1"/>
          </p:cNvSpPr>
          <p:nvPr/>
        </p:nvSpPr>
        <p:spPr bwMode="auto">
          <a:xfrm>
            <a:off x="7407275" y="4325938"/>
            <a:ext cx="9159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Internet</a:t>
            </a:r>
          </a:p>
        </p:txBody>
      </p:sp>
      <p:sp>
        <p:nvSpPr>
          <p:cNvPr id="170007" name="Text Box 23"/>
          <p:cNvSpPr txBox="1">
            <a:spLocks noChangeArrowheads="1"/>
          </p:cNvSpPr>
          <p:nvPr/>
        </p:nvSpPr>
        <p:spPr bwMode="auto">
          <a:xfrm>
            <a:off x="768350" y="3154363"/>
            <a:ext cx="13763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Organization 1</a:t>
            </a:r>
          </a:p>
        </p:txBody>
      </p:sp>
      <p:sp>
        <p:nvSpPr>
          <p:cNvPr id="170008" name="Freeform 24"/>
          <p:cNvSpPr>
            <a:spLocks/>
          </p:cNvSpPr>
          <p:nvPr/>
        </p:nvSpPr>
        <p:spPr bwMode="auto">
          <a:xfrm>
            <a:off x="3516313" y="4881563"/>
            <a:ext cx="1773237" cy="979487"/>
          </a:xfrm>
          <a:custGeom>
            <a:avLst/>
            <a:gdLst>
              <a:gd name="T0" fmla="*/ 439 w 1117"/>
              <a:gd name="T1" fmla="*/ 97 h 617"/>
              <a:gd name="T2" fmla="*/ 205 w 1117"/>
              <a:gd name="T3" fmla="*/ 19 h 617"/>
              <a:gd name="T4" fmla="*/ 55 w 1117"/>
              <a:gd name="T5" fmla="*/ 73 h 617"/>
              <a:gd name="T6" fmla="*/ 4 w 1117"/>
              <a:gd name="T7" fmla="*/ 456 h 617"/>
              <a:gd name="T8" fmla="*/ 77 w 1117"/>
              <a:gd name="T9" fmla="*/ 582 h 617"/>
              <a:gd name="T10" fmla="*/ 451 w 1117"/>
              <a:gd name="T11" fmla="*/ 587 h 617"/>
              <a:gd name="T12" fmla="*/ 685 w 1117"/>
              <a:gd name="T13" fmla="*/ 613 h 617"/>
              <a:gd name="T14" fmla="*/ 925 w 1117"/>
              <a:gd name="T15" fmla="*/ 565 h 617"/>
              <a:gd name="T16" fmla="*/ 1099 w 1117"/>
              <a:gd name="T17" fmla="*/ 330 h 617"/>
              <a:gd name="T18" fmla="*/ 1036 w 1117"/>
              <a:gd name="T19" fmla="*/ 138 h 617"/>
              <a:gd name="T20" fmla="*/ 691 w 1117"/>
              <a:gd name="T21" fmla="*/ 91 h 617"/>
              <a:gd name="T22" fmla="*/ 439 w 1117"/>
              <a:gd name="T23" fmla="*/ 97 h 6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17" h="617">
                <a:moveTo>
                  <a:pt x="439" y="97"/>
                </a:moveTo>
                <a:cubicBezTo>
                  <a:pt x="358" y="85"/>
                  <a:pt x="269" y="23"/>
                  <a:pt x="205" y="19"/>
                </a:cubicBezTo>
                <a:cubicBezTo>
                  <a:pt x="141" y="15"/>
                  <a:pt x="89" y="0"/>
                  <a:pt x="55" y="73"/>
                </a:cubicBezTo>
                <a:cubicBezTo>
                  <a:pt x="21" y="146"/>
                  <a:pt x="0" y="371"/>
                  <a:pt x="4" y="456"/>
                </a:cubicBezTo>
                <a:cubicBezTo>
                  <a:pt x="8" y="541"/>
                  <a:pt x="3" y="560"/>
                  <a:pt x="77" y="582"/>
                </a:cubicBezTo>
                <a:cubicBezTo>
                  <a:pt x="152" y="604"/>
                  <a:pt x="350" y="582"/>
                  <a:pt x="451" y="587"/>
                </a:cubicBezTo>
                <a:cubicBezTo>
                  <a:pt x="552" y="592"/>
                  <a:pt x="606" y="617"/>
                  <a:pt x="685" y="613"/>
                </a:cubicBezTo>
                <a:cubicBezTo>
                  <a:pt x="764" y="609"/>
                  <a:pt x="856" y="612"/>
                  <a:pt x="925" y="565"/>
                </a:cubicBezTo>
                <a:cubicBezTo>
                  <a:pt x="994" y="518"/>
                  <a:pt x="1081" y="401"/>
                  <a:pt x="1099" y="330"/>
                </a:cubicBezTo>
                <a:cubicBezTo>
                  <a:pt x="1117" y="259"/>
                  <a:pt x="1104" y="178"/>
                  <a:pt x="1036" y="138"/>
                </a:cubicBezTo>
                <a:cubicBezTo>
                  <a:pt x="968" y="98"/>
                  <a:pt x="790" y="98"/>
                  <a:pt x="691" y="91"/>
                </a:cubicBezTo>
                <a:cubicBezTo>
                  <a:pt x="592" y="84"/>
                  <a:pt x="520" y="109"/>
                  <a:pt x="439" y="97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0009" name="Text Box 25"/>
          <p:cNvSpPr txBox="1">
            <a:spLocks noChangeArrowheads="1"/>
          </p:cNvSpPr>
          <p:nvPr/>
        </p:nvSpPr>
        <p:spPr bwMode="auto">
          <a:xfrm>
            <a:off x="3816350" y="5259388"/>
            <a:ext cx="1063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ISPs-R-Us</a:t>
            </a:r>
            <a:endParaRPr lang="en-US"/>
          </a:p>
        </p:txBody>
      </p:sp>
      <p:sp>
        <p:nvSpPr>
          <p:cNvPr id="170010" name="Freeform 26"/>
          <p:cNvSpPr>
            <a:spLocks/>
          </p:cNvSpPr>
          <p:nvPr/>
        </p:nvSpPr>
        <p:spPr bwMode="auto">
          <a:xfrm flipV="1">
            <a:off x="5241925" y="4902200"/>
            <a:ext cx="2019300" cy="295275"/>
          </a:xfrm>
          <a:custGeom>
            <a:avLst/>
            <a:gdLst>
              <a:gd name="T0" fmla="*/ 0 w 1272"/>
              <a:gd name="T1" fmla="*/ 0 h 186"/>
              <a:gd name="T2" fmla="*/ 1272 w 1272"/>
              <a:gd name="T3" fmla="*/ 186 h 18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72" h="186">
                <a:moveTo>
                  <a:pt x="0" y="0"/>
                </a:moveTo>
                <a:lnTo>
                  <a:pt x="1272" y="186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0011" name="Line 27"/>
          <p:cNvSpPr>
            <a:spLocks noChangeShapeType="1"/>
          </p:cNvSpPr>
          <p:nvPr/>
        </p:nvSpPr>
        <p:spPr bwMode="auto">
          <a:xfrm>
            <a:off x="3032125" y="5445125"/>
            <a:ext cx="4857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0012" name="Line 28"/>
          <p:cNvSpPr>
            <a:spLocks noChangeShapeType="1"/>
          </p:cNvSpPr>
          <p:nvPr/>
        </p:nvSpPr>
        <p:spPr bwMode="auto">
          <a:xfrm flipV="1">
            <a:off x="2879725" y="5511800"/>
            <a:ext cx="638175" cy="1714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0013" name="Line 29"/>
          <p:cNvSpPr>
            <a:spLocks noChangeShapeType="1"/>
          </p:cNvSpPr>
          <p:nvPr/>
        </p:nvSpPr>
        <p:spPr bwMode="auto">
          <a:xfrm flipV="1">
            <a:off x="3317875" y="5759450"/>
            <a:ext cx="247650" cy="4095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0014" name="Text Box 30"/>
          <p:cNvSpPr txBox="1">
            <a:spLocks noChangeArrowheads="1"/>
          </p:cNvSpPr>
          <p:nvPr/>
        </p:nvSpPr>
        <p:spPr bwMode="auto">
          <a:xfrm>
            <a:off x="5530850" y="5154613"/>
            <a:ext cx="158492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1400" dirty="0">
                <a:latin typeface="Calibri"/>
              </a:rPr>
              <a:t>“</a:t>
            </a:r>
            <a:r>
              <a:rPr lang="en-US" sz="1400" dirty="0"/>
              <a:t>Send me anything</a:t>
            </a:r>
          </a:p>
          <a:p>
            <a:r>
              <a:rPr lang="en-US" sz="1400" dirty="0"/>
              <a:t>with addresses </a:t>
            </a:r>
          </a:p>
          <a:p>
            <a:r>
              <a:rPr lang="en-US" sz="1400" dirty="0"/>
              <a:t>beginning </a:t>
            </a:r>
          </a:p>
          <a:p>
            <a:r>
              <a:rPr lang="en-US" sz="1400" dirty="0"/>
              <a:t>199.31.0.0/16</a:t>
            </a:r>
            <a:r>
              <a:rPr lang="ja-JP" altLang="en-US" sz="1400" dirty="0">
                <a:latin typeface="Calibri"/>
              </a:rPr>
              <a:t>”</a:t>
            </a:r>
            <a:endParaRPr lang="en-US" sz="1400" dirty="0"/>
          </a:p>
        </p:txBody>
      </p:sp>
      <p:grpSp>
        <p:nvGrpSpPr>
          <p:cNvPr id="170015" name="Group 31"/>
          <p:cNvGrpSpPr>
            <a:grpSpLocks/>
          </p:cNvGrpSpPr>
          <p:nvPr/>
        </p:nvGrpSpPr>
        <p:grpSpPr bwMode="auto">
          <a:xfrm>
            <a:off x="806450" y="3941763"/>
            <a:ext cx="2338388" cy="404812"/>
            <a:chOff x="1004" y="1639"/>
            <a:chExt cx="1473" cy="255"/>
          </a:xfrm>
        </p:grpSpPr>
        <p:sp>
          <p:nvSpPr>
            <p:cNvPr id="170016" name="Freeform 32"/>
            <p:cNvSpPr>
              <a:spLocks/>
            </p:cNvSpPr>
            <p:nvPr/>
          </p:nvSpPr>
          <p:spPr bwMode="auto">
            <a:xfrm>
              <a:off x="1004" y="1639"/>
              <a:ext cx="1473" cy="255"/>
            </a:xfrm>
            <a:custGeom>
              <a:avLst/>
              <a:gdLst>
                <a:gd name="T0" fmla="*/ 172 w 1473"/>
                <a:gd name="T1" fmla="*/ 11 h 255"/>
                <a:gd name="T2" fmla="*/ 73 w 1473"/>
                <a:gd name="T3" fmla="*/ 94 h 255"/>
                <a:gd name="T4" fmla="*/ 146 w 1473"/>
                <a:gd name="T5" fmla="*/ 220 h 255"/>
                <a:gd name="T6" fmla="*/ 520 w 1473"/>
                <a:gd name="T7" fmla="*/ 225 h 255"/>
                <a:gd name="T8" fmla="*/ 754 w 1473"/>
                <a:gd name="T9" fmla="*/ 251 h 255"/>
                <a:gd name="T10" fmla="*/ 1306 w 1473"/>
                <a:gd name="T11" fmla="*/ 203 h 255"/>
                <a:gd name="T12" fmla="*/ 1360 w 1473"/>
                <a:gd name="T13" fmla="*/ 29 h 255"/>
                <a:gd name="T14" fmla="*/ 628 w 1473"/>
                <a:gd name="T15" fmla="*/ 29 h 255"/>
                <a:gd name="T16" fmla="*/ 172 w 1473"/>
                <a:gd name="T17" fmla="*/ 1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3" h="255">
                  <a:moveTo>
                    <a:pt x="172" y="11"/>
                  </a:moveTo>
                  <a:cubicBezTo>
                    <a:pt x="0" y="64"/>
                    <a:pt x="77" y="59"/>
                    <a:pt x="73" y="94"/>
                  </a:cubicBezTo>
                  <a:cubicBezTo>
                    <a:pt x="69" y="129"/>
                    <a:pt x="72" y="198"/>
                    <a:pt x="146" y="220"/>
                  </a:cubicBezTo>
                  <a:cubicBezTo>
                    <a:pt x="221" y="242"/>
                    <a:pt x="419" y="220"/>
                    <a:pt x="520" y="225"/>
                  </a:cubicBezTo>
                  <a:cubicBezTo>
                    <a:pt x="621" y="230"/>
                    <a:pt x="623" y="255"/>
                    <a:pt x="754" y="251"/>
                  </a:cubicBezTo>
                  <a:cubicBezTo>
                    <a:pt x="885" y="247"/>
                    <a:pt x="1205" y="240"/>
                    <a:pt x="1306" y="203"/>
                  </a:cubicBezTo>
                  <a:cubicBezTo>
                    <a:pt x="1407" y="166"/>
                    <a:pt x="1473" y="58"/>
                    <a:pt x="1360" y="29"/>
                  </a:cubicBezTo>
                  <a:cubicBezTo>
                    <a:pt x="1247" y="0"/>
                    <a:pt x="826" y="32"/>
                    <a:pt x="628" y="29"/>
                  </a:cubicBezTo>
                  <a:cubicBezTo>
                    <a:pt x="430" y="26"/>
                    <a:pt x="267" y="15"/>
                    <a:pt x="172" y="11"/>
                  </a:cubicBez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0017" name="Text Box 33"/>
            <p:cNvSpPr txBox="1">
              <a:spLocks noChangeArrowheads="1"/>
            </p:cNvSpPr>
            <p:nvPr/>
          </p:nvSpPr>
          <p:spPr bwMode="auto">
            <a:xfrm>
              <a:off x="1226" y="1667"/>
              <a:ext cx="1058" cy="212"/>
            </a:xfrm>
            <a:prstGeom prst="rect">
              <a:avLst/>
            </a:prstGeom>
            <a:solidFill>
              <a:srgbClr val="66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/>
                <a:t>200.23.20.0/23</a:t>
              </a:r>
              <a:endParaRPr lang="en-US"/>
            </a:p>
          </p:txBody>
        </p:sp>
      </p:grpSp>
      <p:sp>
        <p:nvSpPr>
          <p:cNvPr id="170018" name="Text Box 34"/>
          <p:cNvSpPr txBox="1">
            <a:spLocks noChangeArrowheads="1"/>
          </p:cNvSpPr>
          <p:nvPr/>
        </p:nvSpPr>
        <p:spPr bwMode="auto">
          <a:xfrm>
            <a:off x="787400" y="3744913"/>
            <a:ext cx="14049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Organization 2</a:t>
            </a:r>
          </a:p>
        </p:txBody>
      </p:sp>
      <p:grpSp>
        <p:nvGrpSpPr>
          <p:cNvPr id="170019" name="Group 35"/>
          <p:cNvGrpSpPr>
            <a:grpSpLocks/>
          </p:cNvGrpSpPr>
          <p:nvPr/>
        </p:nvGrpSpPr>
        <p:grpSpPr bwMode="auto">
          <a:xfrm>
            <a:off x="2155825" y="4205288"/>
            <a:ext cx="296863" cy="663575"/>
            <a:chOff x="870" y="2945"/>
            <a:chExt cx="187" cy="418"/>
          </a:xfrm>
        </p:grpSpPr>
        <p:sp>
          <p:nvSpPr>
            <p:cNvPr id="170020" name="Text Box 36"/>
            <p:cNvSpPr txBox="1">
              <a:spLocks noChangeArrowheads="1"/>
            </p:cNvSpPr>
            <p:nvPr/>
          </p:nvSpPr>
          <p:spPr bwMode="auto">
            <a:xfrm>
              <a:off x="872" y="2945"/>
              <a:ext cx="18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/>
                <a:t>.</a:t>
              </a:r>
              <a:endParaRPr lang="en-US" sz="2000"/>
            </a:p>
          </p:txBody>
        </p:sp>
        <p:sp>
          <p:nvSpPr>
            <p:cNvPr id="170021" name="Text Box 37"/>
            <p:cNvSpPr txBox="1">
              <a:spLocks noChangeArrowheads="1"/>
            </p:cNvSpPr>
            <p:nvPr/>
          </p:nvSpPr>
          <p:spPr bwMode="auto">
            <a:xfrm>
              <a:off x="870" y="3030"/>
              <a:ext cx="18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/>
                <a:t>.</a:t>
              </a:r>
              <a:endParaRPr lang="en-US" sz="2000"/>
            </a:p>
          </p:txBody>
        </p:sp>
        <p:sp>
          <p:nvSpPr>
            <p:cNvPr id="170022" name="Text Box 38"/>
            <p:cNvSpPr txBox="1">
              <a:spLocks noChangeArrowheads="1"/>
            </p:cNvSpPr>
            <p:nvPr/>
          </p:nvSpPr>
          <p:spPr bwMode="auto">
            <a:xfrm>
              <a:off x="871" y="3113"/>
              <a:ext cx="18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/>
                <a:t>.</a:t>
              </a:r>
              <a:endParaRPr lang="en-US" sz="2000"/>
            </a:p>
          </p:txBody>
        </p:sp>
      </p:grpSp>
      <p:grpSp>
        <p:nvGrpSpPr>
          <p:cNvPr id="170023" name="Group 39"/>
          <p:cNvGrpSpPr>
            <a:grpSpLocks/>
          </p:cNvGrpSpPr>
          <p:nvPr/>
        </p:nvGrpSpPr>
        <p:grpSpPr bwMode="auto">
          <a:xfrm>
            <a:off x="3184525" y="3910013"/>
            <a:ext cx="296863" cy="663575"/>
            <a:chOff x="870" y="2945"/>
            <a:chExt cx="187" cy="418"/>
          </a:xfrm>
        </p:grpSpPr>
        <p:sp>
          <p:nvSpPr>
            <p:cNvPr id="170024" name="Text Box 40"/>
            <p:cNvSpPr txBox="1">
              <a:spLocks noChangeArrowheads="1"/>
            </p:cNvSpPr>
            <p:nvPr/>
          </p:nvSpPr>
          <p:spPr bwMode="auto">
            <a:xfrm>
              <a:off x="872" y="2945"/>
              <a:ext cx="18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/>
                <a:t>.</a:t>
              </a:r>
              <a:endParaRPr lang="en-US" sz="2000"/>
            </a:p>
          </p:txBody>
        </p:sp>
        <p:sp>
          <p:nvSpPr>
            <p:cNvPr id="170025" name="Text Box 41"/>
            <p:cNvSpPr txBox="1">
              <a:spLocks noChangeArrowheads="1"/>
            </p:cNvSpPr>
            <p:nvPr/>
          </p:nvSpPr>
          <p:spPr bwMode="auto">
            <a:xfrm>
              <a:off x="870" y="3030"/>
              <a:ext cx="18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/>
                <a:t>.</a:t>
              </a:r>
              <a:endParaRPr lang="en-US" sz="2000"/>
            </a:p>
          </p:txBody>
        </p:sp>
        <p:sp>
          <p:nvSpPr>
            <p:cNvPr id="170026" name="Text Box 42"/>
            <p:cNvSpPr txBox="1">
              <a:spLocks noChangeArrowheads="1"/>
            </p:cNvSpPr>
            <p:nvPr/>
          </p:nvSpPr>
          <p:spPr bwMode="auto">
            <a:xfrm>
              <a:off x="871" y="3113"/>
              <a:ext cx="18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/>
                <a:t>.</a:t>
              </a:r>
              <a:endParaRPr lang="en-US" sz="2000"/>
            </a:p>
          </p:txBody>
        </p:sp>
      </p:grpSp>
      <p:sp>
        <p:nvSpPr>
          <p:cNvPr id="170027" name="Text Box 43"/>
          <p:cNvSpPr txBox="1">
            <a:spLocks noChangeArrowheads="1"/>
          </p:cNvSpPr>
          <p:nvPr/>
        </p:nvSpPr>
        <p:spPr bwMode="auto">
          <a:xfrm>
            <a:off x="933450" y="1431925"/>
            <a:ext cx="7239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Hierarchical addressing allows efficient advertisement of routing </a:t>
            </a:r>
          </a:p>
          <a:p>
            <a:r>
              <a:rPr lang="en-US"/>
              <a:t>information:</a:t>
            </a:r>
          </a:p>
        </p:txBody>
      </p:sp>
    </p:spTree>
    <p:extLst>
      <p:ext uri="{BB962C8B-B14F-4D97-AF65-F5344CB8AC3E}">
        <p14:creationId xmlns:p14="http://schemas.microsoft.com/office/powerpoint/2010/main" val="48555497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CC905-B660-CD4C-A6AE-5D7E46C6BC51}" type="slidenum">
              <a:rPr lang="en-US" smtClean="0"/>
              <a:pPr/>
              <a:t>88</a:t>
            </a:fld>
            <a:endParaRPr lang="en-US" dirty="0"/>
          </a:p>
        </p:txBody>
      </p:sp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90538" y="374650"/>
            <a:ext cx="8316912" cy="1143000"/>
          </a:xfrm>
        </p:spPr>
        <p:txBody>
          <a:bodyPr/>
          <a:lstStyle/>
          <a:p>
            <a:r>
              <a:rPr lang="en-US" sz="3200"/>
              <a:t>Hierarchical addressing: more specific routes</a:t>
            </a:r>
            <a:endParaRPr lang="en-US"/>
          </a:p>
        </p:txBody>
      </p:sp>
      <p:sp>
        <p:nvSpPr>
          <p:cNvPr id="171011" name="Text Box 3"/>
          <p:cNvSpPr txBox="1">
            <a:spLocks noChangeArrowheads="1"/>
          </p:cNvSpPr>
          <p:nvPr/>
        </p:nvSpPr>
        <p:spPr bwMode="auto">
          <a:xfrm>
            <a:off x="660400" y="1739900"/>
            <a:ext cx="59832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ISPs-R-Us has a more specific route to Organization 1</a:t>
            </a:r>
          </a:p>
        </p:txBody>
      </p:sp>
      <p:sp>
        <p:nvSpPr>
          <p:cNvPr id="171012" name="Freeform 4"/>
          <p:cNvSpPr>
            <a:spLocks/>
          </p:cNvSpPr>
          <p:nvPr/>
        </p:nvSpPr>
        <p:spPr bwMode="auto">
          <a:xfrm>
            <a:off x="5164138" y="3836988"/>
            <a:ext cx="2019300" cy="295275"/>
          </a:xfrm>
          <a:custGeom>
            <a:avLst/>
            <a:gdLst>
              <a:gd name="T0" fmla="*/ 0 w 1272"/>
              <a:gd name="T1" fmla="*/ 0 h 186"/>
              <a:gd name="T2" fmla="*/ 1272 w 1272"/>
              <a:gd name="T3" fmla="*/ 186 h 18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72" h="186">
                <a:moveTo>
                  <a:pt x="0" y="0"/>
                </a:moveTo>
                <a:lnTo>
                  <a:pt x="1272" y="186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13" name="Line 5"/>
          <p:cNvSpPr>
            <a:spLocks noChangeShapeType="1"/>
          </p:cNvSpPr>
          <p:nvPr/>
        </p:nvSpPr>
        <p:spPr bwMode="auto">
          <a:xfrm flipV="1">
            <a:off x="2820988" y="4113213"/>
            <a:ext cx="89535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14" name="Line 6"/>
          <p:cNvSpPr>
            <a:spLocks noChangeShapeType="1"/>
          </p:cNvSpPr>
          <p:nvPr/>
        </p:nvSpPr>
        <p:spPr bwMode="auto">
          <a:xfrm flipV="1">
            <a:off x="3182938" y="5389563"/>
            <a:ext cx="333375" cy="2476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15" name="Line 7"/>
          <p:cNvSpPr>
            <a:spLocks noChangeShapeType="1"/>
          </p:cNvSpPr>
          <p:nvPr/>
        </p:nvSpPr>
        <p:spPr bwMode="auto">
          <a:xfrm>
            <a:off x="2916238" y="2703513"/>
            <a:ext cx="847725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16" name="Freeform 8"/>
          <p:cNvSpPr>
            <a:spLocks/>
          </p:cNvSpPr>
          <p:nvPr/>
        </p:nvSpPr>
        <p:spPr bwMode="auto">
          <a:xfrm>
            <a:off x="3562350" y="3282950"/>
            <a:ext cx="1773238" cy="979488"/>
          </a:xfrm>
          <a:custGeom>
            <a:avLst/>
            <a:gdLst>
              <a:gd name="T0" fmla="*/ 439 w 1117"/>
              <a:gd name="T1" fmla="*/ 97 h 617"/>
              <a:gd name="T2" fmla="*/ 205 w 1117"/>
              <a:gd name="T3" fmla="*/ 19 h 617"/>
              <a:gd name="T4" fmla="*/ 55 w 1117"/>
              <a:gd name="T5" fmla="*/ 73 h 617"/>
              <a:gd name="T6" fmla="*/ 4 w 1117"/>
              <a:gd name="T7" fmla="*/ 456 h 617"/>
              <a:gd name="T8" fmla="*/ 77 w 1117"/>
              <a:gd name="T9" fmla="*/ 582 h 617"/>
              <a:gd name="T10" fmla="*/ 451 w 1117"/>
              <a:gd name="T11" fmla="*/ 587 h 617"/>
              <a:gd name="T12" fmla="*/ 685 w 1117"/>
              <a:gd name="T13" fmla="*/ 613 h 617"/>
              <a:gd name="T14" fmla="*/ 925 w 1117"/>
              <a:gd name="T15" fmla="*/ 565 h 617"/>
              <a:gd name="T16" fmla="*/ 1099 w 1117"/>
              <a:gd name="T17" fmla="*/ 330 h 617"/>
              <a:gd name="T18" fmla="*/ 1036 w 1117"/>
              <a:gd name="T19" fmla="*/ 138 h 617"/>
              <a:gd name="T20" fmla="*/ 691 w 1117"/>
              <a:gd name="T21" fmla="*/ 91 h 617"/>
              <a:gd name="T22" fmla="*/ 439 w 1117"/>
              <a:gd name="T23" fmla="*/ 97 h 6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17" h="617">
                <a:moveTo>
                  <a:pt x="439" y="97"/>
                </a:moveTo>
                <a:cubicBezTo>
                  <a:pt x="358" y="85"/>
                  <a:pt x="269" y="23"/>
                  <a:pt x="205" y="19"/>
                </a:cubicBezTo>
                <a:cubicBezTo>
                  <a:pt x="141" y="15"/>
                  <a:pt x="89" y="0"/>
                  <a:pt x="55" y="73"/>
                </a:cubicBezTo>
                <a:cubicBezTo>
                  <a:pt x="21" y="146"/>
                  <a:pt x="0" y="371"/>
                  <a:pt x="4" y="456"/>
                </a:cubicBezTo>
                <a:cubicBezTo>
                  <a:pt x="8" y="541"/>
                  <a:pt x="3" y="560"/>
                  <a:pt x="77" y="582"/>
                </a:cubicBezTo>
                <a:cubicBezTo>
                  <a:pt x="152" y="604"/>
                  <a:pt x="350" y="582"/>
                  <a:pt x="451" y="587"/>
                </a:cubicBezTo>
                <a:cubicBezTo>
                  <a:pt x="552" y="592"/>
                  <a:pt x="606" y="617"/>
                  <a:pt x="685" y="613"/>
                </a:cubicBezTo>
                <a:cubicBezTo>
                  <a:pt x="764" y="609"/>
                  <a:pt x="856" y="612"/>
                  <a:pt x="925" y="565"/>
                </a:cubicBezTo>
                <a:cubicBezTo>
                  <a:pt x="994" y="518"/>
                  <a:pt x="1081" y="401"/>
                  <a:pt x="1099" y="330"/>
                </a:cubicBezTo>
                <a:cubicBezTo>
                  <a:pt x="1117" y="259"/>
                  <a:pt x="1104" y="178"/>
                  <a:pt x="1036" y="138"/>
                </a:cubicBezTo>
                <a:cubicBezTo>
                  <a:pt x="968" y="98"/>
                  <a:pt x="790" y="98"/>
                  <a:pt x="691" y="91"/>
                </a:cubicBezTo>
                <a:cubicBezTo>
                  <a:pt x="592" y="84"/>
                  <a:pt x="520" y="109"/>
                  <a:pt x="439" y="97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17" name="Text Box 9"/>
          <p:cNvSpPr txBox="1">
            <a:spLocks noChangeArrowheads="1"/>
          </p:cNvSpPr>
          <p:nvPr/>
        </p:nvSpPr>
        <p:spPr bwMode="auto">
          <a:xfrm>
            <a:off x="5395913" y="3013075"/>
            <a:ext cx="158492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1400" dirty="0">
                <a:latin typeface="Calibri"/>
              </a:rPr>
              <a:t>“</a:t>
            </a:r>
            <a:r>
              <a:rPr lang="en-US" sz="1400" dirty="0"/>
              <a:t>Send me anything</a:t>
            </a:r>
          </a:p>
          <a:p>
            <a:r>
              <a:rPr lang="en-US" sz="1400" dirty="0"/>
              <a:t>with addresses </a:t>
            </a:r>
          </a:p>
          <a:p>
            <a:r>
              <a:rPr lang="en-US" sz="1400" dirty="0"/>
              <a:t>beginning </a:t>
            </a:r>
          </a:p>
          <a:p>
            <a:r>
              <a:rPr lang="en-US" sz="1400" dirty="0"/>
              <a:t>200.23.16.0/20</a:t>
            </a:r>
            <a:r>
              <a:rPr lang="ja-JP" altLang="en-US" sz="1400" dirty="0">
                <a:latin typeface="Calibri"/>
              </a:rPr>
              <a:t>”</a:t>
            </a:r>
            <a:endParaRPr lang="en-US" sz="1400" dirty="0"/>
          </a:p>
        </p:txBody>
      </p:sp>
      <p:grpSp>
        <p:nvGrpSpPr>
          <p:cNvPr id="171018" name="Group 10"/>
          <p:cNvGrpSpPr>
            <a:grpSpLocks/>
          </p:cNvGrpSpPr>
          <p:nvPr/>
        </p:nvGrpSpPr>
        <p:grpSpPr bwMode="auto">
          <a:xfrm>
            <a:off x="747713" y="2476500"/>
            <a:ext cx="2338387" cy="404813"/>
            <a:chOff x="1004" y="1639"/>
            <a:chExt cx="1473" cy="255"/>
          </a:xfrm>
        </p:grpSpPr>
        <p:sp>
          <p:nvSpPr>
            <p:cNvPr id="171019" name="Freeform 11"/>
            <p:cNvSpPr>
              <a:spLocks/>
            </p:cNvSpPr>
            <p:nvPr/>
          </p:nvSpPr>
          <p:spPr bwMode="auto">
            <a:xfrm>
              <a:off x="1004" y="1639"/>
              <a:ext cx="1473" cy="255"/>
            </a:xfrm>
            <a:custGeom>
              <a:avLst/>
              <a:gdLst>
                <a:gd name="T0" fmla="*/ 172 w 1473"/>
                <a:gd name="T1" fmla="*/ 11 h 255"/>
                <a:gd name="T2" fmla="*/ 73 w 1473"/>
                <a:gd name="T3" fmla="*/ 94 h 255"/>
                <a:gd name="T4" fmla="*/ 146 w 1473"/>
                <a:gd name="T5" fmla="*/ 220 h 255"/>
                <a:gd name="T6" fmla="*/ 520 w 1473"/>
                <a:gd name="T7" fmla="*/ 225 h 255"/>
                <a:gd name="T8" fmla="*/ 754 w 1473"/>
                <a:gd name="T9" fmla="*/ 251 h 255"/>
                <a:gd name="T10" fmla="*/ 1306 w 1473"/>
                <a:gd name="T11" fmla="*/ 203 h 255"/>
                <a:gd name="T12" fmla="*/ 1360 w 1473"/>
                <a:gd name="T13" fmla="*/ 29 h 255"/>
                <a:gd name="T14" fmla="*/ 628 w 1473"/>
                <a:gd name="T15" fmla="*/ 29 h 255"/>
                <a:gd name="T16" fmla="*/ 172 w 1473"/>
                <a:gd name="T17" fmla="*/ 1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3" h="255">
                  <a:moveTo>
                    <a:pt x="172" y="11"/>
                  </a:moveTo>
                  <a:cubicBezTo>
                    <a:pt x="0" y="64"/>
                    <a:pt x="77" y="59"/>
                    <a:pt x="73" y="94"/>
                  </a:cubicBezTo>
                  <a:cubicBezTo>
                    <a:pt x="69" y="129"/>
                    <a:pt x="72" y="198"/>
                    <a:pt x="146" y="220"/>
                  </a:cubicBezTo>
                  <a:cubicBezTo>
                    <a:pt x="221" y="242"/>
                    <a:pt x="419" y="220"/>
                    <a:pt x="520" y="225"/>
                  </a:cubicBezTo>
                  <a:cubicBezTo>
                    <a:pt x="621" y="230"/>
                    <a:pt x="623" y="255"/>
                    <a:pt x="754" y="251"/>
                  </a:cubicBezTo>
                  <a:cubicBezTo>
                    <a:pt x="885" y="247"/>
                    <a:pt x="1205" y="240"/>
                    <a:pt x="1306" y="203"/>
                  </a:cubicBezTo>
                  <a:cubicBezTo>
                    <a:pt x="1407" y="166"/>
                    <a:pt x="1473" y="58"/>
                    <a:pt x="1360" y="29"/>
                  </a:cubicBezTo>
                  <a:cubicBezTo>
                    <a:pt x="1247" y="0"/>
                    <a:pt x="826" y="32"/>
                    <a:pt x="628" y="29"/>
                  </a:cubicBezTo>
                  <a:cubicBezTo>
                    <a:pt x="430" y="26"/>
                    <a:pt x="267" y="15"/>
                    <a:pt x="172" y="11"/>
                  </a:cubicBez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020" name="Text Box 12"/>
            <p:cNvSpPr txBox="1">
              <a:spLocks noChangeArrowheads="1"/>
            </p:cNvSpPr>
            <p:nvPr/>
          </p:nvSpPr>
          <p:spPr bwMode="auto">
            <a:xfrm>
              <a:off x="1226" y="1667"/>
              <a:ext cx="1038" cy="212"/>
            </a:xfrm>
            <a:prstGeom prst="rect">
              <a:avLst/>
            </a:prstGeom>
            <a:solidFill>
              <a:srgbClr val="66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/>
                <a:t>200.23.16.0/23</a:t>
              </a:r>
              <a:endParaRPr lang="en-US"/>
            </a:p>
          </p:txBody>
        </p:sp>
      </p:grpSp>
      <p:grpSp>
        <p:nvGrpSpPr>
          <p:cNvPr id="171021" name="Group 13"/>
          <p:cNvGrpSpPr>
            <a:grpSpLocks/>
          </p:cNvGrpSpPr>
          <p:nvPr/>
        </p:nvGrpSpPr>
        <p:grpSpPr bwMode="auto">
          <a:xfrm>
            <a:off x="957263" y="5553075"/>
            <a:ext cx="2338387" cy="404813"/>
            <a:chOff x="1004" y="1639"/>
            <a:chExt cx="1473" cy="255"/>
          </a:xfrm>
        </p:grpSpPr>
        <p:sp>
          <p:nvSpPr>
            <p:cNvPr id="171022" name="Freeform 14"/>
            <p:cNvSpPr>
              <a:spLocks/>
            </p:cNvSpPr>
            <p:nvPr/>
          </p:nvSpPr>
          <p:spPr bwMode="auto">
            <a:xfrm>
              <a:off x="1004" y="1639"/>
              <a:ext cx="1473" cy="255"/>
            </a:xfrm>
            <a:custGeom>
              <a:avLst/>
              <a:gdLst>
                <a:gd name="T0" fmla="*/ 172 w 1473"/>
                <a:gd name="T1" fmla="*/ 11 h 255"/>
                <a:gd name="T2" fmla="*/ 73 w 1473"/>
                <a:gd name="T3" fmla="*/ 94 h 255"/>
                <a:gd name="T4" fmla="*/ 146 w 1473"/>
                <a:gd name="T5" fmla="*/ 220 h 255"/>
                <a:gd name="T6" fmla="*/ 520 w 1473"/>
                <a:gd name="T7" fmla="*/ 225 h 255"/>
                <a:gd name="T8" fmla="*/ 754 w 1473"/>
                <a:gd name="T9" fmla="*/ 251 h 255"/>
                <a:gd name="T10" fmla="*/ 1306 w 1473"/>
                <a:gd name="T11" fmla="*/ 203 h 255"/>
                <a:gd name="T12" fmla="*/ 1360 w 1473"/>
                <a:gd name="T13" fmla="*/ 29 h 255"/>
                <a:gd name="T14" fmla="*/ 628 w 1473"/>
                <a:gd name="T15" fmla="*/ 29 h 255"/>
                <a:gd name="T16" fmla="*/ 172 w 1473"/>
                <a:gd name="T17" fmla="*/ 1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3" h="255">
                  <a:moveTo>
                    <a:pt x="172" y="11"/>
                  </a:moveTo>
                  <a:cubicBezTo>
                    <a:pt x="0" y="64"/>
                    <a:pt x="77" y="59"/>
                    <a:pt x="73" y="94"/>
                  </a:cubicBezTo>
                  <a:cubicBezTo>
                    <a:pt x="69" y="129"/>
                    <a:pt x="72" y="198"/>
                    <a:pt x="146" y="220"/>
                  </a:cubicBezTo>
                  <a:cubicBezTo>
                    <a:pt x="221" y="242"/>
                    <a:pt x="419" y="220"/>
                    <a:pt x="520" y="225"/>
                  </a:cubicBezTo>
                  <a:cubicBezTo>
                    <a:pt x="621" y="230"/>
                    <a:pt x="623" y="255"/>
                    <a:pt x="754" y="251"/>
                  </a:cubicBezTo>
                  <a:cubicBezTo>
                    <a:pt x="885" y="247"/>
                    <a:pt x="1205" y="240"/>
                    <a:pt x="1306" y="203"/>
                  </a:cubicBezTo>
                  <a:cubicBezTo>
                    <a:pt x="1407" y="166"/>
                    <a:pt x="1473" y="58"/>
                    <a:pt x="1360" y="29"/>
                  </a:cubicBezTo>
                  <a:cubicBezTo>
                    <a:pt x="1247" y="0"/>
                    <a:pt x="826" y="32"/>
                    <a:pt x="628" y="29"/>
                  </a:cubicBezTo>
                  <a:cubicBezTo>
                    <a:pt x="430" y="26"/>
                    <a:pt x="267" y="15"/>
                    <a:pt x="172" y="11"/>
                  </a:cubicBez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023" name="Text Box 15"/>
            <p:cNvSpPr txBox="1">
              <a:spLocks noChangeArrowheads="1"/>
            </p:cNvSpPr>
            <p:nvPr/>
          </p:nvSpPr>
          <p:spPr bwMode="auto">
            <a:xfrm>
              <a:off x="1226" y="1667"/>
              <a:ext cx="1038" cy="212"/>
            </a:xfrm>
            <a:prstGeom prst="rect">
              <a:avLst/>
            </a:prstGeom>
            <a:solidFill>
              <a:srgbClr val="66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/>
                <a:t>200.23.18.0/23</a:t>
              </a:r>
              <a:endParaRPr lang="en-US"/>
            </a:p>
          </p:txBody>
        </p:sp>
      </p:grpSp>
      <p:grpSp>
        <p:nvGrpSpPr>
          <p:cNvPr id="171024" name="Group 16"/>
          <p:cNvGrpSpPr>
            <a:grpSpLocks/>
          </p:cNvGrpSpPr>
          <p:nvPr/>
        </p:nvGrpSpPr>
        <p:grpSpPr bwMode="auto">
          <a:xfrm>
            <a:off x="690563" y="4486275"/>
            <a:ext cx="2338387" cy="404813"/>
            <a:chOff x="1004" y="1639"/>
            <a:chExt cx="1473" cy="255"/>
          </a:xfrm>
        </p:grpSpPr>
        <p:sp>
          <p:nvSpPr>
            <p:cNvPr id="171025" name="Freeform 17"/>
            <p:cNvSpPr>
              <a:spLocks/>
            </p:cNvSpPr>
            <p:nvPr/>
          </p:nvSpPr>
          <p:spPr bwMode="auto">
            <a:xfrm>
              <a:off x="1004" y="1639"/>
              <a:ext cx="1473" cy="255"/>
            </a:xfrm>
            <a:custGeom>
              <a:avLst/>
              <a:gdLst>
                <a:gd name="T0" fmla="*/ 172 w 1473"/>
                <a:gd name="T1" fmla="*/ 11 h 255"/>
                <a:gd name="T2" fmla="*/ 73 w 1473"/>
                <a:gd name="T3" fmla="*/ 94 h 255"/>
                <a:gd name="T4" fmla="*/ 146 w 1473"/>
                <a:gd name="T5" fmla="*/ 220 h 255"/>
                <a:gd name="T6" fmla="*/ 520 w 1473"/>
                <a:gd name="T7" fmla="*/ 225 h 255"/>
                <a:gd name="T8" fmla="*/ 754 w 1473"/>
                <a:gd name="T9" fmla="*/ 251 h 255"/>
                <a:gd name="T10" fmla="*/ 1306 w 1473"/>
                <a:gd name="T11" fmla="*/ 203 h 255"/>
                <a:gd name="T12" fmla="*/ 1360 w 1473"/>
                <a:gd name="T13" fmla="*/ 29 h 255"/>
                <a:gd name="T14" fmla="*/ 628 w 1473"/>
                <a:gd name="T15" fmla="*/ 29 h 255"/>
                <a:gd name="T16" fmla="*/ 172 w 1473"/>
                <a:gd name="T17" fmla="*/ 1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3" h="255">
                  <a:moveTo>
                    <a:pt x="172" y="11"/>
                  </a:moveTo>
                  <a:cubicBezTo>
                    <a:pt x="0" y="64"/>
                    <a:pt x="77" y="59"/>
                    <a:pt x="73" y="94"/>
                  </a:cubicBezTo>
                  <a:cubicBezTo>
                    <a:pt x="69" y="129"/>
                    <a:pt x="72" y="198"/>
                    <a:pt x="146" y="220"/>
                  </a:cubicBezTo>
                  <a:cubicBezTo>
                    <a:pt x="221" y="242"/>
                    <a:pt x="419" y="220"/>
                    <a:pt x="520" y="225"/>
                  </a:cubicBezTo>
                  <a:cubicBezTo>
                    <a:pt x="621" y="230"/>
                    <a:pt x="623" y="255"/>
                    <a:pt x="754" y="251"/>
                  </a:cubicBezTo>
                  <a:cubicBezTo>
                    <a:pt x="885" y="247"/>
                    <a:pt x="1205" y="240"/>
                    <a:pt x="1306" y="203"/>
                  </a:cubicBezTo>
                  <a:cubicBezTo>
                    <a:pt x="1407" y="166"/>
                    <a:pt x="1473" y="58"/>
                    <a:pt x="1360" y="29"/>
                  </a:cubicBezTo>
                  <a:cubicBezTo>
                    <a:pt x="1247" y="0"/>
                    <a:pt x="826" y="32"/>
                    <a:pt x="628" y="29"/>
                  </a:cubicBezTo>
                  <a:cubicBezTo>
                    <a:pt x="430" y="26"/>
                    <a:pt x="267" y="15"/>
                    <a:pt x="172" y="11"/>
                  </a:cubicBez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026" name="Text Box 18"/>
            <p:cNvSpPr txBox="1">
              <a:spLocks noChangeArrowheads="1"/>
            </p:cNvSpPr>
            <p:nvPr/>
          </p:nvSpPr>
          <p:spPr bwMode="auto">
            <a:xfrm>
              <a:off x="1226" y="1667"/>
              <a:ext cx="1058" cy="212"/>
            </a:xfrm>
            <a:prstGeom prst="rect">
              <a:avLst/>
            </a:prstGeom>
            <a:solidFill>
              <a:srgbClr val="66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/>
                <a:t>200.23.30.0/23</a:t>
              </a:r>
              <a:endParaRPr lang="en-US"/>
            </a:p>
          </p:txBody>
        </p:sp>
      </p:grpSp>
      <p:sp>
        <p:nvSpPr>
          <p:cNvPr id="171027" name="Text Box 19"/>
          <p:cNvSpPr txBox="1">
            <a:spLocks noChangeArrowheads="1"/>
          </p:cNvSpPr>
          <p:nvPr/>
        </p:nvSpPr>
        <p:spPr bwMode="auto">
          <a:xfrm>
            <a:off x="3595688" y="3717925"/>
            <a:ext cx="16462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Fly-By-Night-ISP</a:t>
            </a:r>
            <a:endParaRPr lang="en-US"/>
          </a:p>
        </p:txBody>
      </p:sp>
      <p:sp>
        <p:nvSpPr>
          <p:cNvPr id="171028" name="Freeform 20"/>
          <p:cNvSpPr>
            <a:spLocks/>
          </p:cNvSpPr>
          <p:nvPr/>
        </p:nvSpPr>
        <p:spPr bwMode="auto">
          <a:xfrm>
            <a:off x="7158038" y="2900363"/>
            <a:ext cx="730250" cy="2535237"/>
          </a:xfrm>
          <a:custGeom>
            <a:avLst/>
            <a:gdLst>
              <a:gd name="T0" fmla="*/ 328 w 460"/>
              <a:gd name="T1" fmla="*/ 56 h 1597"/>
              <a:gd name="T2" fmla="*/ 208 w 460"/>
              <a:gd name="T3" fmla="*/ 218 h 1597"/>
              <a:gd name="T4" fmla="*/ 58 w 460"/>
              <a:gd name="T5" fmla="*/ 536 h 1597"/>
              <a:gd name="T6" fmla="*/ 7 w 460"/>
              <a:gd name="T7" fmla="*/ 919 h 1597"/>
              <a:gd name="T8" fmla="*/ 100 w 460"/>
              <a:gd name="T9" fmla="*/ 1118 h 1597"/>
              <a:gd name="T10" fmla="*/ 220 w 460"/>
              <a:gd name="T11" fmla="*/ 1352 h 1597"/>
              <a:gd name="T12" fmla="*/ 424 w 460"/>
              <a:gd name="T13" fmla="*/ 1562 h 1597"/>
              <a:gd name="T14" fmla="*/ 436 w 460"/>
              <a:gd name="T15" fmla="*/ 1142 h 1597"/>
              <a:gd name="T16" fmla="*/ 424 w 460"/>
              <a:gd name="T17" fmla="*/ 1046 h 1597"/>
              <a:gd name="T18" fmla="*/ 346 w 460"/>
              <a:gd name="T19" fmla="*/ 854 h 1597"/>
              <a:gd name="T20" fmla="*/ 310 w 460"/>
              <a:gd name="T21" fmla="*/ 602 h 1597"/>
              <a:gd name="T22" fmla="*/ 328 w 460"/>
              <a:gd name="T23" fmla="*/ 56 h 15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60" h="1597">
                <a:moveTo>
                  <a:pt x="328" y="56"/>
                </a:moveTo>
                <a:cubicBezTo>
                  <a:pt x="247" y="0"/>
                  <a:pt x="253" y="138"/>
                  <a:pt x="208" y="218"/>
                </a:cubicBezTo>
                <a:cubicBezTo>
                  <a:pt x="163" y="298"/>
                  <a:pt x="91" y="419"/>
                  <a:pt x="58" y="536"/>
                </a:cubicBezTo>
                <a:cubicBezTo>
                  <a:pt x="25" y="653"/>
                  <a:pt x="0" y="822"/>
                  <a:pt x="7" y="919"/>
                </a:cubicBezTo>
                <a:cubicBezTo>
                  <a:pt x="14" y="1016"/>
                  <a:pt x="64" y="1046"/>
                  <a:pt x="100" y="1118"/>
                </a:cubicBezTo>
                <a:cubicBezTo>
                  <a:pt x="136" y="1190"/>
                  <a:pt x="166" y="1278"/>
                  <a:pt x="220" y="1352"/>
                </a:cubicBezTo>
                <a:cubicBezTo>
                  <a:pt x="274" y="1426"/>
                  <a:pt x="388" y="1597"/>
                  <a:pt x="424" y="1562"/>
                </a:cubicBezTo>
                <a:cubicBezTo>
                  <a:pt x="460" y="1527"/>
                  <a:pt x="436" y="1228"/>
                  <a:pt x="436" y="1142"/>
                </a:cubicBezTo>
                <a:cubicBezTo>
                  <a:pt x="436" y="1056"/>
                  <a:pt x="439" y="1094"/>
                  <a:pt x="424" y="1046"/>
                </a:cubicBezTo>
                <a:cubicBezTo>
                  <a:pt x="409" y="998"/>
                  <a:pt x="365" y="928"/>
                  <a:pt x="346" y="854"/>
                </a:cubicBezTo>
                <a:cubicBezTo>
                  <a:pt x="327" y="780"/>
                  <a:pt x="313" y="735"/>
                  <a:pt x="310" y="602"/>
                </a:cubicBezTo>
                <a:cubicBezTo>
                  <a:pt x="307" y="469"/>
                  <a:pt x="324" y="170"/>
                  <a:pt x="328" y="56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29" name="Text Box 21"/>
          <p:cNvSpPr txBox="1">
            <a:spLocks noChangeArrowheads="1"/>
          </p:cNvSpPr>
          <p:nvPr/>
        </p:nvSpPr>
        <p:spPr bwMode="auto">
          <a:xfrm>
            <a:off x="747713" y="2222500"/>
            <a:ext cx="14049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Organization 0</a:t>
            </a:r>
          </a:p>
        </p:txBody>
      </p:sp>
      <p:sp>
        <p:nvSpPr>
          <p:cNvPr id="171030" name="Text Box 22"/>
          <p:cNvSpPr txBox="1">
            <a:spLocks noChangeArrowheads="1"/>
          </p:cNvSpPr>
          <p:nvPr/>
        </p:nvSpPr>
        <p:spPr bwMode="auto">
          <a:xfrm>
            <a:off x="776288" y="4232275"/>
            <a:ext cx="14049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Organization 7</a:t>
            </a:r>
          </a:p>
        </p:txBody>
      </p:sp>
      <p:sp>
        <p:nvSpPr>
          <p:cNvPr id="171031" name="Text Box 23"/>
          <p:cNvSpPr txBox="1">
            <a:spLocks noChangeArrowheads="1"/>
          </p:cNvSpPr>
          <p:nvPr/>
        </p:nvSpPr>
        <p:spPr bwMode="auto">
          <a:xfrm>
            <a:off x="7396163" y="4041775"/>
            <a:ext cx="9159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Internet</a:t>
            </a:r>
          </a:p>
        </p:txBody>
      </p:sp>
      <p:sp>
        <p:nvSpPr>
          <p:cNvPr id="171032" name="Text Box 24"/>
          <p:cNvSpPr txBox="1">
            <a:spLocks noChangeArrowheads="1"/>
          </p:cNvSpPr>
          <p:nvPr/>
        </p:nvSpPr>
        <p:spPr bwMode="auto">
          <a:xfrm>
            <a:off x="938213" y="5356225"/>
            <a:ext cx="13763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Organization 1</a:t>
            </a:r>
          </a:p>
        </p:txBody>
      </p:sp>
      <p:sp>
        <p:nvSpPr>
          <p:cNvPr id="171033" name="Freeform 25"/>
          <p:cNvSpPr>
            <a:spLocks/>
          </p:cNvSpPr>
          <p:nvPr/>
        </p:nvSpPr>
        <p:spPr bwMode="auto">
          <a:xfrm>
            <a:off x="3505200" y="4597400"/>
            <a:ext cx="1773238" cy="979488"/>
          </a:xfrm>
          <a:custGeom>
            <a:avLst/>
            <a:gdLst>
              <a:gd name="T0" fmla="*/ 439 w 1117"/>
              <a:gd name="T1" fmla="*/ 97 h 617"/>
              <a:gd name="T2" fmla="*/ 205 w 1117"/>
              <a:gd name="T3" fmla="*/ 19 h 617"/>
              <a:gd name="T4" fmla="*/ 55 w 1117"/>
              <a:gd name="T5" fmla="*/ 73 h 617"/>
              <a:gd name="T6" fmla="*/ 4 w 1117"/>
              <a:gd name="T7" fmla="*/ 456 h 617"/>
              <a:gd name="T8" fmla="*/ 77 w 1117"/>
              <a:gd name="T9" fmla="*/ 582 h 617"/>
              <a:gd name="T10" fmla="*/ 451 w 1117"/>
              <a:gd name="T11" fmla="*/ 587 h 617"/>
              <a:gd name="T12" fmla="*/ 685 w 1117"/>
              <a:gd name="T13" fmla="*/ 613 h 617"/>
              <a:gd name="T14" fmla="*/ 925 w 1117"/>
              <a:gd name="T15" fmla="*/ 565 h 617"/>
              <a:gd name="T16" fmla="*/ 1099 w 1117"/>
              <a:gd name="T17" fmla="*/ 330 h 617"/>
              <a:gd name="T18" fmla="*/ 1036 w 1117"/>
              <a:gd name="T19" fmla="*/ 138 h 617"/>
              <a:gd name="T20" fmla="*/ 691 w 1117"/>
              <a:gd name="T21" fmla="*/ 91 h 617"/>
              <a:gd name="T22" fmla="*/ 439 w 1117"/>
              <a:gd name="T23" fmla="*/ 97 h 6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17" h="617">
                <a:moveTo>
                  <a:pt x="439" y="97"/>
                </a:moveTo>
                <a:cubicBezTo>
                  <a:pt x="358" y="85"/>
                  <a:pt x="269" y="23"/>
                  <a:pt x="205" y="19"/>
                </a:cubicBezTo>
                <a:cubicBezTo>
                  <a:pt x="141" y="15"/>
                  <a:pt x="89" y="0"/>
                  <a:pt x="55" y="73"/>
                </a:cubicBezTo>
                <a:cubicBezTo>
                  <a:pt x="21" y="146"/>
                  <a:pt x="0" y="371"/>
                  <a:pt x="4" y="456"/>
                </a:cubicBezTo>
                <a:cubicBezTo>
                  <a:pt x="8" y="541"/>
                  <a:pt x="3" y="560"/>
                  <a:pt x="77" y="582"/>
                </a:cubicBezTo>
                <a:cubicBezTo>
                  <a:pt x="152" y="604"/>
                  <a:pt x="350" y="582"/>
                  <a:pt x="451" y="587"/>
                </a:cubicBezTo>
                <a:cubicBezTo>
                  <a:pt x="552" y="592"/>
                  <a:pt x="606" y="617"/>
                  <a:pt x="685" y="613"/>
                </a:cubicBezTo>
                <a:cubicBezTo>
                  <a:pt x="764" y="609"/>
                  <a:pt x="856" y="612"/>
                  <a:pt x="925" y="565"/>
                </a:cubicBezTo>
                <a:cubicBezTo>
                  <a:pt x="994" y="518"/>
                  <a:pt x="1081" y="401"/>
                  <a:pt x="1099" y="330"/>
                </a:cubicBezTo>
                <a:cubicBezTo>
                  <a:pt x="1117" y="259"/>
                  <a:pt x="1104" y="178"/>
                  <a:pt x="1036" y="138"/>
                </a:cubicBezTo>
                <a:cubicBezTo>
                  <a:pt x="968" y="98"/>
                  <a:pt x="790" y="98"/>
                  <a:pt x="691" y="91"/>
                </a:cubicBezTo>
                <a:cubicBezTo>
                  <a:pt x="592" y="84"/>
                  <a:pt x="520" y="109"/>
                  <a:pt x="439" y="97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34" name="Text Box 26"/>
          <p:cNvSpPr txBox="1">
            <a:spLocks noChangeArrowheads="1"/>
          </p:cNvSpPr>
          <p:nvPr/>
        </p:nvSpPr>
        <p:spPr bwMode="auto">
          <a:xfrm>
            <a:off x="3805238" y="4975225"/>
            <a:ext cx="1063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ISPs-R-Us</a:t>
            </a:r>
            <a:endParaRPr lang="en-US"/>
          </a:p>
        </p:txBody>
      </p:sp>
      <p:sp>
        <p:nvSpPr>
          <p:cNvPr id="171035" name="Freeform 27"/>
          <p:cNvSpPr>
            <a:spLocks/>
          </p:cNvSpPr>
          <p:nvPr/>
        </p:nvSpPr>
        <p:spPr bwMode="auto">
          <a:xfrm flipV="1">
            <a:off x="5230813" y="4618038"/>
            <a:ext cx="2019300" cy="295275"/>
          </a:xfrm>
          <a:custGeom>
            <a:avLst/>
            <a:gdLst>
              <a:gd name="T0" fmla="*/ 0 w 1272"/>
              <a:gd name="T1" fmla="*/ 0 h 186"/>
              <a:gd name="T2" fmla="*/ 1272 w 1272"/>
              <a:gd name="T3" fmla="*/ 186 h 18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72" h="186">
                <a:moveTo>
                  <a:pt x="0" y="0"/>
                </a:moveTo>
                <a:lnTo>
                  <a:pt x="1272" y="186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36" name="Line 28"/>
          <p:cNvSpPr>
            <a:spLocks noChangeShapeType="1"/>
          </p:cNvSpPr>
          <p:nvPr/>
        </p:nvSpPr>
        <p:spPr bwMode="auto">
          <a:xfrm>
            <a:off x="3021013" y="5160963"/>
            <a:ext cx="4857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37" name="Line 29"/>
          <p:cNvSpPr>
            <a:spLocks noChangeShapeType="1"/>
          </p:cNvSpPr>
          <p:nvPr/>
        </p:nvSpPr>
        <p:spPr bwMode="auto">
          <a:xfrm flipV="1">
            <a:off x="2868613" y="5227638"/>
            <a:ext cx="638175" cy="1714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38" name="Line 30"/>
          <p:cNvSpPr>
            <a:spLocks noChangeShapeType="1"/>
          </p:cNvSpPr>
          <p:nvPr/>
        </p:nvSpPr>
        <p:spPr bwMode="auto">
          <a:xfrm flipV="1">
            <a:off x="3306763" y="5475288"/>
            <a:ext cx="247650" cy="4095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39" name="Text Box 31"/>
          <p:cNvSpPr txBox="1">
            <a:spLocks noChangeArrowheads="1"/>
          </p:cNvSpPr>
          <p:nvPr/>
        </p:nvSpPr>
        <p:spPr bwMode="auto">
          <a:xfrm>
            <a:off x="5519738" y="4870450"/>
            <a:ext cx="196758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1400" dirty="0">
                <a:latin typeface="Calibri"/>
              </a:rPr>
              <a:t>“</a:t>
            </a:r>
            <a:r>
              <a:rPr lang="en-US" sz="1400" dirty="0"/>
              <a:t>Send me anything</a:t>
            </a:r>
          </a:p>
          <a:p>
            <a:r>
              <a:rPr lang="en-US" sz="1400" dirty="0"/>
              <a:t>with addresses </a:t>
            </a:r>
          </a:p>
          <a:p>
            <a:r>
              <a:rPr lang="en-US" sz="1400" dirty="0"/>
              <a:t>beginning 199.31.0.0/16</a:t>
            </a:r>
          </a:p>
          <a:p>
            <a:r>
              <a:rPr lang="en-US" sz="1400" dirty="0"/>
              <a:t>or 200.23.18.0/23</a:t>
            </a:r>
            <a:r>
              <a:rPr lang="ja-JP" altLang="en-US" sz="1400" dirty="0">
                <a:latin typeface="Calibri"/>
              </a:rPr>
              <a:t>”</a:t>
            </a:r>
            <a:endParaRPr lang="en-US" sz="1400" dirty="0"/>
          </a:p>
        </p:txBody>
      </p:sp>
      <p:grpSp>
        <p:nvGrpSpPr>
          <p:cNvPr id="171040" name="Group 32"/>
          <p:cNvGrpSpPr>
            <a:grpSpLocks/>
          </p:cNvGrpSpPr>
          <p:nvPr/>
        </p:nvGrpSpPr>
        <p:grpSpPr bwMode="auto">
          <a:xfrm>
            <a:off x="795338" y="3657600"/>
            <a:ext cx="2338387" cy="404813"/>
            <a:chOff x="1004" y="1639"/>
            <a:chExt cx="1473" cy="255"/>
          </a:xfrm>
        </p:grpSpPr>
        <p:sp>
          <p:nvSpPr>
            <p:cNvPr id="171041" name="Freeform 33"/>
            <p:cNvSpPr>
              <a:spLocks/>
            </p:cNvSpPr>
            <p:nvPr/>
          </p:nvSpPr>
          <p:spPr bwMode="auto">
            <a:xfrm>
              <a:off x="1004" y="1639"/>
              <a:ext cx="1473" cy="255"/>
            </a:xfrm>
            <a:custGeom>
              <a:avLst/>
              <a:gdLst>
                <a:gd name="T0" fmla="*/ 172 w 1473"/>
                <a:gd name="T1" fmla="*/ 11 h 255"/>
                <a:gd name="T2" fmla="*/ 73 w 1473"/>
                <a:gd name="T3" fmla="*/ 94 h 255"/>
                <a:gd name="T4" fmla="*/ 146 w 1473"/>
                <a:gd name="T5" fmla="*/ 220 h 255"/>
                <a:gd name="T6" fmla="*/ 520 w 1473"/>
                <a:gd name="T7" fmla="*/ 225 h 255"/>
                <a:gd name="T8" fmla="*/ 754 w 1473"/>
                <a:gd name="T9" fmla="*/ 251 h 255"/>
                <a:gd name="T10" fmla="*/ 1306 w 1473"/>
                <a:gd name="T11" fmla="*/ 203 h 255"/>
                <a:gd name="T12" fmla="*/ 1360 w 1473"/>
                <a:gd name="T13" fmla="*/ 29 h 255"/>
                <a:gd name="T14" fmla="*/ 628 w 1473"/>
                <a:gd name="T15" fmla="*/ 29 h 255"/>
                <a:gd name="T16" fmla="*/ 172 w 1473"/>
                <a:gd name="T17" fmla="*/ 1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3" h="255">
                  <a:moveTo>
                    <a:pt x="172" y="11"/>
                  </a:moveTo>
                  <a:cubicBezTo>
                    <a:pt x="0" y="64"/>
                    <a:pt x="77" y="59"/>
                    <a:pt x="73" y="94"/>
                  </a:cubicBezTo>
                  <a:cubicBezTo>
                    <a:pt x="69" y="129"/>
                    <a:pt x="72" y="198"/>
                    <a:pt x="146" y="220"/>
                  </a:cubicBezTo>
                  <a:cubicBezTo>
                    <a:pt x="221" y="242"/>
                    <a:pt x="419" y="220"/>
                    <a:pt x="520" y="225"/>
                  </a:cubicBezTo>
                  <a:cubicBezTo>
                    <a:pt x="621" y="230"/>
                    <a:pt x="623" y="255"/>
                    <a:pt x="754" y="251"/>
                  </a:cubicBezTo>
                  <a:cubicBezTo>
                    <a:pt x="885" y="247"/>
                    <a:pt x="1205" y="240"/>
                    <a:pt x="1306" y="203"/>
                  </a:cubicBezTo>
                  <a:cubicBezTo>
                    <a:pt x="1407" y="166"/>
                    <a:pt x="1473" y="58"/>
                    <a:pt x="1360" y="29"/>
                  </a:cubicBezTo>
                  <a:cubicBezTo>
                    <a:pt x="1247" y="0"/>
                    <a:pt x="826" y="32"/>
                    <a:pt x="628" y="29"/>
                  </a:cubicBezTo>
                  <a:cubicBezTo>
                    <a:pt x="430" y="26"/>
                    <a:pt x="267" y="15"/>
                    <a:pt x="172" y="11"/>
                  </a:cubicBez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042" name="Text Box 34"/>
            <p:cNvSpPr txBox="1">
              <a:spLocks noChangeArrowheads="1"/>
            </p:cNvSpPr>
            <p:nvPr/>
          </p:nvSpPr>
          <p:spPr bwMode="auto">
            <a:xfrm>
              <a:off x="1226" y="1667"/>
              <a:ext cx="1058" cy="212"/>
            </a:xfrm>
            <a:prstGeom prst="rect">
              <a:avLst/>
            </a:prstGeom>
            <a:solidFill>
              <a:srgbClr val="66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/>
                <a:t>200.23.20.0/23</a:t>
              </a:r>
              <a:endParaRPr lang="en-US"/>
            </a:p>
          </p:txBody>
        </p:sp>
      </p:grpSp>
      <p:sp>
        <p:nvSpPr>
          <p:cNvPr id="171043" name="Text Box 35"/>
          <p:cNvSpPr txBox="1">
            <a:spLocks noChangeArrowheads="1"/>
          </p:cNvSpPr>
          <p:nvPr/>
        </p:nvSpPr>
        <p:spPr bwMode="auto">
          <a:xfrm>
            <a:off x="776288" y="3460750"/>
            <a:ext cx="14049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Organization 2</a:t>
            </a:r>
          </a:p>
        </p:txBody>
      </p:sp>
      <p:grpSp>
        <p:nvGrpSpPr>
          <p:cNvPr id="171044" name="Group 36"/>
          <p:cNvGrpSpPr>
            <a:grpSpLocks/>
          </p:cNvGrpSpPr>
          <p:nvPr/>
        </p:nvGrpSpPr>
        <p:grpSpPr bwMode="auto">
          <a:xfrm>
            <a:off x="2144713" y="3921125"/>
            <a:ext cx="296862" cy="663575"/>
            <a:chOff x="870" y="2945"/>
            <a:chExt cx="187" cy="418"/>
          </a:xfrm>
        </p:grpSpPr>
        <p:sp>
          <p:nvSpPr>
            <p:cNvPr id="171045" name="Text Box 37"/>
            <p:cNvSpPr txBox="1">
              <a:spLocks noChangeArrowheads="1"/>
            </p:cNvSpPr>
            <p:nvPr/>
          </p:nvSpPr>
          <p:spPr bwMode="auto">
            <a:xfrm>
              <a:off x="872" y="2945"/>
              <a:ext cx="18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/>
                <a:t>.</a:t>
              </a:r>
              <a:endParaRPr lang="en-US" sz="2000"/>
            </a:p>
          </p:txBody>
        </p:sp>
        <p:sp>
          <p:nvSpPr>
            <p:cNvPr id="171046" name="Text Box 38"/>
            <p:cNvSpPr txBox="1">
              <a:spLocks noChangeArrowheads="1"/>
            </p:cNvSpPr>
            <p:nvPr/>
          </p:nvSpPr>
          <p:spPr bwMode="auto">
            <a:xfrm>
              <a:off x="870" y="3030"/>
              <a:ext cx="18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/>
                <a:t>.</a:t>
              </a:r>
              <a:endParaRPr lang="en-US" sz="2000"/>
            </a:p>
          </p:txBody>
        </p:sp>
        <p:sp>
          <p:nvSpPr>
            <p:cNvPr id="171047" name="Text Box 39"/>
            <p:cNvSpPr txBox="1">
              <a:spLocks noChangeArrowheads="1"/>
            </p:cNvSpPr>
            <p:nvPr/>
          </p:nvSpPr>
          <p:spPr bwMode="auto">
            <a:xfrm>
              <a:off x="871" y="3113"/>
              <a:ext cx="18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/>
                <a:t>.</a:t>
              </a:r>
              <a:endParaRPr lang="en-US" sz="2000"/>
            </a:p>
          </p:txBody>
        </p:sp>
      </p:grpSp>
      <p:grpSp>
        <p:nvGrpSpPr>
          <p:cNvPr id="171048" name="Group 40"/>
          <p:cNvGrpSpPr>
            <a:grpSpLocks/>
          </p:cNvGrpSpPr>
          <p:nvPr/>
        </p:nvGrpSpPr>
        <p:grpSpPr bwMode="auto">
          <a:xfrm>
            <a:off x="3173413" y="3625850"/>
            <a:ext cx="296862" cy="663575"/>
            <a:chOff x="870" y="2945"/>
            <a:chExt cx="187" cy="418"/>
          </a:xfrm>
        </p:grpSpPr>
        <p:sp>
          <p:nvSpPr>
            <p:cNvPr id="171049" name="Text Box 41"/>
            <p:cNvSpPr txBox="1">
              <a:spLocks noChangeArrowheads="1"/>
            </p:cNvSpPr>
            <p:nvPr/>
          </p:nvSpPr>
          <p:spPr bwMode="auto">
            <a:xfrm>
              <a:off x="872" y="2945"/>
              <a:ext cx="18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/>
                <a:t>.</a:t>
              </a:r>
              <a:endParaRPr lang="en-US" sz="2000"/>
            </a:p>
          </p:txBody>
        </p:sp>
        <p:sp>
          <p:nvSpPr>
            <p:cNvPr id="171050" name="Text Box 42"/>
            <p:cNvSpPr txBox="1">
              <a:spLocks noChangeArrowheads="1"/>
            </p:cNvSpPr>
            <p:nvPr/>
          </p:nvSpPr>
          <p:spPr bwMode="auto">
            <a:xfrm>
              <a:off x="870" y="3030"/>
              <a:ext cx="18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/>
                <a:t>.</a:t>
              </a:r>
              <a:endParaRPr lang="en-US" sz="2000"/>
            </a:p>
          </p:txBody>
        </p:sp>
        <p:sp>
          <p:nvSpPr>
            <p:cNvPr id="171051" name="Text Box 43"/>
            <p:cNvSpPr txBox="1">
              <a:spLocks noChangeArrowheads="1"/>
            </p:cNvSpPr>
            <p:nvPr/>
          </p:nvSpPr>
          <p:spPr bwMode="auto">
            <a:xfrm>
              <a:off x="871" y="3113"/>
              <a:ext cx="18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/>
                <a:t>.</a:t>
              </a:r>
              <a:endParaRPr lang="en-US" sz="2000"/>
            </a:p>
          </p:txBody>
        </p:sp>
      </p:grpSp>
    </p:spTree>
    <p:extLst>
      <p:ext uri="{BB962C8B-B14F-4D97-AF65-F5344CB8AC3E}">
        <p14:creationId xmlns:p14="http://schemas.microsoft.com/office/powerpoint/2010/main" val="180556123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7183C-C930-ED41-B489-409409366800}" type="slidenum">
              <a:rPr lang="en-US" smtClean="0"/>
              <a:pPr/>
              <a:t>89</a:t>
            </a:fld>
            <a:endParaRPr lang="en-US" dirty="0"/>
          </a:p>
        </p:txBody>
      </p:sp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IP addressing: the last word...</a:t>
            </a:r>
            <a:endParaRPr lang="en-US"/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ZapfDingbats" charset="0"/>
              <a:buNone/>
            </a:pPr>
            <a:r>
              <a:rPr lang="en-US" u="sng" dirty="0">
                <a:solidFill>
                  <a:schemeClr val="accent2"/>
                </a:solidFill>
              </a:rPr>
              <a:t>Q:</a:t>
            </a:r>
            <a:r>
              <a:rPr lang="en-US" dirty="0"/>
              <a:t> How does an ISP get a block of addresses?</a:t>
            </a:r>
          </a:p>
          <a:p>
            <a:pPr>
              <a:buFont typeface="ZapfDingbats" charset="0"/>
              <a:buNone/>
            </a:pPr>
            <a:r>
              <a:rPr lang="en-US" u="sng" dirty="0">
                <a:solidFill>
                  <a:schemeClr val="accent2"/>
                </a:solidFill>
              </a:rPr>
              <a:t>A:</a:t>
            </a:r>
            <a:r>
              <a:rPr lang="en-US" sz="2400" dirty="0">
                <a:solidFill>
                  <a:srgbClr val="FF0000"/>
                </a:solidFill>
              </a:rPr>
              <a:t> ICANN</a:t>
            </a:r>
            <a:r>
              <a:rPr lang="en-US" sz="2400" dirty="0"/>
              <a:t>: </a:t>
            </a:r>
            <a:r>
              <a:rPr lang="en-US" sz="2400" dirty="0">
                <a:solidFill>
                  <a:srgbClr val="FF0000"/>
                </a:solidFill>
              </a:rPr>
              <a:t>I</a:t>
            </a:r>
            <a:r>
              <a:rPr lang="en-US" sz="2400" dirty="0"/>
              <a:t>nternet </a:t>
            </a:r>
            <a:r>
              <a:rPr lang="en-US" sz="2400" dirty="0">
                <a:solidFill>
                  <a:srgbClr val="FF0000"/>
                </a:solidFill>
              </a:rPr>
              <a:t>C</a:t>
            </a:r>
            <a:r>
              <a:rPr lang="en-US" sz="2400" dirty="0"/>
              <a:t>orporation for </a:t>
            </a:r>
            <a:r>
              <a:rPr lang="en-US" sz="2400" dirty="0">
                <a:solidFill>
                  <a:srgbClr val="FF0000"/>
                </a:solidFill>
              </a:rPr>
              <a:t>A</a:t>
            </a:r>
            <a:r>
              <a:rPr lang="en-US" sz="2400" dirty="0"/>
              <a:t>ssigned </a:t>
            </a:r>
          </a:p>
          <a:p>
            <a:pPr>
              <a:buFont typeface="ZapfDingbats" charset="0"/>
              <a:buNone/>
            </a:pPr>
            <a:r>
              <a:rPr lang="en-US" sz="2400" dirty="0"/>
              <a:t>     </a:t>
            </a:r>
            <a:r>
              <a:rPr lang="en-US" sz="2400" dirty="0">
                <a:solidFill>
                  <a:srgbClr val="FF0000"/>
                </a:solidFill>
              </a:rPr>
              <a:t>N</a:t>
            </a:r>
            <a:r>
              <a:rPr lang="en-US" sz="2400" dirty="0"/>
              <a:t>ames and </a:t>
            </a:r>
            <a:r>
              <a:rPr lang="en-US" sz="2400" dirty="0">
                <a:solidFill>
                  <a:srgbClr val="FF0000"/>
                </a:solidFill>
              </a:rPr>
              <a:t>N</a:t>
            </a:r>
            <a:r>
              <a:rPr lang="en-US" sz="2400" dirty="0"/>
              <a:t>umbers</a:t>
            </a:r>
          </a:p>
          <a:p>
            <a:pPr lvl="1"/>
            <a:r>
              <a:rPr lang="en-US" dirty="0"/>
              <a:t>allocates addresses</a:t>
            </a:r>
          </a:p>
          <a:p>
            <a:pPr lvl="1"/>
            <a:r>
              <a:rPr lang="en-US" dirty="0"/>
              <a:t>manages DNS</a:t>
            </a:r>
          </a:p>
          <a:p>
            <a:pPr lvl="1"/>
            <a:r>
              <a:rPr lang="en-US" dirty="0"/>
              <a:t>assigns domain names, resolves disputes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19410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Forwarding </a:t>
            </a:r>
            <a:r>
              <a:rPr lang="en-US" dirty="0" err="1"/>
              <a:t>vs</a:t>
            </a:r>
            <a:r>
              <a:rPr lang="en-US" dirty="0"/>
              <a:t> Routing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Forwarding: “data plane”</a:t>
            </a:r>
          </a:p>
          <a:p>
            <a:pPr lvl="1"/>
            <a:r>
              <a:rPr lang="en-US" dirty="0"/>
              <a:t>Directing a data packet to an outgoing link</a:t>
            </a:r>
          </a:p>
          <a:p>
            <a:pPr lvl="1"/>
            <a:r>
              <a:rPr lang="en-US" dirty="0"/>
              <a:t>Individual router using routing state</a:t>
            </a:r>
          </a:p>
          <a:p>
            <a:r>
              <a:rPr lang="en-US" dirty="0"/>
              <a:t>Routing: “control plane”</a:t>
            </a:r>
          </a:p>
          <a:p>
            <a:pPr lvl="1"/>
            <a:r>
              <a:rPr lang="en-US" dirty="0"/>
              <a:t>Computing paths the packets will follow</a:t>
            </a:r>
          </a:p>
          <a:p>
            <a:pPr lvl="1"/>
            <a:r>
              <a:rPr lang="en-US" dirty="0"/>
              <a:t>Routers talking amongst themselves</a:t>
            </a:r>
          </a:p>
          <a:p>
            <a:pPr lvl="1"/>
            <a:r>
              <a:rPr lang="en-US" dirty="0"/>
              <a:t>Jointly creating the routing state</a:t>
            </a:r>
          </a:p>
          <a:p>
            <a:r>
              <a:rPr lang="en-US" dirty="0"/>
              <a:t>Two very different timescales….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667E8F-4C46-A54F-A59E-8662EF143610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01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31314-8CBB-B94F-B234-E043E198856F}" type="slidenum">
              <a:rPr lang="en-US" smtClean="0"/>
              <a:pPr/>
              <a:t>90</a:t>
            </a:fld>
            <a:endParaRPr lang="en-US" dirty="0"/>
          </a:p>
        </p:txBody>
      </p:sp>
      <p:sp>
        <p:nvSpPr>
          <p:cNvPr id="245840" name="Freeform 80"/>
          <p:cNvSpPr>
            <a:spLocks/>
          </p:cNvSpPr>
          <p:nvPr/>
        </p:nvSpPr>
        <p:spPr bwMode="auto">
          <a:xfrm>
            <a:off x="4152900" y="1871663"/>
            <a:ext cx="3738563" cy="2697162"/>
          </a:xfrm>
          <a:custGeom>
            <a:avLst/>
            <a:gdLst>
              <a:gd name="T0" fmla="*/ 349 w 2355"/>
              <a:gd name="T1" fmla="*/ 761 h 1699"/>
              <a:gd name="T2" fmla="*/ 1651 w 2355"/>
              <a:gd name="T3" fmla="*/ 732 h 1699"/>
              <a:gd name="T4" fmla="*/ 1773 w 2355"/>
              <a:gd name="T5" fmla="*/ 230 h 1699"/>
              <a:gd name="T6" fmla="*/ 2029 w 2355"/>
              <a:gd name="T7" fmla="*/ 8 h 1699"/>
              <a:gd name="T8" fmla="*/ 2267 w 2355"/>
              <a:gd name="T9" fmla="*/ 183 h 1699"/>
              <a:gd name="T10" fmla="*/ 2355 w 2355"/>
              <a:gd name="T11" fmla="*/ 942 h 1699"/>
              <a:gd name="T12" fmla="*/ 2267 w 2355"/>
              <a:gd name="T13" fmla="*/ 1592 h 1699"/>
              <a:gd name="T14" fmla="*/ 1840 w 2355"/>
              <a:gd name="T15" fmla="*/ 1586 h 1699"/>
              <a:gd name="T16" fmla="*/ 1670 w 2355"/>
              <a:gd name="T17" fmla="*/ 1025 h 1699"/>
              <a:gd name="T18" fmla="*/ 220 w 2355"/>
              <a:gd name="T19" fmla="*/ 923 h 1699"/>
              <a:gd name="T20" fmla="*/ 349 w 2355"/>
              <a:gd name="T21" fmla="*/ 761 h 16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355" h="1699">
                <a:moveTo>
                  <a:pt x="349" y="761"/>
                </a:moveTo>
                <a:cubicBezTo>
                  <a:pt x="587" y="729"/>
                  <a:pt x="1414" y="820"/>
                  <a:pt x="1651" y="732"/>
                </a:cubicBezTo>
                <a:cubicBezTo>
                  <a:pt x="1888" y="644"/>
                  <a:pt x="1710" y="351"/>
                  <a:pt x="1773" y="230"/>
                </a:cubicBezTo>
                <a:cubicBezTo>
                  <a:pt x="1836" y="109"/>
                  <a:pt x="1947" y="16"/>
                  <a:pt x="2029" y="8"/>
                </a:cubicBezTo>
                <a:cubicBezTo>
                  <a:pt x="2111" y="0"/>
                  <a:pt x="2213" y="27"/>
                  <a:pt x="2267" y="183"/>
                </a:cubicBezTo>
                <a:cubicBezTo>
                  <a:pt x="2321" y="339"/>
                  <a:pt x="2355" y="707"/>
                  <a:pt x="2355" y="942"/>
                </a:cubicBezTo>
                <a:cubicBezTo>
                  <a:pt x="2355" y="1177"/>
                  <a:pt x="2353" y="1485"/>
                  <a:pt x="2267" y="1592"/>
                </a:cubicBezTo>
                <a:cubicBezTo>
                  <a:pt x="2181" y="1699"/>
                  <a:pt x="1939" y="1680"/>
                  <a:pt x="1840" y="1586"/>
                </a:cubicBezTo>
                <a:cubicBezTo>
                  <a:pt x="1741" y="1492"/>
                  <a:pt x="1940" y="1135"/>
                  <a:pt x="1670" y="1025"/>
                </a:cubicBezTo>
                <a:cubicBezTo>
                  <a:pt x="1400" y="915"/>
                  <a:pt x="440" y="967"/>
                  <a:pt x="220" y="923"/>
                </a:cubicBezTo>
                <a:cubicBezTo>
                  <a:pt x="0" y="879"/>
                  <a:pt x="127" y="795"/>
                  <a:pt x="349" y="761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91488" cy="1143000"/>
          </a:xfrm>
        </p:spPr>
        <p:txBody>
          <a:bodyPr/>
          <a:lstStyle/>
          <a:p>
            <a:r>
              <a:rPr lang="en-US" sz="3600"/>
              <a:t>NAT: Network Address Translation</a:t>
            </a:r>
          </a:p>
        </p:txBody>
      </p:sp>
      <p:sp>
        <p:nvSpPr>
          <p:cNvPr id="245764" name="Freeform 4"/>
          <p:cNvSpPr>
            <a:spLocks/>
          </p:cNvSpPr>
          <p:nvPr/>
        </p:nvSpPr>
        <p:spPr bwMode="auto">
          <a:xfrm>
            <a:off x="0" y="2638425"/>
            <a:ext cx="3825875" cy="1355725"/>
          </a:xfrm>
          <a:custGeom>
            <a:avLst/>
            <a:gdLst>
              <a:gd name="T0" fmla="*/ 1888 w 2269"/>
              <a:gd name="T1" fmla="*/ 285 h 854"/>
              <a:gd name="T2" fmla="*/ 418 w 2269"/>
              <a:gd name="T3" fmla="*/ 283 h 854"/>
              <a:gd name="T4" fmla="*/ 60 w 2269"/>
              <a:gd name="T5" fmla="*/ 83 h 854"/>
              <a:gd name="T6" fmla="*/ 60 w 2269"/>
              <a:gd name="T7" fmla="*/ 781 h 854"/>
              <a:gd name="T8" fmla="*/ 374 w 2269"/>
              <a:gd name="T9" fmla="*/ 519 h 854"/>
              <a:gd name="T10" fmla="*/ 2017 w 2269"/>
              <a:gd name="T11" fmla="*/ 447 h 854"/>
              <a:gd name="T12" fmla="*/ 1888 w 2269"/>
              <a:gd name="T13" fmla="*/ 285 h 8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69" h="854">
                <a:moveTo>
                  <a:pt x="1888" y="285"/>
                </a:moveTo>
                <a:cubicBezTo>
                  <a:pt x="1622" y="258"/>
                  <a:pt x="723" y="317"/>
                  <a:pt x="418" y="283"/>
                </a:cubicBezTo>
                <a:cubicBezTo>
                  <a:pt x="113" y="249"/>
                  <a:pt x="120" y="0"/>
                  <a:pt x="60" y="83"/>
                </a:cubicBezTo>
                <a:cubicBezTo>
                  <a:pt x="0" y="166"/>
                  <a:pt x="8" y="708"/>
                  <a:pt x="60" y="781"/>
                </a:cubicBezTo>
                <a:cubicBezTo>
                  <a:pt x="112" y="854"/>
                  <a:pt x="48" y="575"/>
                  <a:pt x="374" y="519"/>
                </a:cubicBezTo>
                <a:cubicBezTo>
                  <a:pt x="700" y="463"/>
                  <a:pt x="1765" y="486"/>
                  <a:pt x="2017" y="447"/>
                </a:cubicBezTo>
                <a:cubicBezTo>
                  <a:pt x="2269" y="408"/>
                  <a:pt x="2110" y="319"/>
                  <a:pt x="1888" y="285"/>
                </a:cubicBezTo>
                <a:close/>
              </a:path>
            </a:pathLst>
          </a:custGeom>
          <a:gradFill rotWithShape="1">
            <a:gsLst>
              <a:gs pos="0">
                <a:srgbClr val="FFFFFF">
                  <a:alpha val="98000"/>
                </a:srgbClr>
              </a:gs>
              <a:gs pos="100000">
                <a:srgbClr val="66CC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45765" name="Object 5"/>
          <p:cNvGraphicFramePr>
            <a:graphicFrameLocks noChangeAspect="1"/>
          </p:cNvGraphicFramePr>
          <p:nvPr/>
        </p:nvGraphicFramePr>
        <p:xfrm>
          <a:off x="7181850" y="2182813"/>
          <a:ext cx="555625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712" name="Clip" r:id="rId4" imgW="1305000" imgH="1085760" progId="MS_ClipArt_Gallery.2">
                  <p:embed/>
                </p:oleObj>
              </mc:Choice>
              <mc:Fallback>
                <p:oleObj name="Clip" r:id="rId4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81850" y="2182813"/>
                        <a:ext cx="555625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766" name="Object 6"/>
          <p:cNvGraphicFramePr>
            <a:graphicFrameLocks noChangeAspect="1"/>
          </p:cNvGraphicFramePr>
          <p:nvPr/>
        </p:nvGraphicFramePr>
        <p:xfrm>
          <a:off x="7231063" y="2971800"/>
          <a:ext cx="579437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713" name="Clip" r:id="rId6" imgW="1305000" imgH="1085760" progId="MS_ClipArt_Gallery.2">
                  <p:embed/>
                </p:oleObj>
              </mc:Choice>
              <mc:Fallback>
                <p:oleObj name="Clip" r:id="rId6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1063" y="2971800"/>
                        <a:ext cx="579437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767" name="Object 7"/>
          <p:cNvGraphicFramePr>
            <a:graphicFrameLocks noChangeAspect="1"/>
          </p:cNvGraphicFramePr>
          <p:nvPr/>
        </p:nvGraphicFramePr>
        <p:xfrm>
          <a:off x="7202488" y="3736975"/>
          <a:ext cx="563562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714" name="Clip" r:id="rId7" imgW="1305000" imgH="1085760" progId="MS_ClipArt_Gallery.2">
                  <p:embed/>
                </p:oleObj>
              </mc:Choice>
              <mc:Fallback>
                <p:oleObj name="Clip" r:id="rId7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2488" y="3736975"/>
                        <a:ext cx="563562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68" name="Line 8"/>
          <p:cNvSpPr>
            <a:spLocks noChangeShapeType="1"/>
          </p:cNvSpPr>
          <p:nvPr/>
        </p:nvSpPr>
        <p:spPr bwMode="auto">
          <a:xfrm>
            <a:off x="4267200" y="3194050"/>
            <a:ext cx="3025775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769" name="Line 9"/>
          <p:cNvSpPr>
            <a:spLocks noChangeShapeType="1"/>
          </p:cNvSpPr>
          <p:nvPr/>
        </p:nvSpPr>
        <p:spPr bwMode="auto">
          <a:xfrm flipH="1">
            <a:off x="7102475" y="2451100"/>
            <a:ext cx="9525" cy="14922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770" name="Line 10"/>
          <p:cNvSpPr>
            <a:spLocks noChangeShapeType="1"/>
          </p:cNvSpPr>
          <p:nvPr/>
        </p:nvSpPr>
        <p:spPr bwMode="auto">
          <a:xfrm>
            <a:off x="7107238" y="2446338"/>
            <a:ext cx="133350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771" name="Line 11"/>
          <p:cNvSpPr>
            <a:spLocks noChangeShapeType="1"/>
          </p:cNvSpPr>
          <p:nvPr/>
        </p:nvSpPr>
        <p:spPr bwMode="auto">
          <a:xfrm flipV="1">
            <a:off x="7113588" y="3951288"/>
            <a:ext cx="1714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772" name="Text Box 12"/>
          <p:cNvSpPr txBox="1">
            <a:spLocks noChangeArrowheads="1"/>
          </p:cNvSpPr>
          <p:nvPr/>
        </p:nvSpPr>
        <p:spPr bwMode="auto">
          <a:xfrm>
            <a:off x="7732713" y="2181225"/>
            <a:ext cx="8921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10.0.0.1</a:t>
            </a:r>
          </a:p>
        </p:txBody>
      </p:sp>
      <p:sp>
        <p:nvSpPr>
          <p:cNvPr id="245773" name="Text Box 13"/>
          <p:cNvSpPr txBox="1">
            <a:spLocks noChangeArrowheads="1"/>
          </p:cNvSpPr>
          <p:nvPr/>
        </p:nvSpPr>
        <p:spPr bwMode="auto">
          <a:xfrm>
            <a:off x="7859713" y="2949575"/>
            <a:ext cx="923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10.0.0.2</a:t>
            </a:r>
          </a:p>
        </p:txBody>
      </p:sp>
      <p:sp>
        <p:nvSpPr>
          <p:cNvPr id="245774" name="Text Box 14"/>
          <p:cNvSpPr txBox="1">
            <a:spLocks noChangeArrowheads="1"/>
          </p:cNvSpPr>
          <p:nvPr/>
        </p:nvSpPr>
        <p:spPr bwMode="auto">
          <a:xfrm>
            <a:off x="7821613" y="3844925"/>
            <a:ext cx="923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10.0.0.3</a:t>
            </a:r>
          </a:p>
        </p:txBody>
      </p:sp>
      <p:sp>
        <p:nvSpPr>
          <p:cNvPr id="245775" name="Text Box 15"/>
          <p:cNvSpPr txBox="1">
            <a:spLocks noChangeArrowheads="1"/>
          </p:cNvSpPr>
          <p:nvPr/>
        </p:nvSpPr>
        <p:spPr bwMode="auto">
          <a:xfrm>
            <a:off x="4217988" y="2771775"/>
            <a:ext cx="923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10.0.0.4</a:t>
            </a:r>
          </a:p>
        </p:txBody>
      </p:sp>
      <p:sp>
        <p:nvSpPr>
          <p:cNvPr id="245776" name="Line 16"/>
          <p:cNvSpPr>
            <a:spLocks noChangeShapeType="1"/>
          </p:cNvSpPr>
          <p:nvPr/>
        </p:nvSpPr>
        <p:spPr bwMode="auto">
          <a:xfrm flipH="1">
            <a:off x="4341813" y="3022600"/>
            <a:ext cx="85725" cy="128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777" name="Text Box 17"/>
          <p:cNvSpPr txBox="1">
            <a:spLocks noChangeArrowheads="1"/>
          </p:cNvSpPr>
          <p:nvPr/>
        </p:nvSpPr>
        <p:spPr bwMode="auto">
          <a:xfrm>
            <a:off x="2379663" y="3328988"/>
            <a:ext cx="1295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138.76.29.7</a:t>
            </a:r>
          </a:p>
        </p:txBody>
      </p:sp>
      <p:sp>
        <p:nvSpPr>
          <p:cNvPr id="245778" name="Line 18"/>
          <p:cNvSpPr>
            <a:spLocks noChangeShapeType="1"/>
          </p:cNvSpPr>
          <p:nvPr/>
        </p:nvSpPr>
        <p:spPr bwMode="auto">
          <a:xfrm flipH="1">
            <a:off x="3602038" y="3260725"/>
            <a:ext cx="85725" cy="128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245779" name="Group 19"/>
          <p:cNvGrpSpPr>
            <a:grpSpLocks/>
          </p:cNvGrpSpPr>
          <p:nvPr/>
        </p:nvGrpSpPr>
        <p:grpSpPr bwMode="auto">
          <a:xfrm>
            <a:off x="3746500" y="3054350"/>
            <a:ext cx="555625" cy="307975"/>
            <a:chOff x="3600" y="219"/>
            <a:chExt cx="360" cy="175"/>
          </a:xfrm>
        </p:grpSpPr>
        <p:sp>
          <p:nvSpPr>
            <p:cNvPr id="245780" name="Oval 20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781" name="Line 21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782" name="Line 22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783" name="Rectangle 23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245784" name="Oval 24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45785" name="Group 25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245786" name="Line 26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5787" name="Line 27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5788" name="Line 28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45789" name="Group 29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245790" name="Line 3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5791" name="Line 3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5792" name="Line 3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45839" name="Line 79"/>
          <p:cNvSpPr>
            <a:spLocks noChangeShapeType="1"/>
          </p:cNvSpPr>
          <p:nvPr/>
        </p:nvSpPr>
        <p:spPr bwMode="auto">
          <a:xfrm>
            <a:off x="706438" y="3222625"/>
            <a:ext cx="3025775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41" name="Text Box 81"/>
          <p:cNvSpPr txBox="1">
            <a:spLocks noChangeArrowheads="1"/>
          </p:cNvSpPr>
          <p:nvPr/>
        </p:nvSpPr>
        <p:spPr bwMode="auto">
          <a:xfrm>
            <a:off x="4691063" y="1679575"/>
            <a:ext cx="2332037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/>
              <a:t>local network</a:t>
            </a:r>
          </a:p>
          <a:p>
            <a:pPr algn="ctr"/>
            <a:r>
              <a:rPr lang="en-US"/>
              <a:t>(e.g., home network)</a:t>
            </a:r>
          </a:p>
          <a:p>
            <a:pPr algn="ctr"/>
            <a:r>
              <a:rPr lang="en-US"/>
              <a:t>10.0.0/24</a:t>
            </a:r>
          </a:p>
        </p:txBody>
      </p:sp>
      <p:sp>
        <p:nvSpPr>
          <p:cNvPr id="245842" name="Line 82"/>
          <p:cNvSpPr>
            <a:spLocks noChangeShapeType="1"/>
          </p:cNvSpPr>
          <p:nvPr/>
        </p:nvSpPr>
        <p:spPr bwMode="auto">
          <a:xfrm>
            <a:off x="6985000" y="1900238"/>
            <a:ext cx="13858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43" name="Line 83"/>
          <p:cNvSpPr>
            <a:spLocks noChangeShapeType="1"/>
          </p:cNvSpPr>
          <p:nvPr/>
        </p:nvSpPr>
        <p:spPr bwMode="auto">
          <a:xfrm>
            <a:off x="4033838" y="1760538"/>
            <a:ext cx="0" cy="1081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44" name="Line 84"/>
          <p:cNvSpPr>
            <a:spLocks noChangeShapeType="1"/>
          </p:cNvSpPr>
          <p:nvPr/>
        </p:nvSpPr>
        <p:spPr bwMode="auto">
          <a:xfrm flipH="1" flipV="1">
            <a:off x="4173538" y="1887538"/>
            <a:ext cx="898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46" name="Line 86"/>
          <p:cNvSpPr>
            <a:spLocks noChangeShapeType="1"/>
          </p:cNvSpPr>
          <p:nvPr/>
        </p:nvSpPr>
        <p:spPr bwMode="auto">
          <a:xfrm>
            <a:off x="2578100" y="1900238"/>
            <a:ext cx="13858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47" name="Line 87"/>
          <p:cNvSpPr>
            <a:spLocks noChangeShapeType="1"/>
          </p:cNvSpPr>
          <p:nvPr/>
        </p:nvSpPr>
        <p:spPr bwMode="auto">
          <a:xfrm flipH="1" flipV="1">
            <a:off x="766763" y="1887538"/>
            <a:ext cx="898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48" name="Text Box 88"/>
          <p:cNvSpPr txBox="1">
            <a:spLocks noChangeArrowheads="1"/>
          </p:cNvSpPr>
          <p:nvPr/>
        </p:nvSpPr>
        <p:spPr bwMode="auto">
          <a:xfrm>
            <a:off x="1571625" y="1666875"/>
            <a:ext cx="1123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/>
              <a:t>rest of</a:t>
            </a:r>
          </a:p>
          <a:p>
            <a:pPr algn="ctr"/>
            <a:r>
              <a:rPr lang="en-US"/>
              <a:t>Internet</a:t>
            </a:r>
          </a:p>
        </p:txBody>
      </p:sp>
      <p:sp>
        <p:nvSpPr>
          <p:cNvPr id="245849" name="Line 89"/>
          <p:cNvSpPr>
            <a:spLocks noChangeShapeType="1"/>
          </p:cNvSpPr>
          <p:nvPr/>
        </p:nvSpPr>
        <p:spPr bwMode="auto">
          <a:xfrm flipH="1" flipV="1">
            <a:off x="2819400" y="3644900"/>
            <a:ext cx="11113" cy="788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50" name="Text Box 90"/>
          <p:cNvSpPr txBox="1">
            <a:spLocks noChangeArrowheads="1"/>
          </p:cNvSpPr>
          <p:nvPr/>
        </p:nvSpPr>
        <p:spPr bwMode="auto">
          <a:xfrm>
            <a:off x="4478338" y="4414838"/>
            <a:ext cx="36163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/>
              <a:t>Datagrams with source or </a:t>
            </a:r>
          </a:p>
          <a:p>
            <a:pPr algn="ctr"/>
            <a:r>
              <a:rPr lang="en-US" sz="2000"/>
              <a:t>destination in this network</a:t>
            </a:r>
          </a:p>
          <a:p>
            <a:pPr algn="ctr"/>
            <a:r>
              <a:rPr lang="en-US" sz="2000"/>
              <a:t>have 10.0.0/24 address for </a:t>
            </a:r>
          </a:p>
          <a:p>
            <a:pPr algn="ctr"/>
            <a:r>
              <a:rPr lang="en-US" sz="2000"/>
              <a:t>source, destination (as usual)</a:t>
            </a:r>
          </a:p>
        </p:txBody>
      </p:sp>
      <p:sp>
        <p:nvSpPr>
          <p:cNvPr id="245851" name="Line 91"/>
          <p:cNvSpPr>
            <a:spLocks noChangeShapeType="1"/>
          </p:cNvSpPr>
          <p:nvPr/>
        </p:nvSpPr>
        <p:spPr bwMode="auto">
          <a:xfrm flipH="1" flipV="1">
            <a:off x="5838825" y="3451225"/>
            <a:ext cx="11113" cy="996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52" name="Text Box 92"/>
          <p:cNvSpPr txBox="1">
            <a:spLocks noChangeArrowheads="1"/>
          </p:cNvSpPr>
          <p:nvPr/>
        </p:nvSpPr>
        <p:spPr bwMode="auto">
          <a:xfrm>
            <a:off x="0" y="4424363"/>
            <a:ext cx="449897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i="1">
                <a:solidFill>
                  <a:srgbClr val="FF0000"/>
                </a:solidFill>
              </a:rPr>
              <a:t>All</a:t>
            </a:r>
            <a:r>
              <a:rPr lang="en-US" sz="2000"/>
              <a:t> datagrams </a:t>
            </a:r>
            <a:r>
              <a:rPr lang="en-US" sz="2000" i="1">
                <a:solidFill>
                  <a:srgbClr val="FF0000"/>
                </a:solidFill>
              </a:rPr>
              <a:t>leaving</a:t>
            </a:r>
            <a:r>
              <a:rPr lang="en-US" sz="2000"/>
              <a:t> local</a:t>
            </a:r>
          </a:p>
          <a:p>
            <a:pPr algn="ctr"/>
            <a:r>
              <a:rPr lang="en-US" sz="2000"/>
              <a:t>network have </a:t>
            </a:r>
            <a:r>
              <a:rPr lang="en-US" sz="2000">
                <a:solidFill>
                  <a:srgbClr val="FF0000"/>
                </a:solidFill>
              </a:rPr>
              <a:t>same</a:t>
            </a:r>
            <a:r>
              <a:rPr lang="en-US" sz="2000"/>
              <a:t> single source NAT IP address: 138.76.29.7,</a:t>
            </a:r>
          </a:p>
          <a:p>
            <a:pPr algn="ctr"/>
            <a:r>
              <a:rPr lang="en-US" sz="2000"/>
              <a:t>different source port numbers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8042" y="0"/>
            <a:ext cx="702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Cant get more IP addresses?  well there is always…..</a:t>
            </a:r>
          </a:p>
        </p:txBody>
      </p:sp>
    </p:spTree>
    <p:extLst>
      <p:ext uri="{BB962C8B-B14F-4D97-AF65-F5344CB8AC3E}">
        <p14:creationId xmlns:p14="http://schemas.microsoft.com/office/powerpoint/2010/main" val="829830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40" grpId="0" animBg="1"/>
      <p:bldP spid="245762" grpId="0"/>
      <p:bldP spid="245764" grpId="0" animBg="1"/>
      <p:bldP spid="245768" grpId="0" animBg="1"/>
      <p:bldP spid="245769" grpId="0" animBg="1"/>
      <p:bldP spid="245770" grpId="0" animBg="1"/>
      <p:bldP spid="245771" grpId="0" animBg="1"/>
      <p:bldP spid="245772" grpId="0"/>
      <p:bldP spid="245773" grpId="0"/>
      <p:bldP spid="245774" grpId="0"/>
      <p:bldP spid="245775" grpId="0"/>
      <p:bldP spid="245776" grpId="0" animBg="1"/>
      <p:bldP spid="245777" grpId="0"/>
      <p:bldP spid="245778" grpId="0" animBg="1"/>
      <p:bldP spid="245839" grpId="0" animBg="1"/>
      <p:bldP spid="245841" grpId="0"/>
      <p:bldP spid="245842" grpId="0" animBg="1"/>
      <p:bldP spid="245843" grpId="0" animBg="1"/>
      <p:bldP spid="245844" grpId="0" animBg="1"/>
      <p:bldP spid="245846" grpId="0" animBg="1"/>
      <p:bldP spid="245847" grpId="0" animBg="1"/>
      <p:bldP spid="245848" grpId="0"/>
      <p:bldP spid="245849" grpId="0" animBg="1"/>
      <p:bldP spid="245850" grpId="0"/>
      <p:bldP spid="245851" grpId="0" animBg="1"/>
      <p:bldP spid="245852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047F-EBE1-AD45-B595-7FF8EA68D175}" type="slidenum">
              <a:rPr lang="en-US" smtClean="0"/>
              <a:pPr/>
              <a:t>91</a:t>
            </a:fld>
            <a:endParaRPr lang="en-US" dirty="0"/>
          </a:p>
        </p:txBody>
      </p:sp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7966075" cy="1143000"/>
          </a:xfrm>
        </p:spPr>
        <p:txBody>
          <a:bodyPr/>
          <a:lstStyle/>
          <a:p>
            <a:r>
              <a:rPr lang="en-US" sz="3600"/>
              <a:t>NAT: Network Address Translation</a:t>
            </a:r>
          </a:p>
        </p:txBody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8575675" cy="4648200"/>
          </a:xfrm>
        </p:spPr>
        <p:txBody>
          <a:bodyPr/>
          <a:lstStyle/>
          <a:p>
            <a:r>
              <a:rPr lang="en-US" sz="2400" dirty="0">
                <a:solidFill>
                  <a:srgbClr val="FF0000"/>
                </a:solidFill>
              </a:rPr>
              <a:t>Motivation:</a:t>
            </a:r>
            <a:r>
              <a:rPr lang="en-US" sz="2400" dirty="0"/>
              <a:t> local network uses just one IP address as far as outside world is concerned:</a:t>
            </a:r>
          </a:p>
          <a:p>
            <a:pPr lvl="1"/>
            <a:r>
              <a:rPr lang="en-US" dirty="0"/>
              <a:t>range of addresses not needed from ISP:  just one IP address for all devices</a:t>
            </a:r>
          </a:p>
          <a:p>
            <a:pPr lvl="1"/>
            <a:r>
              <a:rPr lang="en-US" dirty="0"/>
              <a:t>can change addresses of devices in local network without notifying outside world</a:t>
            </a:r>
          </a:p>
          <a:p>
            <a:pPr lvl="1"/>
            <a:r>
              <a:rPr lang="en-US" dirty="0"/>
              <a:t>can change ISP without changing addresses of devices in local network</a:t>
            </a:r>
          </a:p>
          <a:p>
            <a:pPr lvl="1"/>
            <a:r>
              <a:rPr lang="en-US" dirty="0"/>
              <a:t>devices inside local net not explicitly addressable, visible by outside world (a security plus).</a:t>
            </a:r>
          </a:p>
        </p:txBody>
      </p:sp>
    </p:spTree>
    <p:extLst>
      <p:ext uri="{BB962C8B-B14F-4D97-AF65-F5344CB8AC3E}">
        <p14:creationId xmlns:p14="http://schemas.microsoft.com/office/powerpoint/2010/main" val="404376273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8E670-8DEB-774B-8F0C-89B9E582571E}" type="slidenum">
              <a:rPr lang="en-US" smtClean="0"/>
              <a:pPr/>
              <a:t>92</a:t>
            </a:fld>
            <a:endParaRPr lang="en-US" dirty="0"/>
          </a:p>
        </p:txBody>
      </p:sp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7966075" cy="1143000"/>
          </a:xfrm>
        </p:spPr>
        <p:txBody>
          <a:bodyPr/>
          <a:lstStyle/>
          <a:p>
            <a:r>
              <a:rPr lang="en-US" sz="3600"/>
              <a:t>NAT: Network Address Translation</a:t>
            </a:r>
          </a:p>
        </p:txBody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282700"/>
            <a:ext cx="8575675" cy="46482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buFont typeface="ZapfDingbats" charset="0"/>
              <a:buNone/>
            </a:pPr>
            <a:r>
              <a:rPr lang="en-US" sz="2400">
                <a:solidFill>
                  <a:srgbClr val="FF0000"/>
                </a:solidFill>
              </a:rPr>
              <a:t>Implementation:</a:t>
            </a:r>
            <a:r>
              <a:rPr lang="en-US" sz="2400"/>
              <a:t> NAT router must:</a:t>
            </a:r>
            <a:br>
              <a:rPr lang="en-US" sz="2400"/>
            </a:br>
            <a:endParaRPr lang="en-US" sz="2400"/>
          </a:p>
          <a:p>
            <a:pPr lvl="1">
              <a:lnSpc>
                <a:spcPct val="80000"/>
              </a:lnSpc>
            </a:pPr>
            <a:r>
              <a:rPr lang="en-US" i="1">
                <a:solidFill>
                  <a:schemeClr val="accent2"/>
                </a:solidFill>
              </a:rPr>
              <a:t>outgoing datagrams:</a:t>
            </a:r>
            <a:r>
              <a:rPr lang="en-US">
                <a:solidFill>
                  <a:schemeClr val="accent2"/>
                </a:solidFill>
              </a:rPr>
              <a:t> </a:t>
            </a:r>
            <a:r>
              <a:rPr lang="en-US" i="1">
                <a:solidFill>
                  <a:schemeClr val="accent2"/>
                </a:solidFill>
              </a:rPr>
              <a:t>replace</a:t>
            </a:r>
            <a:r>
              <a:rPr lang="en-US"/>
              <a:t> (source IP address, port #) of every outgoing datagram to (NAT IP address, new port #)</a:t>
            </a:r>
          </a:p>
          <a:p>
            <a:pPr lvl="2">
              <a:lnSpc>
                <a:spcPct val="80000"/>
              </a:lnSpc>
              <a:buFontTx/>
              <a:buNone/>
            </a:pPr>
            <a:r>
              <a:rPr lang="en-US" sz="2400"/>
              <a:t>. . . remote clients/servers will respond using (NAT IP address, new port #) as destination addr.</a:t>
            </a:r>
            <a:br>
              <a:rPr lang="en-US" sz="2400"/>
            </a:br>
            <a:endParaRPr lang="en-US" sz="2400"/>
          </a:p>
          <a:p>
            <a:pPr lvl="1">
              <a:lnSpc>
                <a:spcPct val="80000"/>
              </a:lnSpc>
            </a:pPr>
            <a:r>
              <a:rPr lang="en-US" i="1">
                <a:solidFill>
                  <a:schemeClr val="accent2"/>
                </a:solidFill>
              </a:rPr>
              <a:t>remember (in NAT translation table) </a:t>
            </a:r>
            <a:r>
              <a:rPr lang="en-US"/>
              <a:t>every (source IP address, port #)  to (NAT IP address, new port #) translation pair</a:t>
            </a:r>
            <a:br>
              <a:rPr lang="en-US"/>
            </a:br>
            <a:endParaRPr lang="en-US"/>
          </a:p>
          <a:p>
            <a:pPr lvl="1">
              <a:lnSpc>
                <a:spcPct val="80000"/>
              </a:lnSpc>
            </a:pPr>
            <a:r>
              <a:rPr lang="en-US" i="1">
                <a:solidFill>
                  <a:schemeClr val="accent2"/>
                </a:solidFill>
              </a:rPr>
              <a:t>incoming datagrams:</a:t>
            </a:r>
            <a:r>
              <a:rPr lang="en-US">
                <a:solidFill>
                  <a:schemeClr val="accent2"/>
                </a:solidFill>
              </a:rPr>
              <a:t> </a:t>
            </a:r>
            <a:r>
              <a:rPr lang="en-US" i="1">
                <a:solidFill>
                  <a:schemeClr val="accent2"/>
                </a:solidFill>
              </a:rPr>
              <a:t>replace</a:t>
            </a:r>
            <a:r>
              <a:rPr lang="en-US"/>
              <a:t> (NAT IP address, new port #) in dest fields of every incoming datagram with corresponding (source IP address, port #) stored in NAT table</a:t>
            </a:r>
          </a:p>
          <a:p>
            <a:pPr lvl="1">
              <a:lnSpc>
                <a:spcPct val="8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54233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DFC06-3228-024B-8B68-BC1FD18C6AFA}" type="slidenum">
              <a:rPr lang="en-US" smtClean="0"/>
              <a:pPr/>
              <a:t>93</a:t>
            </a:fld>
            <a:endParaRPr lang="en-US" dirty="0"/>
          </a:p>
        </p:txBody>
      </p:sp>
      <p:sp>
        <p:nvSpPr>
          <p:cNvPr id="233611" name="Freeform 139"/>
          <p:cNvSpPr>
            <a:spLocks/>
          </p:cNvSpPr>
          <p:nvPr/>
        </p:nvSpPr>
        <p:spPr bwMode="auto">
          <a:xfrm>
            <a:off x="179388" y="3651250"/>
            <a:ext cx="4089400" cy="1355725"/>
          </a:xfrm>
          <a:custGeom>
            <a:avLst/>
            <a:gdLst>
              <a:gd name="T0" fmla="*/ 1888 w 2269"/>
              <a:gd name="T1" fmla="*/ 285 h 854"/>
              <a:gd name="T2" fmla="*/ 418 w 2269"/>
              <a:gd name="T3" fmla="*/ 283 h 854"/>
              <a:gd name="T4" fmla="*/ 60 w 2269"/>
              <a:gd name="T5" fmla="*/ 83 h 854"/>
              <a:gd name="T6" fmla="*/ 60 w 2269"/>
              <a:gd name="T7" fmla="*/ 781 h 854"/>
              <a:gd name="T8" fmla="*/ 374 w 2269"/>
              <a:gd name="T9" fmla="*/ 519 h 854"/>
              <a:gd name="T10" fmla="*/ 2017 w 2269"/>
              <a:gd name="T11" fmla="*/ 447 h 854"/>
              <a:gd name="T12" fmla="*/ 1888 w 2269"/>
              <a:gd name="T13" fmla="*/ 285 h 8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69" h="854">
                <a:moveTo>
                  <a:pt x="1888" y="285"/>
                </a:moveTo>
                <a:cubicBezTo>
                  <a:pt x="1622" y="258"/>
                  <a:pt x="723" y="317"/>
                  <a:pt x="418" y="283"/>
                </a:cubicBezTo>
                <a:cubicBezTo>
                  <a:pt x="113" y="249"/>
                  <a:pt x="120" y="0"/>
                  <a:pt x="60" y="83"/>
                </a:cubicBezTo>
                <a:cubicBezTo>
                  <a:pt x="0" y="166"/>
                  <a:pt x="8" y="708"/>
                  <a:pt x="60" y="781"/>
                </a:cubicBezTo>
                <a:cubicBezTo>
                  <a:pt x="112" y="854"/>
                  <a:pt x="48" y="575"/>
                  <a:pt x="374" y="519"/>
                </a:cubicBezTo>
                <a:cubicBezTo>
                  <a:pt x="700" y="463"/>
                  <a:pt x="1765" y="486"/>
                  <a:pt x="2017" y="447"/>
                </a:cubicBezTo>
                <a:cubicBezTo>
                  <a:pt x="2269" y="408"/>
                  <a:pt x="2110" y="319"/>
                  <a:pt x="1888" y="285"/>
                </a:cubicBezTo>
                <a:close/>
              </a:path>
            </a:pathLst>
          </a:custGeom>
          <a:gradFill rotWithShape="1">
            <a:gsLst>
              <a:gs pos="0">
                <a:srgbClr val="FFFFFF">
                  <a:alpha val="98000"/>
                </a:srgbClr>
              </a:gs>
              <a:gs pos="100000">
                <a:srgbClr val="66CC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NAT: Network Address Translation</a:t>
            </a:r>
          </a:p>
        </p:txBody>
      </p:sp>
      <p:sp>
        <p:nvSpPr>
          <p:cNvPr id="233501" name="Freeform 29"/>
          <p:cNvSpPr>
            <a:spLocks/>
          </p:cNvSpPr>
          <p:nvPr/>
        </p:nvSpPr>
        <p:spPr bwMode="auto">
          <a:xfrm>
            <a:off x="4468813" y="2922588"/>
            <a:ext cx="3738562" cy="2697162"/>
          </a:xfrm>
          <a:custGeom>
            <a:avLst/>
            <a:gdLst>
              <a:gd name="T0" fmla="*/ 349 w 2355"/>
              <a:gd name="T1" fmla="*/ 761 h 1699"/>
              <a:gd name="T2" fmla="*/ 1651 w 2355"/>
              <a:gd name="T3" fmla="*/ 732 h 1699"/>
              <a:gd name="T4" fmla="*/ 1773 w 2355"/>
              <a:gd name="T5" fmla="*/ 230 h 1699"/>
              <a:gd name="T6" fmla="*/ 2029 w 2355"/>
              <a:gd name="T7" fmla="*/ 8 h 1699"/>
              <a:gd name="T8" fmla="*/ 2267 w 2355"/>
              <a:gd name="T9" fmla="*/ 183 h 1699"/>
              <a:gd name="T10" fmla="*/ 2355 w 2355"/>
              <a:gd name="T11" fmla="*/ 942 h 1699"/>
              <a:gd name="T12" fmla="*/ 2267 w 2355"/>
              <a:gd name="T13" fmla="*/ 1592 h 1699"/>
              <a:gd name="T14" fmla="*/ 1840 w 2355"/>
              <a:gd name="T15" fmla="*/ 1586 h 1699"/>
              <a:gd name="T16" fmla="*/ 1670 w 2355"/>
              <a:gd name="T17" fmla="*/ 1025 h 1699"/>
              <a:gd name="T18" fmla="*/ 220 w 2355"/>
              <a:gd name="T19" fmla="*/ 923 h 1699"/>
              <a:gd name="T20" fmla="*/ 349 w 2355"/>
              <a:gd name="T21" fmla="*/ 761 h 16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355" h="1699">
                <a:moveTo>
                  <a:pt x="349" y="761"/>
                </a:moveTo>
                <a:cubicBezTo>
                  <a:pt x="587" y="729"/>
                  <a:pt x="1414" y="820"/>
                  <a:pt x="1651" y="732"/>
                </a:cubicBezTo>
                <a:cubicBezTo>
                  <a:pt x="1888" y="644"/>
                  <a:pt x="1710" y="351"/>
                  <a:pt x="1773" y="230"/>
                </a:cubicBezTo>
                <a:cubicBezTo>
                  <a:pt x="1836" y="109"/>
                  <a:pt x="1947" y="16"/>
                  <a:pt x="2029" y="8"/>
                </a:cubicBezTo>
                <a:cubicBezTo>
                  <a:pt x="2111" y="0"/>
                  <a:pt x="2213" y="27"/>
                  <a:pt x="2267" y="183"/>
                </a:cubicBezTo>
                <a:cubicBezTo>
                  <a:pt x="2321" y="339"/>
                  <a:pt x="2355" y="707"/>
                  <a:pt x="2355" y="942"/>
                </a:cubicBezTo>
                <a:cubicBezTo>
                  <a:pt x="2355" y="1177"/>
                  <a:pt x="2353" y="1485"/>
                  <a:pt x="2267" y="1592"/>
                </a:cubicBezTo>
                <a:cubicBezTo>
                  <a:pt x="2181" y="1699"/>
                  <a:pt x="1939" y="1680"/>
                  <a:pt x="1840" y="1586"/>
                </a:cubicBezTo>
                <a:cubicBezTo>
                  <a:pt x="1741" y="1492"/>
                  <a:pt x="1940" y="1135"/>
                  <a:pt x="1670" y="1025"/>
                </a:cubicBezTo>
                <a:cubicBezTo>
                  <a:pt x="1400" y="915"/>
                  <a:pt x="440" y="967"/>
                  <a:pt x="220" y="923"/>
                </a:cubicBezTo>
                <a:cubicBezTo>
                  <a:pt x="0" y="879"/>
                  <a:pt x="127" y="795"/>
                  <a:pt x="349" y="761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33499" name="Object 27"/>
          <p:cNvGraphicFramePr>
            <a:graphicFrameLocks noGrp="1" noChangeAspect="1"/>
          </p:cNvGraphicFramePr>
          <p:nvPr>
            <p:ph sz="half" idx="2"/>
          </p:nvPr>
        </p:nvGraphicFramePr>
        <p:xfrm>
          <a:off x="7497763" y="3233738"/>
          <a:ext cx="555625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784" name="Clip" r:id="rId4" imgW="1305000" imgH="1085760" progId="MS_ClipArt_Gallery.2">
                  <p:embed/>
                </p:oleObj>
              </mc:Choice>
              <mc:Fallback>
                <p:oleObj name="Clip" r:id="rId4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7763" y="3233738"/>
                        <a:ext cx="555625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3502" name="Object 30"/>
          <p:cNvGraphicFramePr>
            <a:graphicFrameLocks noChangeAspect="1"/>
          </p:cNvGraphicFramePr>
          <p:nvPr/>
        </p:nvGraphicFramePr>
        <p:xfrm>
          <a:off x="7546975" y="4022725"/>
          <a:ext cx="579438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785" name="Clip" r:id="rId6" imgW="1305000" imgH="1085760" progId="MS_ClipArt_Gallery.2">
                  <p:embed/>
                </p:oleObj>
              </mc:Choice>
              <mc:Fallback>
                <p:oleObj name="Clip" r:id="rId6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6975" y="4022725"/>
                        <a:ext cx="579438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3503" name="Object 31"/>
          <p:cNvGraphicFramePr>
            <a:graphicFrameLocks noChangeAspect="1"/>
          </p:cNvGraphicFramePr>
          <p:nvPr/>
        </p:nvGraphicFramePr>
        <p:xfrm>
          <a:off x="7518400" y="4787900"/>
          <a:ext cx="563563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786" name="Clip" r:id="rId7" imgW="1305000" imgH="1085760" progId="MS_ClipArt_Gallery.2">
                  <p:embed/>
                </p:oleObj>
              </mc:Choice>
              <mc:Fallback>
                <p:oleObj name="Clip" r:id="rId7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18400" y="4787900"/>
                        <a:ext cx="563563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3504" name="Line 32"/>
          <p:cNvSpPr>
            <a:spLocks noChangeShapeType="1"/>
          </p:cNvSpPr>
          <p:nvPr/>
        </p:nvSpPr>
        <p:spPr bwMode="auto">
          <a:xfrm>
            <a:off x="4583113" y="4244975"/>
            <a:ext cx="3025775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33505" name="Line 33"/>
          <p:cNvSpPr>
            <a:spLocks noChangeShapeType="1"/>
          </p:cNvSpPr>
          <p:nvPr/>
        </p:nvSpPr>
        <p:spPr bwMode="auto">
          <a:xfrm flipH="1">
            <a:off x="7418388" y="3502025"/>
            <a:ext cx="9525" cy="14922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33506" name="Line 34"/>
          <p:cNvSpPr>
            <a:spLocks noChangeShapeType="1"/>
          </p:cNvSpPr>
          <p:nvPr/>
        </p:nvSpPr>
        <p:spPr bwMode="auto">
          <a:xfrm>
            <a:off x="7423150" y="3497263"/>
            <a:ext cx="133350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33507" name="Line 35"/>
          <p:cNvSpPr>
            <a:spLocks noChangeShapeType="1"/>
          </p:cNvSpPr>
          <p:nvPr/>
        </p:nvSpPr>
        <p:spPr bwMode="auto">
          <a:xfrm flipV="1">
            <a:off x="7429500" y="5002213"/>
            <a:ext cx="1714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33508" name="Text Box 36"/>
          <p:cNvSpPr txBox="1">
            <a:spLocks noChangeArrowheads="1"/>
          </p:cNvSpPr>
          <p:nvPr/>
        </p:nvSpPr>
        <p:spPr bwMode="auto">
          <a:xfrm>
            <a:off x="8048625" y="3232150"/>
            <a:ext cx="8921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10.0.0.1</a:t>
            </a:r>
          </a:p>
        </p:txBody>
      </p:sp>
      <p:sp>
        <p:nvSpPr>
          <p:cNvPr id="233509" name="Text Box 37"/>
          <p:cNvSpPr txBox="1">
            <a:spLocks noChangeArrowheads="1"/>
          </p:cNvSpPr>
          <p:nvPr/>
        </p:nvSpPr>
        <p:spPr bwMode="auto">
          <a:xfrm>
            <a:off x="8175625" y="4000500"/>
            <a:ext cx="923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10.0.0.2</a:t>
            </a:r>
          </a:p>
        </p:txBody>
      </p:sp>
      <p:sp>
        <p:nvSpPr>
          <p:cNvPr id="233510" name="Text Box 38"/>
          <p:cNvSpPr txBox="1">
            <a:spLocks noChangeArrowheads="1"/>
          </p:cNvSpPr>
          <p:nvPr/>
        </p:nvSpPr>
        <p:spPr bwMode="auto">
          <a:xfrm>
            <a:off x="8137525" y="4895850"/>
            <a:ext cx="923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10.0.0.3</a:t>
            </a:r>
          </a:p>
        </p:txBody>
      </p:sp>
      <p:grpSp>
        <p:nvGrpSpPr>
          <p:cNvPr id="233560" name="Group 88"/>
          <p:cNvGrpSpPr>
            <a:grpSpLocks/>
          </p:cNvGrpSpPr>
          <p:nvPr/>
        </p:nvGrpSpPr>
        <p:grpSpPr bwMode="auto">
          <a:xfrm>
            <a:off x="5635625" y="2860675"/>
            <a:ext cx="1871663" cy="1033463"/>
            <a:chOff x="3550" y="2055"/>
            <a:chExt cx="1179" cy="651"/>
          </a:xfrm>
        </p:grpSpPr>
        <p:grpSp>
          <p:nvGrpSpPr>
            <p:cNvPr id="233522" name="Group 50"/>
            <p:cNvGrpSpPr>
              <a:grpSpLocks/>
            </p:cNvGrpSpPr>
            <p:nvPr/>
          </p:nvGrpSpPr>
          <p:grpSpPr bwMode="auto">
            <a:xfrm>
              <a:off x="3550" y="2055"/>
              <a:ext cx="1179" cy="357"/>
              <a:chOff x="4381" y="786"/>
              <a:chExt cx="1108" cy="357"/>
            </a:xfrm>
          </p:grpSpPr>
          <p:sp>
            <p:nvSpPr>
              <p:cNvPr id="233512" name="Rectangle 40"/>
              <p:cNvSpPr>
                <a:spLocks noChangeArrowheads="1"/>
              </p:cNvSpPr>
              <p:nvPr/>
            </p:nvSpPr>
            <p:spPr bwMode="auto">
              <a:xfrm>
                <a:off x="4385" y="830"/>
                <a:ext cx="1104" cy="2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3511" name="Text Box 39"/>
              <p:cNvSpPr txBox="1">
                <a:spLocks noChangeArrowheads="1"/>
              </p:cNvSpPr>
              <p:nvPr/>
            </p:nvSpPr>
            <p:spPr bwMode="auto">
              <a:xfrm>
                <a:off x="4381" y="813"/>
                <a:ext cx="1045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sz="1200"/>
                  <a:t>S: 10.0.0.1, 3345</a:t>
                </a:r>
              </a:p>
              <a:p>
                <a:r>
                  <a:rPr lang="en-US" sz="1200"/>
                  <a:t>D: 128.119.40.186, 80</a:t>
                </a:r>
              </a:p>
            </p:txBody>
          </p:sp>
          <p:grpSp>
            <p:nvGrpSpPr>
              <p:cNvPr id="233516" name="Group 44"/>
              <p:cNvGrpSpPr>
                <a:grpSpLocks/>
              </p:cNvGrpSpPr>
              <p:nvPr/>
            </p:nvGrpSpPr>
            <p:grpSpPr bwMode="auto">
              <a:xfrm>
                <a:off x="5394" y="786"/>
                <a:ext cx="48" cy="99"/>
                <a:chOff x="5508" y="1599"/>
                <a:chExt cx="48" cy="99"/>
              </a:xfrm>
            </p:grpSpPr>
            <p:sp>
              <p:nvSpPr>
                <p:cNvPr id="233515" name="Freeform 43"/>
                <p:cNvSpPr>
                  <a:spLocks/>
                </p:cNvSpPr>
                <p:nvPr/>
              </p:nvSpPr>
              <p:spPr bwMode="auto">
                <a:xfrm>
                  <a:off x="5508" y="1599"/>
                  <a:ext cx="48" cy="99"/>
                </a:xfrm>
                <a:custGeom>
                  <a:avLst/>
                  <a:gdLst>
                    <a:gd name="T0" fmla="*/ 21 w 48"/>
                    <a:gd name="T1" fmla="*/ 0 h 99"/>
                    <a:gd name="T2" fmla="*/ 0 w 48"/>
                    <a:gd name="T3" fmla="*/ 72 h 99"/>
                    <a:gd name="T4" fmla="*/ 27 w 48"/>
                    <a:gd name="T5" fmla="*/ 99 h 99"/>
                    <a:gd name="T6" fmla="*/ 48 w 48"/>
                    <a:gd name="T7" fmla="*/ 21 h 99"/>
                    <a:gd name="T8" fmla="*/ 21 w 48"/>
                    <a:gd name="T9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8" h="99">
                      <a:moveTo>
                        <a:pt x="21" y="0"/>
                      </a:moveTo>
                      <a:lnTo>
                        <a:pt x="0" y="72"/>
                      </a:lnTo>
                      <a:lnTo>
                        <a:pt x="27" y="99"/>
                      </a:lnTo>
                      <a:lnTo>
                        <a:pt x="48" y="21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233513" name="Line 41"/>
                <p:cNvSpPr>
                  <a:spLocks noChangeShapeType="1"/>
                </p:cNvSpPr>
                <p:nvPr/>
              </p:nvSpPr>
              <p:spPr bwMode="auto">
                <a:xfrm flipH="1">
                  <a:off x="5512" y="1608"/>
                  <a:ext cx="20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233514" name="Line 42"/>
                <p:cNvSpPr>
                  <a:spLocks noChangeShapeType="1"/>
                </p:cNvSpPr>
                <p:nvPr/>
              </p:nvSpPr>
              <p:spPr bwMode="auto">
                <a:xfrm flipH="1">
                  <a:off x="5536" y="1620"/>
                  <a:ext cx="20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233517" name="Group 45"/>
              <p:cNvGrpSpPr>
                <a:grpSpLocks/>
              </p:cNvGrpSpPr>
              <p:nvPr/>
            </p:nvGrpSpPr>
            <p:grpSpPr bwMode="auto">
              <a:xfrm>
                <a:off x="5382" y="1044"/>
                <a:ext cx="48" cy="99"/>
                <a:chOff x="5508" y="1599"/>
                <a:chExt cx="48" cy="99"/>
              </a:xfrm>
            </p:grpSpPr>
            <p:sp>
              <p:nvSpPr>
                <p:cNvPr id="233518" name="Freeform 46"/>
                <p:cNvSpPr>
                  <a:spLocks/>
                </p:cNvSpPr>
                <p:nvPr/>
              </p:nvSpPr>
              <p:spPr bwMode="auto">
                <a:xfrm>
                  <a:off x="5508" y="1599"/>
                  <a:ext cx="48" cy="99"/>
                </a:xfrm>
                <a:custGeom>
                  <a:avLst/>
                  <a:gdLst>
                    <a:gd name="T0" fmla="*/ 21 w 48"/>
                    <a:gd name="T1" fmla="*/ 0 h 99"/>
                    <a:gd name="T2" fmla="*/ 0 w 48"/>
                    <a:gd name="T3" fmla="*/ 72 h 99"/>
                    <a:gd name="T4" fmla="*/ 27 w 48"/>
                    <a:gd name="T5" fmla="*/ 99 h 99"/>
                    <a:gd name="T6" fmla="*/ 48 w 48"/>
                    <a:gd name="T7" fmla="*/ 21 h 99"/>
                    <a:gd name="T8" fmla="*/ 21 w 48"/>
                    <a:gd name="T9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8" h="99">
                      <a:moveTo>
                        <a:pt x="21" y="0"/>
                      </a:moveTo>
                      <a:lnTo>
                        <a:pt x="0" y="72"/>
                      </a:lnTo>
                      <a:lnTo>
                        <a:pt x="27" y="99"/>
                      </a:lnTo>
                      <a:lnTo>
                        <a:pt x="48" y="21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233519" name="Line 47"/>
                <p:cNvSpPr>
                  <a:spLocks noChangeShapeType="1"/>
                </p:cNvSpPr>
                <p:nvPr/>
              </p:nvSpPr>
              <p:spPr bwMode="auto">
                <a:xfrm flipH="1">
                  <a:off x="5512" y="1608"/>
                  <a:ext cx="20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233520" name="Line 48"/>
                <p:cNvSpPr>
                  <a:spLocks noChangeShapeType="1"/>
                </p:cNvSpPr>
                <p:nvPr/>
              </p:nvSpPr>
              <p:spPr bwMode="auto">
                <a:xfrm flipH="1">
                  <a:off x="5536" y="1620"/>
                  <a:ext cx="20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233523" name="Freeform 51"/>
            <p:cNvSpPr>
              <a:spLocks/>
            </p:cNvSpPr>
            <p:nvPr/>
          </p:nvSpPr>
          <p:spPr bwMode="auto">
            <a:xfrm>
              <a:off x="3573" y="2364"/>
              <a:ext cx="564" cy="342"/>
            </a:xfrm>
            <a:custGeom>
              <a:avLst/>
              <a:gdLst>
                <a:gd name="T0" fmla="*/ 0 w 417"/>
                <a:gd name="T1" fmla="*/ 264 h 264"/>
                <a:gd name="T2" fmla="*/ 417 w 417"/>
                <a:gd name="T3" fmla="*/ 264 h 264"/>
                <a:gd name="T4" fmla="*/ 417 w 417"/>
                <a:gd name="T5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7" h="264">
                  <a:moveTo>
                    <a:pt x="0" y="264"/>
                  </a:moveTo>
                  <a:lnTo>
                    <a:pt x="417" y="264"/>
                  </a:lnTo>
                  <a:lnTo>
                    <a:pt x="417" y="0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233559" name="Group 87"/>
            <p:cNvGrpSpPr>
              <a:grpSpLocks/>
            </p:cNvGrpSpPr>
            <p:nvPr/>
          </p:nvGrpSpPr>
          <p:grpSpPr bwMode="auto">
            <a:xfrm>
              <a:off x="4032" y="2419"/>
              <a:ext cx="218" cy="231"/>
              <a:chOff x="5140" y="403"/>
              <a:chExt cx="218" cy="231"/>
            </a:xfrm>
          </p:grpSpPr>
          <p:sp>
            <p:nvSpPr>
              <p:cNvPr id="233558" name="Oval 86"/>
              <p:cNvSpPr>
                <a:spLocks noChangeArrowheads="1"/>
              </p:cNvSpPr>
              <p:nvPr/>
            </p:nvSpPr>
            <p:spPr bwMode="auto">
              <a:xfrm>
                <a:off x="5140" y="410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3524" name="Text Box 52"/>
              <p:cNvSpPr txBox="1">
                <a:spLocks noChangeArrowheads="1"/>
              </p:cNvSpPr>
              <p:nvPr/>
            </p:nvSpPr>
            <p:spPr bwMode="auto">
              <a:xfrm>
                <a:off x="5154" y="403"/>
                <a:ext cx="181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FF0000"/>
                    </a:solidFill>
                  </a:rPr>
                  <a:t>1</a:t>
                </a:r>
              </a:p>
            </p:txBody>
          </p:sp>
        </p:grpSp>
      </p:grpSp>
      <p:sp>
        <p:nvSpPr>
          <p:cNvPr id="233526" name="Text Box 54"/>
          <p:cNvSpPr txBox="1">
            <a:spLocks noChangeArrowheads="1"/>
          </p:cNvSpPr>
          <p:nvPr/>
        </p:nvSpPr>
        <p:spPr bwMode="auto">
          <a:xfrm>
            <a:off x="4533900" y="3822700"/>
            <a:ext cx="923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10.0.0.4</a:t>
            </a:r>
          </a:p>
        </p:txBody>
      </p:sp>
      <p:sp>
        <p:nvSpPr>
          <p:cNvPr id="233527" name="Line 55"/>
          <p:cNvSpPr>
            <a:spLocks noChangeShapeType="1"/>
          </p:cNvSpPr>
          <p:nvPr/>
        </p:nvSpPr>
        <p:spPr bwMode="auto">
          <a:xfrm flipH="1">
            <a:off x="4657725" y="4073525"/>
            <a:ext cx="85725" cy="128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33528" name="Text Box 56"/>
          <p:cNvSpPr txBox="1">
            <a:spLocks noChangeArrowheads="1"/>
          </p:cNvSpPr>
          <p:nvPr/>
        </p:nvSpPr>
        <p:spPr bwMode="auto">
          <a:xfrm>
            <a:off x="2695575" y="4379913"/>
            <a:ext cx="1295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138.76.29.7</a:t>
            </a:r>
          </a:p>
        </p:txBody>
      </p:sp>
      <p:sp>
        <p:nvSpPr>
          <p:cNvPr id="233529" name="Line 57"/>
          <p:cNvSpPr>
            <a:spLocks noChangeShapeType="1"/>
          </p:cNvSpPr>
          <p:nvPr/>
        </p:nvSpPr>
        <p:spPr bwMode="auto">
          <a:xfrm flipH="1">
            <a:off x="3917950" y="4311650"/>
            <a:ext cx="85725" cy="128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233531" name="Group 59"/>
          <p:cNvGrpSpPr>
            <a:grpSpLocks/>
          </p:cNvGrpSpPr>
          <p:nvPr/>
        </p:nvGrpSpPr>
        <p:grpSpPr bwMode="auto">
          <a:xfrm>
            <a:off x="6469063" y="1541463"/>
            <a:ext cx="2503487" cy="1417637"/>
            <a:chOff x="3944" y="971"/>
            <a:chExt cx="1577" cy="893"/>
          </a:xfrm>
        </p:grpSpPr>
        <p:sp>
          <p:nvSpPr>
            <p:cNvPr id="233525" name="Text Box 53"/>
            <p:cNvSpPr txBox="1">
              <a:spLocks noChangeArrowheads="1"/>
            </p:cNvSpPr>
            <p:nvPr/>
          </p:nvSpPr>
          <p:spPr bwMode="auto">
            <a:xfrm>
              <a:off x="4121" y="971"/>
              <a:ext cx="1400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u="sng">
                  <a:solidFill>
                    <a:srgbClr val="FF0000"/>
                  </a:solidFill>
                </a:rPr>
                <a:t>1:</a:t>
              </a:r>
              <a:r>
                <a:rPr lang="en-US">
                  <a:solidFill>
                    <a:srgbClr val="FF0000"/>
                  </a:solidFill>
                </a:rPr>
                <a:t> host 10.0.0.1 </a:t>
              </a:r>
            </a:p>
            <a:p>
              <a:r>
                <a:rPr lang="en-US">
                  <a:solidFill>
                    <a:srgbClr val="FF0000"/>
                  </a:solidFill>
                </a:rPr>
                <a:t>sends datagram to </a:t>
              </a:r>
            </a:p>
            <a:p>
              <a:r>
                <a:rPr lang="en-US">
                  <a:solidFill>
                    <a:srgbClr val="FF0000"/>
                  </a:solidFill>
                </a:rPr>
                <a:t>128.119.40.186, 80</a:t>
              </a:r>
            </a:p>
          </p:txBody>
        </p:sp>
        <p:sp>
          <p:nvSpPr>
            <p:cNvPr id="233530" name="Line 58"/>
            <p:cNvSpPr>
              <a:spLocks noChangeShapeType="1"/>
            </p:cNvSpPr>
            <p:nvPr/>
          </p:nvSpPr>
          <p:spPr bwMode="auto">
            <a:xfrm flipH="1">
              <a:off x="3944" y="1105"/>
              <a:ext cx="197" cy="75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33539" name="Freeform 67"/>
          <p:cNvSpPr>
            <a:spLocks/>
          </p:cNvSpPr>
          <p:nvPr/>
        </p:nvSpPr>
        <p:spPr bwMode="auto">
          <a:xfrm>
            <a:off x="2344738" y="2627313"/>
            <a:ext cx="3862387" cy="1531937"/>
          </a:xfrm>
          <a:custGeom>
            <a:avLst/>
            <a:gdLst>
              <a:gd name="T0" fmla="*/ 0 w 2433"/>
              <a:gd name="T1" fmla="*/ 64 h 965"/>
              <a:gd name="T2" fmla="*/ 2352 w 2433"/>
              <a:gd name="T3" fmla="*/ 64 h 965"/>
              <a:gd name="T4" fmla="*/ 1640 w 2433"/>
              <a:gd name="T5" fmla="*/ 450 h 965"/>
              <a:gd name="T6" fmla="*/ 1308 w 2433"/>
              <a:gd name="T7" fmla="*/ 965 h 965"/>
              <a:gd name="T8" fmla="*/ 1159 w 2433"/>
              <a:gd name="T9" fmla="*/ 965 h 965"/>
              <a:gd name="T10" fmla="*/ 820 w 2433"/>
              <a:gd name="T11" fmla="*/ 396 h 965"/>
              <a:gd name="T12" fmla="*/ 0 w 2433"/>
              <a:gd name="T13" fmla="*/ 64 h 9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33" h="965">
                <a:moveTo>
                  <a:pt x="0" y="64"/>
                </a:moveTo>
                <a:cubicBezTo>
                  <a:pt x="0" y="64"/>
                  <a:pt x="2079" y="0"/>
                  <a:pt x="2352" y="64"/>
                </a:cubicBezTo>
                <a:cubicBezTo>
                  <a:pt x="2433" y="57"/>
                  <a:pt x="1814" y="309"/>
                  <a:pt x="1640" y="450"/>
                </a:cubicBezTo>
                <a:cubicBezTo>
                  <a:pt x="1466" y="591"/>
                  <a:pt x="1383" y="888"/>
                  <a:pt x="1308" y="965"/>
                </a:cubicBezTo>
                <a:lnTo>
                  <a:pt x="1159" y="965"/>
                </a:lnTo>
                <a:cubicBezTo>
                  <a:pt x="1078" y="870"/>
                  <a:pt x="1013" y="546"/>
                  <a:pt x="820" y="396"/>
                </a:cubicBezTo>
                <a:cubicBezTo>
                  <a:pt x="583" y="207"/>
                  <a:pt x="189" y="142"/>
                  <a:pt x="0" y="64"/>
                </a:cubicBez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bg1"/>
              </a:gs>
            </a:gsLst>
            <a:lin ang="5400000" scaled="1"/>
          </a:gradFill>
          <a:ln w="3175" cap="flat" cmpd="sng">
            <a:solidFill>
              <a:schemeClr val="hlink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33534" name="Rectangle 62"/>
          <p:cNvSpPr>
            <a:spLocks noChangeArrowheads="1"/>
          </p:cNvSpPr>
          <p:nvPr/>
        </p:nvSpPr>
        <p:spPr bwMode="auto">
          <a:xfrm>
            <a:off x="2344738" y="1374775"/>
            <a:ext cx="3784600" cy="1354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3532" name="Text Box 60"/>
          <p:cNvSpPr txBox="1">
            <a:spLocks noChangeArrowheads="1"/>
          </p:cNvSpPr>
          <p:nvPr/>
        </p:nvSpPr>
        <p:spPr bwMode="auto">
          <a:xfrm>
            <a:off x="2260600" y="1423988"/>
            <a:ext cx="39290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/>
              <a:t>NAT translation table</a:t>
            </a:r>
          </a:p>
          <a:p>
            <a:pPr algn="ctr"/>
            <a:r>
              <a:rPr lang="en-US"/>
              <a:t>WAN side addr        LAN side addr</a:t>
            </a:r>
          </a:p>
        </p:txBody>
      </p:sp>
      <p:sp>
        <p:nvSpPr>
          <p:cNvPr id="233535" name="Line 63"/>
          <p:cNvSpPr>
            <a:spLocks noChangeShapeType="1"/>
          </p:cNvSpPr>
          <p:nvPr/>
        </p:nvSpPr>
        <p:spPr bwMode="auto">
          <a:xfrm flipV="1">
            <a:off x="2344738" y="1747838"/>
            <a:ext cx="3790950" cy="11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33536" name="Line 64"/>
          <p:cNvSpPr>
            <a:spLocks noChangeShapeType="1"/>
          </p:cNvSpPr>
          <p:nvPr/>
        </p:nvSpPr>
        <p:spPr bwMode="auto">
          <a:xfrm flipV="1">
            <a:off x="2359025" y="2025650"/>
            <a:ext cx="3749675" cy="11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33537" name="Line 65"/>
          <p:cNvSpPr>
            <a:spLocks noChangeShapeType="1"/>
          </p:cNvSpPr>
          <p:nvPr/>
        </p:nvSpPr>
        <p:spPr bwMode="auto">
          <a:xfrm>
            <a:off x="4468813" y="1770063"/>
            <a:ext cx="3175" cy="955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233482" name="Group 10"/>
          <p:cNvGrpSpPr>
            <a:grpSpLocks/>
          </p:cNvGrpSpPr>
          <p:nvPr/>
        </p:nvGrpSpPr>
        <p:grpSpPr bwMode="auto">
          <a:xfrm>
            <a:off x="4062413" y="4105275"/>
            <a:ext cx="555625" cy="307975"/>
            <a:chOff x="3600" y="219"/>
            <a:chExt cx="360" cy="175"/>
          </a:xfrm>
        </p:grpSpPr>
        <p:sp>
          <p:nvSpPr>
            <p:cNvPr id="233483" name="Oval 11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3484" name="Line 12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3485" name="Line 13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3486" name="Rectangle 14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233487" name="Oval 15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33488" name="Group 16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233489" name="Line 17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3490" name="Line 18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3491" name="Line 19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33492" name="Group 20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233493" name="Line 21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3494" name="Line 22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3495" name="Line 23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33533" name="Text Box 61"/>
          <p:cNvSpPr txBox="1">
            <a:spLocks noChangeArrowheads="1"/>
          </p:cNvSpPr>
          <p:nvPr/>
        </p:nvSpPr>
        <p:spPr bwMode="auto">
          <a:xfrm>
            <a:off x="2362200" y="2049463"/>
            <a:ext cx="37830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138.76.29.7, 5001   10.0.0.1, 3345</a:t>
            </a:r>
          </a:p>
          <a:p>
            <a:pPr algn="ctr"/>
            <a:r>
              <a:rPr lang="en-US"/>
              <a:t>……                                         ……</a:t>
            </a:r>
          </a:p>
        </p:txBody>
      </p:sp>
      <p:grpSp>
        <p:nvGrpSpPr>
          <p:cNvPr id="233607" name="Group 135"/>
          <p:cNvGrpSpPr>
            <a:grpSpLocks/>
          </p:cNvGrpSpPr>
          <p:nvPr/>
        </p:nvGrpSpPr>
        <p:grpSpPr bwMode="auto">
          <a:xfrm>
            <a:off x="4765675" y="3435350"/>
            <a:ext cx="2784475" cy="1631950"/>
            <a:chOff x="3002" y="2417"/>
            <a:chExt cx="1754" cy="1028"/>
          </a:xfrm>
        </p:grpSpPr>
        <p:sp>
          <p:nvSpPr>
            <p:cNvPr id="233563" name="Rectangle 91"/>
            <p:cNvSpPr>
              <a:spLocks noChangeArrowheads="1"/>
            </p:cNvSpPr>
            <p:nvPr/>
          </p:nvSpPr>
          <p:spPr bwMode="auto">
            <a:xfrm>
              <a:off x="3002" y="3051"/>
              <a:ext cx="1175" cy="2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3564" name="Text Box 92"/>
            <p:cNvSpPr txBox="1">
              <a:spLocks noChangeArrowheads="1"/>
            </p:cNvSpPr>
            <p:nvPr/>
          </p:nvSpPr>
          <p:spPr bwMode="auto">
            <a:xfrm>
              <a:off x="3104" y="3042"/>
              <a:ext cx="1112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1200"/>
                <a:t>S: 128.119.40.186, 80 </a:t>
              </a:r>
            </a:p>
            <a:p>
              <a:r>
                <a:rPr lang="en-US" sz="1200"/>
                <a:t>D: 10.0.0.1, 3345</a:t>
              </a:r>
            </a:p>
            <a:p>
              <a:endParaRPr lang="en-US" sz="1200"/>
            </a:p>
          </p:txBody>
        </p:sp>
        <p:grpSp>
          <p:nvGrpSpPr>
            <p:cNvPr id="233565" name="Group 93"/>
            <p:cNvGrpSpPr>
              <a:grpSpLocks/>
            </p:cNvGrpSpPr>
            <p:nvPr/>
          </p:nvGrpSpPr>
          <p:grpSpPr bwMode="auto">
            <a:xfrm>
              <a:off x="3054" y="3007"/>
              <a:ext cx="51" cy="99"/>
              <a:chOff x="5508" y="1599"/>
              <a:chExt cx="48" cy="99"/>
            </a:xfrm>
          </p:grpSpPr>
          <p:sp>
            <p:nvSpPr>
              <p:cNvPr id="233566" name="Freeform 94"/>
              <p:cNvSpPr>
                <a:spLocks/>
              </p:cNvSpPr>
              <p:nvPr/>
            </p:nvSpPr>
            <p:spPr bwMode="auto">
              <a:xfrm>
                <a:off x="5508" y="1599"/>
                <a:ext cx="48" cy="99"/>
              </a:xfrm>
              <a:custGeom>
                <a:avLst/>
                <a:gdLst>
                  <a:gd name="T0" fmla="*/ 21 w 48"/>
                  <a:gd name="T1" fmla="*/ 0 h 99"/>
                  <a:gd name="T2" fmla="*/ 0 w 48"/>
                  <a:gd name="T3" fmla="*/ 72 h 99"/>
                  <a:gd name="T4" fmla="*/ 27 w 48"/>
                  <a:gd name="T5" fmla="*/ 99 h 99"/>
                  <a:gd name="T6" fmla="*/ 48 w 48"/>
                  <a:gd name="T7" fmla="*/ 21 h 99"/>
                  <a:gd name="T8" fmla="*/ 21 w 48"/>
                  <a:gd name="T9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99">
                    <a:moveTo>
                      <a:pt x="21" y="0"/>
                    </a:moveTo>
                    <a:lnTo>
                      <a:pt x="0" y="72"/>
                    </a:lnTo>
                    <a:lnTo>
                      <a:pt x="27" y="99"/>
                    </a:lnTo>
                    <a:lnTo>
                      <a:pt x="48" y="2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3567" name="Line 95"/>
              <p:cNvSpPr>
                <a:spLocks noChangeShapeType="1"/>
              </p:cNvSpPr>
              <p:nvPr/>
            </p:nvSpPr>
            <p:spPr bwMode="auto">
              <a:xfrm flipH="1">
                <a:off x="5512" y="1608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3568" name="Line 96"/>
              <p:cNvSpPr>
                <a:spLocks noChangeShapeType="1"/>
              </p:cNvSpPr>
              <p:nvPr/>
            </p:nvSpPr>
            <p:spPr bwMode="auto">
              <a:xfrm flipH="1">
                <a:off x="5536" y="1620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33569" name="Group 97"/>
            <p:cNvGrpSpPr>
              <a:grpSpLocks/>
            </p:cNvGrpSpPr>
            <p:nvPr/>
          </p:nvGrpSpPr>
          <p:grpSpPr bwMode="auto">
            <a:xfrm>
              <a:off x="3059" y="3248"/>
              <a:ext cx="51" cy="99"/>
              <a:chOff x="5508" y="1599"/>
              <a:chExt cx="48" cy="99"/>
            </a:xfrm>
          </p:grpSpPr>
          <p:sp>
            <p:nvSpPr>
              <p:cNvPr id="233570" name="Freeform 98"/>
              <p:cNvSpPr>
                <a:spLocks/>
              </p:cNvSpPr>
              <p:nvPr/>
            </p:nvSpPr>
            <p:spPr bwMode="auto">
              <a:xfrm>
                <a:off x="5508" y="1599"/>
                <a:ext cx="48" cy="99"/>
              </a:xfrm>
              <a:custGeom>
                <a:avLst/>
                <a:gdLst>
                  <a:gd name="T0" fmla="*/ 21 w 48"/>
                  <a:gd name="T1" fmla="*/ 0 h 99"/>
                  <a:gd name="T2" fmla="*/ 0 w 48"/>
                  <a:gd name="T3" fmla="*/ 72 h 99"/>
                  <a:gd name="T4" fmla="*/ 27 w 48"/>
                  <a:gd name="T5" fmla="*/ 99 h 99"/>
                  <a:gd name="T6" fmla="*/ 48 w 48"/>
                  <a:gd name="T7" fmla="*/ 21 h 99"/>
                  <a:gd name="T8" fmla="*/ 21 w 48"/>
                  <a:gd name="T9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99">
                    <a:moveTo>
                      <a:pt x="21" y="0"/>
                    </a:moveTo>
                    <a:lnTo>
                      <a:pt x="0" y="72"/>
                    </a:lnTo>
                    <a:lnTo>
                      <a:pt x="27" y="99"/>
                    </a:lnTo>
                    <a:lnTo>
                      <a:pt x="48" y="2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3571" name="Line 99"/>
              <p:cNvSpPr>
                <a:spLocks noChangeShapeType="1"/>
              </p:cNvSpPr>
              <p:nvPr/>
            </p:nvSpPr>
            <p:spPr bwMode="auto">
              <a:xfrm flipH="1">
                <a:off x="5512" y="1608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3572" name="Line 100"/>
              <p:cNvSpPr>
                <a:spLocks noChangeShapeType="1"/>
              </p:cNvSpPr>
              <p:nvPr/>
            </p:nvSpPr>
            <p:spPr bwMode="auto">
              <a:xfrm flipH="1">
                <a:off x="5536" y="1620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233573" name="Freeform 101"/>
            <p:cNvSpPr>
              <a:spLocks/>
            </p:cNvSpPr>
            <p:nvPr/>
          </p:nvSpPr>
          <p:spPr bwMode="auto">
            <a:xfrm>
              <a:off x="4179" y="2417"/>
              <a:ext cx="577" cy="768"/>
            </a:xfrm>
            <a:custGeom>
              <a:avLst/>
              <a:gdLst>
                <a:gd name="T0" fmla="*/ 577 w 577"/>
                <a:gd name="T1" fmla="*/ 0 h 768"/>
                <a:gd name="T2" fmla="*/ 342 w 577"/>
                <a:gd name="T3" fmla="*/ 0 h 768"/>
                <a:gd name="T4" fmla="*/ 342 w 577"/>
                <a:gd name="T5" fmla="*/ 768 h 768"/>
                <a:gd name="T6" fmla="*/ 0 w 577"/>
                <a:gd name="T7" fmla="*/ 760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7" h="768">
                  <a:moveTo>
                    <a:pt x="577" y="0"/>
                  </a:moveTo>
                  <a:lnTo>
                    <a:pt x="342" y="0"/>
                  </a:lnTo>
                  <a:lnTo>
                    <a:pt x="342" y="768"/>
                  </a:lnTo>
                  <a:lnTo>
                    <a:pt x="0" y="760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233574" name="Group 102"/>
            <p:cNvGrpSpPr>
              <a:grpSpLocks/>
            </p:cNvGrpSpPr>
            <p:nvPr/>
          </p:nvGrpSpPr>
          <p:grpSpPr bwMode="auto">
            <a:xfrm>
              <a:off x="4240" y="3064"/>
              <a:ext cx="218" cy="231"/>
              <a:chOff x="5140" y="403"/>
              <a:chExt cx="218" cy="231"/>
            </a:xfrm>
          </p:grpSpPr>
          <p:sp>
            <p:nvSpPr>
              <p:cNvPr id="233575" name="Oval 103"/>
              <p:cNvSpPr>
                <a:spLocks noChangeArrowheads="1"/>
              </p:cNvSpPr>
              <p:nvPr/>
            </p:nvSpPr>
            <p:spPr bwMode="auto">
              <a:xfrm>
                <a:off x="5140" y="410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3576" name="Text Box 104"/>
              <p:cNvSpPr txBox="1">
                <a:spLocks noChangeArrowheads="1"/>
              </p:cNvSpPr>
              <p:nvPr/>
            </p:nvSpPr>
            <p:spPr bwMode="auto">
              <a:xfrm>
                <a:off x="5154" y="403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FF0000"/>
                    </a:solidFill>
                  </a:rPr>
                  <a:t>4</a:t>
                </a:r>
              </a:p>
            </p:txBody>
          </p:sp>
        </p:grpSp>
      </p:grpSp>
      <p:grpSp>
        <p:nvGrpSpPr>
          <p:cNvPr id="233580" name="Group 108"/>
          <p:cNvGrpSpPr>
            <a:grpSpLocks/>
          </p:cNvGrpSpPr>
          <p:nvPr/>
        </p:nvGrpSpPr>
        <p:grpSpPr bwMode="auto">
          <a:xfrm>
            <a:off x="1531938" y="3641725"/>
            <a:ext cx="2497137" cy="566738"/>
            <a:chOff x="1026" y="3559"/>
            <a:chExt cx="1573" cy="357"/>
          </a:xfrm>
        </p:grpSpPr>
        <p:grpSp>
          <p:nvGrpSpPr>
            <p:cNvPr id="233540" name="Group 68"/>
            <p:cNvGrpSpPr>
              <a:grpSpLocks/>
            </p:cNvGrpSpPr>
            <p:nvPr/>
          </p:nvGrpSpPr>
          <p:grpSpPr bwMode="auto">
            <a:xfrm>
              <a:off x="1412" y="3559"/>
              <a:ext cx="1187" cy="357"/>
              <a:chOff x="4381" y="786"/>
              <a:chExt cx="1108" cy="357"/>
            </a:xfrm>
          </p:grpSpPr>
          <p:sp>
            <p:nvSpPr>
              <p:cNvPr id="233541" name="Rectangle 69"/>
              <p:cNvSpPr>
                <a:spLocks noChangeArrowheads="1"/>
              </p:cNvSpPr>
              <p:nvPr/>
            </p:nvSpPr>
            <p:spPr bwMode="auto">
              <a:xfrm>
                <a:off x="4385" y="830"/>
                <a:ext cx="1104" cy="2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3542" name="Text Box 70"/>
              <p:cNvSpPr txBox="1">
                <a:spLocks noChangeArrowheads="1"/>
              </p:cNvSpPr>
              <p:nvPr/>
            </p:nvSpPr>
            <p:spPr bwMode="auto">
              <a:xfrm>
                <a:off x="4381" y="813"/>
                <a:ext cx="1045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sz="1200"/>
                  <a:t>S: 138.76.29.7, 5001</a:t>
                </a:r>
              </a:p>
              <a:p>
                <a:r>
                  <a:rPr lang="en-US" sz="1200"/>
                  <a:t>D: 128.119.40.186, 80</a:t>
                </a:r>
              </a:p>
            </p:txBody>
          </p:sp>
          <p:grpSp>
            <p:nvGrpSpPr>
              <p:cNvPr id="233543" name="Group 71"/>
              <p:cNvGrpSpPr>
                <a:grpSpLocks/>
              </p:cNvGrpSpPr>
              <p:nvPr/>
            </p:nvGrpSpPr>
            <p:grpSpPr bwMode="auto">
              <a:xfrm>
                <a:off x="5394" y="786"/>
                <a:ext cx="48" cy="99"/>
                <a:chOff x="5508" y="1599"/>
                <a:chExt cx="48" cy="99"/>
              </a:xfrm>
            </p:grpSpPr>
            <p:sp>
              <p:nvSpPr>
                <p:cNvPr id="233544" name="Freeform 72"/>
                <p:cNvSpPr>
                  <a:spLocks/>
                </p:cNvSpPr>
                <p:nvPr/>
              </p:nvSpPr>
              <p:spPr bwMode="auto">
                <a:xfrm>
                  <a:off x="5508" y="1599"/>
                  <a:ext cx="48" cy="99"/>
                </a:xfrm>
                <a:custGeom>
                  <a:avLst/>
                  <a:gdLst>
                    <a:gd name="T0" fmla="*/ 21 w 48"/>
                    <a:gd name="T1" fmla="*/ 0 h 99"/>
                    <a:gd name="T2" fmla="*/ 0 w 48"/>
                    <a:gd name="T3" fmla="*/ 72 h 99"/>
                    <a:gd name="T4" fmla="*/ 27 w 48"/>
                    <a:gd name="T5" fmla="*/ 99 h 99"/>
                    <a:gd name="T6" fmla="*/ 48 w 48"/>
                    <a:gd name="T7" fmla="*/ 21 h 99"/>
                    <a:gd name="T8" fmla="*/ 21 w 48"/>
                    <a:gd name="T9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8" h="99">
                      <a:moveTo>
                        <a:pt x="21" y="0"/>
                      </a:moveTo>
                      <a:lnTo>
                        <a:pt x="0" y="72"/>
                      </a:lnTo>
                      <a:lnTo>
                        <a:pt x="27" y="99"/>
                      </a:lnTo>
                      <a:lnTo>
                        <a:pt x="48" y="21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233545" name="Line 73"/>
                <p:cNvSpPr>
                  <a:spLocks noChangeShapeType="1"/>
                </p:cNvSpPr>
                <p:nvPr/>
              </p:nvSpPr>
              <p:spPr bwMode="auto">
                <a:xfrm flipH="1">
                  <a:off x="5512" y="1608"/>
                  <a:ext cx="20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233546" name="Line 74"/>
                <p:cNvSpPr>
                  <a:spLocks noChangeShapeType="1"/>
                </p:cNvSpPr>
                <p:nvPr/>
              </p:nvSpPr>
              <p:spPr bwMode="auto">
                <a:xfrm flipH="1">
                  <a:off x="5536" y="1620"/>
                  <a:ext cx="20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233547" name="Group 75"/>
              <p:cNvGrpSpPr>
                <a:grpSpLocks/>
              </p:cNvGrpSpPr>
              <p:nvPr/>
            </p:nvGrpSpPr>
            <p:grpSpPr bwMode="auto">
              <a:xfrm>
                <a:off x="5382" y="1044"/>
                <a:ext cx="48" cy="99"/>
                <a:chOff x="5508" y="1599"/>
                <a:chExt cx="48" cy="99"/>
              </a:xfrm>
            </p:grpSpPr>
            <p:sp>
              <p:nvSpPr>
                <p:cNvPr id="233548" name="Freeform 76"/>
                <p:cNvSpPr>
                  <a:spLocks/>
                </p:cNvSpPr>
                <p:nvPr/>
              </p:nvSpPr>
              <p:spPr bwMode="auto">
                <a:xfrm>
                  <a:off x="5508" y="1599"/>
                  <a:ext cx="48" cy="99"/>
                </a:xfrm>
                <a:custGeom>
                  <a:avLst/>
                  <a:gdLst>
                    <a:gd name="T0" fmla="*/ 21 w 48"/>
                    <a:gd name="T1" fmla="*/ 0 h 99"/>
                    <a:gd name="T2" fmla="*/ 0 w 48"/>
                    <a:gd name="T3" fmla="*/ 72 h 99"/>
                    <a:gd name="T4" fmla="*/ 27 w 48"/>
                    <a:gd name="T5" fmla="*/ 99 h 99"/>
                    <a:gd name="T6" fmla="*/ 48 w 48"/>
                    <a:gd name="T7" fmla="*/ 21 h 99"/>
                    <a:gd name="T8" fmla="*/ 21 w 48"/>
                    <a:gd name="T9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8" h="99">
                      <a:moveTo>
                        <a:pt x="21" y="0"/>
                      </a:moveTo>
                      <a:lnTo>
                        <a:pt x="0" y="72"/>
                      </a:lnTo>
                      <a:lnTo>
                        <a:pt x="27" y="99"/>
                      </a:lnTo>
                      <a:lnTo>
                        <a:pt x="48" y="21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233549" name="Line 77"/>
                <p:cNvSpPr>
                  <a:spLocks noChangeShapeType="1"/>
                </p:cNvSpPr>
                <p:nvPr/>
              </p:nvSpPr>
              <p:spPr bwMode="auto">
                <a:xfrm flipH="1">
                  <a:off x="5512" y="1608"/>
                  <a:ext cx="20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233550" name="Line 78"/>
                <p:cNvSpPr>
                  <a:spLocks noChangeShapeType="1"/>
                </p:cNvSpPr>
                <p:nvPr/>
              </p:nvSpPr>
              <p:spPr bwMode="auto">
                <a:xfrm flipH="1">
                  <a:off x="5536" y="1620"/>
                  <a:ext cx="20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233551" name="Line 79"/>
            <p:cNvSpPr>
              <a:spLocks noChangeShapeType="1"/>
            </p:cNvSpPr>
            <p:nvPr/>
          </p:nvSpPr>
          <p:spPr bwMode="auto">
            <a:xfrm flipH="1">
              <a:off x="1026" y="3729"/>
              <a:ext cx="37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233577" name="Group 105"/>
            <p:cNvGrpSpPr>
              <a:grpSpLocks/>
            </p:cNvGrpSpPr>
            <p:nvPr/>
          </p:nvGrpSpPr>
          <p:grpSpPr bwMode="auto">
            <a:xfrm>
              <a:off x="1143" y="3616"/>
              <a:ext cx="218" cy="231"/>
              <a:chOff x="5140" y="403"/>
              <a:chExt cx="218" cy="231"/>
            </a:xfrm>
          </p:grpSpPr>
          <p:sp>
            <p:nvSpPr>
              <p:cNvPr id="233578" name="Oval 106"/>
              <p:cNvSpPr>
                <a:spLocks noChangeArrowheads="1"/>
              </p:cNvSpPr>
              <p:nvPr/>
            </p:nvSpPr>
            <p:spPr bwMode="auto">
              <a:xfrm>
                <a:off x="5140" y="410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3579" name="Text Box 107"/>
              <p:cNvSpPr txBox="1">
                <a:spLocks noChangeArrowheads="1"/>
              </p:cNvSpPr>
              <p:nvPr/>
            </p:nvSpPr>
            <p:spPr bwMode="auto">
              <a:xfrm>
                <a:off x="5154" y="403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FF0000"/>
                    </a:solidFill>
                  </a:rPr>
                  <a:t>2</a:t>
                </a:r>
              </a:p>
            </p:txBody>
          </p:sp>
        </p:grpSp>
      </p:grpSp>
      <p:grpSp>
        <p:nvGrpSpPr>
          <p:cNvPr id="233584" name="Group 112"/>
          <p:cNvGrpSpPr>
            <a:grpSpLocks/>
          </p:cNvGrpSpPr>
          <p:nvPr/>
        </p:nvGrpSpPr>
        <p:grpSpPr bwMode="auto">
          <a:xfrm>
            <a:off x="0" y="1643063"/>
            <a:ext cx="5154613" cy="2081212"/>
            <a:chOff x="0" y="1288"/>
            <a:chExt cx="3247" cy="1311"/>
          </a:xfrm>
        </p:grpSpPr>
        <p:sp>
          <p:nvSpPr>
            <p:cNvPr id="233554" name="Text Box 82"/>
            <p:cNvSpPr txBox="1">
              <a:spLocks noChangeArrowheads="1"/>
            </p:cNvSpPr>
            <p:nvPr/>
          </p:nvSpPr>
          <p:spPr bwMode="auto">
            <a:xfrm>
              <a:off x="0" y="1288"/>
              <a:ext cx="1357" cy="10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u="sng">
                  <a:solidFill>
                    <a:srgbClr val="FF0000"/>
                  </a:solidFill>
                </a:rPr>
                <a:t>2:</a:t>
              </a:r>
              <a:r>
                <a:rPr lang="en-US">
                  <a:solidFill>
                    <a:srgbClr val="FF0000"/>
                  </a:solidFill>
                </a:rPr>
                <a:t> NAT router</a:t>
              </a:r>
            </a:p>
            <a:p>
              <a:r>
                <a:rPr lang="en-US">
                  <a:solidFill>
                    <a:srgbClr val="FF0000"/>
                  </a:solidFill>
                </a:rPr>
                <a:t>changes datagram</a:t>
              </a:r>
            </a:p>
            <a:p>
              <a:r>
                <a:rPr lang="en-US">
                  <a:solidFill>
                    <a:srgbClr val="FF0000"/>
                  </a:solidFill>
                </a:rPr>
                <a:t>source addr from</a:t>
              </a:r>
            </a:p>
            <a:p>
              <a:r>
                <a:rPr lang="en-US">
                  <a:solidFill>
                    <a:srgbClr val="FF0000"/>
                  </a:solidFill>
                </a:rPr>
                <a:t>10.0.0.1, 3345 to</a:t>
              </a:r>
            </a:p>
            <a:p>
              <a:r>
                <a:rPr lang="en-US">
                  <a:solidFill>
                    <a:srgbClr val="FF0000"/>
                  </a:solidFill>
                </a:rPr>
                <a:t>138.76.29.7, 5001,</a:t>
              </a:r>
            </a:p>
            <a:p>
              <a:r>
                <a:rPr lang="en-US">
                  <a:solidFill>
                    <a:srgbClr val="FF0000"/>
                  </a:solidFill>
                </a:rPr>
                <a:t>updates table</a:t>
              </a:r>
            </a:p>
          </p:txBody>
        </p:sp>
        <p:sp>
          <p:nvSpPr>
            <p:cNvPr id="233555" name="Line 83"/>
            <p:cNvSpPr>
              <a:spLocks noChangeShapeType="1"/>
            </p:cNvSpPr>
            <p:nvPr/>
          </p:nvSpPr>
          <p:spPr bwMode="auto">
            <a:xfrm>
              <a:off x="1285" y="2243"/>
              <a:ext cx="147" cy="35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3582" name="Line 110"/>
            <p:cNvSpPr>
              <a:spLocks noChangeShapeType="1"/>
            </p:cNvSpPr>
            <p:nvPr/>
          </p:nvSpPr>
          <p:spPr bwMode="auto">
            <a:xfrm flipV="1">
              <a:off x="1275" y="1788"/>
              <a:ext cx="663" cy="45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3583" name="Line 111"/>
            <p:cNvSpPr>
              <a:spLocks noChangeShapeType="1"/>
            </p:cNvSpPr>
            <p:nvPr/>
          </p:nvSpPr>
          <p:spPr bwMode="auto">
            <a:xfrm flipV="1">
              <a:off x="1275" y="1751"/>
              <a:ext cx="1972" cy="49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233601" name="Group 129"/>
          <p:cNvGrpSpPr>
            <a:grpSpLocks/>
          </p:cNvGrpSpPr>
          <p:nvPr/>
        </p:nvGrpSpPr>
        <p:grpSpPr bwMode="auto">
          <a:xfrm>
            <a:off x="1360488" y="4681538"/>
            <a:ext cx="2471737" cy="696912"/>
            <a:chOff x="1163" y="3752"/>
            <a:chExt cx="1557" cy="439"/>
          </a:xfrm>
        </p:grpSpPr>
        <p:sp>
          <p:nvSpPr>
            <p:cNvPr id="233587" name="Rectangle 115"/>
            <p:cNvSpPr>
              <a:spLocks noChangeArrowheads="1"/>
            </p:cNvSpPr>
            <p:nvPr/>
          </p:nvSpPr>
          <p:spPr bwMode="auto">
            <a:xfrm>
              <a:off x="1163" y="3796"/>
              <a:ext cx="1183" cy="2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3588" name="Text Box 116"/>
            <p:cNvSpPr txBox="1">
              <a:spLocks noChangeArrowheads="1"/>
            </p:cNvSpPr>
            <p:nvPr/>
          </p:nvSpPr>
          <p:spPr bwMode="auto">
            <a:xfrm>
              <a:off x="1281" y="3788"/>
              <a:ext cx="1120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1200"/>
                <a:t>S: 128.119.40.186, 80 </a:t>
              </a:r>
            </a:p>
            <a:p>
              <a:r>
                <a:rPr lang="en-US" sz="1200"/>
                <a:t>D: 138.76.29.7, 5001</a:t>
              </a:r>
            </a:p>
            <a:p>
              <a:endParaRPr lang="en-US" sz="1200"/>
            </a:p>
          </p:txBody>
        </p:sp>
        <p:grpSp>
          <p:nvGrpSpPr>
            <p:cNvPr id="233589" name="Group 117"/>
            <p:cNvGrpSpPr>
              <a:grpSpLocks/>
            </p:cNvGrpSpPr>
            <p:nvPr/>
          </p:nvGrpSpPr>
          <p:grpSpPr bwMode="auto">
            <a:xfrm>
              <a:off x="1214" y="3752"/>
              <a:ext cx="52" cy="99"/>
              <a:chOff x="5508" y="1599"/>
              <a:chExt cx="48" cy="99"/>
            </a:xfrm>
          </p:grpSpPr>
          <p:sp>
            <p:nvSpPr>
              <p:cNvPr id="233590" name="Freeform 118"/>
              <p:cNvSpPr>
                <a:spLocks/>
              </p:cNvSpPr>
              <p:nvPr/>
            </p:nvSpPr>
            <p:spPr bwMode="auto">
              <a:xfrm>
                <a:off x="5508" y="1599"/>
                <a:ext cx="48" cy="99"/>
              </a:xfrm>
              <a:custGeom>
                <a:avLst/>
                <a:gdLst>
                  <a:gd name="T0" fmla="*/ 21 w 48"/>
                  <a:gd name="T1" fmla="*/ 0 h 99"/>
                  <a:gd name="T2" fmla="*/ 0 w 48"/>
                  <a:gd name="T3" fmla="*/ 72 h 99"/>
                  <a:gd name="T4" fmla="*/ 27 w 48"/>
                  <a:gd name="T5" fmla="*/ 99 h 99"/>
                  <a:gd name="T6" fmla="*/ 48 w 48"/>
                  <a:gd name="T7" fmla="*/ 21 h 99"/>
                  <a:gd name="T8" fmla="*/ 21 w 48"/>
                  <a:gd name="T9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99">
                    <a:moveTo>
                      <a:pt x="21" y="0"/>
                    </a:moveTo>
                    <a:lnTo>
                      <a:pt x="0" y="72"/>
                    </a:lnTo>
                    <a:lnTo>
                      <a:pt x="27" y="99"/>
                    </a:lnTo>
                    <a:lnTo>
                      <a:pt x="48" y="2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3591" name="Line 119"/>
              <p:cNvSpPr>
                <a:spLocks noChangeShapeType="1"/>
              </p:cNvSpPr>
              <p:nvPr/>
            </p:nvSpPr>
            <p:spPr bwMode="auto">
              <a:xfrm flipH="1">
                <a:off x="5512" y="1608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3592" name="Line 120"/>
              <p:cNvSpPr>
                <a:spLocks noChangeShapeType="1"/>
              </p:cNvSpPr>
              <p:nvPr/>
            </p:nvSpPr>
            <p:spPr bwMode="auto">
              <a:xfrm flipH="1">
                <a:off x="5536" y="1620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33593" name="Group 121"/>
            <p:cNvGrpSpPr>
              <a:grpSpLocks/>
            </p:cNvGrpSpPr>
            <p:nvPr/>
          </p:nvGrpSpPr>
          <p:grpSpPr bwMode="auto">
            <a:xfrm>
              <a:off x="1193" y="3984"/>
              <a:ext cx="52" cy="99"/>
              <a:chOff x="5508" y="1599"/>
              <a:chExt cx="48" cy="99"/>
            </a:xfrm>
          </p:grpSpPr>
          <p:sp>
            <p:nvSpPr>
              <p:cNvPr id="233594" name="Freeform 122"/>
              <p:cNvSpPr>
                <a:spLocks/>
              </p:cNvSpPr>
              <p:nvPr/>
            </p:nvSpPr>
            <p:spPr bwMode="auto">
              <a:xfrm>
                <a:off x="5508" y="1599"/>
                <a:ext cx="48" cy="99"/>
              </a:xfrm>
              <a:custGeom>
                <a:avLst/>
                <a:gdLst>
                  <a:gd name="T0" fmla="*/ 21 w 48"/>
                  <a:gd name="T1" fmla="*/ 0 h 99"/>
                  <a:gd name="T2" fmla="*/ 0 w 48"/>
                  <a:gd name="T3" fmla="*/ 72 h 99"/>
                  <a:gd name="T4" fmla="*/ 27 w 48"/>
                  <a:gd name="T5" fmla="*/ 99 h 99"/>
                  <a:gd name="T6" fmla="*/ 48 w 48"/>
                  <a:gd name="T7" fmla="*/ 21 h 99"/>
                  <a:gd name="T8" fmla="*/ 21 w 48"/>
                  <a:gd name="T9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99">
                    <a:moveTo>
                      <a:pt x="21" y="0"/>
                    </a:moveTo>
                    <a:lnTo>
                      <a:pt x="0" y="72"/>
                    </a:lnTo>
                    <a:lnTo>
                      <a:pt x="27" y="99"/>
                    </a:lnTo>
                    <a:lnTo>
                      <a:pt x="48" y="2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3595" name="Line 123"/>
              <p:cNvSpPr>
                <a:spLocks noChangeShapeType="1"/>
              </p:cNvSpPr>
              <p:nvPr/>
            </p:nvSpPr>
            <p:spPr bwMode="auto">
              <a:xfrm flipH="1">
                <a:off x="5512" y="1608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3596" name="Line 124"/>
              <p:cNvSpPr>
                <a:spLocks noChangeShapeType="1"/>
              </p:cNvSpPr>
              <p:nvPr/>
            </p:nvSpPr>
            <p:spPr bwMode="auto">
              <a:xfrm flipH="1">
                <a:off x="5536" y="1620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233597" name="Line 125"/>
            <p:cNvSpPr>
              <a:spLocks noChangeShapeType="1"/>
            </p:cNvSpPr>
            <p:nvPr/>
          </p:nvSpPr>
          <p:spPr bwMode="auto">
            <a:xfrm flipH="1">
              <a:off x="2344" y="3931"/>
              <a:ext cx="37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233598" name="Group 126"/>
            <p:cNvGrpSpPr>
              <a:grpSpLocks/>
            </p:cNvGrpSpPr>
            <p:nvPr/>
          </p:nvGrpSpPr>
          <p:grpSpPr bwMode="auto">
            <a:xfrm>
              <a:off x="2409" y="3818"/>
              <a:ext cx="218" cy="231"/>
              <a:chOff x="5140" y="403"/>
              <a:chExt cx="218" cy="231"/>
            </a:xfrm>
          </p:grpSpPr>
          <p:sp>
            <p:nvSpPr>
              <p:cNvPr id="233599" name="Oval 127"/>
              <p:cNvSpPr>
                <a:spLocks noChangeArrowheads="1"/>
              </p:cNvSpPr>
              <p:nvPr/>
            </p:nvSpPr>
            <p:spPr bwMode="auto">
              <a:xfrm>
                <a:off x="5140" y="410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3600" name="Text Box 128"/>
              <p:cNvSpPr txBox="1">
                <a:spLocks noChangeArrowheads="1"/>
              </p:cNvSpPr>
              <p:nvPr/>
            </p:nvSpPr>
            <p:spPr bwMode="auto">
              <a:xfrm>
                <a:off x="5154" y="403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FF0000"/>
                    </a:solidFill>
                  </a:rPr>
                  <a:t>3</a:t>
                </a:r>
              </a:p>
            </p:txBody>
          </p:sp>
        </p:grpSp>
      </p:grpSp>
      <p:sp>
        <p:nvSpPr>
          <p:cNvPr id="233603" name="Text Box 131"/>
          <p:cNvSpPr txBox="1">
            <a:spLocks noChangeArrowheads="1"/>
          </p:cNvSpPr>
          <p:nvPr/>
        </p:nvSpPr>
        <p:spPr bwMode="auto">
          <a:xfrm>
            <a:off x="1317625" y="5141913"/>
            <a:ext cx="21590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u="sng">
                <a:solidFill>
                  <a:srgbClr val="FF0000"/>
                </a:solidFill>
              </a:rPr>
              <a:t>3:</a:t>
            </a:r>
            <a:r>
              <a:rPr lang="en-US">
                <a:solidFill>
                  <a:srgbClr val="FF0000"/>
                </a:solidFill>
              </a:rPr>
              <a:t> Reply arrives</a:t>
            </a:r>
          </a:p>
          <a:p>
            <a:r>
              <a:rPr lang="en-US">
                <a:solidFill>
                  <a:srgbClr val="FF0000"/>
                </a:solidFill>
              </a:rPr>
              <a:t> dest. address:</a:t>
            </a:r>
          </a:p>
          <a:p>
            <a:r>
              <a:rPr lang="en-US">
                <a:solidFill>
                  <a:srgbClr val="FF0000"/>
                </a:solidFill>
              </a:rPr>
              <a:t> 138.76.29.7, 5001</a:t>
            </a:r>
          </a:p>
        </p:txBody>
      </p:sp>
      <p:sp>
        <p:nvSpPr>
          <p:cNvPr id="233608" name="Text Box 136"/>
          <p:cNvSpPr txBox="1">
            <a:spLocks noChangeArrowheads="1"/>
          </p:cNvSpPr>
          <p:nvPr/>
        </p:nvSpPr>
        <p:spPr bwMode="auto">
          <a:xfrm>
            <a:off x="4741863" y="4976813"/>
            <a:ext cx="4011612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u="sng">
                <a:solidFill>
                  <a:srgbClr val="FF0000"/>
                </a:solidFill>
              </a:rPr>
              <a:t>4:</a:t>
            </a:r>
            <a:r>
              <a:rPr lang="en-US">
                <a:solidFill>
                  <a:srgbClr val="FF0000"/>
                </a:solidFill>
              </a:rPr>
              <a:t> NAT router</a:t>
            </a:r>
          </a:p>
          <a:p>
            <a:r>
              <a:rPr lang="en-US">
                <a:solidFill>
                  <a:srgbClr val="FF0000"/>
                </a:solidFill>
              </a:rPr>
              <a:t>changes datagram</a:t>
            </a:r>
          </a:p>
          <a:p>
            <a:r>
              <a:rPr lang="en-US">
                <a:solidFill>
                  <a:srgbClr val="FF0000"/>
                </a:solidFill>
              </a:rPr>
              <a:t>dest addr from</a:t>
            </a:r>
          </a:p>
          <a:p>
            <a:r>
              <a:rPr lang="en-US">
                <a:solidFill>
                  <a:srgbClr val="FF0000"/>
                </a:solidFill>
              </a:rPr>
              <a:t>138.76.29.7, 5001 to 10.0.0.1, 3345</a:t>
            </a:r>
            <a:r>
              <a:rPr lang="en-US"/>
              <a:t> 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33610" name="Line 138"/>
          <p:cNvSpPr>
            <a:spLocks noChangeShapeType="1"/>
          </p:cNvSpPr>
          <p:nvPr/>
        </p:nvSpPr>
        <p:spPr bwMode="auto">
          <a:xfrm>
            <a:off x="1022350" y="4273550"/>
            <a:ext cx="3025775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3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3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233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3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33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233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533" grpId="0"/>
      <p:bldP spid="233603" grpId="0"/>
      <p:bldP spid="233608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88C6D-78D6-034E-A203-CCF13FC56D51}" type="slidenum">
              <a:rPr lang="en-US" smtClean="0"/>
              <a:pPr/>
              <a:t>94</a:t>
            </a:fld>
            <a:endParaRPr lang="en-US" dirty="0"/>
          </a:p>
        </p:txBody>
      </p:sp>
      <p:sp>
        <p:nvSpPr>
          <p:cNvPr id="348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NAT: Network Address Translation</a:t>
            </a:r>
            <a:endParaRPr lang="en-US"/>
          </a:p>
        </p:txBody>
      </p:sp>
      <p:sp>
        <p:nvSpPr>
          <p:cNvPr id="348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16-bit port-number field: </a:t>
            </a:r>
          </a:p>
          <a:p>
            <a:pPr lvl="1"/>
            <a:r>
              <a:rPr lang="en-US" dirty="0"/>
              <a:t>60,000 simultaneous connections with a single LAN-side address!</a:t>
            </a:r>
          </a:p>
          <a:p>
            <a:r>
              <a:rPr lang="en-US" dirty="0"/>
              <a:t>NAT is controversial:</a:t>
            </a:r>
          </a:p>
          <a:p>
            <a:pPr lvl="1"/>
            <a:r>
              <a:rPr lang="en-US" dirty="0"/>
              <a:t>routers should only process up to layer 3</a:t>
            </a:r>
          </a:p>
          <a:p>
            <a:pPr lvl="1"/>
            <a:r>
              <a:rPr lang="en-US" dirty="0"/>
              <a:t>violates end-to-end argument (?)</a:t>
            </a:r>
          </a:p>
          <a:p>
            <a:pPr lvl="2"/>
            <a:r>
              <a:rPr lang="en-US" dirty="0"/>
              <a:t>NAT possibility must be taken into account by app designers, </a:t>
            </a:r>
            <a:r>
              <a:rPr lang="en-US" dirty="0" err="1"/>
              <a:t>eg</a:t>
            </a:r>
            <a:r>
              <a:rPr lang="en-US" dirty="0"/>
              <a:t>, P2P applications</a:t>
            </a:r>
          </a:p>
          <a:p>
            <a:pPr lvl="1"/>
            <a:r>
              <a:rPr lang="en-US" dirty="0"/>
              <a:t>address shortage should instead be solved by IPv6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53960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A152E-1BD5-C34F-BA4F-782939143C3B}" type="slidenum">
              <a:rPr lang="en-US" smtClean="0"/>
              <a:pPr/>
              <a:t>95</a:t>
            </a:fld>
            <a:endParaRPr lang="en-US" dirty="0"/>
          </a:p>
        </p:txBody>
      </p:sp>
      <p:sp>
        <p:nvSpPr>
          <p:cNvPr id="640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NAT traversal problem</a:t>
            </a:r>
          </a:p>
        </p:txBody>
      </p:sp>
      <p:sp>
        <p:nvSpPr>
          <p:cNvPr id="6400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406525"/>
            <a:ext cx="4559300" cy="51593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client wants to connect to server with address 10.0.0.1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server address 10.0.0.1 local to LAN (client can</a:t>
            </a:r>
            <a:r>
              <a:rPr lang="ja-JP" altLang="en-US" sz="2000" dirty="0">
                <a:latin typeface="Calibri"/>
              </a:rPr>
              <a:t>’</a:t>
            </a:r>
            <a:r>
              <a:rPr lang="en-US" sz="2000" dirty="0"/>
              <a:t>t use it as destination </a:t>
            </a:r>
            <a:r>
              <a:rPr lang="en-US" sz="2000" dirty="0" err="1"/>
              <a:t>addr</a:t>
            </a:r>
            <a:r>
              <a:rPr lang="en-US" sz="2000" dirty="0"/>
              <a:t>)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only one externally visible </a:t>
            </a:r>
            <a:r>
              <a:rPr lang="en-US" sz="2000" dirty="0" err="1"/>
              <a:t>NATted</a:t>
            </a:r>
            <a:r>
              <a:rPr lang="en-US" sz="2000" dirty="0"/>
              <a:t> address: 138.76.29.7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solution 1: statically configure NAT to forward incoming connection requests at given port to server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e.g., (138.76.29.7, port 2500) always forwarded to 10.0.0.1 port 25000</a:t>
            </a:r>
          </a:p>
        </p:txBody>
      </p:sp>
      <p:sp>
        <p:nvSpPr>
          <p:cNvPr id="640029" name="Freeform 29"/>
          <p:cNvSpPr>
            <a:spLocks/>
          </p:cNvSpPr>
          <p:nvPr/>
        </p:nvSpPr>
        <p:spPr bwMode="auto">
          <a:xfrm>
            <a:off x="7115175" y="2185988"/>
            <a:ext cx="1676400" cy="2487612"/>
          </a:xfrm>
          <a:custGeom>
            <a:avLst/>
            <a:gdLst>
              <a:gd name="T0" fmla="*/ 109 w 1056"/>
              <a:gd name="T1" fmla="*/ 676 h 1567"/>
              <a:gd name="T2" fmla="*/ 598 w 1056"/>
              <a:gd name="T3" fmla="*/ 647 h 1567"/>
              <a:gd name="T4" fmla="*/ 533 w 1056"/>
              <a:gd name="T5" fmla="*/ 614 h 1567"/>
              <a:gd name="T6" fmla="*/ 566 w 1056"/>
              <a:gd name="T7" fmla="*/ 169 h 1567"/>
              <a:gd name="T8" fmla="*/ 795 w 1056"/>
              <a:gd name="T9" fmla="*/ 38 h 1567"/>
              <a:gd name="T10" fmla="*/ 1013 w 1056"/>
              <a:gd name="T11" fmla="*/ 90 h 1567"/>
              <a:gd name="T12" fmla="*/ 987 w 1056"/>
              <a:gd name="T13" fmla="*/ 579 h 1567"/>
              <a:gd name="T14" fmla="*/ 1005 w 1056"/>
              <a:gd name="T15" fmla="*/ 875 h 1567"/>
              <a:gd name="T16" fmla="*/ 987 w 1056"/>
              <a:gd name="T17" fmla="*/ 1451 h 1567"/>
              <a:gd name="T18" fmla="*/ 592 w 1056"/>
              <a:gd name="T19" fmla="*/ 1478 h 1567"/>
              <a:gd name="T20" fmla="*/ 473 w 1056"/>
              <a:gd name="T21" fmla="*/ 919 h 1567"/>
              <a:gd name="T22" fmla="*/ 61 w 1056"/>
              <a:gd name="T23" fmla="*/ 838 h 1567"/>
              <a:gd name="T24" fmla="*/ 109 w 1056"/>
              <a:gd name="T25" fmla="*/ 676 h 15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56" h="1567">
                <a:moveTo>
                  <a:pt x="109" y="676"/>
                </a:moveTo>
                <a:cubicBezTo>
                  <a:pt x="199" y="644"/>
                  <a:pt x="527" y="657"/>
                  <a:pt x="598" y="647"/>
                </a:cubicBezTo>
                <a:cubicBezTo>
                  <a:pt x="669" y="637"/>
                  <a:pt x="538" y="694"/>
                  <a:pt x="533" y="614"/>
                </a:cubicBezTo>
                <a:cubicBezTo>
                  <a:pt x="527" y="534"/>
                  <a:pt x="522" y="265"/>
                  <a:pt x="566" y="169"/>
                </a:cubicBezTo>
                <a:cubicBezTo>
                  <a:pt x="610" y="73"/>
                  <a:pt x="721" y="51"/>
                  <a:pt x="795" y="38"/>
                </a:cubicBezTo>
                <a:cubicBezTo>
                  <a:pt x="869" y="25"/>
                  <a:pt x="981" y="0"/>
                  <a:pt x="1013" y="90"/>
                </a:cubicBezTo>
                <a:cubicBezTo>
                  <a:pt x="1045" y="180"/>
                  <a:pt x="988" y="448"/>
                  <a:pt x="987" y="579"/>
                </a:cubicBezTo>
                <a:cubicBezTo>
                  <a:pt x="986" y="710"/>
                  <a:pt x="1005" y="730"/>
                  <a:pt x="1005" y="875"/>
                </a:cubicBezTo>
                <a:cubicBezTo>
                  <a:pt x="1005" y="1020"/>
                  <a:pt x="1056" y="1351"/>
                  <a:pt x="987" y="1451"/>
                </a:cubicBezTo>
                <a:cubicBezTo>
                  <a:pt x="918" y="1551"/>
                  <a:pt x="678" y="1567"/>
                  <a:pt x="592" y="1478"/>
                </a:cubicBezTo>
                <a:cubicBezTo>
                  <a:pt x="506" y="1389"/>
                  <a:pt x="562" y="1026"/>
                  <a:pt x="473" y="919"/>
                </a:cubicBezTo>
                <a:cubicBezTo>
                  <a:pt x="384" y="812"/>
                  <a:pt x="122" y="878"/>
                  <a:pt x="61" y="838"/>
                </a:cubicBezTo>
                <a:cubicBezTo>
                  <a:pt x="0" y="798"/>
                  <a:pt x="26" y="710"/>
                  <a:pt x="109" y="676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640031" name="Object 31"/>
          <p:cNvGraphicFramePr>
            <a:graphicFrameLocks noChangeAspect="1"/>
          </p:cNvGraphicFramePr>
          <p:nvPr/>
        </p:nvGraphicFramePr>
        <p:xfrm>
          <a:off x="8151813" y="3138488"/>
          <a:ext cx="579437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832" name="Clip" r:id="rId3" imgW="1305000" imgH="1085760" progId="MS_ClipArt_Gallery.2">
                  <p:embed/>
                </p:oleObj>
              </mc:Choice>
              <mc:Fallback>
                <p:oleObj name="Clip" r:id="rId3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1813" y="3138488"/>
                        <a:ext cx="579437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0032" name="Object 32"/>
          <p:cNvGraphicFramePr>
            <a:graphicFrameLocks noChangeAspect="1"/>
          </p:cNvGraphicFramePr>
          <p:nvPr/>
        </p:nvGraphicFramePr>
        <p:xfrm>
          <a:off x="8123238" y="3903663"/>
          <a:ext cx="563562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833" name="Clip" r:id="rId5" imgW="1305000" imgH="1085760" progId="MS_ClipArt_Gallery.2">
                  <p:embed/>
                </p:oleObj>
              </mc:Choice>
              <mc:Fallback>
                <p:oleObj name="Clip" r:id="rId5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3238" y="3903663"/>
                        <a:ext cx="563562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0033" name="Line 33"/>
          <p:cNvSpPr>
            <a:spLocks noChangeShapeType="1"/>
          </p:cNvSpPr>
          <p:nvPr/>
        </p:nvSpPr>
        <p:spPr bwMode="auto">
          <a:xfrm flipV="1">
            <a:off x="7183438" y="3352800"/>
            <a:ext cx="1073150" cy="206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40034" name="Line 34"/>
          <p:cNvSpPr>
            <a:spLocks noChangeShapeType="1"/>
          </p:cNvSpPr>
          <p:nvPr/>
        </p:nvSpPr>
        <p:spPr bwMode="auto">
          <a:xfrm flipH="1">
            <a:off x="8023225" y="2617788"/>
            <a:ext cx="9525" cy="14922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40035" name="Line 35"/>
          <p:cNvSpPr>
            <a:spLocks noChangeShapeType="1"/>
          </p:cNvSpPr>
          <p:nvPr/>
        </p:nvSpPr>
        <p:spPr bwMode="auto">
          <a:xfrm>
            <a:off x="8027988" y="2613025"/>
            <a:ext cx="133350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40036" name="Line 36"/>
          <p:cNvSpPr>
            <a:spLocks noChangeShapeType="1"/>
          </p:cNvSpPr>
          <p:nvPr/>
        </p:nvSpPr>
        <p:spPr bwMode="auto">
          <a:xfrm flipV="1">
            <a:off x="8034338" y="4117975"/>
            <a:ext cx="1714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40037" name="Text Box 37"/>
          <p:cNvSpPr txBox="1">
            <a:spLocks noChangeArrowheads="1"/>
          </p:cNvSpPr>
          <p:nvPr/>
        </p:nvSpPr>
        <p:spPr bwMode="auto">
          <a:xfrm>
            <a:off x="7905750" y="2001838"/>
            <a:ext cx="8921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10.0.0.1</a:t>
            </a:r>
          </a:p>
        </p:txBody>
      </p:sp>
      <p:sp>
        <p:nvSpPr>
          <p:cNvPr id="640056" name="Text Box 56"/>
          <p:cNvSpPr txBox="1">
            <a:spLocks noChangeArrowheads="1"/>
          </p:cNvSpPr>
          <p:nvPr/>
        </p:nvSpPr>
        <p:spPr bwMode="auto">
          <a:xfrm>
            <a:off x="7134225" y="2951163"/>
            <a:ext cx="923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10.0.0.4</a:t>
            </a:r>
          </a:p>
        </p:txBody>
      </p:sp>
      <p:sp>
        <p:nvSpPr>
          <p:cNvPr id="640057" name="Line 57"/>
          <p:cNvSpPr>
            <a:spLocks noChangeShapeType="1"/>
          </p:cNvSpPr>
          <p:nvPr/>
        </p:nvSpPr>
        <p:spPr bwMode="auto">
          <a:xfrm flipH="1">
            <a:off x="7258050" y="3201988"/>
            <a:ext cx="85725" cy="128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40058" name="Line 58"/>
          <p:cNvSpPr>
            <a:spLocks noChangeShapeType="1"/>
          </p:cNvSpPr>
          <p:nvPr/>
        </p:nvSpPr>
        <p:spPr bwMode="auto">
          <a:xfrm flipH="1">
            <a:off x="6518275" y="3440113"/>
            <a:ext cx="85725" cy="128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40088" name="Text Box 88"/>
          <p:cNvSpPr txBox="1">
            <a:spLocks noChangeArrowheads="1"/>
          </p:cNvSpPr>
          <p:nvPr/>
        </p:nvSpPr>
        <p:spPr bwMode="auto">
          <a:xfrm>
            <a:off x="6565900" y="3522663"/>
            <a:ext cx="8763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NAT </a:t>
            </a:r>
          </a:p>
          <a:p>
            <a:pPr algn="ctr"/>
            <a:r>
              <a:rPr lang="en-US">
                <a:solidFill>
                  <a:srgbClr val="FF0000"/>
                </a:solidFill>
              </a:rPr>
              <a:t>router</a:t>
            </a:r>
          </a:p>
        </p:txBody>
      </p:sp>
      <p:sp>
        <p:nvSpPr>
          <p:cNvPr id="640089" name="Text Box 89"/>
          <p:cNvSpPr txBox="1">
            <a:spLocks noChangeArrowheads="1"/>
          </p:cNvSpPr>
          <p:nvPr/>
        </p:nvSpPr>
        <p:spPr bwMode="auto">
          <a:xfrm>
            <a:off x="5295900" y="3508375"/>
            <a:ext cx="1295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138.76.29.7</a:t>
            </a:r>
          </a:p>
        </p:txBody>
      </p:sp>
      <p:grpSp>
        <p:nvGrpSpPr>
          <p:cNvPr id="640091" name="Group 91"/>
          <p:cNvGrpSpPr>
            <a:grpSpLocks/>
          </p:cNvGrpSpPr>
          <p:nvPr/>
        </p:nvGrpSpPr>
        <p:grpSpPr bwMode="auto">
          <a:xfrm>
            <a:off x="8205788" y="2274888"/>
            <a:ext cx="331787" cy="755650"/>
            <a:chOff x="4180" y="783"/>
            <a:chExt cx="150" cy="307"/>
          </a:xfrm>
        </p:grpSpPr>
        <p:sp>
          <p:nvSpPr>
            <p:cNvPr id="640092" name="AutoShape 92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0093" name="Rectangle 93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0094" name="Rectangle 94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0095" name="AutoShape 95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0096" name="Line 96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0097" name="Line 97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0098" name="Rectangle 98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0099" name="Rectangle 99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40100" name="Line 100"/>
          <p:cNvSpPr>
            <a:spLocks noChangeShapeType="1"/>
          </p:cNvSpPr>
          <p:nvPr/>
        </p:nvSpPr>
        <p:spPr bwMode="auto">
          <a:xfrm>
            <a:off x="6345238" y="3422650"/>
            <a:ext cx="4016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640059" name="Group 59"/>
          <p:cNvGrpSpPr>
            <a:grpSpLocks/>
          </p:cNvGrpSpPr>
          <p:nvPr/>
        </p:nvGrpSpPr>
        <p:grpSpPr bwMode="auto">
          <a:xfrm>
            <a:off x="6662738" y="3233738"/>
            <a:ext cx="555625" cy="307975"/>
            <a:chOff x="3600" y="219"/>
            <a:chExt cx="360" cy="175"/>
          </a:xfrm>
        </p:grpSpPr>
        <p:sp>
          <p:nvSpPr>
            <p:cNvPr id="640060" name="Oval 60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0061" name="Line 61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0062" name="Line 62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0063" name="Rectangle 63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640064" name="Oval 64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40065" name="Group 65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640066" name="Line 66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0067" name="Line 67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0068" name="Line 68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40069" name="Group 69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640070" name="Line 7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0071" name="Line 7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0072" name="Line 7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aphicFrame>
        <p:nvGraphicFramePr>
          <p:cNvPr id="640101" name="Object 101"/>
          <p:cNvGraphicFramePr>
            <a:graphicFrameLocks noChangeAspect="1"/>
          </p:cNvGraphicFramePr>
          <p:nvPr/>
        </p:nvGraphicFramePr>
        <p:xfrm>
          <a:off x="5172075" y="2559050"/>
          <a:ext cx="563563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834" name="Clip" r:id="rId6" imgW="1305000" imgH="1085760" progId="MS_ClipArt_Gallery.2">
                  <p:embed/>
                </p:oleObj>
              </mc:Choice>
              <mc:Fallback>
                <p:oleObj name="Clip" r:id="rId6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2075" y="2559050"/>
                        <a:ext cx="563563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0102" name="Text Box 102"/>
          <p:cNvSpPr txBox="1">
            <a:spLocks noChangeArrowheads="1"/>
          </p:cNvSpPr>
          <p:nvPr/>
        </p:nvSpPr>
        <p:spPr bwMode="auto">
          <a:xfrm>
            <a:off x="5046663" y="2187575"/>
            <a:ext cx="800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Client</a:t>
            </a:r>
          </a:p>
        </p:txBody>
      </p:sp>
      <p:sp>
        <p:nvSpPr>
          <p:cNvPr id="640103" name="Text Box 103"/>
          <p:cNvSpPr txBox="1">
            <a:spLocks noChangeArrowheads="1"/>
          </p:cNvSpPr>
          <p:nvPr/>
        </p:nvSpPr>
        <p:spPr bwMode="auto">
          <a:xfrm>
            <a:off x="5781675" y="2268538"/>
            <a:ext cx="3968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?</a:t>
            </a:r>
          </a:p>
        </p:txBody>
      </p:sp>
      <p:sp>
        <p:nvSpPr>
          <p:cNvPr id="640104" name="Line 104"/>
          <p:cNvSpPr>
            <a:spLocks noChangeShapeType="1"/>
          </p:cNvSpPr>
          <p:nvPr/>
        </p:nvSpPr>
        <p:spPr bwMode="auto">
          <a:xfrm>
            <a:off x="5653088" y="3019425"/>
            <a:ext cx="401637" cy="2778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85433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5C14-1711-7940-B664-7D6C13AD06DA}" type="slidenum">
              <a:rPr lang="en-US" smtClean="0"/>
              <a:pPr/>
              <a:t>96</a:t>
            </a:fld>
            <a:endParaRPr lang="en-US" dirty="0"/>
          </a:p>
        </p:txBody>
      </p:sp>
      <p:sp>
        <p:nvSpPr>
          <p:cNvPr id="64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NAT traversal problem</a:t>
            </a:r>
          </a:p>
        </p:txBody>
      </p:sp>
      <p:sp>
        <p:nvSpPr>
          <p:cNvPr id="645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406525"/>
            <a:ext cx="5003800" cy="5159375"/>
          </a:xfrm>
        </p:spPr>
        <p:txBody>
          <a:bodyPr/>
          <a:lstStyle/>
          <a:p>
            <a:r>
              <a:rPr lang="en-US" sz="2400"/>
              <a:t>solution 2: Universal Plug and Play (UPnP) Internet Gateway Device (IGD) Protocol.  Allows NATted host to:</a:t>
            </a:r>
          </a:p>
          <a:p>
            <a:pPr lvl="1">
              <a:spcBef>
                <a:spcPct val="0"/>
              </a:spcBef>
              <a:buFont typeface="Wingdings" charset="0"/>
              <a:buChar char="v"/>
            </a:pPr>
            <a:r>
              <a:rPr lang="en-US"/>
              <a:t>learn public IP address (138.76.29.7)</a:t>
            </a:r>
          </a:p>
          <a:p>
            <a:pPr lvl="1">
              <a:spcBef>
                <a:spcPct val="0"/>
              </a:spcBef>
              <a:buFont typeface="Wingdings" charset="0"/>
              <a:buChar char="v"/>
            </a:pPr>
            <a:r>
              <a:rPr lang="en-US"/>
              <a:t>add/remove port mappings (with lease times)</a:t>
            </a:r>
          </a:p>
          <a:p>
            <a:pPr lvl="1">
              <a:spcBef>
                <a:spcPct val="0"/>
              </a:spcBef>
              <a:buFont typeface="Wingdings" charset="0"/>
              <a:buChar char="v"/>
            </a:pPr>
            <a:endParaRPr lang="en-US"/>
          </a:p>
          <a:p>
            <a:pPr lvl="1">
              <a:spcBef>
                <a:spcPct val="0"/>
              </a:spcBef>
              <a:buFont typeface="Wingdings" charset="0"/>
              <a:buNone/>
            </a:pPr>
            <a:r>
              <a:rPr lang="en-US"/>
              <a:t>i.e., automate static NAT port map configuration</a:t>
            </a:r>
          </a:p>
        </p:txBody>
      </p:sp>
      <p:sp>
        <p:nvSpPr>
          <p:cNvPr id="645171" name="Freeform 51"/>
          <p:cNvSpPr>
            <a:spLocks/>
          </p:cNvSpPr>
          <p:nvPr/>
        </p:nvSpPr>
        <p:spPr bwMode="auto">
          <a:xfrm>
            <a:off x="7115175" y="2185988"/>
            <a:ext cx="1676400" cy="2487612"/>
          </a:xfrm>
          <a:custGeom>
            <a:avLst/>
            <a:gdLst>
              <a:gd name="T0" fmla="*/ 109 w 1056"/>
              <a:gd name="T1" fmla="*/ 676 h 1567"/>
              <a:gd name="T2" fmla="*/ 598 w 1056"/>
              <a:gd name="T3" fmla="*/ 647 h 1567"/>
              <a:gd name="T4" fmla="*/ 533 w 1056"/>
              <a:gd name="T5" fmla="*/ 614 h 1567"/>
              <a:gd name="T6" fmla="*/ 566 w 1056"/>
              <a:gd name="T7" fmla="*/ 169 h 1567"/>
              <a:gd name="T8" fmla="*/ 795 w 1056"/>
              <a:gd name="T9" fmla="*/ 38 h 1567"/>
              <a:gd name="T10" fmla="*/ 1013 w 1056"/>
              <a:gd name="T11" fmla="*/ 90 h 1567"/>
              <a:gd name="T12" fmla="*/ 987 w 1056"/>
              <a:gd name="T13" fmla="*/ 579 h 1567"/>
              <a:gd name="T14" fmla="*/ 1005 w 1056"/>
              <a:gd name="T15" fmla="*/ 875 h 1567"/>
              <a:gd name="T16" fmla="*/ 987 w 1056"/>
              <a:gd name="T17" fmla="*/ 1451 h 1567"/>
              <a:gd name="T18" fmla="*/ 592 w 1056"/>
              <a:gd name="T19" fmla="*/ 1478 h 1567"/>
              <a:gd name="T20" fmla="*/ 473 w 1056"/>
              <a:gd name="T21" fmla="*/ 919 h 1567"/>
              <a:gd name="T22" fmla="*/ 61 w 1056"/>
              <a:gd name="T23" fmla="*/ 838 h 1567"/>
              <a:gd name="T24" fmla="*/ 109 w 1056"/>
              <a:gd name="T25" fmla="*/ 676 h 15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56" h="1567">
                <a:moveTo>
                  <a:pt x="109" y="676"/>
                </a:moveTo>
                <a:cubicBezTo>
                  <a:pt x="199" y="644"/>
                  <a:pt x="527" y="657"/>
                  <a:pt x="598" y="647"/>
                </a:cubicBezTo>
                <a:cubicBezTo>
                  <a:pt x="669" y="637"/>
                  <a:pt x="538" y="694"/>
                  <a:pt x="533" y="614"/>
                </a:cubicBezTo>
                <a:cubicBezTo>
                  <a:pt x="527" y="534"/>
                  <a:pt x="522" y="265"/>
                  <a:pt x="566" y="169"/>
                </a:cubicBezTo>
                <a:cubicBezTo>
                  <a:pt x="610" y="73"/>
                  <a:pt x="721" y="51"/>
                  <a:pt x="795" y="38"/>
                </a:cubicBezTo>
                <a:cubicBezTo>
                  <a:pt x="869" y="25"/>
                  <a:pt x="981" y="0"/>
                  <a:pt x="1013" y="90"/>
                </a:cubicBezTo>
                <a:cubicBezTo>
                  <a:pt x="1045" y="180"/>
                  <a:pt x="988" y="448"/>
                  <a:pt x="987" y="579"/>
                </a:cubicBezTo>
                <a:cubicBezTo>
                  <a:pt x="986" y="710"/>
                  <a:pt x="1005" y="730"/>
                  <a:pt x="1005" y="875"/>
                </a:cubicBezTo>
                <a:cubicBezTo>
                  <a:pt x="1005" y="1020"/>
                  <a:pt x="1056" y="1351"/>
                  <a:pt x="987" y="1451"/>
                </a:cubicBezTo>
                <a:cubicBezTo>
                  <a:pt x="918" y="1551"/>
                  <a:pt x="678" y="1567"/>
                  <a:pt x="592" y="1478"/>
                </a:cubicBezTo>
                <a:cubicBezTo>
                  <a:pt x="506" y="1389"/>
                  <a:pt x="562" y="1026"/>
                  <a:pt x="473" y="919"/>
                </a:cubicBezTo>
                <a:cubicBezTo>
                  <a:pt x="384" y="812"/>
                  <a:pt x="122" y="878"/>
                  <a:pt x="61" y="838"/>
                </a:cubicBezTo>
                <a:cubicBezTo>
                  <a:pt x="0" y="798"/>
                  <a:pt x="26" y="710"/>
                  <a:pt x="109" y="676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645172" name="Object 52"/>
          <p:cNvGraphicFramePr>
            <a:graphicFrameLocks noChangeAspect="1"/>
          </p:cNvGraphicFramePr>
          <p:nvPr/>
        </p:nvGraphicFramePr>
        <p:xfrm>
          <a:off x="8151813" y="3138488"/>
          <a:ext cx="579437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618" name="Clip" r:id="rId4" imgW="1305000" imgH="1085760" progId="MS_ClipArt_Gallery.2">
                  <p:embed/>
                </p:oleObj>
              </mc:Choice>
              <mc:Fallback>
                <p:oleObj name="Clip" r:id="rId4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1813" y="3138488"/>
                        <a:ext cx="579437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173" name="Object 53"/>
          <p:cNvGraphicFramePr>
            <a:graphicFrameLocks noChangeAspect="1"/>
          </p:cNvGraphicFramePr>
          <p:nvPr/>
        </p:nvGraphicFramePr>
        <p:xfrm>
          <a:off x="8123238" y="3903663"/>
          <a:ext cx="563562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619" name="Clip" r:id="rId6" imgW="1305000" imgH="1085760" progId="MS_ClipArt_Gallery.2">
                  <p:embed/>
                </p:oleObj>
              </mc:Choice>
              <mc:Fallback>
                <p:oleObj name="Clip" r:id="rId6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3238" y="3903663"/>
                        <a:ext cx="563562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5174" name="Line 54"/>
          <p:cNvSpPr>
            <a:spLocks noChangeShapeType="1"/>
          </p:cNvSpPr>
          <p:nvPr/>
        </p:nvSpPr>
        <p:spPr bwMode="auto">
          <a:xfrm flipV="1">
            <a:off x="7183438" y="3352800"/>
            <a:ext cx="1073150" cy="206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45175" name="Line 55"/>
          <p:cNvSpPr>
            <a:spLocks noChangeShapeType="1"/>
          </p:cNvSpPr>
          <p:nvPr/>
        </p:nvSpPr>
        <p:spPr bwMode="auto">
          <a:xfrm flipH="1">
            <a:off x="8023225" y="2617788"/>
            <a:ext cx="9525" cy="14922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45176" name="Line 56"/>
          <p:cNvSpPr>
            <a:spLocks noChangeShapeType="1"/>
          </p:cNvSpPr>
          <p:nvPr/>
        </p:nvSpPr>
        <p:spPr bwMode="auto">
          <a:xfrm>
            <a:off x="8027988" y="2613025"/>
            <a:ext cx="133350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45177" name="Line 57"/>
          <p:cNvSpPr>
            <a:spLocks noChangeShapeType="1"/>
          </p:cNvSpPr>
          <p:nvPr/>
        </p:nvSpPr>
        <p:spPr bwMode="auto">
          <a:xfrm flipV="1">
            <a:off x="8034338" y="4117975"/>
            <a:ext cx="1714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45178" name="Text Box 58"/>
          <p:cNvSpPr txBox="1">
            <a:spLocks noChangeArrowheads="1"/>
          </p:cNvSpPr>
          <p:nvPr/>
        </p:nvSpPr>
        <p:spPr bwMode="auto">
          <a:xfrm>
            <a:off x="7905750" y="2001838"/>
            <a:ext cx="8921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10.0.0.1</a:t>
            </a:r>
          </a:p>
        </p:txBody>
      </p:sp>
      <p:sp>
        <p:nvSpPr>
          <p:cNvPr id="645179" name="Text Box 59"/>
          <p:cNvSpPr txBox="1">
            <a:spLocks noChangeArrowheads="1"/>
          </p:cNvSpPr>
          <p:nvPr/>
        </p:nvSpPr>
        <p:spPr bwMode="auto">
          <a:xfrm>
            <a:off x="7134225" y="2951163"/>
            <a:ext cx="923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10.0.0.4</a:t>
            </a:r>
          </a:p>
        </p:txBody>
      </p:sp>
      <p:sp>
        <p:nvSpPr>
          <p:cNvPr id="645180" name="Line 60"/>
          <p:cNvSpPr>
            <a:spLocks noChangeShapeType="1"/>
          </p:cNvSpPr>
          <p:nvPr/>
        </p:nvSpPr>
        <p:spPr bwMode="auto">
          <a:xfrm flipH="1">
            <a:off x="7258050" y="3201988"/>
            <a:ext cx="85725" cy="128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45181" name="Line 61"/>
          <p:cNvSpPr>
            <a:spLocks noChangeShapeType="1"/>
          </p:cNvSpPr>
          <p:nvPr/>
        </p:nvSpPr>
        <p:spPr bwMode="auto">
          <a:xfrm flipH="1">
            <a:off x="6518275" y="3440113"/>
            <a:ext cx="85725" cy="128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45182" name="Text Box 62"/>
          <p:cNvSpPr txBox="1">
            <a:spLocks noChangeArrowheads="1"/>
          </p:cNvSpPr>
          <p:nvPr/>
        </p:nvSpPr>
        <p:spPr bwMode="auto">
          <a:xfrm>
            <a:off x="6565900" y="3522663"/>
            <a:ext cx="8763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/>
              <a:t>NAT </a:t>
            </a:r>
          </a:p>
          <a:p>
            <a:pPr algn="ctr"/>
            <a:r>
              <a:rPr lang="en-US"/>
              <a:t>router</a:t>
            </a:r>
          </a:p>
        </p:txBody>
      </p:sp>
      <p:sp>
        <p:nvSpPr>
          <p:cNvPr id="645183" name="Text Box 63"/>
          <p:cNvSpPr txBox="1">
            <a:spLocks noChangeArrowheads="1"/>
          </p:cNvSpPr>
          <p:nvPr/>
        </p:nvSpPr>
        <p:spPr bwMode="auto">
          <a:xfrm>
            <a:off x="5295900" y="3508375"/>
            <a:ext cx="1295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138.76.29.7</a:t>
            </a:r>
          </a:p>
        </p:txBody>
      </p:sp>
      <p:grpSp>
        <p:nvGrpSpPr>
          <p:cNvPr id="645184" name="Group 64"/>
          <p:cNvGrpSpPr>
            <a:grpSpLocks/>
          </p:cNvGrpSpPr>
          <p:nvPr/>
        </p:nvGrpSpPr>
        <p:grpSpPr bwMode="auto">
          <a:xfrm>
            <a:off x="8205788" y="2274888"/>
            <a:ext cx="331787" cy="755650"/>
            <a:chOff x="4180" y="783"/>
            <a:chExt cx="150" cy="307"/>
          </a:xfrm>
        </p:grpSpPr>
        <p:sp>
          <p:nvSpPr>
            <p:cNvPr id="645185" name="AutoShape 65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186" name="Rectangle 66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187" name="Rectangle 67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188" name="AutoShape 68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189" name="Line 69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190" name="Line 70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191" name="Rectangle 71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192" name="Rectangle 72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45193" name="Line 73"/>
          <p:cNvSpPr>
            <a:spLocks noChangeShapeType="1"/>
          </p:cNvSpPr>
          <p:nvPr/>
        </p:nvSpPr>
        <p:spPr bwMode="auto">
          <a:xfrm>
            <a:off x="6345238" y="3422650"/>
            <a:ext cx="4016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645194" name="Group 74"/>
          <p:cNvGrpSpPr>
            <a:grpSpLocks/>
          </p:cNvGrpSpPr>
          <p:nvPr/>
        </p:nvGrpSpPr>
        <p:grpSpPr bwMode="auto">
          <a:xfrm>
            <a:off x="6662738" y="3233738"/>
            <a:ext cx="555625" cy="307975"/>
            <a:chOff x="3600" y="219"/>
            <a:chExt cx="360" cy="175"/>
          </a:xfrm>
        </p:grpSpPr>
        <p:sp>
          <p:nvSpPr>
            <p:cNvPr id="645195" name="Oval 75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196" name="Line 76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197" name="Line 77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198" name="Rectangle 78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645199" name="Oval 79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45200" name="Group 80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645201" name="Line 81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02" name="Line 82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03" name="Line 83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45204" name="Group 84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645205" name="Line 85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06" name="Line 86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07" name="Line 87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645212" name="Freeform 92"/>
          <p:cNvSpPr>
            <a:spLocks/>
          </p:cNvSpPr>
          <p:nvPr/>
        </p:nvSpPr>
        <p:spPr bwMode="auto">
          <a:xfrm>
            <a:off x="7245350" y="2339975"/>
            <a:ext cx="1166813" cy="1079500"/>
          </a:xfrm>
          <a:custGeom>
            <a:avLst/>
            <a:gdLst>
              <a:gd name="T0" fmla="*/ 0 w 735"/>
              <a:gd name="T1" fmla="*/ 715 h 742"/>
              <a:gd name="T2" fmla="*/ 398 w 735"/>
              <a:gd name="T3" fmla="*/ 670 h 742"/>
              <a:gd name="T4" fmla="*/ 416 w 735"/>
              <a:gd name="T5" fmla="*/ 281 h 742"/>
              <a:gd name="T6" fmla="*/ 452 w 735"/>
              <a:gd name="T7" fmla="*/ 41 h 742"/>
              <a:gd name="T8" fmla="*/ 735 w 735"/>
              <a:gd name="T9" fmla="*/ 32 h 7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35" h="742">
                <a:moveTo>
                  <a:pt x="0" y="715"/>
                </a:moveTo>
                <a:cubicBezTo>
                  <a:pt x="66" y="708"/>
                  <a:pt x="329" y="742"/>
                  <a:pt x="398" y="670"/>
                </a:cubicBezTo>
                <a:cubicBezTo>
                  <a:pt x="467" y="598"/>
                  <a:pt x="407" y="386"/>
                  <a:pt x="416" y="281"/>
                </a:cubicBezTo>
                <a:cubicBezTo>
                  <a:pt x="425" y="176"/>
                  <a:pt x="399" y="82"/>
                  <a:pt x="452" y="41"/>
                </a:cubicBezTo>
                <a:cubicBezTo>
                  <a:pt x="505" y="0"/>
                  <a:pt x="676" y="34"/>
                  <a:pt x="735" y="32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45213" name="Text Box 93"/>
          <p:cNvSpPr txBox="1">
            <a:spLocks noChangeArrowheads="1"/>
          </p:cNvSpPr>
          <p:nvPr/>
        </p:nvSpPr>
        <p:spPr bwMode="auto">
          <a:xfrm>
            <a:off x="7321550" y="2495550"/>
            <a:ext cx="6302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IGD</a:t>
            </a:r>
          </a:p>
        </p:txBody>
      </p:sp>
    </p:spTree>
    <p:extLst>
      <p:ext uri="{BB962C8B-B14F-4D97-AF65-F5344CB8AC3E}">
        <p14:creationId xmlns:p14="http://schemas.microsoft.com/office/powerpoint/2010/main" val="361148012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BD51B-398E-0349-A0EB-BA4E18018677}" type="slidenum">
              <a:rPr lang="en-US" smtClean="0"/>
              <a:pPr/>
              <a:t>97</a:t>
            </a:fld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NAT traversal problem</a:t>
            </a:r>
          </a:p>
        </p:txBody>
      </p:sp>
      <p:sp>
        <p:nvSpPr>
          <p:cNvPr id="64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406525"/>
            <a:ext cx="7675563" cy="5159375"/>
          </a:xfrm>
        </p:spPr>
        <p:txBody>
          <a:bodyPr/>
          <a:lstStyle/>
          <a:p>
            <a:r>
              <a:rPr lang="en-US" sz="2400"/>
              <a:t>solution 3: relaying (used in Skype)</a:t>
            </a:r>
          </a:p>
          <a:p>
            <a:pPr lvl="1"/>
            <a:r>
              <a:rPr lang="en-US"/>
              <a:t>NATed client establishes connection to relay</a:t>
            </a:r>
          </a:p>
          <a:p>
            <a:pPr lvl="1"/>
            <a:r>
              <a:rPr lang="en-US"/>
              <a:t>External client connects to relay</a:t>
            </a:r>
          </a:p>
          <a:p>
            <a:pPr lvl="1"/>
            <a:r>
              <a:rPr lang="en-US"/>
              <a:t>relay bridges packets between to connections</a:t>
            </a:r>
          </a:p>
          <a:p>
            <a:pPr>
              <a:buFont typeface="ZapfDingbats" charset="0"/>
              <a:buNone/>
            </a:pPr>
            <a:endParaRPr lang="en-US" sz="2400"/>
          </a:p>
        </p:txBody>
      </p:sp>
      <p:sp>
        <p:nvSpPr>
          <p:cNvPr id="644112" name="Text Box 16"/>
          <p:cNvSpPr txBox="1">
            <a:spLocks noChangeArrowheads="1"/>
          </p:cNvSpPr>
          <p:nvPr/>
        </p:nvSpPr>
        <p:spPr bwMode="auto">
          <a:xfrm>
            <a:off x="4879975" y="5100638"/>
            <a:ext cx="1295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138.76.29.7</a:t>
            </a:r>
          </a:p>
        </p:txBody>
      </p:sp>
      <p:graphicFrame>
        <p:nvGraphicFramePr>
          <p:cNvPr id="644137" name="Object 41"/>
          <p:cNvGraphicFramePr>
            <a:graphicFrameLocks noChangeAspect="1"/>
          </p:cNvGraphicFramePr>
          <p:nvPr/>
        </p:nvGraphicFramePr>
        <p:xfrm>
          <a:off x="401638" y="4316413"/>
          <a:ext cx="563562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18" name="Clip" r:id="rId3" imgW="1305000" imgH="1085760" progId="MS_ClipArt_Gallery.2">
                  <p:embed/>
                </p:oleObj>
              </mc:Choice>
              <mc:Fallback>
                <p:oleObj name="Clip" r:id="rId3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638" y="4316413"/>
                        <a:ext cx="563562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4138" name="Text Box 42"/>
          <p:cNvSpPr txBox="1">
            <a:spLocks noChangeArrowheads="1"/>
          </p:cNvSpPr>
          <p:nvPr/>
        </p:nvSpPr>
        <p:spPr bwMode="auto">
          <a:xfrm>
            <a:off x="260350" y="4722813"/>
            <a:ext cx="8001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Client</a:t>
            </a:r>
          </a:p>
        </p:txBody>
      </p:sp>
      <p:grpSp>
        <p:nvGrpSpPr>
          <p:cNvPr id="644160" name="Group 64"/>
          <p:cNvGrpSpPr>
            <a:grpSpLocks/>
          </p:cNvGrpSpPr>
          <p:nvPr/>
        </p:nvGrpSpPr>
        <p:grpSpPr bwMode="auto">
          <a:xfrm>
            <a:off x="5929313" y="3625850"/>
            <a:ext cx="2508250" cy="2640013"/>
            <a:chOff x="3735" y="2284"/>
            <a:chExt cx="1580" cy="1663"/>
          </a:xfrm>
        </p:grpSpPr>
        <p:sp>
          <p:nvSpPr>
            <p:cNvPr id="644100" name="Freeform 4"/>
            <p:cNvSpPr>
              <a:spLocks/>
            </p:cNvSpPr>
            <p:nvPr/>
          </p:nvSpPr>
          <p:spPr bwMode="auto">
            <a:xfrm>
              <a:off x="4220" y="2380"/>
              <a:ext cx="1056" cy="1567"/>
            </a:xfrm>
            <a:custGeom>
              <a:avLst/>
              <a:gdLst>
                <a:gd name="T0" fmla="*/ 109 w 1056"/>
                <a:gd name="T1" fmla="*/ 676 h 1567"/>
                <a:gd name="T2" fmla="*/ 598 w 1056"/>
                <a:gd name="T3" fmla="*/ 647 h 1567"/>
                <a:gd name="T4" fmla="*/ 533 w 1056"/>
                <a:gd name="T5" fmla="*/ 614 h 1567"/>
                <a:gd name="T6" fmla="*/ 566 w 1056"/>
                <a:gd name="T7" fmla="*/ 169 h 1567"/>
                <a:gd name="T8" fmla="*/ 795 w 1056"/>
                <a:gd name="T9" fmla="*/ 38 h 1567"/>
                <a:gd name="T10" fmla="*/ 1013 w 1056"/>
                <a:gd name="T11" fmla="*/ 90 h 1567"/>
                <a:gd name="T12" fmla="*/ 987 w 1056"/>
                <a:gd name="T13" fmla="*/ 579 h 1567"/>
                <a:gd name="T14" fmla="*/ 1005 w 1056"/>
                <a:gd name="T15" fmla="*/ 875 h 1567"/>
                <a:gd name="T16" fmla="*/ 987 w 1056"/>
                <a:gd name="T17" fmla="*/ 1451 h 1567"/>
                <a:gd name="T18" fmla="*/ 592 w 1056"/>
                <a:gd name="T19" fmla="*/ 1478 h 1567"/>
                <a:gd name="T20" fmla="*/ 473 w 1056"/>
                <a:gd name="T21" fmla="*/ 919 h 1567"/>
                <a:gd name="T22" fmla="*/ 61 w 1056"/>
                <a:gd name="T23" fmla="*/ 838 h 1567"/>
                <a:gd name="T24" fmla="*/ 109 w 1056"/>
                <a:gd name="T25" fmla="*/ 676 h 1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6" h="1567">
                  <a:moveTo>
                    <a:pt x="109" y="676"/>
                  </a:moveTo>
                  <a:cubicBezTo>
                    <a:pt x="199" y="644"/>
                    <a:pt x="527" y="657"/>
                    <a:pt x="598" y="647"/>
                  </a:cubicBezTo>
                  <a:cubicBezTo>
                    <a:pt x="669" y="637"/>
                    <a:pt x="538" y="694"/>
                    <a:pt x="533" y="614"/>
                  </a:cubicBezTo>
                  <a:cubicBezTo>
                    <a:pt x="527" y="534"/>
                    <a:pt x="522" y="265"/>
                    <a:pt x="566" y="169"/>
                  </a:cubicBezTo>
                  <a:cubicBezTo>
                    <a:pt x="610" y="73"/>
                    <a:pt x="721" y="51"/>
                    <a:pt x="795" y="38"/>
                  </a:cubicBezTo>
                  <a:cubicBezTo>
                    <a:pt x="869" y="25"/>
                    <a:pt x="981" y="0"/>
                    <a:pt x="1013" y="90"/>
                  </a:cubicBezTo>
                  <a:cubicBezTo>
                    <a:pt x="1045" y="180"/>
                    <a:pt x="988" y="448"/>
                    <a:pt x="987" y="579"/>
                  </a:cubicBezTo>
                  <a:cubicBezTo>
                    <a:pt x="986" y="710"/>
                    <a:pt x="1005" y="730"/>
                    <a:pt x="1005" y="875"/>
                  </a:cubicBezTo>
                  <a:cubicBezTo>
                    <a:pt x="1005" y="1020"/>
                    <a:pt x="1056" y="1351"/>
                    <a:pt x="987" y="1451"/>
                  </a:cubicBezTo>
                  <a:cubicBezTo>
                    <a:pt x="918" y="1551"/>
                    <a:pt x="678" y="1567"/>
                    <a:pt x="592" y="1478"/>
                  </a:cubicBezTo>
                  <a:cubicBezTo>
                    <a:pt x="506" y="1389"/>
                    <a:pt x="562" y="1026"/>
                    <a:pt x="473" y="919"/>
                  </a:cubicBezTo>
                  <a:cubicBezTo>
                    <a:pt x="384" y="812"/>
                    <a:pt x="122" y="878"/>
                    <a:pt x="61" y="838"/>
                  </a:cubicBezTo>
                  <a:cubicBezTo>
                    <a:pt x="0" y="798"/>
                    <a:pt x="26" y="710"/>
                    <a:pt x="109" y="676"/>
                  </a:cubicBez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644101" name="Object 5"/>
            <p:cNvGraphicFramePr>
              <a:graphicFrameLocks noChangeAspect="1"/>
            </p:cNvGraphicFramePr>
            <p:nvPr/>
          </p:nvGraphicFramePr>
          <p:xfrm>
            <a:off x="4873" y="2980"/>
            <a:ext cx="365" cy="3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7119" name="Clip" r:id="rId5" imgW="1305000" imgH="1085760" progId="MS_ClipArt_Gallery.2">
                    <p:embed/>
                  </p:oleObj>
                </mc:Choice>
                <mc:Fallback>
                  <p:oleObj name="Clip" r:id="rId5" imgW="1305000" imgH="108576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73" y="2980"/>
                          <a:ext cx="365" cy="3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44102" name="Object 6"/>
            <p:cNvGraphicFramePr>
              <a:graphicFrameLocks noChangeAspect="1"/>
            </p:cNvGraphicFramePr>
            <p:nvPr/>
          </p:nvGraphicFramePr>
          <p:xfrm>
            <a:off x="4855" y="3462"/>
            <a:ext cx="355" cy="2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7120" name="Clip" r:id="rId6" imgW="1305000" imgH="1085760" progId="MS_ClipArt_Gallery.2">
                    <p:embed/>
                  </p:oleObj>
                </mc:Choice>
                <mc:Fallback>
                  <p:oleObj name="Clip" r:id="rId6" imgW="1305000" imgH="108576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55" y="3462"/>
                          <a:ext cx="355" cy="2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44103" name="Line 7"/>
            <p:cNvSpPr>
              <a:spLocks noChangeShapeType="1"/>
            </p:cNvSpPr>
            <p:nvPr/>
          </p:nvSpPr>
          <p:spPr bwMode="auto">
            <a:xfrm flipV="1">
              <a:off x="4263" y="3115"/>
              <a:ext cx="676" cy="1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44104" name="Line 8"/>
            <p:cNvSpPr>
              <a:spLocks noChangeShapeType="1"/>
            </p:cNvSpPr>
            <p:nvPr/>
          </p:nvSpPr>
          <p:spPr bwMode="auto">
            <a:xfrm flipH="1">
              <a:off x="4792" y="2652"/>
              <a:ext cx="6" cy="9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44105" name="Line 9"/>
            <p:cNvSpPr>
              <a:spLocks noChangeShapeType="1"/>
            </p:cNvSpPr>
            <p:nvPr/>
          </p:nvSpPr>
          <p:spPr bwMode="auto">
            <a:xfrm>
              <a:off x="4795" y="2649"/>
              <a:ext cx="84" cy="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44106" name="Line 10"/>
            <p:cNvSpPr>
              <a:spLocks noChangeShapeType="1"/>
            </p:cNvSpPr>
            <p:nvPr/>
          </p:nvSpPr>
          <p:spPr bwMode="auto">
            <a:xfrm flipV="1">
              <a:off x="4799" y="3597"/>
              <a:ext cx="10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44107" name="Text Box 11"/>
            <p:cNvSpPr txBox="1">
              <a:spLocks noChangeArrowheads="1"/>
            </p:cNvSpPr>
            <p:nvPr/>
          </p:nvSpPr>
          <p:spPr bwMode="auto">
            <a:xfrm>
              <a:off x="4753" y="2726"/>
              <a:ext cx="56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/>
                <a:t>10.0.0.1</a:t>
              </a:r>
            </a:p>
          </p:txBody>
        </p:sp>
        <p:sp>
          <p:nvSpPr>
            <p:cNvPr id="644110" name="Line 14"/>
            <p:cNvSpPr>
              <a:spLocks noChangeShapeType="1"/>
            </p:cNvSpPr>
            <p:nvPr/>
          </p:nvSpPr>
          <p:spPr bwMode="auto">
            <a:xfrm flipH="1">
              <a:off x="3844" y="3170"/>
              <a:ext cx="54" cy="8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44111" name="Text Box 15"/>
            <p:cNvSpPr txBox="1">
              <a:spLocks noChangeArrowheads="1"/>
            </p:cNvSpPr>
            <p:nvPr/>
          </p:nvSpPr>
          <p:spPr bwMode="auto">
            <a:xfrm>
              <a:off x="3874" y="3222"/>
              <a:ext cx="55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/>
                <a:t>NAT </a:t>
              </a:r>
            </a:p>
            <a:p>
              <a:pPr algn="ctr"/>
              <a:r>
                <a:rPr lang="en-US"/>
                <a:t>router</a:t>
              </a:r>
            </a:p>
          </p:txBody>
        </p:sp>
        <p:sp>
          <p:nvSpPr>
            <p:cNvPr id="644122" name="Line 26"/>
            <p:cNvSpPr>
              <a:spLocks noChangeShapeType="1"/>
            </p:cNvSpPr>
            <p:nvPr/>
          </p:nvSpPr>
          <p:spPr bwMode="auto">
            <a:xfrm>
              <a:off x="3735" y="3159"/>
              <a:ext cx="25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644123" name="Group 27"/>
            <p:cNvGrpSpPr>
              <a:grpSpLocks/>
            </p:cNvGrpSpPr>
            <p:nvPr/>
          </p:nvGrpSpPr>
          <p:grpSpPr bwMode="auto">
            <a:xfrm>
              <a:off x="3935" y="3040"/>
              <a:ext cx="350" cy="194"/>
              <a:chOff x="3600" y="219"/>
              <a:chExt cx="360" cy="175"/>
            </a:xfrm>
          </p:grpSpPr>
          <p:sp>
            <p:nvSpPr>
              <p:cNvPr id="644124" name="Oval 28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4125" name="Line 29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4126" name="Line 30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4127" name="Rectangle 31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400">
                  <a:latin typeface="Times New Roman" charset="0"/>
                </a:endParaRPr>
              </a:p>
            </p:txBody>
          </p:sp>
          <p:sp>
            <p:nvSpPr>
              <p:cNvPr id="644128" name="Oval 32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644129" name="Group 33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644130" name="Line 34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4131" name="Line 35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4132" name="Line 36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44133" name="Group 37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644134" name="Line 38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4135" name="Line 39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4136" name="Line 40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aphicFrame>
          <p:nvGraphicFramePr>
            <p:cNvPr id="644143" name="Object 47"/>
            <p:cNvGraphicFramePr>
              <a:graphicFrameLocks noChangeAspect="1"/>
            </p:cNvGraphicFramePr>
            <p:nvPr/>
          </p:nvGraphicFramePr>
          <p:xfrm>
            <a:off x="4804" y="2483"/>
            <a:ext cx="365" cy="3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7121" name="Clip" r:id="rId7" imgW="1305000" imgH="1085760" progId="MS_ClipArt_Gallery.2">
                    <p:embed/>
                  </p:oleObj>
                </mc:Choice>
                <mc:Fallback>
                  <p:oleObj name="Clip" r:id="rId7" imgW="1305000" imgH="108576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04" y="2483"/>
                          <a:ext cx="365" cy="3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644141" name="Picture 45" descr="kw_skype_logo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7" y="2284"/>
              <a:ext cx="464" cy="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4144" name="Group 48"/>
          <p:cNvGrpSpPr>
            <a:grpSpLocks/>
          </p:cNvGrpSpPr>
          <p:nvPr/>
        </p:nvGrpSpPr>
        <p:grpSpPr bwMode="auto">
          <a:xfrm>
            <a:off x="3252788" y="3370263"/>
            <a:ext cx="331787" cy="755650"/>
            <a:chOff x="4180" y="783"/>
            <a:chExt cx="150" cy="307"/>
          </a:xfrm>
        </p:grpSpPr>
        <p:sp>
          <p:nvSpPr>
            <p:cNvPr id="644145" name="AutoShape 49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4146" name="Rectangle 50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4147" name="Rectangle 51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4148" name="AutoShape 52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4149" name="Line 53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4150" name="Line 54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4151" name="Rectangle 55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4152" name="Rectangle 56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644142" name="Picture 46" descr="kw_skype_rela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163" y="3328988"/>
            <a:ext cx="825500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4153" name="Picture 57" descr="kw_skype_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3973513"/>
            <a:ext cx="73660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44154" name="Freeform 58"/>
          <p:cNvSpPr>
            <a:spLocks/>
          </p:cNvSpPr>
          <p:nvPr/>
        </p:nvSpPr>
        <p:spPr bwMode="auto">
          <a:xfrm>
            <a:off x="4141788" y="3948113"/>
            <a:ext cx="3714750" cy="1039812"/>
          </a:xfrm>
          <a:custGeom>
            <a:avLst/>
            <a:gdLst>
              <a:gd name="T0" fmla="*/ 1597 w 1597"/>
              <a:gd name="T1" fmla="*/ 61 h 655"/>
              <a:gd name="T2" fmla="*/ 1376 w 1597"/>
              <a:gd name="T3" fmla="*/ 78 h 655"/>
              <a:gd name="T4" fmla="*/ 1303 w 1597"/>
              <a:gd name="T5" fmla="*/ 531 h 655"/>
              <a:gd name="T6" fmla="*/ 408 w 1597"/>
              <a:gd name="T7" fmla="*/ 572 h 655"/>
              <a:gd name="T8" fmla="*/ 0 w 1597"/>
              <a:gd name="T9" fmla="*/ 36 h 6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97" h="655">
                <a:moveTo>
                  <a:pt x="1597" y="61"/>
                </a:moveTo>
                <a:cubicBezTo>
                  <a:pt x="1562" y="64"/>
                  <a:pt x="1425" y="0"/>
                  <a:pt x="1376" y="78"/>
                </a:cubicBezTo>
                <a:cubicBezTo>
                  <a:pt x="1327" y="156"/>
                  <a:pt x="1464" y="449"/>
                  <a:pt x="1303" y="531"/>
                </a:cubicBezTo>
                <a:cubicBezTo>
                  <a:pt x="1142" y="613"/>
                  <a:pt x="625" y="655"/>
                  <a:pt x="408" y="572"/>
                </a:cubicBezTo>
                <a:cubicBezTo>
                  <a:pt x="190" y="490"/>
                  <a:pt x="94" y="263"/>
                  <a:pt x="0" y="36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44155" name="Text Box 59"/>
          <p:cNvSpPr txBox="1">
            <a:spLocks noChangeArrowheads="1"/>
          </p:cNvSpPr>
          <p:nvPr/>
        </p:nvSpPr>
        <p:spPr bwMode="auto">
          <a:xfrm>
            <a:off x="5118100" y="3867150"/>
            <a:ext cx="194627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1.</a:t>
            </a:r>
            <a:r>
              <a:rPr lang="en-US"/>
              <a:t> connection to</a:t>
            </a:r>
          </a:p>
          <a:p>
            <a:r>
              <a:rPr lang="en-US"/>
              <a:t>relay initiated</a:t>
            </a:r>
          </a:p>
          <a:p>
            <a:r>
              <a:rPr lang="en-US"/>
              <a:t>by NATted host</a:t>
            </a:r>
          </a:p>
        </p:txBody>
      </p:sp>
      <p:sp>
        <p:nvSpPr>
          <p:cNvPr id="644156" name="Text Box 60"/>
          <p:cNvSpPr txBox="1">
            <a:spLocks noChangeArrowheads="1"/>
          </p:cNvSpPr>
          <p:nvPr/>
        </p:nvSpPr>
        <p:spPr bwMode="auto">
          <a:xfrm>
            <a:off x="914400" y="3603625"/>
            <a:ext cx="194627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2.</a:t>
            </a:r>
            <a:r>
              <a:rPr lang="en-US"/>
              <a:t> connection to</a:t>
            </a:r>
          </a:p>
          <a:p>
            <a:r>
              <a:rPr lang="en-US"/>
              <a:t>relay initiated</a:t>
            </a:r>
          </a:p>
          <a:p>
            <a:r>
              <a:rPr lang="en-US"/>
              <a:t>by client</a:t>
            </a:r>
          </a:p>
        </p:txBody>
      </p:sp>
      <p:sp>
        <p:nvSpPr>
          <p:cNvPr id="644157" name="Freeform 61"/>
          <p:cNvSpPr>
            <a:spLocks/>
          </p:cNvSpPr>
          <p:nvPr/>
        </p:nvSpPr>
        <p:spPr bwMode="auto">
          <a:xfrm>
            <a:off x="1033463" y="4073525"/>
            <a:ext cx="2798762" cy="511175"/>
          </a:xfrm>
          <a:custGeom>
            <a:avLst/>
            <a:gdLst>
              <a:gd name="T0" fmla="*/ 0 w 1763"/>
              <a:gd name="T1" fmla="*/ 305 h 322"/>
              <a:gd name="T2" fmla="*/ 1091 w 1763"/>
              <a:gd name="T3" fmla="*/ 305 h 322"/>
              <a:gd name="T4" fmla="*/ 1597 w 1763"/>
              <a:gd name="T5" fmla="*/ 201 h 322"/>
              <a:gd name="T6" fmla="*/ 1763 w 1763"/>
              <a:gd name="T7" fmla="*/ 0 h 3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63" h="322">
                <a:moveTo>
                  <a:pt x="0" y="305"/>
                </a:moveTo>
                <a:cubicBezTo>
                  <a:pt x="412" y="313"/>
                  <a:pt x="825" y="322"/>
                  <a:pt x="1091" y="305"/>
                </a:cubicBezTo>
                <a:cubicBezTo>
                  <a:pt x="1357" y="288"/>
                  <a:pt x="1485" y="252"/>
                  <a:pt x="1597" y="201"/>
                </a:cubicBezTo>
                <a:cubicBezTo>
                  <a:pt x="1709" y="150"/>
                  <a:pt x="1736" y="75"/>
                  <a:pt x="1763" y="0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44158" name="Freeform 62"/>
          <p:cNvSpPr>
            <a:spLocks/>
          </p:cNvSpPr>
          <p:nvPr/>
        </p:nvSpPr>
        <p:spPr bwMode="auto">
          <a:xfrm>
            <a:off x="3805238" y="3697288"/>
            <a:ext cx="360362" cy="420687"/>
          </a:xfrm>
          <a:custGeom>
            <a:avLst/>
            <a:gdLst>
              <a:gd name="T0" fmla="*/ 0 w 227"/>
              <a:gd name="T1" fmla="*/ 265 h 265"/>
              <a:gd name="T2" fmla="*/ 105 w 227"/>
              <a:gd name="T3" fmla="*/ 3 h 265"/>
              <a:gd name="T4" fmla="*/ 227 w 227"/>
              <a:gd name="T5" fmla="*/ 247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7" h="265">
                <a:moveTo>
                  <a:pt x="0" y="265"/>
                </a:moveTo>
                <a:cubicBezTo>
                  <a:pt x="33" y="135"/>
                  <a:pt x="67" y="6"/>
                  <a:pt x="105" y="3"/>
                </a:cubicBezTo>
                <a:cubicBezTo>
                  <a:pt x="143" y="0"/>
                  <a:pt x="185" y="123"/>
                  <a:pt x="227" y="247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44159" name="Text Box 63"/>
          <p:cNvSpPr txBox="1">
            <a:spLocks noChangeArrowheads="1"/>
          </p:cNvSpPr>
          <p:nvPr/>
        </p:nvSpPr>
        <p:spPr bwMode="auto">
          <a:xfrm>
            <a:off x="3186113" y="4584700"/>
            <a:ext cx="19462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3.</a:t>
            </a:r>
            <a:r>
              <a:rPr lang="en-US"/>
              <a:t> relaying </a:t>
            </a:r>
          </a:p>
          <a:p>
            <a:r>
              <a:rPr lang="en-US"/>
              <a:t>established</a:t>
            </a:r>
          </a:p>
        </p:txBody>
      </p:sp>
    </p:spTree>
    <p:extLst>
      <p:ext uri="{BB962C8B-B14F-4D97-AF65-F5344CB8AC3E}">
        <p14:creationId xmlns:p14="http://schemas.microsoft.com/office/powerpoint/2010/main" val="400153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644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644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644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4154" grpId="0" animBg="1"/>
      <p:bldP spid="644155" grpId="0"/>
      <p:bldP spid="644156" grpId="0"/>
      <p:bldP spid="644157" grpId="0" animBg="1"/>
      <p:bldP spid="644158" grpId="0" animBg="1"/>
      <p:bldP spid="644159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29170"/>
            <a:ext cx="8229600" cy="1143000"/>
          </a:xfrm>
        </p:spPr>
        <p:txBody>
          <a:bodyPr/>
          <a:lstStyle/>
          <a:p>
            <a:r>
              <a:rPr lang="en-GB" altLang="ja-JP" sz="3600" dirty="0">
                <a:ea typeface="ＭＳ Ｐゴシック" charset="0"/>
                <a:cs typeface="ＭＳ Ｐゴシック" charset="0"/>
              </a:rPr>
              <a:t>Remember this?  </a:t>
            </a:r>
            <a:r>
              <a:rPr lang="en-GB" altLang="ja-JP" sz="3600" dirty="0" err="1">
                <a:ea typeface="ＭＳ Ｐゴシック" charset="0"/>
                <a:cs typeface="ＭＳ Ｐゴシック" charset="0"/>
              </a:rPr>
              <a:t>Traceroute</a:t>
            </a:r>
            <a:r>
              <a:rPr lang="en-GB" altLang="ja-JP" sz="3600" dirty="0">
                <a:ea typeface="ＭＳ Ｐゴシック" charset="0"/>
                <a:cs typeface="ＭＳ Ｐゴシック" charset="0"/>
              </a:rPr>
              <a:t> at work…</a:t>
            </a:r>
            <a:endParaRPr lang="en-US" sz="36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22885" name="Text Box 4"/>
          <p:cNvSpPr txBox="1">
            <a:spLocks noChangeArrowheads="1"/>
          </p:cNvSpPr>
          <p:nvPr/>
        </p:nvSpPr>
        <p:spPr bwMode="auto">
          <a:xfrm>
            <a:off x="0" y="1513335"/>
            <a:ext cx="8229600" cy="5047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dirty="0" err="1"/>
              <a:t>traceroute</a:t>
            </a:r>
            <a:r>
              <a:rPr lang="en-US" sz="1400" dirty="0"/>
              <a:t> </a:t>
            </a:r>
            <a:r>
              <a:rPr lang="en-US" sz="1400" dirty="0" err="1"/>
              <a:t>munnari.oz.au</a:t>
            </a:r>
            <a:endParaRPr lang="en-US" sz="1400" dirty="0"/>
          </a:p>
          <a:p>
            <a:r>
              <a:rPr lang="en-US" sz="1400" dirty="0" err="1"/>
              <a:t>traceroute</a:t>
            </a:r>
            <a:r>
              <a:rPr lang="en-US" sz="1400" dirty="0"/>
              <a:t> to </a:t>
            </a:r>
            <a:r>
              <a:rPr lang="en-US" sz="1400" dirty="0" err="1"/>
              <a:t>munnari.oz.au</a:t>
            </a:r>
            <a:r>
              <a:rPr lang="en-US" sz="1400" dirty="0"/>
              <a:t> (202.29.151.3), 30 hops max, 60 byte packets</a:t>
            </a:r>
          </a:p>
          <a:p>
            <a:r>
              <a:rPr lang="de-DE" sz="1400" dirty="0"/>
              <a:t> 1  </a:t>
            </a:r>
            <a:r>
              <a:rPr lang="de-DE" sz="1400" dirty="0" err="1"/>
              <a:t>gatwick.net.cl.cam.ac.uk</a:t>
            </a:r>
            <a:r>
              <a:rPr lang="de-DE" sz="1400" dirty="0"/>
              <a:t> (128.232.32.2)  0.416 </a:t>
            </a:r>
            <a:r>
              <a:rPr lang="de-DE" sz="1400" dirty="0" err="1"/>
              <a:t>ms</a:t>
            </a:r>
            <a:r>
              <a:rPr lang="de-DE" sz="1400" dirty="0"/>
              <a:t>  0.384 </a:t>
            </a:r>
            <a:r>
              <a:rPr lang="de-DE" sz="1400" dirty="0" err="1"/>
              <a:t>ms</a:t>
            </a:r>
            <a:r>
              <a:rPr lang="de-DE" sz="1400" dirty="0"/>
              <a:t>  0.427 </a:t>
            </a:r>
            <a:r>
              <a:rPr lang="de-DE" sz="1400" dirty="0" err="1"/>
              <a:t>ms</a:t>
            </a:r>
            <a:endParaRPr lang="de-DE" sz="1400" dirty="0"/>
          </a:p>
          <a:p>
            <a:r>
              <a:rPr lang="nl-NL" sz="1400" dirty="0"/>
              <a:t> 2  cl-</a:t>
            </a:r>
            <a:r>
              <a:rPr lang="nl-NL" sz="1400" dirty="0" err="1"/>
              <a:t>sby.route</a:t>
            </a:r>
            <a:r>
              <a:rPr lang="nl-NL" sz="1400" dirty="0"/>
              <a:t>-</a:t>
            </a:r>
            <a:r>
              <a:rPr lang="nl-NL" sz="1400" dirty="0" err="1"/>
              <a:t>nwest.net.cam.ac.uk</a:t>
            </a:r>
            <a:r>
              <a:rPr lang="nl-NL" sz="1400" dirty="0"/>
              <a:t> (193.60.89.9)  0.393 </a:t>
            </a:r>
            <a:r>
              <a:rPr lang="nl-NL" sz="1400" dirty="0" err="1"/>
              <a:t>ms</a:t>
            </a:r>
            <a:r>
              <a:rPr lang="nl-NL" sz="1400" dirty="0"/>
              <a:t>  0.440 </a:t>
            </a:r>
            <a:r>
              <a:rPr lang="nl-NL" sz="1400" dirty="0" err="1"/>
              <a:t>ms</a:t>
            </a:r>
            <a:r>
              <a:rPr lang="nl-NL" sz="1400" dirty="0"/>
              <a:t>  0.494 </a:t>
            </a:r>
            <a:r>
              <a:rPr lang="nl-NL" sz="1400" dirty="0" err="1"/>
              <a:t>ms</a:t>
            </a:r>
            <a:endParaRPr lang="nl-NL" sz="1400" dirty="0"/>
          </a:p>
          <a:p>
            <a:r>
              <a:rPr lang="en-US" sz="1400" dirty="0"/>
              <a:t> 3  route-</a:t>
            </a:r>
            <a:r>
              <a:rPr lang="en-US" sz="1400" dirty="0" err="1"/>
              <a:t>nwest.route</a:t>
            </a:r>
            <a:r>
              <a:rPr lang="en-US" sz="1400" dirty="0"/>
              <a:t>-</a:t>
            </a:r>
            <a:r>
              <a:rPr lang="en-US" sz="1400" dirty="0" err="1"/>
              <a:t>mill.net.cam.ac.uk</a:t>
            </a:r>
            <a:r>
              <a:rPr lang="en-US" sz="1400" dirty="0"/>
              <a:t> (192.84.5.137)  0.407 </a:t>
            </a:r>
            <a:r>
              <a:rPr lang="en-US" sz="1400" dirty="0" err="1"/>
              <a:t>ms</a:t>
            </a:r>
            <a:r>
              <a:rPr lang="en-US" sz="1400" dirty="0"/>
              <a:t>  0.448 </a:t>
            </a:r>
            <a:r>
              <a:rPr lang="en-US" sz="1400" dirty="0" err="1"/>
              <a:t>ms</a:t>
            </a:r>
            <a:r>
              <a:rPr lang="en-US" sz="1400" dirty="0"/>
              <a:t>  0.501 </a:t>
            </a:r>
            <a:r>
              <a:rPr lang="en-US" sz="1400" dirty="0" err="1"/>
              <a:t>ms</a:t>
            </a:r>
            <a:endParaRPr lang="en-US" sz="1400" dirty="0"/>
          </a:p>
          <a:p>
            <a:r>
              <a:rPr lang="fr-FR" sz="1400" dirty="0"/>
              <a:t> 4  route-</a:t>
            </a:r>
            <a:r>
              <a:rPr lang="fr-FR" sz="1400" dirty="0" err="1"/>
              <a:t>mill.route</a:t>
            </a:r>
            <a:r>
              <a:rPr lang="fr-FR" sz="1400" dirty="0"/>
              <a:t>-</a:t>
            </a:r>
            <a:r>
              <a:rPr lang="fr-FR" sz="1400" dirty="0" err="1"/>
              <a:t>enet.net.cam.ac.uk</a:t>
            </a:r>
            <a:r>
              <a:rPr lang="fr-FR" sz="1400" dirty="0"/>
              <a:t> (192.84.5.94)  1.006 ms  1.091 ms  1.163 ms</a:t>
            </a:r>
          </a:p>
          <a:p>
            <a:r>
              <a:rPr lang="ro-RO" sz="1400" dirty="0"/>
              <a:t> 5  xe-11-3-0.camb-rbr1.eastern.ja.net (146.97.130.1)  0.300 ms  0.313 ms  0.350 ms</a:t>
            </a:r>
          </a:p>
          <a:p>
            <a:r>
              <a:rPr lang="pl-PL" sz="1400" dirty="0"/>
              <a:t> 6  ae24.lowdss-sbr1.ja.net (146.97.37.185)  2.679 ms  2.664 ms  2.712 ms</a:t>
            </a:r>
          </a:p>
          <a:p>
            <a:r>
              <a:rPr lang="hr-HR" sz="1400" dirty="0"/>
              <a:t> 7  ae28.londhx-sbr1.ja.net (146.97.33.17)  5.955 ms  5.953 ms  5.901 ms</a:t>
            </a:r>
          </a:p>
          <a:p>
            <a:r>
              <a:rPr lang="fi-FI" sz="1400" dirty="0"/>
              <a:t> 8  janet.mx1.lon.uk.geant.net (62.40.124.197)  6.059 ms  6.066 ms  6.052 ms</a:t>
            </a:r>
          </a:p>
          <a:p>
            <a:r>
              <a:rPr lang="fi-FI" sz="1400" dirty="0"/>
              <a:t> 9  ae0.mx1.par.fr.geant.net (62.40.98.77)  11.742 ms  11.779 ms  11.724 ms</a:t>
            </a:r>
          </a:p>
          <a:p>
            <a:r>
              <a:rPr lang="fi-FI" sz="1400" dirty="0"/>
              <a:t>10  ae1.mx1.mad.es.geant.net (62.40.98.64)  27.751 ms  27.734 ms  27.704 ms</a:t>
            </a:r>
          </a:p>
          <a:p>
            <a:r>
              <a:rPr lang="de-DE" sz="1400" dirty="0"/>
              <a:t>11  mb-so-02-v4.bb.tein3.net (202.179.249.117)  138.296 </a:t>
            </a:r>
            <a:r>
              <a:rPr lang="de-DE" sz="1400" dirty="0" err="1"/>
              <a:t>ms</a:t>
            </a:r>
            <a:r>
              <a:rPr lang="de-DE" sz="1400" dirty="0"/>
              <a:t>  138.314 </a:t>
            </a:r>
            <a:r>
              <a:rPr lang="de-DE" sz="1400" dirty="0" err="1"/>
              <a:t>ms</a:t>
            </a:r>
            <a:r>
              <a:rPr lang="de-DE" sz="1400" dirty="0"/>
              <a:t>  138.282 </a:t>
            </a:r>
            <a:r>
              <a:rPr lang="de-DE" sz="1400" dirty="0" err="1"/>
              <a:t>ms</a:t>
            </a:r>
            <a:endParaRPr lang="de-DE" sz="1400" dirty="0"/>
          </a:p>
          <a:p>
            <a:r>
              <a:rPr lang="de-DE" sz="1400" dirty="0"/>
              <a:t>12  sg-so-04-v4.bb.tein3.net (202.179.249.53)  196.303 </a:t>
            </a:r>
            <a:r>
              <a:rPr lang="de-DE" sz="1400" dirty="0" err="1"/>
              <a:t>ms</a:t>
            </a:r>
            <a:r>
              <a:rPr lang="de-DE" sz="1400" dirty="0"/>
              <a:t>  196.293 </a:t>
            </a:r>
            <a:r>
              <a:rPr lang="de-DE" sz="1400" dirty="0" err="1"/>
              <a:t>ms</a:t>
            </a:r>
            <a:r>
              <a:rPr lang="de-DE" sz="1400" dirty="0"/>
              <a:t>  196.264 </a:t>
            </a:r>
            <a:r>
              <a:rPr lang="de-DE" sz="1400" dirty="0" err="1"/>
              <a:t>ms</a:t>
            </a:r>
            <a:endParaRPr lang="de-DE" sz="1400" dirty="0"/>
          </a:p>
          <a:p>
            <a:r>
              <a:rPr lang="en-US" sz="1400" dirty="0"/>
              <a:t>13  th-pr-v4.bb.tein3.net (202.179.249.66)  225.153 </a:t>
            </a:r>
            <a:r>
              <a:rPr lang="en-US" sz="1400" dirty="0" err="1"/>
              <a:t>ms</a:t>
            </a:r>
            <a:r>
              <a:rPr lang="en-US" sz="1400" dirty="0"/>
              <a:t>  225.178 </a:t>
            </a:r>
            <a:r>
              <a:rPr lang="en-US" sz="1400" dirty="0" err="1"/>
              <a:t>ms</a:t>
            </a:r>
            <a:r>
              <a:rPr lang="en-US" sz="1400" dirty="0"/>
              <a:t>  225.196 </a:t>
            </a:r>
            <a:r>
              <a:rPr lang="en-US" sz="1400" dirty="0" err="1"/>
              <a:t>ms</a:t>
            </a:r>
            <a:endParaRPr lang="en-US" sz="1400" dirty="0"/>
          </a:p>
          <a:p>
            <a:r>
              <a:rPr lang="en-US" sz="1400" dirty="0"/>
              <a:t>14  pyt-thairen-to-02-bdr-pyt.uni.net.th (202.29.12.10)  225.163 </a:t>
            </a:r>
            <a:r>
              <a:rPr lang="en-US" sz="1400" dirty="0" err="1"/>
              <a:t>ms</a:t>
            </a:r>
            <a:r>
              <a:rPr lang="en-US" sz="1400" dirty="0"/>
              <a:t>  223.343 </a:t>
            </a:r>
            <a:r>
              <a:rPr lang="en-US" sz="1400" dirty="0" err="1"/>
              <a:t>ms</a:t>
            </a:r>
            <a:r>
              <a:rPr lang="en-US" sz="1400" dirty="0"/>
              <a:t>  223.363 </a:t>
            </a:r>
            <a:r>
              <a:rPr lang="en-US" sz="1400" dirty="0" err="1"/>
              <a:t>ms</a:t>
            </a:r>
            <a:endParaRPr lang="en-US" sz="1400" dirty="0"/>
          </a:p>
          <a:p>
            <a:r>
              <a:rPr lang="en-US" sz="1400" dirty="0"/>
              <a:t>15  202.28.227.126 (202.28.227.126)  241.038 </a:t>
            </a:r>
            <a:r>
              <a:rPr lang="en-US" sz="1400" dirty="0" err="1"/>
              <a:t>ms</a:t>
            </a:r>
            <a:r>
              <a:rPr lang="en-US" sz="1400" dirty="0"/>
              <a:t>  240.941 </a:t>
            </a:r>
            <a:r>
              <a:rPr lang="en-US" sz="1400" dirty="0" err="1"/>
              <a:t>ms</a:t>
            </a:r>
            <a:r>
              <a:rPr lang="en-US" sz="1400" dirty="0"/>
              <a:t>  240.834 </a:t>
            </a:r>
            <a:r>
              <a:rPr lang="en-US" sz="1400" dirty="0" err="1"/>
              <a:t>ms</a:t>
            </a:r>
            <a:endParaRPr lang="en-US" sz="1400" dirty="0"/>
          </a:p>
          <a:p>
            <a:r>
              <a:rPr lang="en-US" sz="1400" dirty="0"/>
              <a:t>16  202.28.221.46 (202.28.221.46)  287.252 </a:t>
            </a:r>
            <a:r>
              <a:rPr lang="en-US" sz="1400" dirty="0" err="1"/>
              <a:t>ms</a:t>
            </a:r>
            <a:r>
              <a:rPr lang="en-US" sz="1400" dirty="0"/>
              <a:t>  287.306 </a:t>
            </a:r>
            <a:r>
              <a:rPr lang="en-US" sz="1400" dirty="0" err="1"/>
              <a:t>ms</a:t>
            </a:r>
            <a:r>
              <a:rPr lang="en-US" sz="1400" dirty="0"/>
              <a:t>  287.282 </a:t>
            </a:r>
            <a:r>
              <a:rPr lang="en-US" sz="1400" dirty="0" err="1"/>
              <a:t>ms</a:t>
            </a:r>
            <a:endParaRPr lang="en-US" sz="1400" dirty="0"/>
          </a:p>
          <a:p>
            <a:r>
              <a:rPr lang="en-US" sz="1400" dirty="0"/>
              <a:t>17  * * *</a:t>
            </a:r>
          </a:p>
          <a:p>
            <a:r>
              <a:rPr lang="en-US" sz="1400" dirty="0"/>
              <a:t>18  * * *</a:t>
            </a:r>
          </a:p>
          <a:p>
            <a:r>
              <a:rPr lang="en-US" sz="1400" dirty="0"/>
              <a:t>19  * * *</a:t>
            </a:r>
          </a:p>
          <a:p>
            <a:r>
              <a:rPr lang="en-US" sz="1400" dirty="0"/>
              <a:t>20  </a:t>
            </a:r>
            <a:r>
              <a:rPr lang="en-US" sz="1400" dirty="0" err="1"/>
              <a:t>coe-gw.psu.ac.th</a:t>
            </a:r>
            <a:r>
              <a:rPr lang="en-US" sz="1400" dirty="0"/>
              <a:t> (202.29.149.70)  241.681 </a:t>
            </a:r>
            <a:r>
              <a:rPr lang="en-US" sz="1400" dirty="0" err="1"/>
              <a:t>ms</a:t>
            </a:r>
            <a:r>
              <a:rPr lang="en-US" sz="1400" dirty="0"/>
              <a:t>  241.715 </a:t>
            </a:r>
            <a:r>
              <a:rPr lang="en-US" sz="1400" dirty="0" err="1"/>
              <a:t>ms</a:t>
            </a:r>
            <a:r>
              <a:rPr lang="en-US" sz="1400" dirty="0"/>
              <a:t>  241.680 </a:t>
            </a:r>
            <a:r>
              <a:rPr lang="en-US" sz="1400" dirty="0" err="1"/>
              <a:t>ms</a:t>
            </a:r>
            <a:endParaRPr lang="en-US" sz="1400" dirty="0"/>
          </a:p>
          <a:p>
            <a:r>
              <a:rPr lang="is-IS" sz="1400" dirty="0"/>
              <a:t>21  munnari.OZ.AU (202.29.151.3)  241.610 ms  241.636 ms  241.537 ms</a:t>
            </a:r>
          </a:p>
        </p:txBody>
      </p:sp>
      <p:sp>
        <p:nvSpPr>
          <p:cNvPr id="122886" name="Text Box 5"/>
          <p:cNvSpPr txBox="1">
            <a:spLocks noChangeArrowheads="1"/>
          </p:cNvSpPr>
          <p:nvPr/>
        </p:nvSpPr>
        <p:spPr bwMode="auto">
          <a:xfrm>
            <a:off x="54769" y="569774"/>
            <a:ext cx="890894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dirty="0" err="1">
                <a:solidFill>
                  <a:srgbClr val="FF0000"/>
                </a:solidFill>
                <a:latin typeface="Calibri"/>
              </a:rPr>
              <a:t>traceroute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:</a:t>
            </a:r>
            <a:r>
              <a:rPr lang="en-US" dirty="0">
                <a:latin typeface="Calibri"/>
              </a:rPr>
              <a:t> </a:t>
            </a:r>
            <a:r>
              <a:rPr lang="en-US" dirty="0" err="1">
                <a:latin typeface="Calibri"/>
              </a:rPr>
              <a:t>rio.cl.cam.ac.uk</a:t>
            </a:r>
            <a:r>
              <a:rPr lang="en-US" dirty="0">
                <a:latin typeface="Calibri"/>
              </a:rPr>
              <a:t> to </a:t>
            </a:r>
            <a:r>
              <a:rPr lang="en-US" dirty="0" err="1">
                <a:latin typeface="Calibri"/>
              </a:rPr>
              <a:t>munnari.oz.au</a:t>
            </a:r>
            <a:endParaRPr lang="en-US" dirty="0">
              <a:latin typeface="Calibri"/>
            </a:endParaRPr>
          </a:p>
          <a:p>
            <a:pPr algn="ctr"/>
            <a:r>
              <a:rPr lang="en-US" sz="1600" dirty="0">
                <a:latin typeface="Calibri"/>
              </a:rPr>
              <a:t>(</a:t>
            </a:r>
            <a:r>
              <a:rPr lang="en-US" sz="1600" dirty="0" err="1">
                <a:latin typeface="Calibri"/>
              </a:rPr>
              <a:t>tracepath</a:t>
            </a:r>
            <a:r>
              <a:rPr lang="en-US" sz="1600" dirty="0">
                <a:latin typeface="Calibri"/>
              </a:rPr>
              <a:t> on windows is similar)</a:t>
            </a:r>
          </a:p>
        </p:txBody>
      </p:sp>
      <p:sp>
        <p:nvSpPr>
          <p:cNvPr id="122887" name="Line 6"/>
          <p:cNvSpPr>
            <a:spLocks noChangeShapeType="1"/>
          </p:cNvSpPr>
          <p:nvPr/>
        </p:nvSpPr>
        <p:spPr bwMode="auto">
          <a:xfrm flipV="1">
            <a:off x="725488" y="5762452"/>
            <a:ext cx="2250547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22888" name="Text Box 7"/>
          <p:cNvSpPr txBox="1">
            <a:spLocks noChangeArrowheads="1"/>
          </p:cNvSpPr>
          <p:nvPr/>
        </p:nvSpPr>
        <p:spPr bwMode="auto">
          <a:xfrm>
            <a:off x="5008656" y="1192660"/>
            <a:ext cx="4565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FF0000"/>
                </a:solidFill>
                <a:latin typeface="Calibri"/>
              </a:rPr>
              <a:t>Three delay measurements from </a:t>
            </a:r>
          </a:p>
          <a:p>
            <a:r>
              <a:rPr lang="en-US" sz="1800" dirty="0" err="1">
                <a:solidFill>
                  <a:srgbClr val="FF0000"/>
                </a:solidFill>
                <a:latin typeface="Calibri"/>
              </a:rPr>
              <a:t>rio.cl.cam.ac.uk</a:t>
            </a:r>
            <a:r>
              <a:rPr lang="en-US" sz="1800" dirty="0">
                <a:solidFill>
                  <a:srgbClr val="FF0000"/>
                </a:solidFill>
                <a:latin typeface="Calibri"/>
              </a:rPr>
              <a:t> to </a:t>
            </a:r>
            <a:r>
              <a:rPr lang="en-US" sz="1800" dirty="0" err="1">
                <a:solidFill>
                  <a:srgbClr val="FF0000"/>
                </a:solidFill>
                <a:latin typeface="Calibri"/>
              </a:rPr>
              <a:t>gatwick.net.cl.cam.ac.uk</a:t>
            </a:r>
            <a:endParaRPr lang="en-US" sz="18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22889" name="Line 8"/>
          <p:cNvSpPr>
            <a:spLocks noChangeShapeType="1"/>
          </p:cNvSpPr>
          <p:nvPr/>
        </p:nvSpPr>
        <p:spPr bwMode="auto">
          <a:xfrm flipV="1">
            <a:off x="3156873" y="1306960"/>
            <a:ext cx="671512" cy="4127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22890" name="Line 9"/>
          <p:cNvSpPr>
            <a:spLocks noChangeShapeType="1"/>
          </p:cNvSpPr>
          <p:nvPr/>
        </p:nvSpPr>
        <p:spPr bwMode="auto">
          <a:xfrm flipV="1">
            <a:off x="3696623" y="1295848"/>
            <a:ext cx="139700" cy="40481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22891" name="Line 10"/>
          <p:cNvSpPr>
            <a:spLocks noChangeShapeType="1"/>
          </p:cNvSpPr>
          <p:nvPr/>
        </p:nvSpPr>
        <p:spPr bwMode="auto">
          <a:xfrm flipH="1" flipV="1">
            <a:off x="3831560" y="1305373"/>
            <a:ext cx="366713" cy="3905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22892" name="Line 11"/>
          <p:cNvSpPr>
            <a:spLocks noChangeShapeType="1"/>
          </p:cNvSpPr>
          <p:nvPr/>
        </p:nvSpPr>
        <p:spPr bwMode="auto">
          <a:xfrm>
            <a:off x="3823623" y="1314897"/>
            <a:ext cx="1266581" cy="19843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22893" name="Text Box 12"/>
          <p:cNvSpPr txBox="1">
            <a:spLocks noChangeArrowheads="1"/>
          </p:cNvSpPr>
          <p:nvPr/>
        </p:nvSpPr>
        <p:spPr bwMode="auto">
          <a:xfrm>
            <a:off x="2857500" y="5517155"/>
            <a:ext cx="6286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FF0000"/>
                </a:solidFill>
                <a:latin typeface="Calibri"/>
              </a:rPr>
              <a:t>* means no response (probe lost, router not replying)</a:t>
            </a:r>
          </a:p>
        </p:txBody>
      </p:sp>
      <p:sp>
        <p:nvSpPr>
          <p:cNvPr id="122895" name="Text Box 15"/>
          <p:cNvSpPr txBox="1">
            <a:spLocks noChangeArrowheads="1"/>
          </p:cNvSpPr>
          <p:nvPr/>
        </p:nvSpPr>
        <p:spPr bwMode="auto">
          <a:xfrm>
            <a:off x="7220743" y="2031684"/>
            <a:ext cx="17910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FF0000"/>
                </a:solidFill>
                <a:latin typeface="Calibri"/>
              </a:rPr>
              <a:t>trans-continent</a:t>
            </a:r>
          </a:p>
          <a:p>
            <a:r>
              <a:rPr lang="en-US" sz="2000" dirty="0">
                <a:solidFill>
                  <a:srgbClr val="FF0000"/>
                </a:solidFill>
                <a:latin typeface="Calibri"/>
              </a:rPr>
              <a:t>link</a:t>
            </a:r>
            <a:endParaRPr lang="en-US" sz="2000" dirty="0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6265674" y="2519105"/>
            <a:ext cx="1963926" cy="15639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57200" y="4135530"/>
            <a:ext cx="5839959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98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57358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A608E-B6B5-1541-936D-825029CBD2E1}" type="slidenum">
              <a:rPr lang="en-US" smtClean="0"/>
              <a:pPr/>
              <a:t>99</a:t>
            </a:fld>
            <a:endParaRPr lang="en-US" dirty="0"/>
          </a:p>
        </p:txBody>
      </p:sp>
      <p:sp>
        <p:nvSpPr>
          <p:cNvPr id="451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Traceroute and ICMP</a:t>
            </a:r>
          </a:p>
        </p:txBody>
      </p:sp>
      <p:sp>
        <p:nvSpPr>
          <p:cNvPr id="451588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000"/>
              <a:t>Source sends series of UDP segments to dest</a:t>
            </a:r>
          </a:p>
          <a:p>
            <a:pPr lvl="1"/>
            <a:r>
              <a:rPr lang="en-US" sz="1800"/>
              <a:t>First has TTL =1</a:t>
            </a:r>
          </a:p>
          <a:p>
            <a:pPr lvl="1"/>
            <a:r>
              <a:rPr lang="en-US" sz="1800"/>
              <a:t>Second has TTL=2, etc.</a:t>
            </a:r>
          </a:p>
          <a:p>
            <a:pPr lvl="1"/>
            <a:r>
              <a:rPr lang="en-US" sz="1800"/>
              <a:t>Unlikely port number</a:t>
            </a:r>
          </a:p>
          <a:p>
            <a:r>
              <a:rPr lang="en-US" sz="2000"/>
              <a:t>When nth datagram arrives to nth router:</a:t>
            </a:r>
          </a:p>
          <a:p>
            <a:pPr lvl="1"/>
            <a:r>
              <a:rPr lang="en-US" sz="1800"/>
              <a:t>Router discards datagram</a:t>
            </a:r>
          </a:p>
          <a:p>
            <a:pPr lvl="1"/>
            <a:r>
              <a:rPr lang="en-US" sz="1800"/>
              <a:t>And sends to source an ICMP message (type 11, code 0)</a:t>
            </a:r>
          </a:p>
          <a:p>
            <a:pPr lvl="1"/>
            <a:r>
              <a:rPr lang="en-US" sz="1800"/>
              <a:t>Message includes name of router&amp; IP address</a:t>
            </a:r>
          </a:p>
        </p:txBody>
      </p:sp>
      <p:sp>
        <p:nvSpPr>
          <p:cNvPr id="451589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000" dirty="0"/>
              <a:t>When ICMP message arrives, source calculates RTT</a:t>
            </a:r>
          </a:p>
          <a:p>
            <a:r>
              <a:rPr lang="en-US" sz="2000" dirty="0" err="1"/>
              <a:t>Traceroute</a:t>
            </a:r>
            <a:r>
              <a:rPr lang="en-US" sz="2000" dirty="0"/>
              <a:t> does this 3 times</a:t>
            </a:r>
          </a:p>
          <a:p>
            <a:pPr>
              <a:buFont typeface="ZapfDingbats" charset="0"/>
              <a:buNone/>
            </a:pPr>
            <a:r>
              <a:rPr lang="en-US" sz="2000" u="sng" dirty="0">
                <a:solidFill>
                  <a:srgbClr val="FF0000"/>
                </a:solidFill>
              </a:rPr>
              <a:t>Stopping criterion</a:t>
            </a:r>
          </a:p>
          <a:p>
            <a:r>
              <a:rPr lang="en-US" sz="2000" dirty="0"/>
              <a:t>UDP segment eventually arrives at destination host</a:t>
            </a:r>
          </a:p>
          <a:p>
            <a:r>
              <a:rPr lang="en-US" sz="2000" dirty="0"/>
              <a:t>Destination returns ICMP </a:t>
            </a:r>
            <a:r>
              <a:rPr lang="ja-JP" altLang="en-US" sz="2000" dirty="0">
                <a:latin typeface="Calibri"/>
              </a:rPr>
              <a:t>“</a:t>
            </a:r>
            <a:r>
              <a:rPr lang="en-US" sz="2000" dirty="0"/>
              <a:t>host unreachable</a:t>
            </a:r>
            <a:r>
              <a:rPr lang="ja-JP" altLang="en-US" sz="2000" dirty="0">
                <a:latin typeface="Calibri"/>
              </a:rPr>
              <a:t>”</a:t>
            </a:r>
            <a:r>
              <a:rPr lang="en-US" sz="2000" dirty="0"/>
              <a:t> packet (type 3, code 3)</a:t>
            </a:r>
          </a:p>
          <a:p>
            <a:r>
              <a:rPr lang="en-US" sz="2000" dirty="0"/>
              <a:t>When source gets this ICMP, stops.</a:t>
            </a:r>
          </a:p>
        </p:txBody>
      </p:sp>
    </p:spTree>
    <p:extLst>
      <p:ext uri="{BB962C8B-B14F-4D97-AF65-F5344CB8AC3E}">
        <p14:creationId xmlns:p14="http://schemas.microsoft.com/office/powerpoint/2010/main" val="27776830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85105</TotalTime>
  <Words>10653</Words>
  <Application>Microsoft Macintosh PowerPoint</Application>
  <PresentationFormat>On-screen Show (4:3)</PresentationFormat>
  <Paragraphs>2452</Paragraphs>
  <Slides>153</Slides>
  <Notes>65</Notes>
  <HiddenSlides>0</HiddenSlides>
  <MMClips>1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153</vt:i4>
      </vt:variant>
    </vt:vector>
  </HeadingPairs>
  <TitlesOfParts>
    <vt:vector size="175" baseType="lpstr">
      <vt:lpstr>Arial Unicode MS</vt:lpstr>
      <vt:lpstr>ＭＳ Ｐゴシック</vt:lpstr>
      <vt:lpstr>Arial</vt:lpstr>
      <vt:lpstr>Arial Bold</vt:lpstr>
      <vt:lpstr>Arial Bold Italic</vt:lpstr>
      <vt:lpstr>Calibri</vt:lpstr>
      <vt:lpstr>Comic Sans MS</vt:lpstr>
      <vt:lpstr>Courier</vt:lpstr>
      <vt:lpstr>Courier New</vt:lpstr>
      <vt:lpstr>Helvetica</vt:lpstr>
      <vt:lpstr>Lucida Sans Unicode</vt:lpstr>
      <vt:lpstr>Palatino Linotype</vt:lpstr>
      <vt:lpstr>Times New Roman</vt:lpstr>
      <vt:lpstr>Times New Roman Bold Italic</vt:lpstr>
      <vt:lpstr>Times New Roman Italic</vt:lpstr>
      <vt:lpstr>verdana</vt:lpstr>
      <vt:lpstr>Wingdings</vt:lpstr>
      <vt:lpstr>ZapfDingbats</vt:lpstr>
      <vt:lpstr>Office Theme</vt:lpstr>
      <vt:lpstr>Blank Presentation</vt:lpstr>
      <vt:lpstr>Equation</vt:lpstr>
      <vt:lpstr>Clip</vt:lpstr>
      <vt:lpstr>Topic 4: Network Layer</vt:lpstr>
      <vt:lpstr>PowerPoint Presentation</vt:lpstr>
      <vt:lpstr>Addressing (at a conceptual level)</vt:lpstr>
      <vt:lpstr>Packets (at a conceptual level)</vt:lpstr>
      <vt:lpstr>Switches/Routers</vt:lpstr>
      <vt:lpstr>A Variety of Networks</vt:lpstr>
      <vt:lpstr>Switches forward packets</vt:lpstr>
      <vt:lpstr>Forwarding Decisions</vt:lpstr>
      <vt:lpstr>Forwarding vs Routing</vt:lpstr>
      <vt:lpstr>Router definitions</vt:lpstr>
      <vt:lpstr>Networks and routers</vt:lpstr>
      <vt:lpstr>What’s inside a router?</vt:lpstr>
      <vt:lpstr>What’s inside a router?</vt:lpstr>
      <vt:lpstr>What’s inside a router?</vt:lpstr>
      <vt:lpstr>Context and Terminology</vt:lpstr>
      <vt:lpstr>Context and Terminology</vt:lpstr>
      <vt:lpstr>Routing Protocols </vt:lpstr>
      <vt:lpstr>Internet Routing</vt:lpstr>
      <vt:lpstr>Addressing (for now)</vt:lpstr>
      <vt:lpstr>Outline </vt:lpstr>
      <vt:lpstr>Link-State Routing</vt:lpstr>
      <vt:lpstr>Link State Routing</vt:lpstr>
      <vt:lpstr>Link State Routing</vt:lpstr>
      <vt:lpstr>Link State Routing</vt:lpstr>
      <vt:lpstr>Dijkstra’s Shortest Path Algorithm</vt:lpstr>
      <vt:lpstr>The Forwarding Table</vt:lpstr>
      <vt:lpstr>Issue #1: Scalability</vt:lpstr>
      <vt:lpstr>Issue#2: Transient Disruptions</vt:lpstr>
      <vt:lpstr>Distance Vector Routing</vt:lpstr>
      <vt:lpstr>Learn-By-Doing</vt:lpstr>
      <vt:lpstr>Experiment</vt:lpstr>
      <vt:lpstr>Go!</vt:lpstr>
      <vt:lpstr>Distance-Vector Routing</vt:lpstr>
      <vt:lpstr>Example of Distributed Computation</vt:lpstr>
      <vt:lpstr>Distance Vector Routing</vt:lpstr>
      <vt:lpstr>A few other inconvenient truths</vt:lpstr>
      <vt:lpstr>Can You Use Any Metric?</vt:lpstr>
      <vt:lpstr>What Happens Here?</vt:lpstr>
      <vt:lpstr>No agreement on metrics?</vt:lpstr>
      <vt:lpstr>What Happens Here?</vt:lpstr>
      <vt:lpstr>Must agree on loop-avoiding metric</vt:lpstr>
      <vt:lpstr>What happens when routers lie?</vt:lpstr>
      <vt:lpstr>Link State vs. Distance Vector</vt:lpstr>
      <vt:lpstr>Link State vs. Distance Vector</vt:lpstr>
      <vt:lpstr>Link State vs. Distance Vector</vt:lpstr>
      <vt:lpstr>Routing: Just the Beginning</vt:lpstr>
      <vt:lpstr>What are desirable goals for a routing solution?</vt:lpstr>
      <vt:lpstr>Delivery models</vt:lpstr>
      <vt:lpstr>Metrics</vt:lpstr>
      <vt:lpstr>From Routing back to Forwarding</vt:lpstr>
      <vt:lpstr>Basic Architectural Components of an IP Router</vt:lpstr>
      <vt:lpstr>Independent operation!</vt:lpstr>
      <vt:lpstr>Per-packet processing in an IP Router</vt:lpstr>
      <vt:lpstr>Generic Router Architecture</vt:lpstr>
      <vt:lpstr>Generic Router Architecture</vt:lpstr>
      <vt:lpstr>Forwarding tables</vt:lpstr>
      <vt:lpstr>IP addresses as a line</vt:lpstr>
      <vt:lpstr>Longest Prefix Match (LPM)</vt:lpstr>
      <vt:lpstr>Longest Prefix Match (LPM)</vt:lpstr>
      <vt:lpstr>Implementing Longest Prefix Match</vt:lpstr>
      <vt:lpstr>Buffers in Routers</vt:lpstr>
      <vt:lpstr>Buffer Sizing Story</vt:lpstr>
      <vt:lpstr>PowerPoint Presentation</vt:lpstr>
      <vt:lpstr>PowerPoint Presentation</vt:lpstr>
      <vt:lpstr>Rule-of-thumb – Intuition </vt:lpstr>
      <vt:lpstr>Small Buffers – Intuition </vt:lpstr>
      <vt:lpstr>The Internet version of a Network layer</vt:lpstr>
      <vt:lpstr>IPv4 Packet Structure 20 Bytes of Standard Header, then Options</vt:lpstr>
      <vt:lpstr>(Packet) Network Tasks One-by-One</vt:lpstr>
      <vt:lpstr>Reading Packet Correctly</vt:lpstr>
      <vt:lpstr>Getting Packet to Destination and Back</vt:lpstr>
      <vt:lpstr>Telling Host How to Handle Packet</vt:lpstr>
      <vt:lpstr>Special Handling</vt:lpstr>
      <vt:lpstr>Potential Problems</vt:lpstr>
      <vt:lpstr>Header Corruption</vt:lpstr>
      <vt:lpstr>Preventing Loops (aka Internet Zombie plan)</vt:lpstr>
      <vt:lpstr>Fragmentation (some assembly required)</vt:lpstr>
      <vt:lpstr>IP Fragmentation &amp; Reassembly</vt:lpstr>
      <vt:lpstr>IP Fragmentation and Reassembly</vt:lpstr>
      <vt:lpstr>Fragmentation Details</vt:lpstr>
      <vt:lpstr>Options</vt:lpstr>
      <vt:lpstr>IP Addressing: introduction</vt:lpstr>
      <vt:lpstr>Subnets</vt:lpstr>
      <vt:lpstr>IP addresses: how to get one?</vt:lpstr>
      <vt:lpstr>DHCP client-server scenario</vt:lpstr>
      <vt:lpstr>IP addresses: how to get one?</vt:lpstr>
      <vt:lpstr>Hierarchical addressing: route aggregation</vt:lpstr>
      <vt:lpstr>Hierarchical addressing: more specific routes</vt:lpstr>
      <vt:lpstr>IP addressing: the last word...</vt:lpstr>
      <vt:lpstr>NAT: Network Address Translation</vt:lpstr>
      <vt:lpstr>NAT: Network Address Translation</vt:lpstr>
      <vt:lpstr>NAT: Network Address Translation</vt:lpstr>
      <vt:lpstr>NAT: Network Address Translation</vt:lpstr>
      <vt:lpstr>NAT: Network Address Translation</vt:lpstr>
      <vt:lpstr>NAT traversal problem</vt:lpstr>
      <vt:lpstr>NAT traversal problem</vt:lpstr>
      <vt:lpstr>NAT traversal problem</vt:lpstr>
      <vt:lpstr>Remember this?  Traceroute at work…</vt:lpstr>
      <vt:lpstr>Traceroute and ICMP</vt:lpstr>
      <vt:lpstr>ICMP: Internet Control Message Protocol</vt:lpstr>
      <vt:lpstr>PowerPoint Presentation</vt:lpstr>
      <vt:lpstr>Switches vs. Routers Summary</vt:lpstr>
      <vt:lpstr>MAC Addresses (and IPv4 ARP) or How do I glue my network to my data-link?</vt:lpstr>
      <vt:lpstr>LAN Addresses and ARP</vt:lpstr>
      <vt:lpstr>Address Resolution Protocol</vt:lpstr>
      <vt:lpstr>Example: A Sending a Packet to B</vt:lpstr>
      <vt:lpstr>Example: A Sending a Packet to B</vt:lpstr>
      <vt:lpstr>Host A Decides to Send Through R</vt:lpstr>
      <vt:lpstr>Host A Sends Packet Through R</vt:lpstr>
      <vt:lpstr>R Decides how to Forward Packet</vt:lpstr>
      <vt:lpstr>R Sends Packet to B</vt:lpstr>
      <vt:lpstr>Security Analysis of ARP</vt:lpstr>
      <vt:lpstr>Key Ideas in Both ARP and DHCP</vt:lpstr>
      <vt:lpstr>Why Not Use DNS-Like Tables?</vt:lpstr>
      <vt:lpstr>IPv6</vt:lpstr>
      <vt:lpstr>PowerPoint Presentation</vt:lpstr>
      <vt:lpstr>PowerPoint Presentation</vt:lpstr>
      <vt:lpstr>PowerPoint Presentation</vt:lpstr>
      <vt:lpstr>Why do we care about IPv6? IPv4 starts to get expensive</vt:lpstr>
      <vt:lpstr>Why do we care about IPv6? IPv4 BGP growth</vt:lpstr>
      <vt:lpstr>IPv6</vt:lpstr>
      <vt:lpstr>PowerPoint Presentation</vt:lpstr>
      <vt:lpstr>Larger Address Space</vt:lpstr>
      <vt:lpstr>Other Significant Protocol Changes - 1</vt:lpstr>
      <vt:lpstr>Other Significant Protocol Changes - 2</vt:lpstr>
      <vt:lpstr>IPv6 Basic Address Structure</vt:lpstr>
      <vt:lpstr>IPv6 Address Representation (quick)</vt:lpstr>
      <vt:lpstr>IPv6 Address Families</vt:lpstr>
      <vt:lpstr>Problem with /64 Subnets</vt:lpstr>
      <vt:lpstr>Neighbour Discovery</vt:lpstr>
      <vt:lpstr>IPv6 Dynamic Address Assignment</vt:lpstr>
      <vt:lpstr>SLAAC: overview</vt:lpstr>
      <vt:lpstr>SLAAC: overview</vt:lpstr>
      <vt:lpstr>SLAAC: overview</vt:lpstr>
      <vt:lpstr>The EUI-64 Interface Identifier</vt:lpstr>
      <vt:lpstr>SLAAC: overview; Router Solicitation</vt:lpstr>
      <vt:lpstr>Router Advertisement</vt:lpstr>
      <vt:lpstr>Uh-oh</vt:lpstr>
      <vt:lpstr>Address Configuration: SLAAC Privacy Addresses</vt:lpstr>
      <vt:lpstr>Address Configuration: SLAAC Privacy Addresses</vt:lpstr>
      <vt:lpstr>IPv6: why has the transition taken so long?</vt:lpstr>
      <vt:lpstr>IPv6: why has the transition taken so long?</vt:lpstr>
      <vt:lpstr>Transition tech: outline</vt:lpstr>
      <vt:lpstr>Dual-Stack Services: Common Deployment</vt:lpstr>
      <vt:lpstr>Dual-Stack Services: Common Deployment</vt:lpstr>
      <vt:lpstr>Happy Eyeballs</vt:lpstr>
      <vt:lpstr>Happy Eyeballs</vt:lpstr>
      <vt:lpstr>DNS64 &amp; NAT64</vt:lpstr>
      <vt:lpstr>464XLAT</vt:lpstr>
      <vt:lpstr>Where are we now? BGP Connectivity 2005</vt:lpstr>
      <vt:lpstr>Where are we now? BGP Connectivity 2015</vt:lpstr>
      <vt:lpstr>Improving on IPv4 and IPv6?</vt:lpstr>
      <vt:lpstr>Summary Network Layer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Moore</dc:creator>
  <cp:lastModifiedBy>Andrew Moore</cp:lastModifiedBy>
  <cp:revision>346</cp:revision>
  <cp:lastPrinted>2020-01-22T10:48:00Z</cp:lastPrinted>
  <dcterms:created xsi:type="dcterms:W3CDTF">2012-01-26T21:42:46Z</dcterms:created>
  <dcterms:modified xsi:type="dcterms:W3CDTF">2020-01-24T10:21:44Z</dcterms:modified>
</cp:coreProperties>
</file>