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71" r:id="rId2"/>
    <p:sldId id="428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8" r:id="rId14"/>
    <p:sldId id="387" r:id="rId15"/>
    <p:sldId id="392" r:id="rId16"/>
    <p:sldId id="393" r:id="rId17"/>
    <p:sldId id="313" r:id="rId18"/>
    <p:sldId id="394" r:id="rId19"/>
    <p:sldId id="395" r:id="rId20"/>
    <p:sldId id="401" r:id="rId21"/>
    <p:sldId id="280" r:id="rId22"/>
    <p:sldId id="425" r:id="rId23"/>
    <p:sldId id="426" r:id="rId24"/>
    <p:sldId id="415" r:id="rId25"/>
    <p:sldId id="416" r:id="rId26"/>
    <p:sldId id="417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9" r:id="rId38"/>
    <p:sldId id="420" r:id="rId39"/>
    <p:sldId id="421" r:id="rId40"/>
    <p:sldId id="422" r:id="rId41"/>
    <p:sldId id="423" r:id="rId42"/>
    <p:sldId id="418" r:id="rId43"/>
    <p:sldId id="427" r:id="rId44"/>
    <p:sldId id="42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837" autoAdjust="0"/>
  </p:normalViewPr>
  <p:slideViewPr>
    <p:cSldViewPr snapToGrid="0" snapToObjects="1">
      <p:cViewPr varScale="1">
        <p:scale>
          <a:sx n="117" d="100"/>
          <a:sy n="117" d="100"/>
        </p:scale>
        <p:origin x="2024" y="176"/>
      </p:cViewPr>
      <p:guideLst>
        <p:guide orient="horz" pos="2160"/>
        <p:guide pos="2880"/>
      </p:guideLst>
    </p:cSldViewPr>
  </p:slideViewPr>
  <p:notesTextViewPr>
    <p:cViewPr>
      <p:scale>
        <a:sx n="229" d="100"/>
        <a:sy n="229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15/01/2020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15/01/2020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Topic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18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Novell</a:t>
            </a:r>
          </a:p>
          <a:p>
            <a:r>
              <a:rPr lang="en-US" dirty="0" err="1"/>
              <a:t>DECnet</a:t>
            </a:r>
            <a:endParaRPr lang="en-US" dirty="0"/>
          </a:p>
          <a:p>
            <a:r>
              <a:rPr lang="en-US" dirty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19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583016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7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339622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23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924546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2019-01-23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7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26-nov-2014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40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FF31BB-FCBD-C54C-987A-6BA0D7B0631A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F7CDEA-02A4-2849-B1FA-0ED246A84BBF}" type="slidenum">
              <a:rPr lang="en-US" sz="1300" b="0">
                <a:latin typeface="Times New Roman" charset="0"/>
              </a:rPr>
              <a:pPr eaLnBrk="1" hangingPunct="1"/>
              <a:t>30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128292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0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7B87A82-55FF-E24E-B173-60FAB8B8FC56}" type="slidenum">
              <a:rPr lang="en-US" sz="1300" b="0">
                <a:latin typeface="Times New Roman" charset="0"/>
              </a:rPr>
              <a:pPr eaLnBrk="1" hangingPunct="1"/>
              <a:t>32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424702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30F0E7-3CF2-2F4B-BB3D-8F8D1129017C}" type="slidenum">
              <a:rPr lang="en-US" sz="1300" b="0">
                <a:latin typeface="Times New Roman" charset="0"/>
              </a:rPr>
              <a:pPr eaLnBrk="1" hangingPunct="1"/>
              <a:t>33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  <p:extLst>
      <p:ext uri="{BB962C8B-B14F-4D97-AF65-F5344CB8AC3E}">
        <p14:creationId xmlns:p14="http://schemas.microsoft.com/office/powerpoint/2010/main" val="1891145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B174D5-BE8E-1C4D-8E49-FC2A21E4D0C3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32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29447-AA2F-064E-8687-3FE0AF7F8FA7}" type="slidenum">
              <a:rPr lang="en-US" sz="1300" b="0">
                <a:latin typeface="Times New Roman" charset="0"/>
              </a:rPr>
              <a:pPr eaLnBrk="1" hangingPunct="1"/>
              <a:t>35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One make hosts as simple as possible.  The other makes the network as simple as possible.  Which do you prefer?</a:t>
            </a:r>
          </a:p>
        </p:txBody>
      </p:sp>
    </p:spTree>
    <p:extLst>
      <p:ext uri="{BB962C8B-B14F-4D97-AF65-F5344CB8AC3E}">
        <p14:creationId xmlns:p14="http://schemas.microsoft.com/office/powerpoint/2010/main" val="1208013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D03E90-0236-3B41-9C09-8ED6365D4ED1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336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81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24-nov-2014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When I say switch, I almost always mean router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12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3738"/>
            <a:ext cx="4560887" cy="3421062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3738"/>
            <a:ext cx="4560887" cy="3421062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18" y="4343703"/>
            <a:ext cx="5031878" cy="4112381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3129043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Wed </a:t>
            </a:r>
            <a:r>
              <a:rPr lang="en-US"/>
              <a:t>22 Jan</a:t>
            </a:r>
            <a:r>
              <a:rPr lang="en-US" baseline="0"/>
              <a:t>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2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2016-11-18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9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9B4109-304C-2D41-87E7-8A84F333909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Router has TWO link layers (and each link gets a PHY) 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FIX picture</a:t>
            </a:r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B40FF0-F7B9-BD4B-8CFA-A0C8CB5AB82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Do</a:t>
            </a:r>
            <a:r>
              <a:rPr lang="en-US" baseline="0" dirty="0">
                <a:latin typeface="Times New Roman" charset="0"/>
                <a:ea typeface="ＭＳ Ｐゴシック" charset="0"/>
                <a:cs typeface="ＭＳ Ｐゴシック" charset="0"/>
              </a:rPr>
              <a:t> we need these in the internet stack?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E0AFEB-90D6-8E45-B95A-CA53E878C8E6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Lecture (Question by hands)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Traffic lights/driving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17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Cisco bug compatible!</a:t>
            </a:r>
            <a:r>
              <a:rPr lang="en-US" baseline="0" dirty="0">
                <a:latin typeface="+mn-lt"/>
              </a:rPr>
              <a:t> On all hosts must follow same protocol</a:t>
            </a:r>
            <a:endParaRPr lang="en-US" dirty="0"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Topic 2</a:t>
            </a:r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 2 – Architecture and Philosophy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  <a:p>
            <a:r>
              <a:rPr lang="en-US" dirty="0"/>
              <a:t>Protocol Standardization</a:t>
            </a:r>
          </a:p>
          <a:p>
            <a:r>
              <a:rPr lang="en-US" dirty="0"/>
              <a:t>The architects process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Entities usually do something useful</a:t>
            </a:r>
          </a:p>
          <a:p>
            <a:pPr lvl="1"/>
            <a:r>
              <a:rPr lang="en-US" dirty="0"/>
              <a:t>Encryption – Error correction – Reliable Delivery</a:t>
            </a:r>
          </a:p>
          <a:p>
            <a:pPr lvl="1"/>
            <a:r>
              <a:rPr lang="en-US" dirty="0"/>
              <a:t>Nothing at all is also reasonable</a:t>
            </a:r>
          </a:p>
          <a:p>
            <a:pPr marL="0" indent="0">
              <a:buNone/>
            </a:pPr>
            <a:r>
              <a:rPr lang="en-US" dirty="0"/>
              <a:t>Not all communications is end-to-end</a:t>
            </a:r>
          </a:p>
          <a:p>
            <a:pPr marL="0" indent="0">
              <a:buNone/>
            </a:pPr>
            <a:r>
              <a:rPr lang="en-US" dirty="0"/>
              <a:t>Examples for things in the middle</a:t>
            </a:r>
          </a:p>
          <a:p>
            <a:pPr lvl="1"/>
            <a:r>
              <a:rPr lang="en-US" dirty="0"/>
              <a:t>IP Router – Mobile Phone Cell Tower</a:t>
            </a:r>
          </a:p>
          <a:p>
            <a:pPr lvl="1"/>
            <a:r>
              <a:rPr lang="en-US" dirty="0"/>
              <a:t>Person translating French to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gateway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6" y="4984073"/>
            <a:ext cx="5067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 and Embedding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600201"/>
            <a:ext cx="8752642" cy="3007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In Computer Networks we often see higher-layer information embedded within lower-layer information</a:t>
            </a:r>
          </a:p>
          <a:p>
            <a:r>
              <a:rPr lang="en-US" dirty="0"/>
              <a:t>Such embedding can be considered a form of layering</a:t>
            </a:r>
          </a:p>
          <a:p>
            <a:r>
              <a:rPr lang="en-US" dirty="0"/>
              <a:t>Higher layer information is generated by stripping off headers and trailers of the current layer</a:t>
            </a:r>
          </a:p>
          <a:p>
            <a:r>
              <a:rPr lang="en-US" dirty="0" err="1"/>
              <a:t>eg</a:t>
            </a:r>
            <a:r>
              <a:rPr lang="en-US" dirty="0"/>
              <a:t> an IP entity only looks at the IP headers</a:t>
            </a:r>
          </a:p>
          <a:p>
            <a:pPr marL="0" indent="0" algn="ctr">
              <a:buNone/>
            </a:pPr>
            <a:r>
              <a:rPr lang="en-US" b="1" i="1" dirty="0"/>
              <a:t>BUT embedding is not the only form of layering</a:t>
            </a:r>
          </a:p>
          <a:p>
            <a:pPr marL="0" indent="0" algn="ctr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dirty="0"/>
              <a:t>Layering is to help understand a communications system</a:t>
            </a:r>
          </a:p>
          <a:p>
            <a:pPr marL="0" indent="0">
              <a:buNone/>
            </a:pPr>
            <a:r>
              <a:rPr lang="en-US" b="1" dirty="0"/>
              <a:t>NOT</a:t>
            </a:r>
          </a:p>
          <a:p>
            <a:pPr marL="0" indent="0">
              <a:buNone/>
            </a:pPr>
            <a:r>
              <a:rPr lang="en-US" dirty="0"/>
              <a:t>determine implementation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embe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3582457"/>
            <a:ext cx="5130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01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alibri"/>
              </a:rPr>
              <a:t>source</a:t>
            </a:r>
          </a:p>
        </p:txBody>
      </p:sp>
      <p:graphicFrame>
        <p:nvGraphicFramePr>
          <p:cNvPr id="14438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6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394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14452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527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4453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528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4452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39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39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39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1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2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2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061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segment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1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988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datagram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440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360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destination</a:t>
            </a:r>
          </a:p>
        </p:txBody>
      </p:sp>
      <p:graphicFrame>
        <p:nvGraphicFramePr>
          <p:cNvPr id="14438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7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4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444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50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51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1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6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50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0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7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9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8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9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144419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9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4449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0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8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14442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2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14447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479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448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480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448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42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4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6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7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7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5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6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6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5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4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5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4442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14442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sp>
        <p:nvSpPr>
          <p:cNvPr id="14443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537075" y="0"/>
            <a:ext cx="4606925" cy="1143000"/>
          </a:xfrm>
        </p:spPr>
        <p:txBody>
          <a:bodyPr>
            <a:noAutofit/>
          </a:bodyPr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Example Embedding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000" dirty="0">
                <a:ea typeface="ＭＳ Ｐゴシック" charset="0"/>
                <a:cs typeface="ＭＳ Ｐゴシック" charset="0"/>
              </a:rPr>
              <a:t>(also called Encapsulation)</a:t>
            </a: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0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message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38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 err="1">
                    <a:latin typeface="Calibri"/>
                  </a:rPr>
                  <a:t>H</a:t>
                </a:r>
                <a:r>
                  <a:rPr lang="en-US" sz="1800" baseline="-25000" dirty="0" err="1">
                    <a:latin typeface="Calibri"/>
                  </a:rPr>
                  <a:t>t</a:t>
                </a:r>
                <a:endParaRPr lang="en-US" sz="1800" baseline="-25000" dirty="0">
                  <a:latin typeface="Calibri"/>
                </a:endParaRPr>
              </a:p>
            </p:txBody>
          </p:sp>
        </p:grpSp>
        <p:grpSp>
          <p:nvGrpSpPr>
            <p:cNvPr id="144439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>
                    <a:latin typeface="Calibri"/>
                  </a:rPr>
                  <a:t>M</a:t>
                </a:r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3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3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91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frame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Internet protocol stack </a:t>
            </a:r>
            <a:r>
              <a:rPr lang="en-US" i="1" dirty="0"/>
              <a:t>versus</a:t>
            </a:r>
            <a:br>
              <a:rPr lang="en-US" dirty="0"/>
            </a:br>
            <a:r>
              <a:rPr lang="en-US" dirty="0"/>
              <a:t>OSI Reference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 descr="stack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5984" y="-96525"/>
            <a:ext cx="5227471" cy="82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29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E7719C-E073-AD4F-9176-B092A81BBD57}" type="slidenum">
              <a:rPr lang="en-US" sz="1400" smtClean="0"/>
              <a:pPr/>
              <a:t>14</a:t>
            </a:fld>
            <a:endParaRPr lang="en-US" sz="1400" dirty="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ISO/OSI reference model</a:t>
            </a:r>
          </a:p>
        </p:txBody>
      </p:sp>
      <p:sp>
        <p:nvSpPr>
          <p:cNvPr id="14234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presentation: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allow applications to interpret meaning of data, e.g., encryption, compression, machine-specific conventions</a:t>
            </a:r>
          </a:p>
          <a:p>
            <a:r>
              <a:rPr lang="en-US" sz="2400" i="1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session: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synchronization,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checkpointing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recovery of data exchange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Internet stack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missing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these layers!</a:t>
            </a:r>
          </a:p>
          <a:p>
            <a:pPr lvl="1"/>
            <a:r>
              <a:rPr lang="en-US" dirty="0">
                <a:ea typeface="ＭＳ Ｐゴシック" charset="0"/>
              </a:rPr>
              <a:t>these services, </a:t>
            </a:r>
            <a:r>
              <a:rPr lang="en-US" i="1" dirty="0">
                <a:ea typeface="ＭＳ Ｐゴシック" charset="0"/>
              </a:rPr>
              <a:t>if needed,</a:t>
            </a:r>
            <a:r>
              <a:rPr lang="en-US" dirty="0">
                <a:ea typeface="ＭＳ Ｐゴシック" charset="0"/>
              </a:rPr>
              <a:t> must be implemented in application</a:t>
            </a:r>
          </a:p>
        </p:txBody>
      </p:sp>
      <p:grpSp>
        <p:nvGrpSpPr>
          <p:cNvPr id="142343" name="Group 14"/>
          <p:cNvGrpSpPr>
            <a:grpSpLocks/>
          </p:cNvGrpSpPr>
          <p:nvPr/>
        </p:nvGrpSpPr>
        <p:grpSpPr bwMode="auto">
          <a:xfrm>
            <a:off x="6902450" y="1762125"/>
            <a:ext cx="1982788" cy="3644900"/>
            <a:chOff x="3265" y="1545"/>
            <a:chExt cx="1249" cy="2296"/>
          </a:xfrm>
        </p:grpSpPr>
        <p:sp>
          <p:nvSpPr>
            <p:cNvPr id="142344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2345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physical</a:t>
              </a:r>
            </a:p>
          </p:txBody>
        </p:sp>
        <p:sp>
          <p:nvSpPr>
            <p:cNvPr id="142346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7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8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9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0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1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60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15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060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16</a:t>
            </a:fld>
            <a:endParaRPr lang="en-US" sz="1400" dirty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 human protocol and a computer network protocol:</a:t>
            </a:r>
          </a:p>
          <a:p>
            <a:pPr>
              <a:buFont typeface="Wingding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59436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  <a:latin typeface="Calibri"/>
              </a:rPr>
              <a:t>Q:</a:t>
            </a:r>
            <a:r>
              <a:rPr lang="en-US" dirty="0">
                <a:latin typeface="Calibri"/>
              </a:rPr>
              <a:t> Other human protocols?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1" name="Group 16"/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33833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4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5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6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7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8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9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40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</p:grpSp>
      <p:graphicFrame>
        <p:nvGraphicFramePr>
          <p:cNvPr id="33794" name="Object 26"/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8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2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1698625" y="2484438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06" name="Text Box 67"/>
          <p:cNvSpPr txBox="1">
            <a:spLocks noChangeArrowheads="1"/>
          </p:cNvSpPr>
          <p:nvPr/>
        </p:nvSpPr>
        <p:spPr bwMode="auto">
          <a:xfrm>
            <a:off x="1689100" y="3141663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7" name="Line 70"/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8" name="Group 72"/>
          <p:cNvGrpSpPr>
            <a:grpSpLocks/>
          </p:cNvGrpSpPr>
          <p:nvPr/>
        </p:nvGrpSpPr>
        <p:grpSpPr bwMode="auto">
          <a:xfrm>
            <a:off x="1377952" y="3694113"/>
            <a:ext cx="973138" cy="708025"/>
            <a:chOff x="772" y="2747"/>
            <a:chExt cx="613" cy="446"/>
          </a:xfrm>
        </p:grpSpPr>
        <p:sp>
          <p:nvSpPr>
            <p:cNvPr id="33831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2" name="Text Box 69"/>
            <p:cNvSpPr txBox="1">
              <a:spLocks noChangeArrowheads="1"/>
            </p:cNvSpPr>
            <p:nvPr/>
          </p:nvSpPr>
          <p:spPr bwMode="auto">
            <a:xfrm>
              <a:off x="772" y="2747"/>
              <a:ext cx="613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Got the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time?</a:t>
              </a:r>
              <a:endParaRPr lang="en-US" sz="2000" dirty="0"/>
            </a:p>
          </p:txBody>
        </p:sp>
      </p:grpSp>
      <p:sp>
        <p:nvSpPr>
          <p:cNvPr id="33809" name="Line 73"/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0" name="Group 76"/>
          <p:cNvGrpSpPr>
            <a:grpSpLocks/>
          </p:cNvGrpSpPr>
          <p:nvPr/>
        </p:nvGrpSpPr>
        <p:grpSpPr bwMode="auto">
          <a:xfrm>
            <a:off x="1431925" y="4360868"/>
            <a:ext cx="796925" cy="461963"/>
            <a:chOff x="1046" y="2771"/>
            <a:chExt cx="502" cy="291"/>
          </a:xfrm>
        </p:grpSpPr>
        <p:sp>
          <p:nvSpPr>
            <p:cNvPr id="33829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0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4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2:00</a:t>
              </a:r>
              <a:endParaRPr lang="en-US" dirty="0"/>
            </a:p>
          </p:txBody>
        </p:sp>
      </p:grpSp>
      <p:sp>
        <p:nvSpPr>
          <p:cNvPr id="33811" name="Text Box 78"/>
          <p:cNvSpPr txBox="1">
            <a:spLocks noChangeArrowheads="1"/>
          </p:cNvSpPr>
          <p:nvPr/>
        </p:nvSpPr>
        <p:spPr bwMode="auto">
          <a:xfrm>
            <a:off x="5222875" y="2713038"/>
            <a:ext cx="17990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TCP connection</a:t>
            </a:r>
          </a:p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 request</a:t>
            </a:r>
            <a:endParaRPr lang="en-US" dirty="0"/>
          </a:p>
        </p:txBody>
      </p:sp>
      <p:sp>
        <p:nvSpPr>
          <p:cNvPr id="33812" name="Line 85"/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3" name="Line 89"/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4" name="Line 90"/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5" name="Group 93"/>
          <p:cNvGrpSpPr>
            <a:grpSpLocks/>
          </p:cNvGrpSpPr>
          <p:nvPr/>
        </p:nvGrpSpPr>
        <p:grpSpPr bwMode="auto">
          <a:xfrm>
            <a:off x="5156201" y="3408363"/>
            <a:ext cx="1798638" cy="708025"/>
            <a:chOff x="3248" y="2147"/>
            <a:chExt cx="1133" cy="446"/>
          </a:xfrm>
        </p:grpSpPr>
        <p:sp>
          <p:nvSpPr>
            <p:cNvPr id="33827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8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1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TCP connection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response</a:t>
              </a:r>
              <a:endParaRPr lang="en-US" dirty="0"/>
            </a:p>
          </p:txBody>
        </p:sp>
      </p:grpSp>
      <p:sp>
        <p:nvSpPr>
          <p:cNvPr id="33816" name="Line 94"/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7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33825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6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GET http://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www.cl.cam.ac.uk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index.html</a:t>
              </a:r>
              <a:endParaRPr lang="en-US" dirty="0"/>
            </a:p>
          </p:txBody>
        </p:sp>
      </p:grpSp>
      <p:grpSp>
        <p:nvGrpSpPr>
          <p:cNvPr id="33818" name="Group 98"/>
          <p:cNvGrpSpPr>
            <a:grpSpLocks/>
          </p:cNvGrpSpPr>
          <p:nvPr/>
        </p:nvGrpSpPr>
        <p:grpSpPr bwMode="auto">
          <a:xfrm>
            <a:off x="5784851" y="4656143"/>
            <a:ext cx="877888" cy="461963"/>
            <a:chOff x="1046" y="2771"/>
            <a:chExt cx="553" cy="291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4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5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&lt;file&gt;</a:t>
              </a:r>
              <a:endParaRPr lang="en-US" dirty="0"/>
            </a:p>
          </p:txBody>
        </p:sp>
      </p:grpSp>
      <p:sp>
        <p:nvSpPr>
          <p:cNvPr id="33819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20" name="Group 105"/>
          <p:cNvGrpSpPr>
            <a:grpSpLocks/>
          </p:cNvGrpSpPr>
          <p:nvPr/>
        </p:nvGrpSpPr>
        <p:grpSpPr bwMode="auto">
          <a:xfrm>
            <a:off x="3679827" y="5094294"/>
            <a:ext cx="766763" cy="461963"/>
            <a:chOff x="2198" y="3221"/>
            <a:chExt cx="483" cy="291"/>
          </a:xfrm>
        </p:grpSpPr>
        <p:sp>
          <p:nvSpPr>
            <p:cNvPr id="33821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2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2"/>
                  </a:solidFill>
                  <a:latin typeface="Calibri"/>
                </a:rPr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808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/>
            <a:r>
              <a:rPr lang="en-US" dirty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Or prevent it from working altogether</a:t>
            </a:r>
          </a:p>
          <a:p>
            <a:pPr marL="342900" indent="-342900"/>
            <a:r>
              <a:rPr lang="en-US" dirty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>
                <a:latin typeface="Arial" charset="0"/>
              </a:rPr>
              <a:t>Internet Engineering </a:t>
            </a:r>
            <a:r>
              <a:rPr lang="en-US">
                <a:latin typeface="Arial" charset="0"/>
              </a:rPr>
              <a:t>Task Force (IETF)</a:t>
            </a:r>
            <a:endParaRPr lang="en-US" dirty="0">
              <a:latin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IETF 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17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6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18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Standards 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</a:p>
          <a:p>
            <a:pPr>
              <a:lnSpc>
                <a:spcPct val="80000"/>
              </a:lnSpc>
            </a:pPr>
            <a:r>
              <a:rPr lang="en-US" dirty="0"/>
              <a:t>Each with its own Protocol</a:t>
            </a:r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520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19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INTERnet</a:t>
            </a:r>
            <a:r>
              <a:rPr lang="en-US" dirty="0"/>
              <a:t> Solution</a:t>
            </a:r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4D4A-092A-304E-8710-D4D997C1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1143000"/>
          </a:xfrm>
          <a:solidFill>
            <a:srgbClr val="0070C0"/>
          </a:solidFill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TRIGGER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3CDDC-E13F-264D-9E8E-B7DB42763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dirty="0"/>
              <a:t>Philosophy,</a:t>
            </a:r>
          </a:p>
          <a:p>
            <a:r>
              <a:rPr lang="en-GB" sz="4400" dirty="0"/>
              <a:t>Bad Analogies, and</a:t>
            </a:r>
          </a:p>
          <a:p>
            <a:r>
              <a:rPr lang="en-GB" sz="4400" dirty="0"/>
              <a:t>RANTS verging</a:t>
            </a:r>
          </a:p>
          <a:p>
            <a:pPr marL="0" indent="0">
              <a:buNone/>
            </a:pPr>
            <a:r>
              <a:rPr lang="en-GB" sz="4400" dirty="0"/>
              <a:t>				on POLEMIC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Will follow…..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6B370-6F64-544D-B7FA-812DA9DA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73F9B3-8E07-1F4D-9CD5-A3086AA2D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451" y="1600200"/>
            <a:ext cx="308926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7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>
                <a:latin typeface="Arial" charset="0"/>
              </a:rPr>
              <a:t>.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altLang="ja-JP" sz="2400" dirty="0">
                <a:latin typeface="Arial" charset="0"/>
              </a:rPr>
              <a:t> – </a:t>
            </a:r>
            <a:r>
              <a:rPr lang="en-US" sz="2400" dirty="0">
                <a:latin typeface="Arial" charset="0"/>
              </a:rPr>
              <a:t>David Clark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16147" y="6034467"/>
            <a:ext cx="5242194" cy="391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A Multitude of Apps 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3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57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and 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5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5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</p:spPr>
        <p:txBody>
          <a:bodyPr/>
          <a:lstStyle/>
          <a:p>
            <a:pPr>
              <a:defRPr/>
            </a:pPr>
            <a:r>
              <a:rPr lang="en-US" dirty="0"/>
              <a:t>Each layer:</a:t>
            </a:r>
          </a:p>
          <a:p>
            <a:pPr lvl="1">
              <a:defRPr/>
            </a:pPr>
            <a:r>
              <a:rPr lang="en-US" dirty="0"/>
              <a:t>Depends on layer below</a:t>
            </a:r>
          </a:p>
          <a:p>
            <a:pPr lvl="1">
              <a:defRPr/>
            </a:pPr>
            <a:r>
              <a:rPr lang="en-US" dirty="0"/>
              <a:t>Supports layer above</a:t>
            </a:r>
          </a:p>
          <a:p>
            <a:pPr lvl="1">
              <a:defRPr/>
            </a:pPr>
            <a:r>
              <a:rPr lang="en-US" dirty="0"/>
              <a:t>Independent of others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Multiple versions in layer</a:t>
            </a:r>
          </a:p>
          <a:p>
            <a:pPr lvl="1">
              <a:defRPr/>
            </a:pPr>
            <a:r>
              <a:rPr lang="en-US" dirty="0"/>
              <a:t>Interfaces differ somewhat</a:t>
            </a:r>
          </a:p>
          <a:p>
            <a:pPr lvl="1">
              <a:defRPr/>
            </a:pPr>
            <a:r>
              <a:rPr lang="en-US" dirty="0"/>
              <a:t>Components pick which lower-level protocol to use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only one IP layer</a:t>
            </a:r>
          </a:p>
          <a:p>
            <a:pPr lvl="1">
              <a:defRPr/>
            </a:pPr>
            <a:r>
              <a:rPr lang="en-US" dirty="0"/>
              <a:t>Unifying protocol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Layering Crucial to Internet’s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Reuse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Hides underlying detail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Innovation at each level can proceed in parallel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Pursued by very different communities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are some of the drawbacks of protocols and layering?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9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N may duplicate lower layer functionality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error recovery to retransmit lost data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Information hiding may hurt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packet loss due to corruption vs. congestion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Headers start to get really big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typical TCP+IP+Ethernet is 54 bytes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the gains too great to resist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TCP-over-wireless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network doesn’t trust ends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firewalls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480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Saltzer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, Reed, and Clark (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articulated as the “End-to-End Principle” (E2E)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position</a:t>
            </a:r>
          </a:p>
          <a:p>
            <a:pPr marL="344487" lvl="1" indent="0"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(regardless of the position!)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Abstraction Concept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47" y="1600200"/>
            <a:ext cx="8609915" cy="5007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/>
              <a:t>A mechanism for breaking down a problem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what</a:t>
            </a:r>
            <a:r>
              <a:rPr lang="en-US" dirty="0"/>
              <a:t> not </a:t>
            </a:r>
            <a:r>
              <a:rPr lang="en-US" i="1" dirty="0"/>
              <a:t>how</a:t>
            </a:r>
            <a:endParaRPr lang="en-US" dirty="0"/>
          </a:p>
          <a:p>
            <a:r>
              <a:rPr lang="en-US" dirty="0" err="1"/>
              <a:t>eg</a:t>
            </a:r>
            <a:r>
              <a:rPr lang="en-US" dirty="0"/>
              <a:t> Specification </a:t>
            </a:r>
            <a:r>
              <a:rPr lang="en-US" i="1" dirty="0"/>
              <a:t>versus </a:t>
            </a:r>
            <a:r>
              <a:rPr lang="en-US" dirty="0"/>
              <a:t>implementation</a:t>
            </a:r>
          </a:p>
          <a:p>
            <a:r>
              <a:rPr lang="en-US" dirty="0" err="1"/>
              <a:t>eg</a:t>
            </a:r>
            <a:r>
              <a:rPr lang="en-US" dirty="0"/>
              <a:t> Modules in programs</a:t>
            </a:r>
          </a:p>
          <a:p>
            <a:pPr marL="0" indent="0">
              <a:buNone/>
            </a:pPr>
            <a:r>
              <a:rPr lang="en-US" dirty="0"/>
              <a:t>Allows replacement of implementations without affecting system behavior</a:t>
            </a:r>
          </a:p>
          <a:p>
            <a:pPr marL="0" indent="0" algn="ctr">
              <a:buNone/>
            </a:pPr>
            <a:r>
              <a:rPr lang="en-US" i="1" dirty="0"/>
              <a:t>Vertical</a:t>
            </a:r>
            <a:r>
              <a:rPr lang="en-US" dirty="0"/>
              <a:t> versus </a:t>
            </a:r>
            <a:r>
              <a:rPr lang="en-US" i="1" dirty="0"/>
              <a:t>Horizontal</a:t>
            </a:r>
          </a:p>
          <a:p>
            <a:pPr marL="0" indent="0">
              <a:buNone/>
            </a:pPr>
            <a:r>
              <a:rPr lang="en-US" i="1" dirty="0"/>
              <a:t>“Vertical”</a:t>
            </a:r>
            <a:r>
              <a:rPr lang="en-US" dirty="0"/>
              <a:t> what happens in a box “How does it attach to the network?”</a:t>
            </a:r>
          </a:p>
          <a:p>
            <a:pPr marL="0" indent="0">
              <a:buNone/>
            </a:pPr>
            <a:r>
              <a:rPr lang="en-US" i="1" dirty="0"/>
              <a:t>“Horizontal” </a:t>
            </a:r>
            <a:r>
              <a:rPr lang="en-US" dirty="0"/>
              <a:t>the communications paths running through the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b="1" dirty="0"/>
              <a:t>Hint:</a:t>
            </a:r>
            <a:r>
              <a:rPr lang="en-US" sz="3100" dirty="0"/>
              <a:t> paths are built (“layered”) on top of other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25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7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1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46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52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“Only-if-Sufficient” Interpretation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a function at the lower levels of the system unless it can be completely implemented at this level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Unless you can relieve the burden from hosts, don’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t bother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190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“Only-if-Necessary” Interpretation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anything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in the network that can be implemented correctly by the hosts</a:t>
            </a:r>
          </a:p>
          <a:p>
            <a:pPr lvl="1"/>
            <a:endParaRPr lang="en-US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network layer absolutely minimal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This E2E interpretation trumps performance issues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Increases flexibility, since lower layers stay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simple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5579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“Only-if-Useful” Interpretation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hosts can implement functionality correctly, implement it in a lower layer </a:t>
            </a: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as a performance enhancement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does not impose burden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applications that do not require that functionality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6494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some tools: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Protocol as motivation</a:t>
            </a:r>
            <a:endParaRPr lang="en-US" dirty="0"/>
          </a:p>
          <a:p>
            <a:r>
              <a:rPr lang="en-US" dirty="0"/>
              <a:t>Examples of the architects process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0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Layers are simple if only on a single machine</a:t>
            </a:r>
          </a:p>
          <a:p>
            <a:pPr lvl="1">
              <a:defRPr/>
            </a:pPr>
            <a:r>
              <a:rPr lang="en-US" dirty="0"/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we need to implement layers across machines</a:t>
            </a:r>
          </a:p>
          <a:p>
            <a:pPr lvl="1">
              <a:defRPr/>
            </a:pPr>
            <a:r>
              <a:rPr lang="en-US" dirty="0"/>
              <a:t>Hosts</a:t>
            </a:r>
          </a:p>
          <a:p>
            <a:pPr lvl="1">
              <a:defRPr/>
            </a:pPr>
            <a:r>
              <a:rPr lang="en-US" dirty="0"/>
              <a:t>Routers (switches)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What gets implemented where?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Gets Implemented on Host?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Bits arrive on wire, must make it up to application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Therefore, all layers must exist at the host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180479" y="4157663"/>
            <a:ext cx="2267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source / destination</a:t>
            </a:r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8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0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6" name="Group 85"/>
          <p:cNvGrpSpPr>
            <a:grpSpLocks/>
          </p:cNvGrpSpPr>
          <p:nvPr/>
        </p:nvGrpSpPr>
        <p:grpSpPr bwMode="auto">
          <a:xfrm>
            <a:off x="952499" y="4610100"/>
            <a:ext cx="657225" cy="301625"/>
            <a:chOff x="780" y="1553"/>
            <a:chExt cx="428" cy="190"/>
          </a:xfrm>
        </p:grpSpPr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implementation - can be freely changed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E.g., programming language + compiler abstracts away how the particular CPU works 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7429" y="242768"/>
            <a:ext cx="883445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a Router?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Bits arrive on wire</a:t>
            </a:r>
          </a:p>
          <a:p>
            <a:pPr lvl="1">
              <a:defRPr/>
            </a:pPr>
            <a:r>
              <a:rPr lang="en-US" dirty="0"/>
              <a:t>Physical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Packets must be delivered to next-hop </a:t>
            </a:r>
          </a:p>
          <a:p>
            <a:pPr lvl="1">
              <a:defRPr/>
            </a:pPr>
            <a:r>
              <a:rPr lang="en-US" dirty="0" err="1"/>
              <a:t>Datalink</a:t>
            </a:r>
            <a:r>
              <a:rPr lang="en-US" dirty="0"/>
              <a:t>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Routers participate in global delivery </a:t>
            </a:r>
          </a:p>
          <a:p>
            <a:pPr lvl="1">
              <a:defRPr/>
            </a:pPr>
            <a:r>
              <a:rPr lang="en-US" dirty="0"/>
              <a:t>Network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Routers don’t support reliable delivery </a:t>
            </a:r>
          </a:p>
          <a:p>
            <a:pPr lvl="1">
              <a:defRPr/>
            </a:pPr>
            <a:r>
              <a:rPr lang="en-US" dirty="0"/>
              <a:t>Transport layer (and above) </a:t>
            </a:r>
            <a:r>
              <a:rPr lang="en-US" b="1" i="1" u="sng" dirty="0"/>
              <a:t>not</a:t>
            </a:r>
            <a:r>
              <a:rPr lang="en-US" dirty="0"/>
              <a:t> supported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931962" y="1391971"/>
            <a:ext cx="1387475" cy="1035050"/>
            <a:chOff x="3601" y="168"/>
            <a:chExt cx="874" cy="652"/>
          </a:xfrm>
        </p:grpSpPr>
        <p:sp>
          <p:nvSpPr>
            <p:cNvPr id="6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7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0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" name="Freeform 99"/>
          <p:cNvSpPr>
            <a:spLocks/>
          </p:cNvSpPr>
          <p:nvPr/>
        </p:nvSpPr>
        <p:spPr bwMode="auto">
          <a:xfrm>
            <a:off x="7255937" y="1384033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7859187" y="2211121"/>
            <a:ext cx="766763" cy="433387"/>
            <a:chOff x="3600" y="219"/>
            <a:chExt cx="360" cy="175"/>
          </a:xfrm>
        </p:grpSpPr>
        <p:sp>
          <p:nvSpPr>
            <p:cNvPr id="13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4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5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9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1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2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4515912" y="1774558"/>
            <a:ext cx="1479550" cy="303213"/>
            <a:chOff x="332" y="2224"/>
            <a:chExt cx="932" cy="191"/>
          </a:xfrm>
        </p:grpSpPr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8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9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0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31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4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5" name="Group 124"/>
          <p:cNvGrpSpPr>
            <a:grpSpLocks/>
          </p:cNvGrpSpPr>
          <p:nvPr/>
        </p:nvGrpSpPr>
        <p:grpSpPr bwMode="auto">
          <a:xfrm>
            <a:off x="4774675" y="1468171"/>
            <a:ext cx="1208087" cy="303212"/>
            <a:chOff x="501" y="1990"/>
            <a:chExt cx="761" cy="191"/>
          </a:xfrm>
        </p:grpSpPr>
        <p:sp>
          <p:nvSpPr>
            <p:cNvPr id="3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7546450" y="1834883"/>
            <a:ext cx="1208087" cy="303213"/>
            <a:chOff x="501" y="1990"/>
            <a:chExt cx="761" cy="191"/>
          </a:xfrm>
        </p:grpSpPr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5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49" name="Text Box 166"/>
          <p:cNvSpPr txBox="1">
            <a:spLocks noChangeArrowheads="1"/>
          </p:cNvSpPr>
          <p:nvPr/>
        </p:nvSpPr>
        <p:spPr bwMode="auto">
          <a:xfrm>
            <a:off x="8198912" y="2639746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50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3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09713" y="274638"/>
            <a:ext cx="885472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93"/>
            <a:ext cx="843229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Switches do what routers do, except they don’t participate in global delivery, just local delivery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only need to support Physical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Datalink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Don’t need to support Network layer</a:t>
            </a:r>
          </a:p>
          <a:p>
            <a:pPr lvl="4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Won’t focus on the router/switch distinction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Almost all boxes support network layer these days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Routers have switches but switches do not have routers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219951" y="558618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578726" y="6167208"/>
            <a:ext cx="976312" cy="277812"/>
            <a:chOff x="198" y="3765"/>
            <a:chExt cx="693" cy="287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5911851" y="5611583"/>
            <a:ext cx="1387475" cy="733425"/>
            <a:chOff x="4696" y="597"/>
            <a:chExt cx="874" cy="462"/>
          </a:xfrm>
        </p:grpSpPr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23" name="Text Box 167"/>
          <p:cNvSpPr txBox="1">
            <a:spLocks noChangeArrowheads="1"/>
          </p:cNvSpPr>
          <p:nvPr/>
        </p:nvSpPr>
        <p:spPr bwMode="auto">
          <a:xfrm>
            <a:off x="8026401" y="643867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4238625" y="5683021"/>
            <a:ext cx="1479550" cy="303213"/>
            <a:chOff x="332" y="2224"/>
            <a:chExt cx="932" cy="191"/>
          </a:xfrm>
        </p:grpSpPr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9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0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1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2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3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1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254347" y="3555930"/>
            <a:ext cx="572917" cy="28733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lock Arc 60"/>
          <p:cNvSpPr/>
          <p:nvPr/>
        </p:nvSpPr>
        <p:spPr>
          <a:xfrm rot="5400000">
            <a:off x="5904800" y="3457157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3" name="Block Arc 62"/>
          <p:cNvSpPr/>
          <p:nvPr/>
        </p:nvSpPr>
        <p:spPr>
          <a:xfrm rot="16200000">
            <a:off x="6792823" y="3462048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6876" y="3555930"/>
            <a:ext cx="37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IP</a:t>
            </a: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0287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69" name="Block Arc 68">
            <a:extLst>
              <a:ext uri="{FF2B5EF4-FFF2-40B4-BE49-F238E27FC236}">
                <a16:creationId xmlns:a16="http://schemas.microsoft.com/office/drawing/2014/main" id="{8C317F2F-7931-E24A-91D6-31B7AAEA6153}"/>
              </a:ext>
            </a:extLst>
          </p:cNvPr>
          <p:cNvSpPr/>
          <p:nvPr/>
        </p:nvSpPr>
        <p:spPr>
          <a:xfrm rot="16200000">
            <a:off x="5204100" y="3243105"/>
            <a:ext cx="1919171" cy="741561"/>
          </a:xfrm>
          <a:prstGeom prst="blockArc">
            <a:avLst>
              <a:gd name="adj1" fmla="val 12837865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010EEA10-423E-C044-92C4-C8F787FC75E7}"/>
              </a:ext>
            </a:extLst>
          </p:cNvPr>
          <p:cNvSpPr/>
          <p:nvPr/>
        </p:nvSpPr>
        <p:spPr>
          <a:xfrm rot="5400000" flipH="1">
            <a:off x="5954870" y="3253598"/>
            <a:ext cx="1919171" cy="741561"/>
          </a:xfrm>
          <a:prstGeom prst="blockArc">
            <a:avLst>
              <a:gd name="adj1" fmla="val 12837865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-304386"/>
            <a:ext cx="8215312" cy="1143000"/>
          </a:xfrm>
          <a:noFill/>
        </p:spPr>
        <p:txBody>
          <a:bodyPr lIns="90452" tIns="44434" rIns="90452" bIns="44434" anchor="b">
            <a:normAutofit fontScale="90000"/>
          </a:bodyPr>
          <a:lstStyle/>
          <a:p>
            <a:r>
              <a:rPr lang="en-US" dirty="0">
                <a:latin typeface="Helvetica" charset="0"/>
              </a:rPr>
              <a:t>The middle-age Internet </a:t>
            </a:r>
            <a:r>
              <a:rPr lang="en-US" i="1" dirty="0">
                <a:latin typeface="Helvetica" charset="0"/>
              </a:rPr>
              <a:t>Hourglass</a:t>
            </a:r>
            <a:endParaRPr lang="en-US" dirty="0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8438322" cy="94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There is just </a:t>
            </a:r>
            <a:r>
              <a:rPr lang="en-US" sz="2800" b="0" strike="sngStrike" dirty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 dirty="0">
                <a:latin typeface="Arial" charset="0"/>
              </a:rPr>
              <a:t> network-layer protocol, </a:t>
            </a:r>
            <a:r>
              <a:rPr lang="en-US" sz="2800" dirty="0">
                <a:latin typeface="Arial" charset="0"/>
              </a:rPr>
              <a:t>IP</a:t>
            </a:r>
            <a:r>
              <a:rPr lang="en-US" sz="2800" b="0" dirty="0">
                <a:latin typeface="Arial" charset="0"/>
              </a:rPr>
              <a:t>v4 + v6 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 dirty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 dirty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 dirty="0">
                <a:latin typeface="Arial" charset="0"/>
              </a:rPr>
              <a:t> facilitates </a:t>
            </a:r>
            <a:r>
              <a:rPr lang="en-US" altLang="ja-JP" sz="2800" b="0" dirty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 dirty="0">
                <a:latin typeface="Arial" charset="0"/>
              </a:rPr>
              <a:t>.</a:t>
            </a:r>
            <a:endParaRPr lang="en-US" sz="2800" b="0" dirty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IPv6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endCxn id="142361" idx="0"/>
          </p:cNvCxnSpPr>
          <p:nvPr/>
        </p:nvCxnSpPr>
        <p:spPr bwMode="auto">
          <a:xfrm flipH="1">
            <a:off x="1219200" y="4052819"/>
            <a:ext cx="408502" cy="40488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9" name="Rectangle 24">
            <a:extLst>
              <a:ext uri="{FF2B5EF4-FFF2-40B4-BE49-F238E27FC236}">
                <a16:creationId xmlns:a16="http://schemas.microsoft.com/office/drawing/2014/main" id="{55CBC05B-39BF-D046-88A0-30FDB1CC2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546" y="3652769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IPv4</a:t>
            </a:r>
          </a:p>
        </p:txBody>
      </p:sp>
      <p:cxnSp>
        <p:nvCxnSpPr>
          <p:cNvPr id="60" name="AutoShape 32">
            <a:extLst>
              <a:ext uri="{FF2B5EF4-FFF2-40B4-BE49-F238E27FC236}">
                <a16:creationId xmlns:a16="http://schemas.microsoft.com/office/drawing/2014/main" id="{47F586E9-8DB5-C44C-B03C-4077EE9BD7CB}"/>
              </a:ext>
            </a:extLst>
          </p:cNvPr>
          <p:cNvCxnSpPr>
            <a:cxnSpLocks noChangeShapeType="1"/>
            <a:endCxn id="59" idx="0"/>
          </p:cNvCxnSpPr>
          <p:nvPr/>
        </p:nvCxnSpPr>
        <p:spPr bwMode="auto">
          <a:xfrm>
            <a:off x="1584960" y="3257550"/>
            <a:ext cx="104486" cy="3952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2" name="AutoShape 33">
            <a:extLst>
              <a:ext uri="{FF2B5EF4-FFF2-40B4-BE49-F238E27FC236}">
                <a16:creationId xmlns:a16="http://schemas.microsoft.com/office/drawing/2014/main" id="{9E438FD0-8761-1340-9F7C-C846424AAC24}"/>
              </a:ext>
            </a:extLst>
          </p:cNvPr>
          <p:cNvCxnSpPr>
            <a:cxnSpLocks noChangeShapeType="1"/>
            <a:endCxn id="59" idx="0"/>
          </p:cNvCxnSpPr>
          <p:nvPr/>
        </p:nvCxnSpPr>
        <p:spPr bwMode="auto">
          <a:xfrm flipH="1">
            <a:off x="1689446" y="3268504"/>
            <a:ext cx="1707354" cy="38426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4" name="AutoShape 35">
            <a:extLst>
              <a:ext uri="{FF2B5EF4-FFF2-40B4-BE49-F238E27FC236}">
                <a16:creationId xmlns:a16="http://schemas.microsoft.com/office/drawing/2014/main" id="{B0D23853-7B9A-114C-B1F3-8E96BAEB689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192971" y="4043431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" name="AutoShape 34">
            <a:extLst>
              <a:ext uri="{FF2B5EF4-FFF2-40B4-BE49-F238E27FC236}">
                <a16:creationId xmlns:a16="http://schemas.microsoft.com/office/drawing/2014/main" id="{B3F40604-411A-924D-9103-BB3AF7D912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75327" y="4071869"/>
            <a:ext cx="793198" cy="3787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7" name="AutoShape 34">
            <a:extLst>
              <a:ext uri="{FF2B5EF4-FFF2-40B4-BE49-F238E27FC236}">
                <a16:creationId xmlns:a16="http://schemas.microsoft.com/office/drawing/2014/main" id="{F277FF71-0062-5340-BAB1-28F5C84E2708}"/>
              </a:ext>
            </a:extLst>
          </p:cNvPr>
          <p:cNvCxnSpPr>
            <a:cxnSpLocks noChangeShapeType="1"/>
            <a:endCxn id="142363" idx="0"/>
          </p:cNvCxnSpPr>
          <p:nvPr/>
        </p:nvCxnSpPr>
        <p:spPr bwMode="auto">
          <a:xfrm>
            <a:off x="1667352" y="4061205"/>
            <a:ext cx="2142648" cy="3583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8" name="AutoShape 34">
            <a:extLst>
              <a:ext uri="{FF2B5EF4-FFF2-40B4-BE49-F238E27FC236}">
                <a16:creationId xmlns:a16="http://schemas.microsoft.com/office/drawing/2014/main" id="{369A4F16-8502-D840-9387-F3F9EE46FF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5927726" y="3359150"/>
            <a:ext cx="1231900" cy="66292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13719" y="3494655"/>
            <a:ext cx="12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IPv4 &amp; IPv6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428EB-B9B0-4542-9CF9-8FA64C237E3F}"/>
              </a:ext>
            </a:extLst>
          </p:cNvPr>
          <p:cNvSpPr txBox="1"/>
          <p:nvPr/>
        </p:nvSpPr>
        <p:spPr>
          <a:xfrm>
            <a:off x="2738676" y="5595869"/>
            <a:ext cx="6903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41243069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to Standardization?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one implementation used by everyone</a:t>
            </a:r>
          </a:p>
          <a:p>
            <a:pPr lvl="1"/>
            <a:endParaRPr lang="en-US" dirty="0"/>
          </a:p>
          <a:p>
            <a:r>
              <a:rPr lang="en-US" dirty="0"/>
              <a:t>Open-source projects</a:t>
            </a:r>
          </a:p>
          <a:p>
            <a:pPr lvl="1"/>
            <a:r>
              <a:rPr lang="en-US" dirty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/>
              <a:t>Or just sole-sourced implementation</a:t>
            </a:r>
          </a:p>
          <a:p>
            <a:pPr lvl="1"/>
            <a:r>
              <a:rPr lang="en-US" dirty="0"/>
              <a:t>Skype, many P2P implementations,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worse 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4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6" y="1226105"/>
            <a:ext cx="8782178" cy="4525963"/>
          </a:xfrm>
        </p:spPr>
        <p:txBody>
          <a:bodyPr/>
          <a:lstStyle/>
          <a:p>
            <a:r>
              <a:rPr lang="en-US" dirty="0"/>
              <a:t>A restricted form of abstraction: system functions are divided into layers, one built upon another</a:t>
            </a:r>
          </a:p>
          <a:p>
            <a:r>
              <a:rPr lang="en-US" dirty="0"/>
              <a:t>Often called a </a:t>
            </a:r>
            <a:r>
              <a:rPr lang="en-US" i="1" dirty="0"/>
              <a:t>stack</a:t>
            </a:r>
            <a:r>
              <a:rPr lang="en-US" dirty="0"/>
              <a:t>; but </a:t>
            </a:r>
            <a:r>
              <a:rPr lang="en-US" b="1" dirty="0"/>
              <a:t>not</a:t>
            </a:r>
            <a:r>
              <a:rPr lang="en-US" dirty="0"/>
              <a:t> a data structure!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voicestac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33" y="2802504"/>
            <a:ext cx="4597110" cy="40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5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and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Interaction only between adjacent layers</a:t>
            </a:r>
          </a:p>
          <a:p>
            <a:r>
              <a:rPr lang="en-US" i="1" dirty="0"/>
              <a:t>layer n </a:t>
            </a:r>
            <a:r>
              <a:rPr lang="en-US" dirty="0"/>
              <a:t>uses services provided by </a:t>
            </a:r>
            <a:r>
              <a:rPr lang="en-US" i="1" dirty="0"/>
              <a:t>layer n-1 </a:t>
            </a:r>
          </a:p>
          <a:p>
            <a:r>
              <a:rPr lang="en-US" i="1" dirty="0"/>
              <a:t>layer n </a:t>
            </a:r>
            <a:r>
              <a:rPr lang="en-US" dirty="0"/>
              <a:t>provides service to </a:t>
            </a:r>
            <a:r>
              <a:rPr lang="en-US" i="1" dirty="0"/>
              <a:t>layer n+1</a:t>
            </a:r>
          </a:p>
          <a:p>
            <a:r>
              <a:rPr lang="en-US" dirty="0"/>
              <a:t>Bottom layer is physical media</a:t>
            </a:r>
          </a:p>
          <a:p>
            <a:r>
              <a:rPr lang="en-US" dirty="0"/>
              <a:t>Top layer 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layerupdow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41" y="3352716"/>
            <a:ext cx="25527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Entities and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216261"/>
            <a:ext cx="8683723" cy="376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Entity</a:t>
            </a:r>
            <a:r>
              <a:rPr lang="en-US" dirty="0"/>
              <a:t> – a </a:t>
            </a:r>
            <a:r>
              <a:rPr lang="en-US" i="1" dirty="0"/>
              <a:t>thing</a:t>
            </a:r>
            <a:r>
              <a:rPr lang="en-US" dirty="0"/>
              <a:t> (an independent existence)</a:t>
            </a:r>
          </a:p>
          <a:p>
            <a:pPr marL="0" indent="0">
              <a:buNone/>
            </a:pPr>
            <a:r>
              <a:rPr lang="en-US" dirty="0"/>
              <a:t>Entities </a:t>
            </a:r>
            <a:r>
              <a:rPr lang="en-US" i="1" dirty="0"/>
              <a:t>interact</a:t>
            </a:r>
            <a:r>
              <a:rPr lang="en-US" dirty="0"/>
              <a:t> with the layers above and below</a:t>
            </a:r>
          </a:p>
          <a:p>
            <a:pPr marL="0" indent="0">
              <a:buNone/>
            </a:pPr>
            <a:r>
              <a:rPr lang="en-US" dirty="0"/>
              <a:t>Entities </a:t>
            </a:r>
            <a:r>
              <a:rPr lang="en-US" i="1" dirty="0"/>
              <a:t>communicate</a:t>
            </a:r>
            <a:r>
              <a:rPr lang="en-US" dirty="0"/>
              <a:t> with </a:t>
            </a:r>
            <a:r>
              <a:rPr lang="en-US" i="1" dirty="0"/>
              <a:t>peer</a:t>
            </a:r>
            <a:r>
              <a:rPr lang="en-US" dirty="0"/>
              <a:t> entities</a:t>
            </a:r>
          </a:p>
          <a:p>
            <a:pPr lvl="1"/>
            <a:r>
              <a:rPr lang="en-US" sz="2400" dirty="0"/>
              <a:t>same level but different place (</a:t>
            </a:r>
            <a:r>
              <a:rPr lang="en-US" sz="2400" dirty="0" err="1"/>
              <a:t>eg</a:t>
            </a:r>
            <a:r>
              <a:rPr lang="en-US" sz="2400" dirty="0"/>
              <a:t> different person, different box, different host)</a:t>
            </a:r>
          </a:p>
          <a:p>
            <a:pPr marL="0" indent="0">
              <a:buNone/>
            </a:pPr>
            <a:r>
              <a:rPr lang="en-US" dirty="0"/>
              <a:t>Communications between peers is supported by entities at the lower layers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wo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8" y="4618306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8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36098</TotalTime>
  <Words>2204</Words>
  <Application>Microsoft Macintosh PowerPoint</Application>
  <PresentationFormat>On-screen Show (4:3)</PresentationFormat>
  <Paragraphs>620</Paragraphs>
  <Slides>44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Helvetica</vt:lpstr>
      <vt:lpstr>Times New Roman</vt:lpstr>
      <vt:lpstr>Wingdings</vt:lpstr>
      <vt:lpstr>Office Theme</vt:lpstr>
      <vt:lpstr>Clip</vt:lpstr>
      <vt:lpstr>Topic 2 – Architecture and Philosophy </vt:lpstr>
      <vt:lpstr>TRIGGER WARNING</vt:lpstr>
      <vt:lpstr>Abstraction Concept</vt:lpstr>
      <vt:lpstr>Computer System Modularity</vt:lpstr>
      <vt:lpstr>Computer System Modularity (cnt’d)</vt:lpstr>
      <vt:lpstr>Network System Modularity</vt:lpstr>
      <vt:lpstr>Layering Concept</vt:lpstr>
      <vt:lpstr>Layers and Communications</vt:lpstr>
      <vt:lpstr>Entities and Peers</vt:lpstr>
      <vt:lpstr>Entities and Peers</vt:lpstr>
      <vt:lpstr>Layering and Embedding</vt:lpstr>
      <vt:lpstr>Example Embedding (also called Encapsulation)</vt:lpstr>
      <vt:lpstr>Internet protocol stack versus OSI Reference Model</vt:lpstr>
      <vt:lpstr>ISO/OSI reference model</vt:lpstr>
      <vt:lpstr>What is a protocol?</vt:lpstr>
      <vt:lpstr>What is a protocol?</vt:lpstr>
      <vt:lpstr>Protocol Standardization</vt:lpstr>
      <vt:lpstr>So many Standards Problem</vt:lpstr>
      <vt:lpstr>INTERnet Solution</vt:lpstr>
      <vt:lpstr>Internet Design Goals (Clark ‘88)</vt:lpstr>
      <vt:lpstr>Real Goals</vt:lpstr>
      <vt:lpstr>A Multitude of Apps Problem</vt:lpstr>
      <vt:lpstr>Solution: Intermediate Layers</vt:lpstr>
      <vt:lpstr>In the context of the Internet</vt:lpstr>
      <vt:lpstr>Three Observations</vt:lpstr>
      <vt:lpstr>Layering Crucial to Internet’s Success</vt:lpstr>
      <vt:lpstr>What are some of the drawbacks of protocols and layering?</vt:lpstr>
      <vt:lpstr>Drawbacks of Layering</vt:lpstr>
      <vt:lpstr>Placing Network Functionality</vt:lpstr>
      <vt:lpstr>Basic Observation</vt:lpstr>
      <vt:lpstr>Example: Reliable File Transfer</vt:lpstr>
      <vt:lpstr>Discussion</vt:lpstr>
      <vt:lpstr>Summary of End-to-End Principle </vt:lpstr>
      <vt:lpstr>“Only-if-Sufficient” Interpretation</vt:lpstr>
      <vt:lpstr>“Only-if-Necessary” Interpretation</vt:lpstr>
      <vt:lpstr>“Only-if-Useful” Interpretation</vt:lpstr>
      <vt:lpstr>We have some tools:</vt:lpstr>
      <vt:lpstr>Distributing Layers Across Network</vt:lpstr>
      <vt:lpstr>What Gets Implemented on Host?</vt:lpstr>
      <vt:lpstr>What Gets Implemented on a Router?</vt:lpstr>
      <vt:lpstr>What Gets Implemented on Switches?</vt:lpstr>
      <vt:lpstr>The Internet Hourglass</vt:lpstr>
      <vt:lpstr>The middle-age Internet Hourglass</vt:lpstr>
      <vt:lpstr>Alternative to Standardization?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78</cp:revision>
  <cp:lastPrinted>2020-01-15T15:57:38Z</cp:lastPrinted>
  <dcterms:created xsi:type="dcterms:W3CDTF">2012-01-19T09:48:16Z</dcterms:created>
  <dcterms:modified xsi:type="dcterms:W3CDTF">2020-01-16T12:56:00Z</dcterms:modified>
</cp:coreProperties>
</file>