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257" r:id="rId2"/>
    <p:sldId id="259" r:id="rId3"/>
    <p:sldId id="258" r:id="rId4"/>
    <p:sldId id="344" r:id="rId5"/>
    <p:sldId id="359" r:id="rId6"/>
    <p:sldId id="486" r:id="rId7"/>
    <p:sldId id="360" r:id="rId8"/>
    <p:sldId id="361" r:id="rId9"/>
    <p:sldId id="482" r:id="rId10"/>
    <p:sldId id="362" r:id="rId11"/>
    <p:sldId id="363" r:id="rId12"/>
    <p:sldId id="364" r:id="rId13"/>
    <p:sldId id="365" r:id="rId14"/>
    <p:sldId id="366" r:id="rId15"/>
    <p:sldId id="367" r:id="rId16"/>
    <p:sldId id="487" r:id="rId17"/>
    <p:sldId id="369" r:id="rId18"/>
    <p:sldId id="370" r:id="rId19"/>
    <p:sldId id="371" r:id="rId20"/>
    <p:sldId id="372" r:id="rId21"/>
    <p:sldId id="373" r:id="rId22"/>
    <p:sldId id="374" r:id="rId23"/>
    <p:sldId id="302" r:id="rId24"/>
    <p:sldId id="30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6" r:id="rId34"/>
    <p:sldId id="387" r:id="rId35"/>
    <p:sldId id="389" r:id="rId36"/>
    <p:sldId id="390" r:id="rId37"/>
    <p:sldId id="391" r:id="rId38"/>
    <p:sldId id="448" r:id="rId39"/>
    <p:sldId id="315" r:id="rId40"/>
    <p:sldId id="393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316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46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51" r:id="rId81"/>
    <p:sldId id="469" r:id="rId82"/>
    <p:sldId id="449" r:id="rId83"/>
    <p:sldId id="481" r:id="rId84"/>
    <p:sldId id="480" r:id="rId85"/>
    <p:sldId id="479" r:id="rId86"/>
    <p:sldId id="477" r:id="rId87"/>
    <p:sldId id="478" r:id="rId88"/>
    <p:sldId id="442" r:id="rId89"/>
    <p:sldId id="320" r:id="rId90"/>
    <p:sldId id="327" r:id="rId91"/>
    <p:sldId id="443" r:id="rId92"/>
    <p:sldId id="444" r:id="rId93"/>
    <p:sldId id="445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3"/>
    <p:restoredTop sz="88163" autoAdjust="0"/>
  </p:normalViewPr>
  <p:slideViewPr>
    <p:cSldViewPr snapToGrid="0" snapToObjects="1">
      <p:cViewPr varScale="1">
        <p:scale>
          <a:sx n="112" d="100"/>
          <a:sy n="112" d="100"/>
        </p:scale>
        <p:origin x="9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12/01/2020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9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2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vvvv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Twisted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cancel out the waves so the wire radiates less effectively. </a:t>
            </a: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Repeaters needed every 50km for fiber optics cable as opposed to 5km for copper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9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3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• Amount of data that can be transmitted per time unit ⇒ transmitted = put into the pipe (wire) 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BDP: how many bits the sender must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 before the 1st bit arrives at the receiver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⇒ the amount of data that could be in transit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5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small message (e.g., 1 byte): [1ms vs 100ms] (latency) dominates [1Mbps vs 100Mbps]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large message (e.g., 25 MB): [1Mbps vs 100Mbps] (BW) dominates [1ms vs 100ms]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26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69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9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borrow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mckeown’s</a:t>
            </a:r>
            <a:r>
              <a:rPr lang="en-US" dirty="0">
                <a:ea typeface="ＭＳ Ｐゴシック" charset="0"/>
                <a:cs typeface="ＭＳ Ｐゴシック" charset="0"/>
              </a:rPr>
              <a:t> slides (of network with image); add Berkeley and MIT.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6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8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16-nov-2015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4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3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149417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15679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965446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26002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18-1-19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0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here 18 Nov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1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8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4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1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4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00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7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2016-11-16</a:t>
            </a:r>
          </a:p>
        </p:txBody>
      </p:sp>
    </p:spTree>
    <p:extLst>
      <p:ext uri="{BB962C8B-B14F-4D97-AF65-F5344CB8AC3E}">
        <p14:creationId xmlns:p14="http://schemas.microsoft.com/office/powerpoint/2010/main" val="147748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746598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2015-11-18</a:t>
            </a:r>
          </a:p>
        </p:txBody>
      </p:sp>
    </p:spTree>
    <p:extLst>
      <p:ext uri="{BB962C8B-B14F-4D97-AF65-F5344CB8AC3E}">
        <p14:creationId xmlns:p14="http://schemas.microsoft.com/office/powerpoint/2010/main" val="3314013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69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7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86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</a:p>
        </p:txBody>
      </p:sp>
    </p:spTree>
    <p:extLst>
      <p:ext uri="{BB962C8B-B14F-4D97-AF65-F5344CB8AC3E}">
        <p14:creationId xmlns:p14="http://schemas.microsoft.com/office/powerpoint/2010/main" val="7627067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21 Nov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21 Jan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7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18015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ok.systemsapproach.org/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0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>
                <a:latin typeface="Calibri"/>
              </a:rPr>
              <a:t>Computer Networking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>
                <a:latin typeface="Calibri"/>
              </a:rPr>
              <a:t>Andrew 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err="1">
                <a:latin typeface="Calibri"/>
              </a:rPr>
              <a:t>Andrew.Moore@cl.cam.ac.uk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Huawei, Broadcom, AT&amp;T, Verizon, Akamai, Cisco,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$132B+ industry (carrier 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Apple, Google, Facebook, Intel, Amazon,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5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>
                <a:latin typeface="Arial" charset="0"/>
                <a:cs typeface="Arial" charset="0"/>
              </a:rPr>
              <a:t>Many</a:t>
            </a:r>
            <a:r>
              <a:rPr lang="en-US" dirty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>
                <a:latin typeface="Arial" charset="0"/>
                <a:cs typeface="Arial" charset="0"/>
              </a:rPr>
              <a:t>ers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mother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&gt;20,000 ISP networks (the definition is fuzzy)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 dirty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 dirty="0">
                <a:latin typeface="Arial" charset="0"/>
              </a:rPr>
              <a:t>&gt;20,000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 dirty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4.48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(58% of world population)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1.3+ 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URLs from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1.8 Billion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web servers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294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5.5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smartphones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846 Million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Tweets a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65 Billion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WhatsApp messages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hours of YouTube video watched per day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500 hours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Youtube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video added per minute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188 million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TikTok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installs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15%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the Internet traffic is Netflix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3F5DD-8326-054A-B098-4DC7A55D646C}"/>
              </a:ext>
            </a:extLst>
          </p:cNvPr>
          <p:cNvSpPr/>
          <p:nvPr/>
        </p:nvSpPr>
        <p:spPr>
          <a:xfrm rot="20423127">
            <a:off x="995973" y="2977761"/>
            <a:ext cx="7411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“Internet Scale” refers to such systems</a:t>
            </a:r>
          </a:p>
        </p:txBody>
      </p:sp>
    </p:spTree>
    <p:extLst>
      <p:ext uri="{BB962C8B-B14F-4D97-AF65-F5344CB8AC3E}">
        <p14:creationId xmlns:p14="http://schemas.microsoft.com/office/powerpoint/2010/main" val="575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Bandwidth: 1Kbits/second to 400 Gigabits/second (10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&lt;100 computers, a handful of sites in the US (and one UK)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400+Gigabits/second backbone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40B+ devices, all over the globe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Cambridge execute before it can possibly get a response from a message it sends to a server in Palo Alto?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: 8,609 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28.70 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Cambridge: 2 x 28.70 = 57.39 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0.05739 = 172,179,999 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1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Administrivia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Performance: loss, delay, 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net)  hard to identify fault or assign blame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Physical 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6: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1Gbps Ethernet</a:t>
            </a:r>
          </a:p>
          <a:p>
            <a:r>
              <a:rPr lang="en-US" sz="2200" dirty="0">
                <a:ea typeface="ＭＳ Ｐゴシック" charset="0"/>
              </a:rPr>
              <a:t>Shielded (STP)</a:t>
            </a:r>
          </a:p>
          <a:p>
            <a:r>
              <a:rPr lang="en-US" sz="2200" dirty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charset="0"/>
              </a:rPr>
              <a:t> </a:t>
            </a:r>
            <a:r>
              <a:rPr lang="en-US" sz="1800" dirty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/>
                <a:ea typeface="ＭＳ Ｐゴシック" charset="0"/>
              </a:rPr>
              <a:t> HFC (Hybrid Fiber Coax)</a:t>
            </a: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high-speed 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point-to-point 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(10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low error 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immune 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More Physical 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Bidirectional and multiple access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45 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Mbps, 200 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4G cellular: ~ 4 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Links (Channels)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links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link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link (seconds)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link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link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/>
              <a:t>Same city over a slow link: </a:t>
            </a:r>
          </a:p>
          <a:p>
            <a:pPr lvl="1">
              <a:defRPr/>
            </a:pPr>
            <a:r>
              <a:rPr lang="en-US" dirty="0"/>
              <a:t>BW~10Mbps</a:t>
            </a:r>
          </a:p>
          <a:p>
            <a:pPr lvl="1">
              <a:defRPr/>
            </a:pPr>
            <a:r>
              <a:rPr lang="en-US" dirty="0"/>
              <a:t>Latency~0.1msec</a:t>
            </a:r>
          </a:p>
          <a:p>
            <a:pPr lvl="1">
              <a:defRPr/>
            </a:pPr>
            <a:r>
              <a:rPr lang="en-US" dirty="0"/>
              <a:t>BDP ~ 10</a:t>
            </a:r>
            <a:r>
              <a:rPr lang="en-US" baseline="30000" dirty="0"/>
              <a:t>6</a:t>
            </a:r>
            <a:r>
              <a:rPr lang="en-US" dirty="0"/>
              <a:t>bits ~ 125KBytes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Cross-country over fast link:</a:t>
            </a:r>
          </a:p>
          <a:p>
            <a:pPr lvl="1">
              <a:defRPr/>
            </a:pPr>
            <a:r>
              <a:rPr lang="en-US" dirty="0"/>
              <a:t>BW~10Gbps</a:t>
            </a:r>
          </a:p>
          <a:p>
            <a:pPr lvl="1">
              <a:defRPr/>
            </a:pPr>
            <a:r>
              <a:rPr lang="en-US" dirty="0"/>
              <a:t>Latency~10msec</a:t>
            </a:r>
          </a:p>
          <a:p>
            <a:pPr lvl="1">
              <a:defRPr/>
            </a:pPr>
            <a:r>
              <a:rPr lang="en-US" dirty="0"/>
              <a:t>BDP ~ 10</a:t>
            </a:r>
            <a:r>
              <a:rPr lang="en-US" baseline="30000" dirty="0"/>
              <a:t>8</a:t>
            </a:r>
            <a:r>
              <a:rPr lang="en-US" dirty="0"/>
              <a:t>bits ~ 12.5MBytes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</a:t>
            </a:r>
            <a:r>
              <a:rPr lang="en-US" sz="3600" i="1">
                <a:latin typeface="Arial" charset="0"/>
                <a:ea typeface="ＭＳ Ｐゴシック" charset="0"/>
                <a:cs typeface="ＭＳ Ｐゴシック" charset="0"/>
              </a:rPr>
              <a:t>a 100B  </a:t>
            </a: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Link Bandwidth) + Link Latency</a:t>
            </a: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Kurose and Ross, 7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edition 2016, Addison-Wesley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(6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and 5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edition 2011, Morgan-Kaufman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Texts (non-representative)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Internetworking 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684" y="989523"/>
            <a:ext cx="1213402" cy="15005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CEA00-F729-BB4B-8A5A-FEEC72BDA4CA}"/>
              </a:ext>
            </a:extLst>
          </p:cNvPr>
          <p:cNvCxnSpPr/>
          <p:nvPr/>
        </p:nvCxnSpPr>
        <p:spPr>
          <a:xfrm>
            <a:off x="914400" y="2775574"/>
            <a:ext cx="5897880" cy="904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A8CAC-5EDC-8244-81E5-F6D530AA6CD7}"/>
              </a:ext>
            </a:extLst>
          </p:cNvPr>
          <p:cNvCxnSpPr>
            <a:cxnSpLocks/>
          </p:cNvCxnSpPr>
          <p:nvPr/>
        </p:nvCxnSpPr>
        <p:spPr>
          <a:xfrm flipV="1">
            <a:off x="742950" y="2927974"/>
            <a:ext cx="6069330" cy="75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BAD0E5-7723-3541-B89E-6BDEE4CC597A}"/>
              </a:ext>
            </a:extLst>
          </p:cNvPr>
          <p:cNvSpPr txBox="1"/>
          <p:nvPr/>
        </p:nvSpPr>
        <p:spPr>
          <a:xfrm>
            <a:off x="1878330" y="358442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6"/>
              </a:rPr>
              <a:t>https://book.systemsapproach.org/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>
                <a:latin typeface="+mn-lt"/>
              </a:rPr>
              <a:t>Packet Transmission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 Nodes and Links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switching (used in the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Time Multiplexing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</a:rPr>
              <a:t>Radio2 88.9 MHz</a:t>
            </a:r>
          </a:p>
          <a:p>
            <a:r>
              <a:rPr lang="en-US" sz="1600" dirty="0">
                <a:latin typeface="Calibri"/>
              </a:rPr>
              <a:t>Radio3 91.1 MHz</a:t>
            </a:r>
          </a:p>
          <a:p>
            <a:r>
              <a:rPr lang="en-US" sz="1600" dirty="0">
                <a:latin typeface="Calibri"/>
              </a:rPr>
              <a:t>Radio4 93.3 MHz</a:t>
            </a:r>
          </a:p>
          <a:p>
            <a:r>
              <a:rPr lang="en-US" sz="1600" dirty="0" err="1">
                <a:latin typeface="Calibri"/>
              </a:rPr>
              <a:t>RadioX</a:t>
            </a:r>
            <a:r>
              <a:rPr lang="en-US" sz="1600" dirty="0">
                <a:latin typeface="Calibri"/>
              </a:rPr>
              <a:t> 95.5 MHz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</a:rPr>
              <a:t>Radio Schedule</a:t>
            </a:r>
          </a:p>
          <a:p>
            <a:r>
              <a:rPr lang="en-US" sz="1600" dirty="0">
                <a:latin typeface="Calibri"/>
              </a:rPr>
              <a:t>…,News, Sports, Weather, Local, News, Sports,… </a:t>
            </a: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88239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Slides are a fusion of material from</a:t>
            </a:r>
          </a:p>
          <a:p>
            <a:pPr marL="457200" lvl="1" indent="0">
              <a:buNone/>
            </a:pPr>
            <a:r>
              <a:rPr lang="en-GB" dirty="0"/>
              <a:t>to Stephen </a:t>
            </a:r>
            <a:r>
              <a:rPr lang="en-GB" dirty="0" err="1"/>
              <a:t>Strowes</a:t>
            </a:r>
            <a:r>
              <a:rPr lang="en-GB" dirty="0"/>
              <a:t>, Tilman Wolf &amp; Mike Zink, Ashish </a:t>
            </a:r>
            <a:r>
              <a:rPr lang="en-GB" dirty="0" err="1"/>
              <a:t>Padalkar</a:t>
            </a:r>
            <a:r>
              <a:rPr lang="en-GB" dirty="0"/>
              <a:t> , </a:t>
            </a:r>
            <a:r>
              <a:rPr lang="en-US" dirty="0" err="1"/>
              <a:t>Evangelia</a:t>
            </a:r>
            <a:r>
              <a:rPr lang="en-US" dirty="0"/>
              <a:t> </a:t>
            </a:r>
            <a:r>
              <a:rPr lang="en-US" dirty="0" err="1"/>
              <a:t>Kalyvianaki</a:t>
            </a:r>
            <a:r>
              <a:rPr lang="en-US" dirty="0"/>
              <a:t>, Brad Smith, Ian Leslie, Richard Black, Jim Kurose, Keith Ross, Larry Peterson, Bruce Davie, Jen Rexford, Ion </a:t>
            </a:r>
            <a:r>
              <a:rPr lang="en-US" dirty="0" err="1"/>
              <a:t>Stoica</a:t>
            </a:r>
            <a:r>
              <a:rPr lang="en-US" dirty="0"/>
              <a:t>, Vern Paxson, Scott </a:t>
            </a:r>
            <a:r>
              <a:rPr lang="en-US" dirty="0" err="1"/>
              <a:t>Shenker</a:t>
            </a:r>
            <a:r>
              <a:rPr lang="en-US" dirty="0"/>
              <a:t>, Frank Kelly, Stefan Savage, Jon Crowcroft , Mark Handley,  Sylvia </a:t>
            </a:r>
            <a:r>
              <a:rPr lang="en-US" dirty="0" err="1"/>
              <a:t>Ratnasamy</a:t>
            </a:r>
            <a:r>
              <a:rPr lang="en-US" dirty="0"/>
              <a:t>, and Adam Greenhalgh.</a:t>
            </a:r>
          </a:p>
          <a:p>
            <a:r>
              <a:rPr lang="en-US" dirty="0"/>
              <a:t>Supervision material is drawn from</a:t>
            </a:r>
          </a:p>
          <a:p>
            <a:pPr marL="457200" lvl="1" indent="0">
              <a:buNone/>
            </a:pPr>
            <a:r>
              <a:rPr lang="en-US" dirty="0"/>
              <a:t>Stephen </a:t>
            </a:r>
            <a:r>
              <a:rPr lang="en-US" dirty="0" err="1"/>
              <a:t>Kell</a:t>
            </a:r>
            <a:r>
              <a:rPr lang="en-US" dirty="0"/>
              <a:t>, Andy Rice, and the fantastic </a:t>
            </a:r>
            <a:r>
              <a:rPr lang="en-US" u="sng" dirty="0">
                <a:solidFill>
                  <a:srgbClr val="00B050"/>
                </a:solidFill>
              </a:rPr>
              <a:t>TA teams of 144 and 168</a:t>
            </a:r>
          </a:p>
          <a:p>
            <a:r>
              <a:rPr lang="en-US" dirty="0"/>
              <a:t>Finally thanks to the Part 1b students past and Andrew Rice for all the tremendous feedback.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Transfer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</a:t>
            </a:r>
          </a:p>
          <a:p>
            <a:pPr algn="r"/>
            <a:r>
              <a:rPr lang="en-US" dirty="0"/>
              <a:t>Tear-down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/>
              <a:t>Circuit switching doesn’t “route around failure”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1 / 24 * 1.536Mb/s = 64kb/s</a:t>
            </a:r>
          </a:p>
          <a:p>
            <a:r>
              <a:rPr lang="en-US" dirty="0">
                <a:latin typeface="Calibri"/>
              </a:rPr>
              <a:t>640,000 / 64kb/s = 10s</a:t>
            </a:r>
          </a:p>
          <a:p>
            <a:r>
              <a:rPr lang="en-US" dirty="0">
                <a:latin typeface="Calibri"/>
              </a:rPr>
              <a:t>10s + 500ms = 10.5s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© 2006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API)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/>
              <a:t>Switches “</a:t>
            </a:r>
            <a:r>
              <a:rPr lang="en-US" dirty="0">
                <a:solidFill>
                  <a:srgbClr val="000090"/>
                </a:solidFill>
              </a:rPr>
              <a:t>forward</a:t>
            </a:r>
            <a:r>
              <a:rPr lang="en-US" dirty="0"/>
              <a:t>” packets based on their headers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EDINBURGH</a:t>
            </a:r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OXFORD</a:t>
            </a:r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/>
              <a:t>GLASGOW</a:t>
            </a:r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UCL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/>
                        <a:t>Destination 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Next</a:t>
                      </a:r>
                      <a:r>
                        <a:rPr lang="en-US" sz="1400" baseline="0" dirty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GLASGOW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OXFORD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EDIN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/>
                        <a:t>UCL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EDIN</a:t>
              </a: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(mostly true)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/>
              <a:t>Switches “</a:t>
            </a:r>
            <a:r>
              <a:rPr lang="en-US" dirty="0">
                <a:solidFill>
                  <a:srgbClr val="000090"/>
                </a:solidFill>
              </a:rPr>
              <a:t>forward</a:t>
            </a:r>
            <a:r>
              <a:rPr lang="en-US" dirty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CDB8FC6-7EF1-1D40-BF44-15FE6D817E4D}"/>
              </a:ext>
            </a:extLst>
          </p:cNvPr>
          <p:cNvSpPr/>
          <p:nvPr/>
        </p:nvSpPr>
        <p:spPr>
          <a:xfrm>
            <a:off x="5819777" y="2423160"/>
            <a:ext cx="1511300" cy="17526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 sometimes we talk about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					or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 even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Yes, vague and under defined….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50DBA63-1702-6844-A784-99DEEC0CDAE2}"/>
              </a:ext>
            </a:extLst>
          </p:cNvPr>
          <p:cNvSpPr/>
          <p:nvPr/>
        </p:nvSpPr>
        <p:spPr bwMode="auto">
          <a:xfrm>
            <a:off x="2073275" y="2362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B703EE-A5D2-BF4D-A405-F449562905AB}"/>
              </a:ext>
            </a:extLst>
          </p:cNvPr>
          <p:cNvSpPr/>
          <p:nvPr/>
        </p:nvSpPr>
        <p:spPr bwMode="auto">
          <a:xfrm>
            <a:off x="1387475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652F52-6B94-CA41-8618-6B519B28D733}"/>
              </a:ext>
            </a:extLst>
          </p:cNvPr>
          <p:cNvSpPr/>
          <p:nvPr/>
        </p:nvSpPr>
        <p:spPr bwMode="auto">
          <a:xfrm>
            <a:off x="2073275" y="3962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93B3F0-9584-3C47-BF96-2B5FB73A599D}"/>
              </a:ext>
            </a:extLst>
          </p:cNvPr>
          <p:cNvSpPr/>
          <p:nvPr/>
        </p:nvSpPr>
        <p:spPr bwMode="auto">
          <a:xfrm>
            <a:off x="2073275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1B8338-C9A0-B541-AB2A-1C487F234394}"/>
              </a:ext>
            </a:extLst>
          </p:cNvPr>
          <p:cNvSpPr/>
          <p:nvPr/>
        </p:nvSpPr>
        <p:spPr bwMode="auto">
          <a:xfrm>
            <a:off x="2682875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43956BA8-DC13-124A-84BB-5480E762370A}"/>
              </a:ext>
            </a:extLst>
          </p:cNvPr>
          <p:cNvCxnSpPr>
            <a:cxnSpLocks noChangeShapeType="1"/>
            <a:stCxn id="30" idx="0"/>
            <a:endCxn id="31" idx="4"/>
          </p:cNvCxnSpPr>
          <p:nvPr/>
        </p:nvCxnSpPr>
        <p:spPr bwMode="auto">
          <a:xfrm flipV="1">
            <a:off x="2225675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24">
            <a:extLst>
              <a:ext uri="{FF2B5EF4-FFF2-40B4-BE49-F238E27FC236}">
                <a16:creationId xmlns:a16="http://schemas.microsoft.com/office/drawing/2014/main" id="{EABFE049-F228-BA40-B098-902A102A8CCA}"/>
              </a:ext>
            </a:extLst>
          </p:cNvPr>
          <p:cNvCxnSpPr>
            <a:cxnSpLocks noChangeShapeType="1"/>
            <a:stCxn id="31" idx="0"/>
            <a:endCxn id="28" idx="4"/>
          </p:cNvCxnSpPr>
          <p:nvPr/>
        </p:nvCxnSpPr>
        <p:spPr bwMode="auto">
          <a:xfrm flipV="1">
            <a:off x="2225675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Connector 28">
            <a:extLst>
              <a:ext uri="{FF2B5EF4-FFF2-40B4-BE49-F238E27FC236}">
                <a16:creationId xmlns:a16="http://schemas.microsoft.com/office/drawing/2014/main" id="{D32C5348-B37E-C740-9093-96DE4C9CBA22}"/>
              </a:ext>
            </a:extLst>
          </p:cNvPr>
          <p:cNvCxnSpPr>
            <a:cxnSpLocks noChangeShapeType="1"/>
            <a:stCxn id="29" idx="6"/>
            <a:endCxn id="31" idx="2"/>
          </p:cNvCxnSpPr>
          <p:nvPr/>
        </p:nvCxnSpPr>
        <p:spPr bwMode="auto">
          <a:xfrm>
            <a:off x="1692275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Connector 32">
            <a:extLst>
              <a:ext uri="{FF2B5EF4-FFF2-40B4-BE49-F238E27FC236}">
                <a16:creationId xmlns:a16="http://schemas.microsoft.com/office/drawing/2014/main" id="{19AB1208-3B9E-A249-B8B8-3CA0674E64AB}"/>
              </a:ext>
            </a:extLst>
          </p:cNvPr>
          <p:cNvCxnSpPr>
            <a:cxnSpLocks noChangeShapeType="1"/>
            <a:stCxn id="32" idx="2"/>
            <a:endCxn id="31" idx="6"/>
          </p:cNvCxnSpPr>
          <p:nvPr/>
        </p:nvCxnSpPr>
        <p:spPr bwMode="auto">
          <a:xfrm flipH="1">
            <a:off x="2378075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Connector 47">
            <a:extLst>
              <a:ext uri="{FF2B5EF4-FFF2-40B4-BE49-F238E27FC236}">
                <a16:creationId xmlns:a16="http://schemas.microsoft.com/office/drawing/2014/main" id="{65574EFA-07C1-6C4A-A21A-47BDB716672C}"/>
              </a:ext>
            </a:extLst>
          </p:cNvPr>
          <p:cNvCxnSpPr>
            <a:cxnSpLocks noChangeShapeType="1"/>
            <a:stCxn id="29" idx="7"/>
            <a:endCxn id="28" idx="3"/>
          </p:cNvCxnSpPr>
          <p:nvPr/>
        </p:nvCxnSpPr>
        <p:spPr bwMode="auto">
          <a:xfrm flipV="1">
            <a:off x="1647825" y="2622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Straight Connector 50">
            <a:extLst>
              <a:ext uri="{FF2B5EF4-FFF2-40B4-BE49-F238E27FC236}">
                <a16:creationId xmlns:a16="http://schemas.microsoft.com/office/drawing/2014/main" id="{B5BDA888-4DD2-4C4E-8701-A878493B3ED6}"/>
              </a:ext>
            </a:extLst>
          </p:cNvPr>
          <p:cNvCxnSpPr>
            <a:cxnSpLocks noChangeShapeType="1"/>
            <a:stCxn id="29" idx="5"/>
            <a:endCxn id="30" idx="1"/>
          </p:cNvCxnSpPr>
          <p:nvPr/>
        </p:nvCxnSpPr>
        <p:spPr bwMode="auto">
          <a:xfrm>
            <a:off x="1647825" y="3384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Connector 52">
            <a:extLst>
              <a:ext uri="{FF2B5EF4-FFF2-40B4-BE49-F238E27FC236}">
                <a16:creationId xmlns:a16="http://schemas.microsoft.com/office/drawing/2014/main" id="{5BDD38FA-A3CD-E147-ADBA-EC2238F06698}"/>
              </a:ext>
            </a:extLst>
          </p:cNvPr>
          <p:cNvCxnSpPr>
            <a:cxnSpLocks noChangeShapeType="1"/>
            <a:stCxn id="28" idx="5"/>
            <a:endCxn id="32" idx="1"/>
          </p:cNvCxnSpPr>
          <p:nvPr/>
        </p:nvCxnSpPr>
        <p:spPr bwMode="auto">
          <a:xfrm>
            <a:off x="2333625" y="2622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13B811E-3DD3-444E-B9CB-5DF3F0260729}"/>
              </a:ext>
            </a:extLst>
          </p:cNvPr>
          <p:cNvSpPr/>
          <p:nvPr/>
        </p:nvSpPr>
        <p:spPr bwMode="auto">
          <a:xfrm>
            <a:off x="5775327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48DD60-1A32-CD4A-BCEB-484A335A08AD}"/>
              </a:ext>
            </a:extLst>
          </p:cNvPr>
          <p:cNvSpPr/>
          <p:nvPr/>
        </p:nvSpPr>
        <p:spPr bwMode="auto">
          <a:xfrm>
            <a:off x="7070727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03A4C64-0F31-4C42-9940-1841AFFA950C}"/>
              </a:ext>
            </a:extLst>
          </p:cNvPr>
          <p:cNvSpPr/>
          <p:nvPr/>
        </p:nvSpPr>
        <p:spPr bwMode="auto">
          <a:xfrm>
            <a:off x="7680327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3506A3D-B464-EA42-8D2B-0C0B7A6D38C8}"/>
              </a:ext>
            </a:extLst>
          </p:cNvPr>
          <p:cNvSpPr/>
          <p:nvPr/>
        </p:nvSpPr>
        <p:spPr bwMode="auto">
          <a:xfrm>
            <a:off x="7680327" y="2743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98016C9-CBEF-F94C-AEC5-7E94E18A1007}"/>
              </a:ext>
            </a:extLst>
          </p:cNvPr>
          <p:cNvSpPr/>
          <p:nvPr/>
        </p:nvSpPr>
        <p:spPr bwMode="auto">
          <a:xfrm>
            <a:off x="5089527" y="2514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2196FF3-8E4F-A74C-ACC0-12CA0294DDA3}"/>
              </a:ext>
            </a:extLst>
          </p:cNvPr>
          <p:cNvSpPr/>
          <p:nvPr/>
        </p:nvSpPr>
        <p:spPr bwMode="auto">
          <a:xfrm>
            <a:off x="5089527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3C18F-A56A-7143-87D8-7FC1F4760E36}"/>
              </a:ext>
            </a:extLst>
          </p:cNvPr>
          <p:cNvSpPr/>
          <p:nvPr/>
        </p:nvSpPr>
        <p:spPr bwMode="auto">
          <a:xfrm>
            <a:off x="5089527" y="3733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0" name="Straight Connector 14">
            <a:extLst>
              <a:ext uri="{FF2B5EF4-FFF2-40B4-BE49-F238E27FC236}">
                <a16:creationId xmlns:a16="http://schemas.microsoft.com/office/drawing/2014/main" id="{8A49AF9E-8749-6C4D-8FA3-F1AE60B7EE41}"/>
              </a:ext>
            </a:extLst>
          </p:cNvPr>
          <p:cNvCxnSpPr>
            <a:cxnSpLocks noChangeShapeType="1"/>
            <a:stCxn id="57" idx="5"/>
            <a:endCxn id="51" idx="1"/>
          </p:cNvCxnSpPr>
          <p:nvPr/>
        </p:nvCxnSpPr>
        <p:spPr bwMode="auto">
          <a:xfrm>
            <a:off x="5349877" y="2774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Straight Connector 15">
            <a:extLst>
              <a:ext uri="{FF2B5EF4-FFF2-40B4-BE49-F238E27FC236}">
                <a16:creationId xmlns:a16="http://schemas.microsoft.com/office/drawing/2014/main" id="{EBC65B61-55E2-E14A-BE25-C15EA983457F}"/>
              </a:ext>
            </a:extLst>
          </p:cNvPr>
          <p:cNvCxnSpPr>
            <a:cxnSpLocks noChangeShapeType="1"/>
            <a:stCxn id="58" idx="6"/>
            <a:endCxn id="51" idx="2"/>
          </p:cNvCxnSpPr>
          <p:nvPr/>
        </p:nvCxnSpPr>
        <p:spPr bwMode="auto">
          <a:xfrm>
            <a:off x="5394327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Straight Connector 18">
            <a:extLst>
              <a:ext uri="{FF2B5EF4-FFF2-40B4-BE49-F238E27FC236}">
                <a16:creationId xmlns:a16="http://schemas.microsoft.com/office/drawing/2014/main" id="{997BBFF6-FD1C-C64B-A96B-17BAF4D33BD4}"/>
              </a:ext>
            </a:extLst>
          </p:cNvPr>
          <p:cNvCxnSpPr>
            <a:cxnSpLocks noChangeShapeType="1"/>
            <a:stCxn id="59" idx="7"/>
            <a:endCxn id="51" idx="3"/>
          </p:cNvCxnSpPr>
          <p:nvPr/>
        </p:nvCxnSpPr>
        <p:spPr bwMode="auto">
          <a:xfrm flipV="1">
            <a:off x="5349877" y="3384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Straight Connector 35">
            <a:extLst>
              <a:ext uri="{FF2B5EF4-FFF2-40B4-BE49-F238E27FC236}">
                <a16:creationId xmlns:a16="http://schemas.microsoft.com/office/drawing/2014/main" id="{70EA00D0-C393-7B42-BE8E-754C1142931D}"/>
              </a:ext>
            </a:extLst>
          </p:cNvPr>
          <p:cNvCxnSpPr>
            <a:cxnSpLocks noChangeShapeType="1"/>
            <a:stCxn id="54" idx="7"/>
            <a:endCxn id="56" idx="3"/>
          </p:cNvCxnSpPr>
          <p:nvPr/>
        </p:nvCxnSpPr>
        <p:spPr bwMode="auto">
          <a:xfrm flipV="1">
            <a:off x="7331077" y="3003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Straight Connector 38">
            <a:extLst>
              <a:ext uri="{FF2B5EF4-FFF2-40B4-BE49-F238E27FC236}">
                <a16:creationId xmlns:a16="http://schemas.microsoft.com/office/drawing/2014/main" id="{422308F8-1437-854B-BF6C-154A31F4A04C}"/>
              </a:ext>
            </a:extLst>
          </p:cNvPr>
          <p:cNvCxnSpPr>
            <a:cxnSpLocks noChangeShapeType="1"/>
            <a:stCxn id="54" idx="5"/>
            <a:endCxn id="55" idx="1"/>
          </p:cNvCxnSpPr>
          <p:nvPr/>
        </p:nvCxnSpPr>
        <p:spPr bwMode="auto">
          <a:xfrm>
            <a:off x="7331077" y="3384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" name="Cloud 71">
            <a:extLst>
              <a:ext uri="{FF2B5EF4-FFF2-40B4-BE49-F238E27FC236}">
                <a16:creationId xmlns:a16="http://schemas.microsoft.com/office/drawing/2014/main" id="{7956A4BC-EC5B-D441-A219-76299D912FEB}"/>
              </a:ext>
            </a:extLst>
          </p:cNvPr>
          <p:cNvSpPr/>
          <p:nvPr/>
        </p:nvSpPr>
        <p:spPr>
          <a:xfrm>
            <a:off x="3381377" y="4079875"/>
            <a:ext cx="1511300" cy="17526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751718-A22E-ED41-A835-72B8C1E64CB1}"/>
              </a:ext>
            </a:extLst>
          </p:cNvPr>
          <p:cNvSpPr/>
          <p:nvPr/>
        </p:nvSpPr>
        <p:spPr bwMode="auto">
          <a:xfrm>
            <a:off x="5241927" y="5161915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2B0487-D10F-5548-8D39-BBA19C3550C1}"/>
              </a:ext>
            </a:extLst>
          </p:cNvPr>
          <p:cNvSpPr/>
          <p:nvPr/>
        </p:nvSpPr>
        <p:spPr bwMode="auto">
          <a:xfrm>
            <a:off x="2651127" y="4780915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81" name="Straight Connector 15">
            <a:extLst>
              <a:ext uri="{FF2B5EF4-FFF2-40B4-BE49-F238E27FC236}">
                <a16:creationId xmlns:a16="http://schemas.microsoft.com/office/drawing/2014/main" id="{BB01129D-36B5-3D45-BC20-55E13FD7C782}"/>
              </a:ext>
            </a:extLst>
          </p:cNvPr>
          <p:cNvCxnSpPr>
            <a:cxnSpLocks noChangeShapeType="1"/>
            <a:stCxn id="78" idx="6"/>
          </p:cNvCxnSpPr>
          <p:nvPr/>
        </p:nvCxnSpPr>
        <p:spPr bwMode="auto">
          <a:xfrm>
            <a:off x="2955927" y="493331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Straight Connector 38">
            <a:extLst>
              <a:ext uri="{FF2B5EF4-FFF2-40B4-BE49-F238E27FC236}">
                <a16:creationId xmlns:a16="http://schemas.microsoft.com/office/drawing/2014/main" id="{D0279E5D-F705-0F42-B0E5-1B3A5C89EDE6}"/>
              </a:ext>
            </a:extLst>
          </p:cNvPr>
          <p:cNvCxnSpPr>
            <a:cxnSpLocks noChangeShapeType="1"/>
            <a:endCxn id="75" idx="1"/>
          </p:cNvCxnSpPr>
          <p:nvPr/>
        </p:nvCxnSpPr>
        <p:spPr bwMode="auto">
          <a:xfrm>
            <a:off x="4892677" y="5041265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2813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Each packet travels independently</a:t>
            </a:r>
          </a:p>
          <a:p>
            <a:pPr lvl="1">
              <a:defRPr/>
            </a:pPr>
            <a:r>
              <a:rPr lang="en-US" dirty="0"/>
              <a:t>no notion of packets belonging to a “circuit”</a:t>
            </a:r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packet travels independently</a:t>
            </a:r>
          </a:p>
          <a:p>
            <a:pPr>
              <a:defRPr/>
            </a:pPr>
            <a:r>
              <a:rPr lang="en-US" dirty="0"/>
              <a:t>No link resources are reserved in advance. Instead packet switching leverages </a:t>
            </a:r>
            <a:r>
              <a:rPr lang="en-US" dirty="0">
                <a:solidFill>
                  <a:srgbClr val="FF0000"/>
                </a:solidFill>
              </a:rPr>
              <a:t>statistical multiplexing</a:t>
            </a:r>
            <a:r>
              <a:rPr lang="en-US" dirty="0">
                <a:solidFill>
                  <a:srgbClr val="000000"/>
                </a:solidFill>
              </a:rPr>
              <a:t> (stat </a:t>
            </a:r>
            <a:r>
              <a:rPr lang="en-US" dirty="0" err="1">
                <a:solidFill>
                  <a:srgbClr val="000000"/>
                </a:solidFill>
              </a:rPr>
              <a:t>muxing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efficient (cost less)</a:t>
            </a:r>
          </a:p>
          <a:p>
            <a:r>
              <a:rPr lang="en-US" dirty="0"/>
              <a:t>One airplane/train for 100’s of people</a:t>
            </a:r>
          </a:p>
          <a:p>
            <a:r>
              <a:rPr lang="en-US" dirty="0"/>
              <a:t>One telephone for many calls</a:t>
            </a:r>
          </a:p>
          <a:p>
            <a:r>
              <a:rPr lang="en-US" dirty="0"/>
              <a:t>One lecture theatre for many classes</a:t>
            </a:r>
          </a:p>
          <a:p>
            <a:r>
              <a:rPr lang="en-US" dirty="0"/>
              <a:t>One computer for many tasks</a:t>
            </a:r>
          </a:p>
          <a:p>
            <a:r>
              <a:rPr lang="en-US" dirty="0"/>
              <a:t>One network for many computers</a:t>
            </a:r>
          </a:p>
          <a:p>
            <a:r>
              <a:rPr lang="en-US" dirty="0"/>
              <a:t>One datacenter many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52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53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54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76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77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78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00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01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02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24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25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26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8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2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3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4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4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Internet</a:t>
            </a:r>
          </a:p>
          <a:p>
            <a:pPr>
              <a:defRPr/>
            </a:pPr>
            <a:r>
              <a:rPr lang="en-US" dirty="0"/>
              <a:t>Telephone network </a:t>
            </a:r>
          </a:p>
          <a:p>
            <a:pPr>
              <a:defRPr/>
            </a:pPr>
            <a:r>
              <a:rPr lang="en-US" dirty="0"/>
              <a:t>Transportation networks</a:t>
            </a:r>
          </a:p>
          <a:p>
            <a:pPr>
              <a:defRPr/>
            </a:pPr>
            <a:r>
              <a:rPr lang="en-US" dirty="0"/>
              <a:t>Cellular networks</a:t>
            </a:r>
          </a:p>
          <a:p>
            <a:pPr>
              <a:defRPr/>
            </a:pPr>
            <a:r>
              <a:rPr lang="en-US" dirty="0"/>
              <a:t>Supervisory control and data acquisition networks</a:t>
            </a:r>
          </a:p>
          <a:p>
            <a:pPr>
              <a:defRPr/>
            </a:pPr>
            <a:r>
              <a:rPr lang="en-US" dirty="0"/>
              <a:t>Optical networks</a:t>
            </a:r>
          </a:p>
          <a:p>
            <a:pPr>
              <a:defRPr/>
            </a:pPr>
            <a:r>
              <a:rPr lang="en-US" dirty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such a rare event</a:t>
            </a: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Buffer </a:t>
            </a:r>
            <a:r>
              <a:rPr lang="en-US" sz="2800" b="0" dirty="0">
                <a:latin typeface="+mn-lt"/>
              </a:rPr>
              <a:t>absorbs transient bursts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Queue overload</a:t>
            </a:r>
          </a:p>
          <a:p>
            <a:pPr eaLnBrk="1" hangingPunct="1"/>
            <a:r>
              <a:rPr lang="en-US" dirty="0"/>
              <a:t>into Buffer</a:t>
            </a:r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Recall,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packet delay = transmission delay + propagation delay (*)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queues (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transmission 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delay (*)</a:t>
            </a: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hour</a:t>
            </a: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or rail network 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>
                <a:latin typeface="Arial" charset="0"/>
                <a:ea typeface="ＭＳ Ｐゴシック" charset="0"/>
              </a:rPr>
              <a:t>processing </a:t>
            </a:r>
            <a:r>
              <a:rPr lang="en-US" dirty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Internet has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transformed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cyber-attacks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ea typeface="ＭＳ Ｐゴシック" charset="0"/>
                <a:cs typeface="Arial"/>
              </a:rPr>
              <a:t>Queuing delay extremes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queuing delay small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large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infinite – or data is lost (</a:t>
            </a:r>
            <a:r>
              <a:rPr lang="en-US" i="1" dirty="0">
                <a:latin typeface="Calibri"/>
              </a:rPr>
              <a:t>dropped)</a:t>
            </a:r>
            <a:r>
              <a:rPr lang="en-US" dirty="0">
                <a:latin typeface="Calibri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&gt;20,000 ISP networks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see (hints) of the nodes and links using </a:t>
            </a:r>
            <a:r>
              <a:rPr lang="en-US" dirty="0" err="1"/>
              <a:t>traceroute</a:t>
            </a:r>
            <a:r>
              <a:rPr lang="en-US" dirty="0"/>
              <a:t>…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rio.cl.cam.ac.uk</a:t>
            </a:r>
            <a:r>
              <a:rPr lang="en-US" dirty="0">
                <a:latin typeface="Calibri"/>
              </a:rPr>
              <a:t> to </a:t>
            </a:r>
            <a:r>
              <a:rPr lang="en-US" dirty="0" err="1">
                <a:latin typeface="Calibri"/>
              </a:rPr>
              <a:t>munnari.oz.au</a:t>
            </a:r>
            <a:endParaRPr lang="en-US" dirty="0">
              <a:latin typeface="Calibri"/>
            </a:endParaRPr>
          </a:p>
          <a:p>
            <a:pPr algn="ctr"/>
            <a:r>
              <a:rPr lang="en-US" sz="1600" dirty="0">
                <a:latin typeface="Calibri"/>
              </a:rPr>
              <a:t>(</a:t>
            </a:r>
            <a:r>
              <a:rPr lang="en-US" sz="1600" dirty="0" err="1">
                <a:latin typeface="Calibri"/>
              </a:rPr>
              <a:t>tracepath</a:t>
            </a:r>
            <a:r>
              <a:rPr lang="en-US" sz="1600" dirty="0">
                <a:latin typeface="Calibri"/>
              </a:rPr>
              <a:t> on </a:t>
            </a:r>
            <a:r>
              <a:rPr lang="en-US" sz="1600" dirty="0" err="1">
                <a:latin typeface="Calibri"/>
              </a:rPr>
              <a:t>winows</a:t>
            </a:r>
            <a:r>
              <a:rPr lang="en-US" sz="1600" dirty="0">
                <a:latin typeface="Calibri"/>
              </a:rPr>
              <a:t> is similar)</a:t>
            </a: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 to </a:t>
            </a:r>
            <a:r>
              <a:rPr lang="en-US" sz="1800" dirty="0" err="1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529853" y="1595723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4069603" y="1584611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4204540" y="1594136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 flipV="1">
            <a:off x="4196604" y="1594137"/>
            <a:ext cx="904786" cy="95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or reply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trans-continent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packet travels independently</a:t>
            </a:r>
          </a:p>
          <a:p>
            <a:pPr>
              <a:defRPr/>
            </a:pPr>
            <a:r>
              <a:rPr lang="en-US" dirty="0"/>
              <a:t>No link resources are reserved in advance. Instead packet switching leverages </a:t>
            </a:r>
            <a:r>
              <a:rPr lang="en-US" dirty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 &gt; 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may (does!) allow more users to use network</a:t>
            </a: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7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8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Internet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transforms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cyber-attacks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Taking the dissemination of information to the next level</a:t>
            </a: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1839253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73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6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 &gt; 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`plumbing’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delays= transmission + propagation + queuing + (negligible) per-switch processing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48812</TotalTime>
  <Words>4827</Words>
  <Application>Microsoft Macintosh PowerPoint</Application>
  <PresentationFormat>On-screen Show (4:3)</PresentationFormat>
  <Paragraphs>1056</Paragraphs>
  <Slides>93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93</vt:i4>
      </vt:variant>
    </vt:vector>
  </HeadingPairs>
  <TitlesOfParts>
    <vt:vector size="105" baseType="lpstr">
      <vt:lpstr>PMingLiU</vt:lpstr>
      <vt:lpstr>Arial</vt:lpstr>
      <vt:lpstr>Calibri</vt:lpstr>
      <vt:lpstr>Courier New</vt:lpstr>
      <vt:lpstr>Helvetica</vt:lpstr>
      <vt:lpstr>Times New Roman</vt:lpstr>
      <vt:lpstr>Wingdings</vt:lpstr>
      <vt:lpstr>Custom Design</vt:lpstr>
      <vt:lpstr>Excel.Chart.8</vt:lpstr>
      <vt:lpstr>Chart</vt:lpstr>
      <vt:lpstr>Clip</vt:lpstr>
      <vt:lpstr>Equation</vt:lpstr>
      <vt:lpstr>PowerPoint Presentation</vt:lpstr>
      <vt:lpstr>Topic 1 Foundation</vt:lpstr>
      <vt:lpstr>PowerPoint Presentation</vt:lpstr>
      <vt:lpstr>Thanks</vt:lpstr>
      <vt:lpstr>What is a network? </vt:lpstr>
      <vt:lpstr>What is a network? </vt:lpstr>
      <vt:lpstr>There are many different types  of networks</vt:lpstr>
      <vt:lpstr>The Internet has  transformed everything</vt:lpstr>
      <vt:lpstr>The Internet transforms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 extremes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254</cp:revision>
  <cp:lastPrinted>2019-02-04T08:13:09Z</cp:lastPrinted>
  <dcterms:created xsi:type="dcterms:W3CDTF">2012-01-06T19:58:11Z</dcterms:created>
  <dcterms:modified xsi:type="dcterms:W3CDTF">2020-01-14T17:10:32Z</dcterms:modified>
</cp:coreProperties>
</file>