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269" r:id="rId2"/>
    <p:sldId id="271" r:id="rId3"/>
    <p:sldId id="273" r:id="rId4"/>
    <p:sldId id="274" r:id="rId5"/>
    <p:sldId id="275" r:id="rId6"/>
    <p:sldId id="276" r:id="rId7"/>
    <p:sldId id="573" r:id="rId8"/>
    <p:sldId id="574" r:id="rId9"/>
    <p:sldId id="575" r:id="rId10"/>
    <p:sldId id="576" r:id="rId11"/>
    <p:sldId id="577" r:id="rId12"/>
    <p:sldId id="578" r:id="rId13"/>
    <p:sldId id="579" r:id="rId14"/>
    <p:sldId id="580" r:id="rId15"/>
    <p:sldId id="586" r:id="rId16"/>
    <p:sldId id="589" r:id="rId17"/>
    <p:sldId id="590" r:id="rId18"/>
    <p:sldId id="591" r:id="rId19"/>
    <p:sldId id="592" r:id="rId20"/>
    <p:sldId id="593" r:id="rId21"/>
    <p:sldId id="594" r:id="rId22"/>
    <p:sldId id="595" r:id="rId23"/>
    <p:sldId id="587" r:id="rId24"/>
    <p:sldId id="649" r:id="rId25"/>
    <p:sldId id="413" r:id="rId26"/>
    <p:sldId id="650" r:id="rId27"/>
    <p:sldId id="651" r:id="rId28"/>
    <p:sldId id="652" r:id="rId29"/>
    <p:sldId id="670" r:id="rId30"/>
    <p:sldId id="668" r:id="rId31"/>
    <p:sldId id="671" r:id="rId32"/>
    <p:sldId id="672" r:id="rId33"/>
    <p:sldId id="669" r:id="rId34"/>
    <p:sldId id="674" r:id="rId35"/>
    <p:sldId id="675" r:id="rId36"/>
    <p:sldId id="676" r:id="rId37"/>
    <p:sldId id="677" r:id="rId38"/>
    <p:sldId id="678" r:id="rId39"/>
    <p:sldId id="679" r:id="rId40"/>
    <p:sldId id="680" r:id="rId41"/>
    <p:sldId id="681" r:id="rId42"/>
    <p:sldId id="682" r:id="rId43"/>
    <p:sldId id="683" r:id="rId44"/>
    <p:sldId id="684" r:id="rId45"/>
    <p:sldId id="685" r:id="rId46"/>
    <p:sldId id="686" r:id="rId47"/>
    <p:sldId id="687" r:id="rId48"/>
    <p:sldId id="688" r:id="rId49"/>
    <p:sldId id="689" r:id="rId50"/>
    <p:sldId id="690" r:id="rId51"/>
    <p:sldId id="691" r:id="rId52"/>
    <p:sldId id="692" r:id="rId53"/>
    <p:sldId id="693" r:id="rId54"/>
    <p:sldId id="694" r:id="rId55"/>
    <p:sldId id="695" r:id="rId56"/>
    <p:sldId id="696" r:id="rId57"/>
    <p:sldId id="697" r:id="rId58"/>
    <p:sldId id="698" r:id="rId59"/>
    <p:sldId id="699" r:id="rId60"/>
    <p:sldId id="700" r:id="rId61"/>
    <p:sldId id="701" r:id="rId62"/>
    <p:sldId id="702" r:id="rId63"/>
    <p:sldId id="703" r:id="rId64"/>
    <p:sldId id="704" r:id="rId65"/>
    <p:sldId id="705" r:id="rId66"/>
    <p:sldId id="706" r:id="rId67"/>
    <p:sldId id="707" r:id="rId68"/>
    <p:sldId id="708" r:id="rId69"/>
    <p:sldId id="709" r:id="rId70"/>
    <p:sldId id="710" r:id="rId71"/>
    <p:sldId id="711" r:id="rId72"/>
    <p:sldId id="712" r:id="rId73"/>
    <p:sldId id="713" r:id="rId74"/>
    <p:sldId id="714" r:id="rId75"/>
    <p:sldId id="715" r:id="rId76"/>
    <p:sldId id="716" r:id="rId77"/>
    <p:sldId id="717" r:id="rId78"/>
    <p:sldId id="718" r:id="rId79"/>
    <p:sldId id="719" r:id="rId80"/>
    <p:sldId id="720" r:id="rId81"/>
    <p:sldId id="721" r:id="rId82"/>
    <p:sldId id="722" r:id="rId83"/>
    <p:sldId id="723" r:id="rId84"/>
    <p:sldId id="724" r:id="rId85"/>
    <p:sldId id="725" r:id="rId86"/>
    <p:sldId id="726" r:id="rId87"/>
    <p:sldId id="727" r:id="rId88"/>
    <p:sldId id="728" r:id="rId89"/>
    <p:sldId id="729" r:id="rId90"/>
    <p:sldId id="730" r:id="rId91"/>
    <p:sldId id="731" r:id="rId92"/>
    <p:sldId id="732" r:id="rId93"/>
    <p:sldId id="733" r:id="rId94"/>
    <p:sldId id="734" r:id="rId95"/>
    <p:sldId id="735" r:id="rId96"/>
    <p:sldId id="736" r:id="rId97"/>
    <p:sldId id="737" r:id="rId98"/>
    <p:sldId id="738" r:id="rId99"/>
    <p:sldId id="739" r:id="rId10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6666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9" autoAdjust="0"/>
    <p:restoredTop sz="91867"/>
  </p:normalViewPr>
  <p:slideViewPr>
    <p:cSldViewPr snapToGrid="0" snapToObjects="1">
      <p:cViewPr varScale="1">
        <p:scale>
          <a:sx n="112" d="100"/>
          <a:sy n="112" d="100"/>
        </p:scale>
        <p:origin x="7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3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C2A83-1C48-3C4D-94D5-130F7112DE79}" type="datetime1">
              <a:rPr lang="en-GB" smtClean="0"/>
              <a:t>15/01/2019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Topic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F2EC3-477F-6B48-88FD-2505ADF1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11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3B72A05E-7FA1-294F-91B8-76EE07B10CC3}" type="datetime1">
              <a:rPr lang="en-GB" smtClean="0"/>
              <a:t>15/01/2019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r>
              <a:rPr lang="en-US"/>
              <a:t>Topic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85661043-EA29-374C-A67A-491E0307AB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138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EA9E382-1304-0F43-A721-029A2D88D249}" type="slidenum">
              <a:rPr lang="en-US" sz="1100" i="0">
                <a:latin typeface="Times New Roman" charset="0"/>
              </a:rPr>
              <a:pPr/>
              <a:t>1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49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(28/11/2014 11:55) -----</a:t>
            </a:r>
          </a:p>
          <a:p>
            <a:r>
              <a:rPr lang="en-US"/>
              <a:t>28-nov-2014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661043-EA29-374C-A67A-491E0307AB1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41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2016-11-23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661043-EA29-374C-A67A-491E0307AB1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57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Got here 23/Nov/2015</a:t>
            </a:r>
          </a:p>
          <a:p>
            <a:r>
              <a:rPr lang="en-US" dirty="0"/>
              <a:t>got</a:t>
            </a:r>
            <a:r>
              <a:rPr lang="en-US" baseline="0" dirty="0"/>
              <a:t> here 25/Jan/2013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661043-EA29-374C-A67A-491E0307AB1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41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01E315-6D16-C746-8F45-189B1A3682CB}" type="slidenum">
              <a:rPr lang="en-US" sz="1200">
                <a:latin typeface="Calibri"/>
              </a:rPr>
              <a:pPr eaLnBrk="1" hangingPunct="1"/>
              <a:t>15</a:t>
            </a:fld>
            <a:endParaRPr lang="en-US" sz="1200" dirty="0">
              <a:latin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38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polarization (Phase)</a:t>
            </a:r>
          </a:p>
          <a:p>
            <a:r>
              <a:rPr lang="en-US" dirty="0"/>
              <a:t>weird (electron</a:t>
            </a:r>
            <a:r>
              <a:rPr lang="en-US" baseline="0" dirty="0"/>
              <a:t> spin)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61043-EA29-374C-A67A-491E0307AB1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71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B3F2BB4-F287-8546-8F5D-C1D7C46BB7BE}" type="slidenum">
              <a:rPr lang="en-US" sz="1100">
                <a:latin typeface="Times New Roman" charset="0"/>
              </a:rPr>
              <a:pPr/>
              <a:t>20</a:t>
            </a:fld>
            <a:endParaRPr lang="en-US" sz="110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1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418E5C7-3A0A-5A4F-AD2C-714931CBC770}" type="slidenum">
              <a:rPr lang="en-US" sz="1100">
                <a:latin typeface="Times New Roman" charset="0"/>
              </a:rPr>
              <a:pPr/>
              <a:t>21</a:t>
            </a:fld>
            <a:endParaRPr lang="en-US" sz="110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E5D5C4A-E619-8A40-8581-2AE9A70D580E}" type="slidenum">
              <a:rPr lang="en-US" sz="1100">
                <a:latin typeface="Times New Roman" charset="0"/>
              </a:rPr>
              <a:pPr/>
              <a:t>22</a:t>
            </a:fld>
            <a:endParaRPr lang="en-US" sz="1100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10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41445328-197C-FA40-8D65-40CC4D8DD91C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24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What types of errors do they exist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? Where do they come from?</a:t>
            </a:r>
          </a:p>
          <a:p>
            <a:pPr eaLnBrk="1" hangingPunct="1"/>
            <a:r>
              <a:rPr lang="en-US" baseline="0" dirty="0" err="1">
                <a:ea typeface="ＭＳ Ｐゴシック" charset="0"/>
                <a:cs typeface="ＭＳ Ｐゴシック" charset="0"/>
              </a:rPr>
              <a:t>Forouzan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p213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77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41445328-197C-FA40-8D65-40CC4D8DD91C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25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What types of errors do they exist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? Where do they come from?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8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84A001A-FEEA-FF40-84C1-F318B79EFC84}" type="slidenum">
              <a:rPr lang="en-US" sz="1100" i="0">
                <a:latin typeface="Times New Roman" charset="0"/>
              </a:rPr>
              <a:pPr/>
              <a:t>2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04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E6E9AC92-E0AF-0946-865A-E561EBF986EE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26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4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24A1274E-9692-5A49-A584-951A117DFD7D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27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79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CF42B6B1-E272-1043-BBBC-60A24BE17514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28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46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B7D9BE42-2BA8-3244-9993-5097C9360E20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29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 redundant bit,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parity bit, is appended to every data unit </a:t>
            </a:r>
            <a:r>
              <a:rPr lang="en-US" baseline="0" dirty="0" err="1">
                <a:ea typeface="ＭＳ Ｐゴシック" charset="0"/>
                <a:cs typeface="ＭＳ Ｐゴシック" charset="0"/>
              </a:rPr>
              <a:t>st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that the total number of 1s (including the parity bit) becomes even</a:t>
            </a:r>
          </a:p>
          <a:p>
            <a:pPr eaLnBrk="1" hangingPunct="1"/>
            <a:r>
              <a:rPr lang="en-US" baseline="0" dirty="0">
                <a:ea typeface="ＭＳ Ｐゴシック" charset="0"/>
                <a:cs typeface="ＭＳ Ｐゴシック" charset="0"/>
              </a:rPr>
              <a:t>Parity can detect single-bit errors. </a:t>
            </a:r>
          </a:p>
          <a:p>
            <a:pPr eaLnBrk="1" hangingPunct="1"/>
            <a:r>
              <a:rPr lang="en-US" baseline="0" dirty="0">
                <a:ea typeface="ＭＳ Ｐゴシック" charset="0"/>
                <a:cs typeface="ＭＳ Ｐゴシック" charset="0"/>
              </a:rPr>
              <a:t>It can detect burst errors only if the total number of errors in each data is odd.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48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18C09E4F-FFA6-DA4B-9499-CDD46E114049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30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0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53A25B78-0E43-7947-B431-89537B1A88AB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31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47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D0EF0A7C-7944-BC43-91A6-C5E94D4EB7D2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32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39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18C09E4F-FFA6-DA4B-9499-CDD46E114049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33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42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FBF34114-E26D-9448-BAA5-84A59CA1CBE3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34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83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B5BD1C78-7482-0844-8805-804126904827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35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4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A722859-1500-1541-8A93-F54A231D0D0A}" type="slidenum">
              <a:rPr lang="en-US" sz="1100" i="0">
                <a:latin typeface="Times New Roman" charset="0"/>
              </a:rPr>
              <a:pPr/>
              <a:t>3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Why both link-level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and end-end reliability?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976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17BD686E-E014-814C-A3D0-83B973644608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36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266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ECC07154-CA24-AD4E-A09D-A59955A9F125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37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221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0CA4BD16-035B-CC42-A2B1-004C063D3ED1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38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692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565303D-CBC0-0248-8A72-57448F2DE67C}" type="slidenum">
              <a:rPr lang="en-US" sz="1100" i="0">
                <a:latin typeface="Times New Roman" charset="0"/>
              </a:rPr>
              <a:pPr/>
              <a:t>39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2016-11-25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MAC protocols are specific to LAN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using them (in general) Medium Access Control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164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00F56F8-99EA-1840-A6F2-29977252FD8E}" type="slidenum">
              <a:rPr lang="en-US" sz="1100" i="0">
                <a:latin typeface="Times New Roman" charset="0"/>
              </a:rPr>
              <a:pPr/>
              <a:t>40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742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B27EF06-2CDB-1A4B-BA19-441FB1973407}" type="slidenum">
              <a:rPr lang="en-US" sz="1100" i="0">
                <a:latin typeface="Times New Roman" charset="0"/>
              </a:rPr>
              <a:pPr/>
              <a:t>41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2015-11-25pac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237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11934A3E-4A14-A249-A414-5ED9DF8B6E81}" type="slidenum">
              <a:rPr lang="en-US" sz="1100" i="0">
                <a:latin typeface="Times New Roman" charset="0"/>
              </a:rPr>
              <a:pPr/>
              <a:t>42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666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11317E5-98B4-3245-AC28-AA4C06E24A8A}" type="slidenum">
              <a:rPr lang="en-US" sz="1100" i="0">
                <a:latin typeface="Times New Roman" charset="0"/>
              </a:rPr>
              <a:pPr/>
              <a:t>43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This is actuall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y the synchronous TDMA</a:t>
            </a:r>
          </a:p>
          <a:p>
            <a:r>
              <a:rPr lang="en-US" baseline="0" dirty="0">
                <a:ea typeface="ＭＳ Ｐゴシック" charset="0"/>
                <a:cs typeface="ＭＳ Ｐゴシック" charset="0"/>
              </a:rPr>
              <a:t>Requires multiplexer and </a:t>
            </a:r>
            <a:r>
              <a:rPr lang="en-US" baseline="0" dirty="0" err="1">
                <a:ea typeface="ＭＳ Ｐゴシック" charset="0"/>
                <a:cs typeface="ＭＳ Ｐゴシック" charset="0"/>
              </a:rPr>
              <a:t>demultiplexer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ea typeface="ＭＳ Ｐゴシック" charset="0"/>
                <a:cs typeface="ＭＳ Ｐゴシック" charset="0"/>
              </a:rPr>
              <a:t>Forouzan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p239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225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0BAB11F-43CB-5540-AB80-D97968DD0BB1}" type="slidenum">
              <a:rPr lang="en-US" sz="1100" i="0">
                <a:latin typeface="Times New Roman" charset="0"/>
              </a:rPr>
              <a:pPr/>
              <a:t>44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Check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forouzan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8.2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606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D2237EE-9B2F-9D49-8B69-AE5CB97A7F6D}" type="slidenum">
              <a:rPr lang="en-US" sz="1100" i="0">
                <a:latin typeface="Times New Roman" charset="0"/>
              </a:rPr>
              <a:pPr/>
              <a:t>45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93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5E644C2-5431-D540-8D3B-FBB8DE8E7486}" type="slidenum">
              <a:rPr lang="en-US" sz="1100" i="0">
                <a:latin typeface="Times New Roman" charset="0"/>
              </a:rPr>
              <a:pPr/>
              <a:t>4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902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8CEA9A2-7839-9A45-85ED-2D12F6F9B9C2}" type="slidenum">
              <a:rPr lang="en-US" sz="1100" i="0">
                <a:latin typeface="Times New Roman" charset="0"/>
              </a:rPr>
              <a:pPr/>
              <a:t>46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286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57C47A8-D6CD-0942-B089-62FA9606FBFE}" type="slidenum">
              <a:rPr lang="en-US" sz="1100" i="0">
                <a:latin typeface="Times New Roman" charset="0"/>
              </a:rPr>
              <a:pPr/>
              <a:t>47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818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Worse</a:t>
            </a:r>
            <a:r>
              <a:rPr lang="en-US" baseline="0" dirty="0"/>
              <a:t> ATM had an utterly irrational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661043-EA29-374C-A67A-491E0307AB1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352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4CD15E-08C5-BE42-912D-322759A8C347}" type="slidenum">
              <a:rPr lang="en-US" sz="1200" b="0">
                <a:latin typeface="Times New Roman" charset="0"/>
                <a:cs typeface="Calibri"/>
              </a:rPr>
              <a:pPr eaLnBrk="1" hangingPunct="1"/>
              <a:t>49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061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8173F60-04DA-AF4F-972C-DA3BA148616A}" type="slidenum">
              <a:rPr lang="en-US" sz="1200" b="0">
                <a:latin typeface="Times New Roman" charset="0"/>
                <a:cs typeface="Calibri"/>
              </a:rPr>
              <a:pPr eaLnBrk="1" hangingPunct="1"/>
              <a:t>50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163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1ECA61-3AE7-2C4E-AD4F-E208908BE981}" type="slidenum">
              <a:rPr lang="en-US" sz="1200" b="0">
                <a:latin typeface="Times New Roman" charset="0"/>
                <a:cs typeface="Calibri"/>
              </a:rPr>
              <a:pPr eaLnBrk="1" hangingPunct="1"/>
              <a:t>51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 device listens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by checking for voltage If no voltage then the line is idle</a:t>
            </a:r>
          </a:p>
          <a:p>
            <a:r>
              <a:rPr lang="en-US" baseline="0" dirty="0">
                <a:ea typeface="ＭＳ Ｐゴシック" charset="0"/>
                <a:cs typeface="ＭＳ Ｐゴシック" charset="0"/>
              </a:rPr>
              <a:t>Page 373 </a:t>
            </a:r>
            <a:r>
              <a:rPr lang="en-US" baseline="0" dirty="0" err="1">
                <a:ea typeface="ＭＳ Ｐゴシック" charset="0"/>
                <a:cs typeface="ＭＳ Ｐゴシック" charset="0"/>
              </a:rPr>
              <a:t>Forouzan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349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2B2A4E8-85A7-134F-9466-8B9A4A9D7339}" type="slidenum">
              <a:rPr lang="en-US" sz="1200" b="0">
                <a:latin typeface="Times New Roman" charset="0"/>
                <a:cs typeface="Calibri"/>
              </a:rPr>
              <a:pPr eaLnBrk="1" hangingPunct="1"/>
              <a:t>52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Ask:</a:t>
            </a:r>
            <a:r>
              <a:rPr lang="en-US" sz="2000" baseline="0" dirty="0">
                <a:ea typeface="ＭＳ Ｐゴシック" charset="0"/>
                <a:cs typeface="ＭＳ Ｐゴシック" charset="0"/>
              </a:rPr>
              <a:t> who knows? (from knowing </a:t>
            </a:r>
            <a:r>
              <a:rPr lang="en-US" sz="2000" baseline="0" dirty="0" err="1">
                <a:ea typeface="ＭＳ Ｐゴシック" charset="0"/>
                <a:cs typeface="ＭＳ Ｐゴシック" charset="0"/>
              </a:rPr>
              <a:t>ethernet</a:t>
            </a:r>
            <a:r>
              <a:rPr lang="en-US" sz="2000" baseline="0" dirty="0">
                <a:ea typeface="ＭＳ Ｐゴシック" charset="0"/>
                <a:cs typeface="ＭＳ Ｐゴシック" charset="0"/>
              </a:rPr>
              <a:t>)?</a:t>
            </a:r>
          </a:p>
          <a:p>
            <a:endParaRPr lang="en-US" sz="2000" baseline="0" dirty="0">
              <a:ea typeface="ＭＳ Ｐゴシック" charset="0"/>
              <a:cs typeface="ＭＳ Ｐゴシック" charset="0"/>
            </a:endParaRPr>
          </a:p>
          <a:p>
            <a:r>
              <a:rPr lang="en-US" sz="2000" baseline="0" dirty="0">
                <a:ea typeface="ＭＳ Ｐゴシック" charset="0"/>
                <a:cs typeface="ＭＳ Ｐゴシック" charset="0"/>
              </a:rPr>
              <a:t>Someone who doesn’t, how to do this?</a:t>
            </a:r>
          </a:p>
          <a:p>
            <a:r>
              <a:rPr lang="en-US" sz="2000" baseline="0" dirty="0">
                <a:ea typeface="ＭＳ Ｐゴシック" charset="0"/>
                <a:cs typeface="ＭＳ Ｐゴシック" charset="0"/>
              </a:rPr>
              <a:t>Listen before sending to detect possible collision</a:t>
            </a:r>
          </a:p>
          <a:p>
            <a:r>
              <a:rPr lang="en-US" sz="2000" baseline="0" dirty="0">
                <a:ea typeface="ＭＳ Ｐゴシック" charset="0"/>
                <a:cs typeface="ＭＳ Ｐゴシック" charset="0"/>
              </a:rPr>
              <a:t>Why not listen to detect current collision!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227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2B8162-AD91-4E41-87FA-46E55C0794C5}" type="slidenum">
              <a:rPr lang="en-US" sz="1200" b="0">
                <a:latin typeface="Times New Roman" charset="0"/>
                <a:cs typeface="Calibri"/>
              </a:rPr>
              <a:pPr eaLnBrk="1" hangingPunct="1"/>
              <a:t>53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931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Extreme high voltages indicate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collisions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206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FEFFECC-891E-BA44-BE9C-D67DB6E1AC28}" type="slidenum">
              <a:rPr lang="en-US" sz="1200" b="0">
                <a:latin typeface="Times New Roman" charset="0"/>
                <a:cs typeface="Calibri"/>
              </a:rPr>
              <a:pPr eaLnBrk="1" hangingPunct="1"/>
              <a:t>54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Draw failed collision detection….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Check page 382 on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ea typeface="ＭＳ Ｐゴシック" charset="0"/>
                <a:cs typeface="ＭＳ Ｐゴシック" charset="0"/>
              </a:rPr>
              <a:t>Forouzan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for the answer in the Why question, ask students to think about it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033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C130659-87AF-CE4D-B5EA-54D55326E82A}" type="slidenum">
              <a:rPr lang="en-US" sz="1200" b="0">
                <a:latin typeface="Times New Roman" charset="0"/>
                <a:cs typeface="Calibri"/>
              </a:rPr>
              <a:pPr eaLnBrk="1" hangingPunct="1"/>
              <a:t>55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972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71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0F3BDF4-74C3-E442-A3DE-2E935666060A}" type="slidenum">
              <a:rPr lang="en-US" sz="1100" i="0">
                <a:latin typeface="Times New Roman" charset="0"/>
              </a:rPr>
              <a:pPr/>
              <a:t>5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318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096FD06-A9BA-354F-8BA4-2858187EFB58}" type="slidenum">
              <a:rPr lang="en-US" sz="1200" b="0">
                <a:latin typeface="Times New Roman" charset="0"/>
                <a:cs typeface="Calibri"/>
              </a:rPr>
              <a:pPr eaLnBrk="1" hangingPunct="1"/>
              <a:t>56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1013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K represents number of collisions per transmission….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Switched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ethernet</a:t>
            </a:r>
            <a:r>
              <a:rPr lang="en-US" dirty="0">
                <a:ea typeface="ＭＳ Ｐゴシック" charset="0"/>
                <a:cs typeface="ＭＳ Ｐゴシック" charset="0"/>
              </a:rPr>
              <a:t> is when a switch is used instead of a hub check page 381 in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Forouzan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348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91EE88D-5C5A-8E48-875B-FF1C51492C19}" type="slidenum">
              <a:rPr lang="en-US" sz="1200" b="0">
                <a:latin typeface="Times New Roman" charset="0"/>
                <a:cs typeface="Calibri"/>
              </a:rPr>
              <a:pPr eaLnBrk="1" hangingPunct="1"/>
              <a:t>57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08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12.3</a:t>
            </a:r>
            <a:r>
              <a:rPr lang="en-US" baseline="0" dirty="0"/>
              <a:t> section in </a:t>
            </a:r>
            <a:r>
              <a:rPr lang="en-US" baseline="0" dirty="0" err="1"/>
              <a:t>forouzan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661043-EA29-374C-A67A-491E0307AB1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073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D5449E5-25AA-1A47-9C3B-1506A307C190}" type="slidenum">
              <a:rPr lang="en-US" sz="1200" b="0">
                <a:latin typeface="Times New Roman" charset="0"/>
                <a:cs typeface="Calibri"/>
              </a:rPr>
              <a:pPr eaLnBrk="1" hangingPunct="1"/>
              <a:t>59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2016-11-28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Check the binary exponential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back off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704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Rapid evolution in the wireless eco-system – hard to keep up</a:t>
            </a:r>
            <a:endParaRPr lang="en-US" baseline="0" dirty="0">
              <a:latin typeface="Times New Roman" pitchFamily="18" charset="0"/>
            </a:endParaRPr>
          </a:p>
          <a:p>
            <a:r>
              <a:rPr lang="en-US" baseline="0" dirty="0">
                <a:latin typeface="Times New Roman" pitchFamily="18" charset="0"/>
              </a:rPr>
              <a:t>With either </a:t>
            </a:r>
            <a:r>
              <a:rPr lang="en-US" dirty="0">
                <a:latin typeface="Times New Roman" pitchFamily="18" charset="0"/>
              </a:rPr>
              <a:t>technologies or business-models 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747E7301-94AB-4A70-B5A9-F565B2EADAB5}" type="slidenum">
              <a:rPr lang="en-US" sz="1300" b="0" smtClean="0">
                <a:latin typeface="Times New Roman" pitchFamily="18" charset="0"/>
              </a:rPr>
              <a:pPr eaLnBrk="1" hangingPunct="1"/>
              <a:t>60</a:t>
            </a:fld>
            <a:endParaRPr lang="en-US" sz="13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292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pitchFamily="18" charset="0"/>
              </a:rPr>
              <a:t>FCC allocates spectrum to users – who are these?</a:t>
            </a:r>
          </a:p>
          <a:p>
            <a:r>
              <a:rPr lang="en-US">
                <a:latin typeface="Times New Roman" pitchFamily="18" charset="0"/>
              </a:rPr>
              <a:t>Govt. itself (various agencies), military.</a:t>
            </a:r>
          </a:p>
          <a:p>
            <a:r>
              <a:rPr lang="en-US">
                <a:latin typeface="Times New Roman" pitchFamily="18" charset="0"/>
              </a:rPr>
              <a:t>Public-safety.</a:t>
            </a:r>
          </a:p>
          <a:p>
            <a:r>
              <a:rPr lang="en-US">
                <a:latin typeface="Times New Roman" pitchFamily="18" charset="0"/>
              </a:rPr>
              <a:t>Broadcasters</a:t>
            </a:r>
          </a:p>
          <a:p>
            <a:r>
              <a:rPr lang="en-US">
                <a:latin typeface="Times New Roman" pitchFamily="18" charset="0"/>
              </a:rPr>
              <a:t>Telecommunications providers (aka operators) – license holders.</a:t>
            </a:r>
          </a:p>
          <a:p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Different bands behave differently …</a:t>
            </a:r>
          </a:p>
          <a:p>
            <a:r>
              <a:rPr lang="en-US">
                <a:latin typeface="Times New Roman" pitchFamily="18" charset="0"/>
              </a:rPr>
              <a:t>Most wave propagation properties are frequency/wave-length dependent:</a:t>
            </a:r>
          </a:p>
          <a:p>
            <a:endParaRPr lang="en-US">
              <a:latin typeface="Times New Roman" pitchFamily="18" charset="0"/>
            </a:endParaRPr>
          </a:p>
          <a:p>
            <a:endParaRPr lang="en-US">
              <a:latin typeface="Times New Roman" pitchFamily="18" charset="0"/>
            </a:endParaRP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4FE259B6-5DAB-4264-9BCE-BE2EA6B73953}" type="slidenum">
              <a:rPr lang="en-US" sz="1200" b="0">
                <a:latin typeface="Times New Roman" pitchFamily="18" charset="0"/>
              </a:rPr>
              <a:pPr eaLnBrk="1" hangingPunct="1"/>
              <a:t>61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683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/>
              <a:t>Bitrate or Bandwidth</a:t>
            </a:r>
          </a:p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/>
              <a:t>Range - PAN, LAN, MAN, WAN  </a:t>
            </a:r>
          </a:p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/>
              <a:t>Two-way / One-way </a:t>
            </a:r>
          </a:p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/>
              <a:t>Multi-Access / Point-to-Point</a:t>
            </a:r>
          </a:p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/>
              <a:t>Digital / Analog</a:t>
            </a:r>
          </a:p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/>
              <a:t>Applications and industries</a:t>
            </a:r>
          </a:p>
          <a:p>
            <a:pPr marL="324349" indent="-324349">
              <a:buFont typeface="Arial" pitchFamily="34" charset="0"/>
              <a:buChar char="•"/>
              <a:defRPr/>
            </a:pPr>
            <a:r>
              <a:rPr lang="en-US" dirty="0"/>
              <a:t>Frequency – Affects most physical properties:</a:t>
            </a:r>
            <a:br>
              <a:rPr lang="en-US" dirty="0"/>
            </a:br>
            <a:r>
              <a:rPr lang="en-US" dirty="0"/>
              <a:t>	Distance (free-space loss)</a:t>
            </a:r>
            <a:br>
              <a:rPr lang="en-US" dirty="0"/>
            </a:br>
            <a:r>
              <a:rPr lang="en-US" dirty="0"/>
              <a:t>	Penetration, Reflection, Absorption</a:t>
            </a:r>
            <a:br>
              <a:rPr lang="en-US" dirty="0"/>
            </a:br>
            <a:r>
              <a:rPr lang="en-US" dirty="0"/>
              <a:t>	Energy proportionality </a:t>
            </a:r>
            <a:br>
              <a:rPr lang="en-US" dirty="0"/>
            </a:br>
            <a:r>
              <a:rPr lang="en-US" dirty="0"/>
              <a:t>	Policy: Licensed / Deregulated</a:t>
            </a:r>
          </a:p>
          <a:p>
            <a:pPr>
              <a:defRPr/>
            </a:pPr>
            <a:r>
              <a:rPr lang="en-US" dirty="0"/>
              <a:t>	Line of Sight (Fresnel zone)</a:t>
            </a:r>
          </a:p>
          <a:p>
            <a:pPr>
              <a:defRPr/>
            </a:pPr>
            <a:r>
              <a:rPr lang="en-US" dirty="0"/>
              <a:t>	Size of antenna </a:t>
            </a:r>
          </a:p>
          <a:p>
            <a:pPr>
              <a:defRPr/>
            </a:pPr>
            <a:r>
              <a:rPr lang="en-US" dirty="0"/>
              <a:t>  		(determined by wavelength –      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858EBF40-A7EC-490D-8A3E-5D0CA170C4F3}" type="slidenum">
              <a:rPr lang="en-US" sz="1200" b="0">
                <a:latin typeface="Times New Roman" pitchFamily="18" charset="0"/>
              </a:rPr>
              <a:pPr eaLnBrk="1" hangingPunct="1"/>
              <a:t>62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799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9176E706-86CB-4345-A6D4-D00D6AA5CBC7}" type="slidenum">
              <a:rPr lang="en-US" sz="1200" b="0">
                <a:latin typeface="Times New Roman" pitchFamily="18" charset="0"/>
              </a:rPr>
              <a:pPr eaLnBrk="1" hangingPunct="1"/>
              <a:t>63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got</a:t>
            </a:r>
            <a:r>
              <a:rPr lang="en-US" baseline="0" dirty="0">
                <a:latin typeface="Times New Roman" pitchFamily="18" charset="0"/>
              </a:rPr>
              <a:t> to here 4/Feb/2013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992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EF3D2AEB-B995-4232-8DE6-EFF5EE280CD2}" type="slidenum">
              <a:rPr lang="en-US" sz="1200" b="0">
                <a:latin typeface="Times New Roman" pitchFamily="18" charset="0"/>
              </a:rPr>
              <a:pPr eaLnBrk="1" hangingPunct="1"/>
              <a:t>65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4D199303-DC1A-486E-9F80-6FC1E0C8A31E}" type="slidenum">
              <a:rPr lang="en-US" sz="1200" b="0">
                <a:latin typeface="Times New Roman" pitchFamily="18" charset="0"/>
              </a:rPr>
              <a:pPr eaLnBrk="1" hangingPunct="1"/>
              <a:t>65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JUST LIKE ETHERNET – not lovely but sufficient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996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E3E3D2F5-77A0-4E13-93CC-A7909AE18B99}" type="slidenum">
              <a:rPr lang="en-US" sz="1200" b="0">
                <a:latin typeface="Times New Roman" pitchFamily="18" charset="0"/>
              </a:rPr>
              <a:pPr eaLnBrk="1" hangingPunct="1"/>
              <a:t>66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64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EF41762-AF49-1145-88EA-4F5296329B33}" type="slidenum">
              <a:rPr lang="en-US" sz="1100" i="0">
                <a:latin typeface="Times New Roman" charset="0"/>
              </a:rPr>
              <a:pPr/>
              <a:t>6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30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61043-EA29-374C-A67A-491E0307AB19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948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4077D944-B804-49EC-95C7-35C1653DF461}" type="slidenum">
              <a:rPr lang="en-US" sz="1200" b="0">
                <a:latin typeface="Times New Roman" pitchFamily="18" charset="0"/>
              </a:rPr>
              <a:pPr eaLnBrk="1" hangingPunct="1"/>
              <a:t>68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29027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E946634E-42B8-4BE2-B243-4879045972D2}" type="slidenum">
              <a:rPr lang="en-US" sz="1200" b="0">
                <a:latin typeface="Times New Roman" pitchFamily="18" charset="0"/>
              </a:rPr>
              <a:pPr eaLnBrk="1" hangingPunct="1"/>
              <a:t>68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126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A133BEC0-50EE-453C-83EB-0B9DD5B5A822}" type="slidenum">
              <a:rPr lang="en-US" sz="1200" b="0">
                <a:latin typeface="Times New Roman" pitchFamily="18" charset="0"/>
              </a:rPr>
              <a:pPr eaLnBrk="1" hangingPunct="1"/>
              <a:t>69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A4F6400D-1E6F-4812-9F2B-F6F7C9D159C2}" type="slidenum">
              <a:rPr lang="en-US" sz="1200" b="0">
                <a:latin typeface="Times New Roman" pitchFamily="18" charset="0"/>
              </a:rPr>
              <a:pPr eaLnBrk="1" hangingPunct="1"/>
              <a:t>69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2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366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Why do we wait?</a:t>
            </a:r>
          </a:p>
          <a:p>
            <a:r>
              <a:rPr lang="en-US" dirty="0">
                <a:latin typeface="Times New Roman" pitchFamily="18" charset="0"/>
              </a:rPr>
              <a:t> Why not just send right away as medium becomes clear?</a:t>
            </a:r>
          </a:p>
          <a:p>
            <a:endParaRPr lang="en-US" dirty="0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6/Feb/2013</a:t>
            </a: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849AA494-5300-4D89-B921-80A5D014678C}" type="slidenum">
              <a:rPr lang="en-US" sz="1200" b="0">
                <a:latin typeface="Times New Roman" pitchFamily="18" charset="0"/>
              </a:rPr>
              <a:pPr eaLnBrk="1" hangingPunct="1"/>
              <a:t>71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665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DF5F9FEB-C639-43D8-AAF6-551AA21B5011}" type="slidenum">
              <a:rPr lang="en-US" sz="1200" b="0">
                <a:latin typeface="Times New Roman" pitchFamily="18" charset="0"/>
              </a:rPr>
              <a:pPr eaLnBrk="1" hangingPunct="1"/>
              <a:t>72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2099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8184A844-FD9B-4A4F-9992-FFF9546EE5AF}" type="slidenum">
              <a:rPr lang="en-US" sz="1200" b="0">
                <a:latin typeface="Times New Roman" pitchFamily="18" charset="0"/>
              </a:rPr>
              <a:pPr eaLnBrk="1" hangingPunct="1"/>
              <a:t>72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2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982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3C268D82-23E5-47F1-8A72-0456B7ED670B}" type="slidenum">
              <a:rPr lang="en-US" sz="1200" b="0">
                <a:latin typeface="Times New Roman" pitchFamily="18" charset="0"/>
              </a:rPr>
              <a:pPr eaLnBrk="1" hangingPunct="1"/>
              <a:t>73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9CF1CEC9-44DE-4CD6-8910-AB627C649C90}" type="slidenum">
              <a:rPr lang="en-US" sz="1200" b="0">
                <a:latin typeface="Times New Roman" pitchFamily="18" charset="0"/>
              </a:rPr>
              <a:pPr eaLnBrk="1" hangingPunct="1"/>
              <a:t>73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2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1267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9E96C951-0C32-4B23-AB0F-B053FBEFCA0B}" type="slidenum">
              <a:rPr lang="en-US" sz="1200" b="0">
                <a:latin typeface="Times New Roman" pitchFamily="18" charset="0"/>
              </a:rPr>
              <a:pPr eaLnBrk="1" hangingPunct="1"/>
              <a:t>74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4147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D35271FB-ADFC-4E29-BEE7-D833A812A71D}" type="slidenum">
              <a:rPr lang="en-US" sz="1200" b="0">
                <a:latin typeface="Times New Roman" pitchFamily="18" charset="0"/>
              </a:rPr>
              <a:pPr eaLnBrk="1" hangingPunct="1"/>
              <a:t>74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2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4318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58195C22-9F30-4885-88F4-736E378C2E1C}" type="slidenum">
              <a:rPr lang="en-US" sz="1200" b="0">
                <a:latin typeface="Times New Roman" pitchFamily="18" charset="0"/>
              </a:rPr>
              <a:pPr eaLnBrk="1" hangingPunct="1"/>
              <a:t>75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5171" name="Rectangle 7"/>
          <p:cNvSpPr txBox="1">
            <a:spLocks noGrp="1" noChangeArrowheads="1"/>
          </p:cNvSpPr>
          <p:nvPr/>
        </p:nvSpPr>
        <p:spPr bwMode="auto">
          <a:xfrm>
            <a:off x="3884415" y="8685895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A36B78CC-EB9B-4390-BB87-506E232E5316}" type="slidenum">
              <a:rPr lang="en-US" sz="1200" b="0">
                <a:latin typeface="Times New Roman" pitchFamily="18" charset="0"/>
              </a:rPr>
              <a:pPr eaLnBrk="1" hangingPunct="1"/>
              <a:t>75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162175" indent="-162175"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</a:rPr>
              <a:t>Does not solve the exposed terminal problem.</a:t>
            </a:r>
          </a:p>
          <a:p>
            <a:pPr marL="162175" indent="-162175"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</a:rPr>
              <a:t>High overhead and especially increase latency.</a:t>
            </a:r>
          </a:p>
          <a:p>
            <a:pPr marL="162175" indent="-162175"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</a:rPr>
              <a:t>assumes symmetric signal qualities - if node A hears node B - than also node B hears node A.  - not always the case. (Especially local interference at receiver).</a:t>
            </a:r>
          </a:p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7678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92E08A7F-7C21-467F-B965-81373AC1FF41}" type="slidenum">
              <a:rPr lang="en-US" sz="1200" b="0">
                <a:latin typeface="Times New Roman" pitchFamily="18" charset="0"/>
              </a:rPr>
              <a:pPr eaLnBrk="1" hangingPunct="1"/>
              <a:t>76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6079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DF5F9FEB-C639-43D8-AAF6-551AA21B5011}" type="slidenum">
              <a:rPr lang="en-US" sz="1200" b="0">
                <a:latin typeface="Times New Roman" pitchFamily="18" charset="0"/>
              </a:rPr>
              <a:pPr eaLnBrk="1" hangingPunct="1"/>
              <a:t>77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2099" name="Rectangle 7"/>
          <p:cNvSpPr txBox="1">
            <a:spLocks noGrp="1" noChangeArrowheads="1"/>
          </p:cNvSpPr>
          <p:nvPr/>
        </p:nvSpPr>
        <p:spPr bwMode="auto">
          <a:xfrm>
            <a:off x="3884415" y="8685896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8184A844-FD9B-4A4F-9992-FFF9546EE5AF}" type="slidenum">
              <a:rPr lang="en-US" sz="1200" b="0">
                <a:latin typeface="Times New Roman" pitchFamily="18" charset="0"/>
              </a:rPr>
              <a:pPr eaLnBrk="1" hangingPunct="1"/>
              <a:t>77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2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83" tIns="45041" rIns="90083" bIns="45041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9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E6E9AC92-E0AF-0946-865A-E561EBF986EE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7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5424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F28B022-5D14-274F-9723-CE5D364C42DF}" type="slidenum">
              <a:rPr lang="en-US" sz="1100" i="0">
                <a:latin typeface="Times New Roman" charset="0"/>
              </a:rPr>
              <a:pPr/>
              <a:t>79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2016-11-30 last lecture of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michaelmas</a:t>
            </a:r>
            <a:r>
              <a:rPr lang="en-US" dirty="0">
                <a:ea typeface="ＭＳ Ｐゴシック" charset="0"/>
                <a:cs typeface="ＭＳ Ｐゴシック" charset="0"/>
              </a:rPr>
              <a:t>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8833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F5835FB-E78B-7F48-B8FC-E0C7D57AFE34}" type="slidenum">
              <a:rPr lang="en-US" sz="1100" i="0">
                <a:latin typeface="Times New Roman" charset="0"/>
              </a:rPr>
              <a:pPr/>
              <a:t>80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0969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4B39DC6-04CC-5845-BA10-DB3CB313E9E5}" type="slidenum">
              <a:rPr lang="en-US" sz="1100" i="0">
                <a:latin typeface="Times New Roman" charset="0"/>
              </a:rPr>
              <a:pPr/>
              <a:t>81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16-Jan-2014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0079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AD0AA07-85F3-9042-AA25-CCC5AD227B49}" type="slidenum">
              <a:rPr lang="en-US" sz="1100" i="0">
                <a:latin typeface="Times New Roman" charset="0"/>
              </a:rPr>
              <a:pPr/>
              <a:t>82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557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7E249A4-C61A-CA45-AB0A-19ABF5B73ED4}" type="slidenum">
              <a:rPr lang="en-US" sz="1100" i="0">
                <a:latin typeface="Times New Roman" charset="0"/>
              </a:rPr>
              <a:pPr/>
              <a:t>84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350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38B6673-7092-AF41-99CE-63A304D39DFA}" type="slidenum">
              <a:rPr lang="en-US" sz="1100" i="0">
                <a:latin typeface="Times New Roman" charset="0"/>
              </a:rPr>
              <a:pPr/>
              <a:t>85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5870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329C20F-CD97-5D46-8E0A-F054A1A02BC7}" type="slidenum">
              <a:rPr lang="en-US" sz="1100" i="0">
                <a:latin typeface="Times New Roman" charset="0"/>
              </a:rPr>
              <a:pPr/>
              <a:t>86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9423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F4DF887-3B8B-5845-A8D9-52BCE250F554}" type="slidenum">
              <a:rPr lang="en-US" sz="1100" i="0">
                <a:latin typeface="Times New Roman" charset="0"/>
              </a:rPr>
              <a:pPr/>
              <a:t>87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2015-11-30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0157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D852A83-98EB-9140-A4CD-D8D95806F6FD}" type="slidenum">
              <a:rPr lang="en-US" sz="1100" i="0">
                <a:latin typeface="Times New Roman" charset="0"/>
              </a:rPr>
              <a:pPr/>
              <a:t>88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7068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8E41789-F4A2-734E-A0A0-278E5F1E479D}" type="slidenum">
              <a:rPr lang="en-US" sz="1100" i="0">
                <a:latin typeface="Times New Roman" charset="0"/>
              </a:rPr>
              <a:pPr/>
              <a:t>89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19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24A1274E-9692-5A49-A584-951A117DFD7D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8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2658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EC3F8FA-8CB6-5344-85D0-44FF3F46DAE2}" type="slidenum">
              <a:rPr lang="en-US" sz="1100" i="0">
                <a:latin typeface="Times New Roman" charset="0"/>
              </a:rPr>
              <a:pPr/>
              <a:t>90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5535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B43D954-7F83-9A49-8C72-16BE1160BDE2}" type="slidenum">
              <a:rPr lang="en-US" sz="1200" b="0">
                <a:latin typeface="Times New Roman" charset="0"/>
              </a:rPr>
              <a:pPr eaLnBrk="1" hangingPunct="1"/>
              <a:t>91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13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9DDD75B-54BF-3B48-993F-BE71735F83AA}" type="slidenum">
              <a:rPr lang="en-US" sz="1200" b="0">
                <a:latin typeface="Times New Roman" charset="0"/>
              </a:rPr>
              <a:pPr eaLnBrk="1" hangingPunct="1"/>
              <a:t>92</a:t>
            </a:fld>
            <a:endParaRPr lang="en-US" sz="1200" b="0" dirty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Appendix I in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Forouzan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4662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Spanning tree is an algorithm to create a tree out of a graph that includes</a:t>
            </a:r>
            <a:r>
              <a:rPr lang="en-US" baseline="0" dirty="0"/>
              <a:t> all nodes with a minimum number of edges connecting to vertices</a:t>
            </a:r>
          </a:p>
          <a:p>
            <a:r>
              <a:rPr lang="en-US" baseline="0" dirty="0"/>
              <a:t>The shortest path is defined as the sum of </a:t>
            </a:r>
            <a:r>
              <a:rPr lang="en-US" baseline="0" dirty="0" err="1"/>
              <a:t>wights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661043-EA29-374C-A67A-491E0307AB19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1913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BC8FFD-D38F-AC47-B180-09B869FEE60D}" type="slidenum">
              <a:rPr lang="en-US" sz="1200" b="0">
                <a:latin typeface="Times New Roman" charset="0"/>
              </a:rPr>
              <a:pPr eaLnBrk="1" hangingPunct="1"/>
              <a:t>94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Appendix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I in </a:t>
            </a:r>
            <a:r>
              <a:rPr lang="en-US" baseline="0" dirty="0" err="1">
                <a:ea typeface="ＭＳ Ｐゴシック" charset="0"/>
                <a:cs typeface="ＭＳ Ｐゴシック" charset="0"/>
              </a:rPr>
              <a:t>Forouzan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398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CBFCEF-9C19-FA49-B811-D578BC83171D}" type="slidenum">
              <a:rPr lang="en-US" sz="1200" b="0">
                <a:latin typeface="Times New Roman" charset="0"/>
              </a:rPr>
              <a:pPr eaLnBrk="1" hangingPunct="1"/>
              <a:t>95</a:t>
            </a:fld>
            <a:endParaRPr lang="en-US" sz="1200" b="0" dirty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9526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905CB60-7359-2D48-BE02-D7BB3AA27C29}" type="slidenum">
              <a:rPr lang="en-US" sz="1200" b="0">
                <a:latin typeface="Times New Roman" charset="0"/>
              </a:rPr>
              <a:pPr eaLnBrk="1" hangingPunct="1"/>
              <a:t>96</a:t>
            </a:fld>
            <a:endParaRPr lang="en-US" sz="1200" b="0" dirty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4361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DEABF82-41E6-5443-9936-01A727913079}" type="slidenum">
              <a:rPr lang="en-US" sz="1200" b="0">
                <a:latin typeface="Times New Roman" charset="0"/>
              </a:rPr>
              <a:pPr eaLnBrk="1" hangingPunct="1"/>
              <a:t>97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5462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F5C0205-C21B-1C42-8F88-17E2D5BF1AFE}" type="slidenum">
              <a:rPr lang="en-US" sz="1200" b="0">
                <a:latin typeface="Times New Roman" charset="0"/>
              </a:rPr>
              <a:pPr eaLnBrk="1" hangingPunct="1"/>
              <a:t>98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9128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52E6119-5C7F-4D44-97AE-46AB9B43EF88}" type="slidenum">
              <a:rPr lang="en-US" sz="1100" i="0">
                <a:latin typeface="Times New Roman" charset="0"/>
              </a:rPr>
              <a:pPr/>
              <a:t>99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37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2pPr>
            <a:lvl3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3pPr>
            <a:lvl4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4pPr>
            <a:lvl5pPr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Monaco" charset="0"/>
                <a:ea typeface="ＭＳ Ｐゴシック" charset="0"/>
              </a:defRPr>
            </a:lvl9pPr>
          </a:lstStyle>
          <a:p>
            <a:fld id="{CF42B6B1-E272-1043-BBBC-60A24BE17514}" type="slidenum">
              <a:rPr lang="en-US" sz="1200">
                <a:solidFill>
                  <a:schemeClr val="tx1"/>
                </a:solidFill>
                <a:latin typeface="Calibri"/>
              </a:rPr>
              <a:pPr/>
              <a:t>9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1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7523-968E-134F-8F81-B0AE3875C1F6}" type="datetime1">
              <a:rPr lang="en-GB" smtClean="0"/>
              <a:t>15/01/2019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5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0C7-ABDC-1649-8EB8-FFDCBEAFFBF2}" type="datetime1">
              <a:rPr lang="en-GB" smtClean="0"/>
              <a:t>15/01/2019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4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C927-75B8-FF47-81D7-3D8EAEF8BCFE}" type="datetime1">
              <a:rPr lang="en-GB" smtClean="0"/>
              <a:t>15/01/2019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5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9004-C94D-F542-ABB9-2CEB26B03A09}" type="datetime1">
              <a:rPr lang="en-GB" smtClean="0"/>
              <a:t>15/01/2019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0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1925-1F73-AA4D-A700-F4B4D585975A}" type="datetime1">
              <a:rPr lang="en-GB" smtClean="0"/>
              <a:t>15/01/2019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7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A98B-FCA8-1140-8B84-5C7096EFF738}" type="datetime1">
              <a:rPr lang="en-GB" smtClean="0"/>
              <a:t>15/01/2019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6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09E7-D8FB-7D4B-8DAA-61D9989CB2D4}" type="datetime1">
              <a:rPr lang="en-GB" smtClean="0"/>
              <a:t>15/01/2019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3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7BE1-A1AF-1746-B759-C3236D4C8DC6}" type="datetime1">
              <a:rPr lang="en-GB" smtClean="0"/>
              <a:t>15/01/2019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0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BB21-35B9-3448-9256-76B6FB4F95E3}" type="datetime1">
              <a:rPr lang="en-GB" smtClean="0"/>
              <a:t>15/01/2019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2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04BE-2AF9-B649-A100-6B27279C4B9D}" type="datetime1">
              <a:rPr lang="en-GB" smtClean="0"/>
              <a:t>15/01/2019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2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A033-43DA-004F-B3AB-86EC003E9F9B}" type="datetime1">
              <a:rPr lang="en-GB" smtClean="0"/>
              <a:t>15/01/2019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6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C83F3DD6-EFC8-1948-B459-4E3F8CABEA59}" type="datetime1">
              <a:rPr lang="en-GB" smtClean="0"/>
              <a:t>15/01/2019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915173E1-F880-A64A-B74C-2987261967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33.xml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3.wmf"/><Relationship Id="rId15" Type="http://schemas.openxmlformats.org/officeDocument/2006/relationships/image" Target="../media/image2.png"/><Relationship Id="rId23" Type="http://schemas.openxmlformats.org/officeDocument/2006/relationships/image" Target="../media/image19.jpeg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9.bin"/><Relationship Id="rId22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1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2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png"/><Relationship Id="rId4" Type="http://schemas.openxmlformats.org/officeDocument/2006/relationships/package" Target="../embeddings/Microsoft_Word_Document.docx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73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6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75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4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76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0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77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6.bin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79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oleObject" Target="../embeddings/oleObject62.bin"/><Relationship Id="rId3" Type="http://schemas.openxmlformats.org/officeDocument/2006/relationships/notesSlide" Target="../notesSlides/notesSlide80.xml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60.bin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8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19C4B6C-94A4-F444-BF8A-8646DB4F746A}" type="slidenum">
              <a:rPr lang="en-US" sz="1200" i="0" smtClean="0">
                <a:latin typeface="Calibri"/>
                <a:cs typeface="Calibri"/>
              </a:rPr>
              <a:pPr/>
              <a:t>1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Topic 3: The Data Link Layer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>
            <a:normAutofit fontScale="92500" lnSpcReduction="20000"/>
          </a:bodyPr>
          <a:lstStyle/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Our goals: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understand principles behind data link layer services:</a:t>
            </a:r>
          </a:p>
          <a:p>
            <a:pPr marL="457200" lvl="1" indent="0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(these are methods &amp; mechanisms in your networking toolbox)</a:t>
            </a:r>
          </a:p>
          <a:p>
            <a:pPr lvl="1"/>
            <a:r>
              <a:rPr lang="en-US" sz="2000" dirty="0">
                <a:ea typeface="ＭＳ Ｐゴシック" charset="0"/>
              </a:rPr>
              <a:t>error detection, correction</a:t>
            </a:r>
          </a:p>
          <a:p>
            <a:pPr lvl="1"/>
            <a:r>
              <a:rPr lang="en-US" sz="2000" dirty="0">
                <a:ea typeface="ＭＳ Ｐゴシック" charset="0"/>
              </a:rPr>
              <a:t>sharing a broadcast channel: multiple access</a:t>
            </a:r>
          </a:p>
          <a:p>
            <a:pPr lvl="1"/>
            <a:r>
              <a:rPr lang="en-US" sz="2000" dirty="0">
                <a:ea typeface="ＭＳ Ｐゴシック" charset="0"/>
              </a:rPr>
              <a:t>link layer addressing</a:t>
            </a:r>
          </a:p>
          <a:p>
            <a:pPr lvl="1"/>
            <a:r>
              <a:rPr lang="en-US" sz="2000" dirty="0">
                <a:ea typeface="ＭＳ Ｐゴシック" charset="0"/>
              </a:rPr>
              <a:t>reliable data transfer, flow control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instantiation and implementation of various link layer technologies</a:t>
            </a:r>
          </a:p>
          <a:p>
            <a:pPr lvl="1"/>
            <a:r>
              <a:rPr lang="en-US" sz="2000" dirty="0">
                <a:ea typeface="ＭＳ Ｐゴシック" charset="0"/>
                <a:cs typeface="ＭＳ Ｐゴシック" charset="0"/>
              </a:rPr>
              <a:t>Wired Ethernet (aka 802.3)</a:t>
            </a:r>
          </a:p>
          <a:p>
            <a:pPr lvl="1"/>
            <a:r>
              <a:rPr lang="en-US" sz="2000" dirty="0">
                <a:ea typeface="ＭＳ Ｐゴシック" charset="0"/>
                <a:cs typeface="ＭＳ Ｐゴシック" charset="0"/>
              </a:rPr>
              <a:t>Wireless Ethernet (aka 802.11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WiFi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 dirty="0">
                <a:ea typeface="ＭＳ Ｐゴシック" charset="0"/>
              </a:rPr>
              <a:t>Algorithms</a:t>
            </a:r>
          </a:p>
          <a:p>
            <a:pPr lvl="1"/>
            <a:r>
              <a:rPr lang="en-US" sz="2000" dirty="0">
                <a:ea typeface="ＭＳ Ｐゴシック" charset="0"/>
              </a:rPr>
              <a:t>Binary Exponential </a:t>
            </a:r>
            <a:r>
              <a:rPr lang="en-US" sz="2000" dirty="0" err="1">
                <a:ea typeface="ＭＳ Ｐゴシック" charset="0"/>
              </a:rPr>
              <a:t>Backoff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Spanning Tree</a:t>
            </a:r>
          </a:p>
        </p:txBody>
      </p:sp>
    </p:spTree>
    <p:extLst>
      <p:ext uri="{BB962C8B-B14F-4D97-AF65-F5344CB8AC3E}">
        <p14:creationId xmlns:p14="http://schemas.microsoft.com/office/powerpoint/2010/main" val="359595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24257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" y="16637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33401" y="2044700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448594" y="204231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2422525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2362201" y="2041525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44788" y="16637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57600" y="16637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4191001" y="2039937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3588" y="241935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86400" y="241776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6019801" y="2036762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02388" y="16637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6934994" y="203596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16788" y="241458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7850982" y="2034381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29600" y="166528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51" name="TextBox 28"/>
          <p:cNvSpPr txBox="1">
            <a:spLocks noChangeArrowheads="1"/>
          </p:cNvSpPr>
          <p:nvPr/>
        </p:nvSpPr>
        <p:spPr bwMode="auto">
          <a:xfrm>
            <a:off x="152400" y="1816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52" name="TextBox 29"/>
          <p:cNvSpPr txBox="1">
            <a:spLocks noChangeArrowheads="1"/>
          </p:cNvSpPr>
          <p:nvPr/>
        </p:nvSpPr>
        <p:spPr bwMode="auto">
          <a:xfrm>
            <a:off x="1143000" y="1816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53" name="TextBox 30"/>
          <p:cNvSpPr txBox="1">
            <a:spLocks noChangeArrowheads="1"/>
          </p:cNvSpPr>
          <p:nvPr/>
        </p:nvSpPr>
        <p:spPr bwMode="auto">
          <a:xfrm>
            <a:off x="2971800" y="1816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54" name="TextBox 31"/>
          <p:cNvSpPr txBox="1">
            <a:spLocks noChangeArrowheads="1"/>
          </p:cNvSpPr>
          <p:nvPr/>
        </p:nvSpPr>
        <p:spPr bwMode="auto">
          <a:xfrm>
            <a:off x="3810000" y="1816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55" name="TextBox 32"/>
          <p:cNvSpPr txBox="1">
            <a:spLocks noChangeArrowheads="1"/>
          </p:cNvSpPr>
          <p:nvPr/>
        </p:nvSpPr>
        <p:spPr bwMode="auto">
          <a:xfrm>
            <a:off x="6629400" y="1816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56" name="TextBox 33"/>
          <p:cNvSpPr txBox="1">
            <a:spLocks noChangeArrowheads="1"/>
          </p:cNvSpPr>
          <p:nvPr/>
        </p:nvSpPr>
        <p:spPr bwMode="auto">
          <a:xfrm>
            <a:off x="8458200" y="1816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57" name="TextBox 34"/>
          <p:cNvSpPr txBox="1">
            <a:spLocks noChangeArrowheads="1"/>
          </p:cNvSpPr>
          <p:nvPr/>
        </p:nvSpPr>
        <p:spPr bwMode="auto">
          <a:xfrm>
            <a:off x="7543800" y="1816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58" name="TextBox 35"/>
          <p:cNvSpPr txBox="1">
            <a:spLocks noChangeArrowheads="1"/>
          </p:cNvSpPr>
          <p:nvPr/>
        </p:nvSpPr>
        <p:spPr bwMode="auto">
          <a:xfrm>
            <a:off x="5638800" y="1816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59" name="TextBox 36"/>
          <p:cNvSpPr txBox="1">
            <a:spLocks noChangeArrowheads="1"/>
          </p:cNvSpPr>
          <p:nvPr/>
        </p:nvSpPr>
        <p:spPr bwMode="auto">
          <a:xfrm>
            <a:off x="4876800" y="1816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60" name="TextBox 37"/>
          <p:cNvSpPr txBox="1">
            <a:spLocks noChangeArrowheads="1"/>
          </p:cNvSpPr>
          <p:nvPr/>
        </p:nvSpPr>
        <p:spPr bwMode="auto">
          <a:xfrm>
            <a:off x="1981200" y="18161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0" y="37211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911225" y="2971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531019" y="3353594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3272632" y="3355181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825625" y="2971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2359819" y="335676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741613" y="3733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654425" y="2971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570413" y="2971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483225" y="297338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6017419" y="336153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399213" y="3733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13613" y="37322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7847807" y="336470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8229600" y="2971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76" name="TextBox 55"/>
          <p:cNvSpPr txBox="1">
            <a:spLocks noChangeArrowheads="1"/>
          </p:cNvSpPr>
          <p:nvPr/>
        </p:nvSpPr>
        <p:spPr bwMode="auto">
          <a:xfrm>
            <a:off x="152400" y="3135313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77" name="TextBox 56"/>
          <p:cNvSpPr txBox="1">
            <a:spLocks noChangeArrowheads="1"/>
          </p:cNvSpPr>
          <p:nvPr/>
        </p:nvSpPr>
        <p:spPr bwMode="auto">
          <a:xfrm>
            <a:off x="1143000" y="3135313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78" name="TextBox 57"/>
          <p:cNvSpPr txBox="1">
            <a:spLocks noChangeArrowheads="1"/>
          </p:cNvSpPr>
          <p:nvPr/>
        </p:nvSpPr>
        <p:spPr bwMode="auto">
          <a:xfrm>
            <a:off x="2971800" y="3135313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79" name="TextBox 58"/>
          <p:cNvSpPr txBox="1">
            <a:spLocks noChangeArrowheads="1"/>
          </p:cNvSpPr>
          <p:nvPr/>
        </p:nvSpPr>
        <p:spPr bwMode="auto">
          <a:xfrm>
            <a:off x="3886200" y="3135313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80" name="TextBox 59"/>
          <p:cNvSpPr txBox="1">
            <a:spLocks noChangeArrowheads="1"/>
          </p:cNvSpPr>
          <p:nvPr/>
        </p:nvSpPr>
        <p:spPr bwMode="auto">
          <a:xfrm>
            <a:off x="6629400" y="3135313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81" name="TextBox 60"/>
          <p:cNvSpPr txBox="1">
            <a:spLocks noChangeArrowheads="1"/>
          </p:cNvSpPr>
          <p:nvPr/>
        </p:nvSpPr>
        <p:spPr bwMode="auto">
          <a:xfrm>
            <a:off x="8458200" y="3135313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82" name="TextBox 61"/>
          <p:cNvSpPr txBox="1">
            <a:spLocks noChangeArrowheads="1"/>
          </p:cNvSpPr>
          <p:nvPr/>
        </p:nvSpPr>
        <p:spPr bwMode="auto">
          <a:xfrm>
            <a:off x="7543800" y="3135313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83" name="TextBox 62"/>
          <p:cNvSpPr txBox="1">
            <a:spLocks noChangeArrowheads="1"/>
          </p:cNvSpPr>
          <p:nvPr/>
        </p:nvSpPr>
        <p:spPr bwMode="auto">
          <a:xfrm>
            <a:off x="5638800" y="3135313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84" name="TextBox 63"/>
          <p:cNvSpPr txBox="1">
            <a:spLocks noChangeArrowheads="1"/>
          </p:cNvSpPr>
          <p:nvPr/>
        </p:nvSpPr>
        <p:spPr bwMode="auto">
          <a:xfrm>
            <a:off x="4876800" y="3135313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85" name="TextBox 64"/>
          <p:cNvSpPr txBox="1">
            <a:spLocks noChangeArrowheads="1"/>
          </p:cNvSpPr>
          <p:nvPr/>
        </p:nvSpPr>
        <p:spPr bwMode="auto">
          <a:xfrm>
            <a:off x="1981200" y="3135313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86" name="TextBox 66"/>
          <p:cNvSpPr txBox="1">
            <a:spLocks noChangeArrowheads="1"/>
          </p:cNvSpPr>
          <p:nvPr/>
        </p:nvSpPr>
        <p:spPr bwMode="auto">
          <a:xfrm>
            <a:off x="152400" y="4338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87" name="TextBox 67"/>
          <p:cNvSpPr txBox="1">
            <a:spLocks noChangeArrowheads="1"/>
          </p:cNvSpPr>
          <p:nvPr/>
        </p:nvSpPr>
        <p:spPr bwMode="auto">
          <a:xfrm>
            <a:off x="1143000" y="4338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88" name="TextBox 68"/>
          <p:cNvSpPr txBox="1">
            <a:spLocks noChangeArrowheads="1"/>
          </p:cNvSpPr>
          <p:nvPr/>
        </p:nvSpPr>
        <p:spPr bwMode="auto">
          <a:xfrm>
            <a:off x="2971800" y="4338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89" name="TextBox 69"/>
          <p:cNvSpPr txBox="1">
            <a:spLocks noChangeArrowheads="1"/>
          </p:cNvSpPr>
          <p:nvPr/>
        </p:nvSpPr>
        <p:spPr bwMode="auto">
          <a:xfrm>
            <a:off x="3886200" y="4338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90" name="TextBox 70"/>
          <p:cNvSpPr txBox="1">
            <a:spLocks noChangeArrowheads="1"/>
          </p:cNvSpPr>
          <p:nvPr/>
        </p:nvSpPr>
        <p:spPr bwMode="auto">
          <a:xfrm>
            <a:off x="6629400" y="4338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91" name="TextBox 71"/>
          <p:cNvSpPr txBox="1">
            <a:spLocks noChangeArrowheads="1"/>
          </p:cNvSpPr>
          <p:nvPr/>
        </p:nvSpPr>
        <p:spPr bwMode="auto">
          <a:xfrm>
            <a:off x="8458200" y="4338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8492" name="TextBox 72"/>
          <p:cNvSpPr txBox="1">
            <a:spLocks noChangeArrowheads="1"/>
          </p:cNvSpPr>
          <p:nvPr/>
        </p:nvSpPr>
        <p:spPr bwMode="auto">
          <a:xfrm>
            <a:off x="7543800" y="4338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93" name="TextBox 73"/>
          <p:cNvSpPr txBox="1">
            <a:spLocks noChangeArrowheads="1"/>
          </p:cNvSpPr>
          <p:nvPr/>
        </p:nvSpPr>
        <p:spPr bwMode="auto">
          <a:xfrm>
            <a:off x="5638800" y="4338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94" name="TextBox 74"/>
          <p:cNvSpPr txBox="1">
            <a:spLocks noChangeArrowheads="1"/>
          </p:cNvSpPr>
          <p:nvPr/>
        </p:nvSpPr>
        <p:spPr bwMode="auto">
          <a:xfrm>
            <a:off x="4876800" y="4338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8495" name="TextBox 75"/>
          <p:cNvSpPr txBox="1">
            <a:spLocks noChangeArrowheads="1"/>
          </p:cNvSpPr>
          <p:nvPr/>
        </p:nvSpPr>
        <p:spPr bwMode="auto">
          <a:xfrm>
            <a:off x="1981200" y="4338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 (Body)" charset="0"/>
                <a:cs typeface="Calibri (Body)" charset="0"/>
              </a:rPr>
              <a:t>0</a:t>
            </a: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-457200" y="50165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457200" y="50165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H="1">
            <a:off x="991394" y="463788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1371600" y="42672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6200000" flipH="1">
            <a:off x="2818607" y="4639469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287588" y="42672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200400" y="50165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6200000" flipH="1">
            <a:off x="3733801" y="4640262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4116388" y="427355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029200" y="427513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5945188" y="42672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6200000" flipH="1">
            <a:off x="6477794" y="464581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6859588" y="50276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 flipH="1">
            <a:off x="8305007" y="464740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7772400" y="50149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8686800" y="42672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12" name="TextBox 94"/>
          <p:cNvSpPr txBox="1">
            <a:spLocks noChangeArrowheads="1"/>
          </p:cNvSpPr>
          <p:nvPr/>
        </p:nvSpPr>
        <p:spPr bwMode="auto">
          <a:xfrm>
            <a:off x="0" y="1219200"/>
            <a:ext cx="4573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Non-Return-to-Zero (NRZ)</a:t>
            </a:r>
          </a:p>
        </p:txBody>
      </p:sp>
      <p:sp>
        <p:nvSpPr>
          <p:cNvPr id="18513" name="TextBox 95"/>
          <p:cNvSpPr txBox="1">
            <a:spLocks noChangeArrowheads="1"/>
          </p:cNvSpPr>
          <p:nvPr/>
        </p:nvSpPr>
        <p:spPr bwMode="auto">
          <a:xfrm>
            <a:off x="0" y="26019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Non-Return-to-Zero-Mark (NRZM) 1 = transition 0 = no transition</a:t>
            </a:r>
          </a:p>
        </p:txBody>
      </p:sp>
      <p:sp>
        <p:nvSpPr>
          <p:cNvPr id="18514" name="TextBox 96"/>
          <p:cNvSpPr txBox="1">
            <a:spLocks noChangeArrowheads="1"/>
          </p:cNvSpPr>
          <p:nvPr/>
        </p:nvSpPr>
        <p:spPr bwMode="auto">
          <a:xfrm>
            <a:off x="0" y="3886200"/>
            <a:ext cx="899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Non-Return-to-Zero Inverted (NRZI) (note transitions on the 1)</a:t>
            </a:r>
          </a:p>
        </p:txBody>
      </p:sp>
      <p:sp>
        <p:nvSpPr>
          <p:cNvPr id="18515" name="TextBox 98"/>
          <p:cNvSpPr txBox="1">
            <a:spLocks noChangeArrowheads="1"/>
          </p:cNvSpPr>
          <p:nvPr/>
        </p:nvSpPr>
        <p:spPr bwMode="auto">
          <a:xfrm>
            <a:off x="2286000" y="239713"/>
            <a:ext cx="4573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Calibri"/>
              </a:rPr>
              <a:t>Line Coding Examples</a:t>
            </a:r>
          </a:p>
          <a:p>
            <a:pPr algn="ctr" eaLnBrk="1" hangingPunct="1"/>
            <a:r>
              <a:rPr lang="en-US" b="1" dirty="0">
                <a:latin typeface="Calibri"/>
              </a:rPr>
              <a:t>where Baud=bit-rate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4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06"/>
          <p:cNvGrpSpPr>
            <a:grpSpLocks/>
          </p:cNvGrpSpPr>
          <p:nvPr/>
        </p:nvGrpSpPr>
        <p:grpSpPr bwMode="auto">
          <a:xfrm>
            <a:off x="0" y="6019800"/>
            <a:ext cx="9144000" cy="762000"/>
            <a:chOff x="0" y="5715000"/>
            <a:chExt cx="9144000" cy="762000"/>
          </a:xfrm>
        </p:grpSpPr>
        <p:cxnSp>
          <p:nvCxnSpPr>
            <p:cNvPr id="408" name="Straight Connector 407"/>
            <p:cNvCxnSpPr/>
            <p:nvPr/>
          </p:nvCxnSpPr>
          <p:spPr>
            <a:xfrm>
              <a:off x="0" y="5715000"/>
              <a:ext cx="9144000" cy="1588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0" y="6475413"/>
              <a:ext cx="9144000" cy="1587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0" y="5942013"/>
              <a:ext cx="9144000" cy="1587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6246813"/>
              <a:ext cx="9144000" cy="1587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0" y="18923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" y="11303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33401" y="1511300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448594" y="150891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1889125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3277394" y="150891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44788" y="19034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57600" y="11303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3588" y="19034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86400" y="1901825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02388" y="11303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6020594" y="150256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16788" y="11430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191794" y="150098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29600" y="113188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4" name="TextBox 28"/>
          <p:cNvSpPr txBox="1">
            <a:spLocks noChangeArrowheads="1"/>
          </p:cNvSpPr>
          <p:nvPr/>
        </p:nvSpPr>
        <p:spPr bwMode="auto">
          <a:xfrm>
            <a:off x="1524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475" name="TextBox 29"/>
          <p:cNvSpPr txBox="1">
            <a:spLocks noChangeArrowheads="1"/>
          </p:cNvSpPr>
          <p:nvPr/>
        </p:nvSpPr>
        <p:spPr bwMode="auto">
          <a:xfrm>
            <a:off x="11430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476" name="TextBox 30"/>
          <p:cNvSpPr txBox="1">
            <a:spLocks noChangeArrowheads="1"/>
          </p:cNvSpPr>
          <p:nvPr/>
        </p:nvSpPr>
        <p:spPr bwMode="auto">
          <a:xfrm>
            <a:off x="29718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477" name="TextBox 31"/>
          <p:cNvSpPr txBox="1">
            <a:spLocks noChangeArrowheads="1"/>
          </p:cNvSpPr>
          <p:nvPr/>
        </p:nvSpPr>
        <p:spPr bwMode="auto">
          <a:xfrm>
            <a:off x="38100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478" name="TextBox 32"/>
          <p:cNvSpPr txBox="1">
            <a:spLocks noChangeArrowheads="1"/>
          </p:cNvSpPr>
          <p:nvPr/>
        </p:nvSpPr>
        <p:spPr bwMode="auto">
          <a:xfrm>
            <a:off x="66294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479" name="TextBox 33"/>
          <p:cNvSpPr txBox="1">
            <a:spLocks noChangeArrowheads="1"/>
          </p:cNvSpPr>
          <p:nvPr/>
        </p:nvSpPr>
        <p:spPr bwMode="auto">
          <a:xfrm>
            <a:off x="84582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480" name="TextBox 34"/>
          <p:cNvSpPr txBox="1">
            <a:spLocks noChangeArrowheads="1"/>
          </p:cNvSpPr>
          <p:nvPr/>
        </p:nvSpPr>
        <p:spPr bwMode="auto">
          <a:xfrm>
            <a:off x="75438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481" name="TextBox 35"/>
          <p:cNvSpPr txBox="1">
            <a:spLocks noChangeArrowheads="1"/>
          </p:cNvSpPr>
          <p:nvPr/>
        </p:nvSpPr>
        <p:spPr bwMode="auto">
          <a:xfrm>
            <a:off x="57150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482" name="TextBox 36"/>
          <p:cNvSpPr txBox="1">
            <a:spLocks noChangeArrowheads="1"/>
          </p:cNvSpPr>
          <p:nvPr/>
        </p:nvSpPr>
        <p:spPr bwMode="auto">
          <a:xfrm>
            <a:off x="48768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483" name="TextBox 37"/>
          <p:cNvSpPr txBox="1">
            <a:spLocks noChangeArrowheads="1"/>
          </p:cNvSpPr>
          <p:nvPr/>
        </p:nvSpPr>
        <p:spPr bwMode="auto">
          <a:xfrm>
            <a:off x="19812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484" name="TextBox 94"/>
          <p:cNvSpPr txBox="1">
            <a:spLocks noChangeArrowheads="1"/>
          </p:cNvSpPr>
          <p:nvPr/>
        </p:nvSpPr>
        <p:spPr bwMode="auto">
          <a:xfrm>
            <a:off x="0" y="685800"/>
            <a:ext cx="4573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Non-Return-to-Zero (NRZ) (Baud = bit-rate)</a:t>
            </a:r>
          </a:p>
        </p:txBody>
      </p:sp>
      <p:sp>
        <p:nvSpPr>
          <p:cNvPr id="19485" name="TextBox 95"/>
          <p:cNvSpPr txBox="1">
            <a:spLocks noChangeArrowheads="1"/>
          </p:cNvSpPr>
          <p:nvPr/>
        </p:nvSpPr>
        <p:spPr bwMode="auto">
          <a:xfrm>
            <a:off x="0" y="32004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Manchester example (Baud = 2 x bit-rate)</a:t>
            </a:r>
          </a:p>
        </p:txBody>
      </p:sp>
      <p:sp>
        <p:nvSpPr>
          <p:cNvPr id="19486" name="TextBox 96"/>
          <p:cNvSpPr txBox="1">
            <a:spLocks noChangeArrowheads="1"/>
          </p:cNvSpPr>
          <p:nvPr/>
        </p:nvSpPr>
        <p:spPr bwMode="auto">
          <a:xfrm>
            <a:off x="0" y="1981200"/>
            <a:ext cx="899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Clock</a:t>
            </a:r>
          </a:p>
        </p:txBody>
      </p:sp>
      <p:sp>
        <p:nvSpPr>
          <p:cNvPr id="19487" name="TextBox 99"/>
          <p:cNvSpPr txBox="1">
            <a:spLocks noChangeArrowheads="1"/>
          </p:cNvSpPr>
          <p:nvPr/>
        </p:nvSpPr>
        <p:spPr bwMode="auto">
          <a:xfrm>
            <a:off x="2286000" y="239713"/>
            <a:ext cx="4573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Calibri"/>
              </a:rPr>
              <a:t>Line Coding Examples</a:t>
            </a:r>
          </a:p>
        </p:txBody>
      </p:sp>
      <p:cxnSp>
        <p:nvCxnSpPr>
          <p:cNvPr id="239" name="Straight Connector 238"/>
          <p:cNvCxnSpPr/>
          <p:nvPr/>
        </p:nvCxnSpPr>
        <p:spPr>
          <a:xfrm rot="5400000" flipH="1" flipV="1">
            <a:off x="533401" y="2728912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5400000" flipH="1" flipV="1">
            <a:off x="1448594" y="272811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rot="5400000" flipH="1" flipV="1">
            <a:off x="2362201" y="2725737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rot="5400000" flipH="1" flipV="1">
            <a:off x="4191001" y="2724150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rot="5400000" flipH="1" flipV="1">
            <a:off x="6019801" y="2720975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rot="5400000" flipH="1" flipV="1">
            <a:off x="6934994" y="272018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rot="5400000" flipH="1" flipV="1">
            <a:off x="7850982" y="2718594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rot="5400000" flipH="1" flipV="1">
            <a:off x="5104607" y="2731294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rot="5400000" flipH="1" flipV="1">
            <a:off x="3275807" y="2731294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rot="5400000" flipH="1" flipV="1">
            <a:off x="76994" y="2742406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rot="5400000" flipH="1" flipV="1">
            <a:off x="992982" y="2739231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5400000" flipH="1" flipV="1">
            <a:off x="1905794" y="273923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rot="5400000" flipH="1" flipV="1">
            <a:off x="3734594" y="2737644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5400000" flipH="1" flipV="1">
            <a:off x="5563394" y="273446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rot="5400000" flipH="1" flipV="1">
            <a:off x="6479382" y="2732881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rot="5400000" flipH="1" flipV="1">
            <a:off x="7393782" y="2731294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rot="5400000" flipH="1" flipV="1">
            <a:off x="4648201" y="2741612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2818607" y="274240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rot="5400000" flipH="1" flipV="1">
            <a:off x="8305007" y="2731294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8685213" y="3076575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772400" y="3087688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8228013" y="2351088"/>
            <a:ext cx="4587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313613" y="2351088"/>
            <a:ext cx="4587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6858000" y="3076575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5945188" y="3087688"/>
            <a:ext cx="4587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6400800" y="2351088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5486400" y="2351088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5027613" y="3076575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4114800" y="3087688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4570413" y="2351088"/>
            <a:ext cx="4587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3656013" y="2351088"/>
            <a:ext cx="4587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3200400" y="3076575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2287588" y="3087688"/>
            <a:ext cx="4587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2743200" y="2351088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1828800" y="2351088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1370013" y="3076575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457200" y="3087688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912813" y="2351088"/>
            <a:ext cx="4587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-1588" y="2351088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rot="16200000" flipH="1">
            <a:off x="5106194" y="397906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rot="16200000" flipH="1">
            <a:off x="2362994" y="397906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rot="16200000" flipH="1">
            <a:off x="78582" y="396795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rot="16200000" flipH="1">
            <a:off x="994569" y="397113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 rot="16200000" flipH="1">
            <a:off x="1907382" y="3971131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rot="16200000" flipH="1">
            <a:off x="3736182" y="3972719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rot="16200000" flipH="1">
            <a:off x="5564982" y="3975894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rot="16200000" flipH="1">
            <a:off x="6480969" y="397748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rot="16200000" flipH="1">
            <a:off x="7395369" y="397906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rot="16200000" flipH="1">
            <a:off x="4650582" y="396795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rot="16200000" flipH="1">
            <a:off x="2820194" y="3967956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 rot="16200000" flipH="1">
            <a:off x="8306594" y="397906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flipV="1">
            <a:off x="8686800" y="3594100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V="1">
            <a:off x="7773988" y="3594100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 flipV="1">
            <a:off x="8229600" y="4354513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V="1">
            <a:off x="7315200" y="4354513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flipV="1">
            <a:off x="6859588" y="3594100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flipV="1">
            <a:off x="5946775" y="4354513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 flipV="1">
            <a:off x="6402388" y="4354513"/>
            <a:ext cx="4587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 flipV="1">
            <a:off x="5487988" y="3594100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 flipV="1">
            <a:off x="5029200" y="4354513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 flipV="1">
            <a:off x="4116388" y="3594100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 flipV="1">
            <a:off x="4572000" y="3594100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 flipV="1">
            <a:off x="3657600" y="4354513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 flipV="1">
            <a:off x="3201988" y="4354513"/>
            <a:ext cx="4587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 flipV="1">
            <a:off x="2289175" y="4354513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 flipV="1">
            <a:off x="2744788" y="3594100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 flipV="1">
            <a:off x="1830388" y="3594100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 flipV="1">
            <a:off x="1371600" y="3594100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flipV="1">
            <a:off x="458788" y="4354513"/>
            <a:ext cx="4587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 flipV="1">
            <a:off x="914400" y="4354513"/>
            <a:ext cx="4587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flipV="1">
            <a:off x="0" y="3594100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59" name="TextBox 326"/>
          <p:cNvSpPr txBox="1">
            <a:spLocks noChangeArrowheads="1"/>
          </p:cNvSpPr>
          <p:nvPr/>
        </p:nvSpPr>
        <p:spPr bwMode="auto">
          <a:xfrm>
            <a:off x="228600" y="3729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560" name="TextBox 327"/>
          <p:cNvSpPr txBox="1">
            <a:spLocks noChangeArrowheads="1"/>
          </p:cNvSpPr>
          <p:nvPr/>
        </p:nvSpPr>
        <p:spPr bwMode="auto">
          <a:xfrm>
            <a:off x="1143000" y="3729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561" name="TextBox 328"/>
          <p:cNvSpPr txBox="1">
            <a:spLocks noChangeArrowheads="1"/>
          </p:cNvSpPr>
          <p:nvPr/>
        </p:nvSpPr>
        <p:spPr bwMode="auto">
          <a:xfrm>
            <a:off x="2971800" y="3729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562" name="TextBox 329"/>
          <p:cNvSpPr txBox="1">
            <a:spLocks noChangeArrowheads="1"/>
          </p:cNvSpPr>
          <p:nvPr/>
        </p:nvSpPr>
        <p:spPr bwMode="auto">
          <a:xfrm>
            <a:off x="3810000" y="3729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563" name="TextBox 330"/>
          <p:cNvSpPr txBox="1">
            <a:spLocks noChangeArrowheads="1"/>
          </p:cNvSpPr>
          <p:nvPr/>
        </p:nvSpPr>
        <p:spPr bwMode="auto">
          <a:xfrm>
            <a:off x="6629400" y="3729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564" name="TextBox 331"/>
          <p:cNvSpPr txBox="1">
            <a:spLocks noChangeArrowheads="1"/>
          </p:cNvSpPr>
          <p:nvPr/>
        </p:nvSpPr>
        <p:spPr bwMode="auto">
          <a:xfrm>
            <a:off x="8458200" y="3729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565" name="TextBox 332"/>
          <p:cNvSpPr txBox="1">
            <a:spLocks noChangeArrowheads="1"/>
          </p:cNvSpPr>
          <p:nvPr/>
        </p:nvSpPr>
        <p:spPr bwMode="auto">
          <a:xfrm>
            <a:off x="7543800" y="3729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566" name="TextBox 333"/>
          <p:cNvSpPr txBox="1">
            <a:spLocks noChangeArrowheads="1"/>
          </p:cNvSpPr>
          <p:nvPr/>
        </p:nvSpPr>
        <p:spPr bwMode="auto">
          <a:xfrm>
            <a:off x="5715000" y="3729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567" name="TextBox 334"/>
          <p:cNvSpPr txBox="1">
            <a:spLocks noChangeArrowheads="1"/>
          </p:cNvSpPr>
          <p:nvPr/>
        </p:nvSpPr>
        <p:spPr bwMode="auto">
          <a:xfrm>
            <a:off x="4876800" y="3729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568" name="TextBox 335"/>
          <p:cNvSpPr txBox="1">
            <a:spLocks noChangeArrowheads="1"/>
          </p:cNvSpPr>
          <p:nvPr/>
        </p:nvSpPr>
        <p:spPr bwMode="auto">
          <a:xfrm>
            <a:off x="1981200" y="37290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cxnSp>
        <p:nvCxnSpPr>
          <p:cNvPr id="338" name="Straight Connector 337"/>
          <p:cNvCxnSpPr/>
          <p:nvPr/>
        </p:nvCxnSpPr>
        <p:spPr>
          <a:xfrm>
            <a:off x="0" y="65532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>
            <a:off x="914400" y="65516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rot="5400000" flipH="1" flipV="1">
            <a:off x="1717676" y="6665912"/>
            <a:ext cx="22225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>
            <a:off x="1828800" y="67802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rot="5400000" flipH="1" flipV="1">
            <a:off x="3394869" y="6511132"/>
            <a:ext cx="527050" cy="47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2744788" y="6778625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3657600" y="62468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 rot="5400000" flipH="1" flipV="1">
            <a:off x="5329238" y="6400800"/>
            <a:ext cx="3095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>
            <a:off x="4573588" y="62484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>
            <a:off x="5486400" y="65532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>
            <a:off x="6402388" y="65516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 rot="16200000" flipV="1">
            <a:off x="7043738" y="6281738"/>
            <a:ext cx="5476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>
            <a:off x="7316788" y="6019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8229600" y="6019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83" name="TextBox 354"/>
          <p:cNvSpPr txBox="1">
            <a:spLocks noChangeArrowheads="1"/>
          </p:cNvSpPr>
          <p:nvPr/>
        </p:nvSpPr>
        <p:spPr bwMode="auto">
          <a:xfrm>
            <a:off x="152400" y="6170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584" name="TextBox 355"/>
          <p:cNvSpPr txBox="1">
            <a:spLocks noChangeArrowheads="1"/>
          </p:cNvSpPr>
          <p:nvPr/>
        </p:nvSpPr>
        <p:spPr bwMode="auto">
          <a:xfrm>
            <a:off x="1143000" y="6170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585" name="TextBox 356"/>
          <p:cNvSpPr txBox="1">
            <a:spLocks noChangeArrowheads="1"/>
          </p:cNvSpPr>
          <p:nvPr/>
        </p:nvSpPr>
        <p:spPr bwMode="auto">
          <a:xfrm>
            <a:off x="2971800" y="6170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586" name="TextBox 357"/>
          <p:cNvSpPr txBox="1">
            <a:spLocks noChangeArrowheads="1"/>
          </p:cNvSpPr>
          <p:nvPr/>
        </p:nvSpPr>
        <p:spPr bwMode="auto">
          <a:xfrm>
            <a:off x="3810000" y="6170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587" name="TextBox 358"/>
          <p:cNvSpPr txBox="1">
            <a:spLocks noChangeArrowheads="1"/>
          </p:cNvSpPr>
          <p:nvPr/>
        </p:nvSpPr>
        <p:spPr bwMode="auto">
          <a:xfrm>
            <a:off x="6629400" y="6170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588" name="TextBox 359"/>
          <p:cNvSpPr txBox="1">
            <a:spLocks noChangeArrowheads="1"/>
          </p:cNvSpPr>
          <p:nvPr/>
        </p:nvSpPr>
        <p:spPr bwMode="auto">
          <a:xfrm>
            <a:off x="8458200" y="6170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589" name="TextBox 360"/>
          <p:cNvSpPr txBox="1">
            <a:spLocks noChangeArrowheads="1"/>
          </p:cNvSpPr>
          <p:nvPr/>
        </p:nvSpPr>
        <p:spPr bwMode="auto">
          <a:xfrm>
            <a:off x="7543800" y="6170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19590" name="TextBox 361"/>
          <p:cNvSpPr txBox="1">
            <a:spLocks noChangeArrowheads="1"/>
          </p:cNvSpPr>
          <p:nvPr/>
        </p:nvSpPr>
        <p:spPr bwMode="auto">
          <a:xfrm>
            <a:off x="5715000" y="6170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591" name="TextBox 362"/>
          <p:cNvSpPr txBox="1">
            <a:spLocks noChangeArrowheads="1"/>
          </p:cNvSpPr>
          <p:nvPr/>
        </p:nvSpPr>
        <p:spPr bwMode="auto">
          <a:xfrm>
            <a:off x="4876800" y="6170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592" name="TextBox 363"/>
          <p:cNvSpPr txBox="1">
            <a:spLocks noChangeArrowheads="1"/>
          </p:cNvSpPr>
          <p:nvPr/>
        </p:nvSpPr>
        <p:spPr bwMode="auto">
          <a:xfrm>
            <a:off x="1981200" y="6170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19593" name="TextBox 364"/>
          <p:cNvSpPr txBox="1">
            <a:spLocks noChangeArrowheads="1"/>
          </p:cNvSpPr>
          <p:nvPr/>
        </p:nvSpPr>
        <p:spPr bwMode="auto">
          <a:xfrm>
            <a:off x="0" y="55499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Quad-level code (2 x Baud = bit-rate)</a:t>
            </a:r>
          </a:p>
        </p:txBody>
      </p:sp>
      <p:sp>
        <p:nvSpPr>
          <p:cNvPr id="19594" name="TextBox 365"/>
          <p:cNvSpPr txBox="1">
            <a:spLocks noChangeArrowheads="1"/>
          </p:cNvSpPr>
          <p:nvPr/>
        </p:nvSpPr>
        <p:spPr bwMode="auto">
          <a:xfrm>
            <a:off x="0" y="4419600"/>
            <a:ext cx="899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Clock</a:t>
            </a:r>
          </a:p>
        </p:txBody>
      </p:sp>
      <p:cxnSp>
        <p:nvCxnSpPr>
          <p:cNvPr id="368" name="Straight Connector 367"/>
          <p:cNvCxnSpPr/>
          <p:nvPr/>
        </p:nvCxnSpPr>
        <p:spPr>
          <a:xfrm rot="5400000" flipH="1" flipV="1">
            <a:off x="1448594" y="516493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/>
          <p:nvPr/>
        </p:nvCxnSpPr>
        <p:spPr>
          <a:xfrm rot="5400000" flipH="1" flipV="1">
            <a:off x="6934994" y="515858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 rot="5400000" flipH="1" flipV="1">
            <a:off x="5104607" y="516810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 rot="5400000" flipH="1" flipV="1">
            <a:off x="3275807" y="516810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>
            <a:off x="8685213" y="4799013"/>
            <a:ext cx="458787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7772400" y="4799013"/>
            <a:ext cx="458788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8228013" y="4799013"/>
            <a:ext cx="458787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7313613" y="4799013"/>
            <a:ext cx="458787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6858000" y="5549900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5945188" y="5549900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>
            <a:off x="6400800" y="5549900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>
            <a:off x="5486400" y="5549900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>
            <a:off x="5027613" y="4799013"/>
            <a:ext cx="458787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>
            <a:off x="4114800" y="4799013"/>
            <a:ext cx="458788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>
            <a:off x="4570413" y="4799013"/>
            <a:ext cx="458787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3656013" y="4799013"/>
            <a:ext cx="458787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>
            <a:off x="3200400" y="5549900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2287588" y="5549900"/>
            <a:ext cx="4587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>
            <a:off x="2743200" y="5549900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1828800" y="5549900"/>
            <a:ext cx="458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1370013" y="4799013"/>
            <a:ext cx="458787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457200" y="4799013"/>
            <a:ext cx="458788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912813" y="4799013"/>
            <a:ext cx="458787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-1588" y="4799013"/>
            <a:ext cx="458788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 rot="5400000" flipH="1" flipV="1">
            <a:off x="8762207" y="152320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rot="16200000" flipH="1">
            <a:off x="7849394" y="3961606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 rot="16200000" flipH="1">
            <a:off x="6934994" y="3961606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0" name="Rectangle 419"/>
          <p:cNvSpPr/>
          <p:nvPr/>
        </p:nvSpPr>
        <p:spPr>
          <a:xfrm>
            <a:off x="-230188" y="4419600"/>
            <a:ext cx="9601201" cy="2532063"/>
          </a:xfrm>
          <a:prstGeom prst="rect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-230188" y="1870075"/>
            <a:ext cx="9601201" cy="2549525"/>
          </a:xfrm>
          <a:prstGeom prst="rect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4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8923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" y="11303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33401" y="1511300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448594" y="150891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1889125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3277394" y="150891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44788" y="19034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57600" y="11303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3588" y="114458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86400" y="11430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02388" y="11303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6934994" y="150256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16788" y="188118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7850982" y="1500981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29600" y="113188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7" name="TextBox 28"/>
          <p:cNvSpPr txBox="1">
            <a:spLocks noChangeArrowheads="1"/>
          </p:cNvSpPr>
          <p:nvPr/>
        </p:nvSpPr>
        <p:spPr bwMode="auto">
          <a:xfrm>
            <a:off x="1524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20498" name="TextBox 29"/>
          <p:cNvSpPr txBox="1">
            <a:spLocks noChangeArrowheads="1"/>
          </p:cNvSpPr>
          <p:nvPr/>
        </p:nvSpPr>
        <p:spPr bwMode="auto">
          <a:xfrm>
            <a:off x="11430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20499" name="TextBox 30"/>
          <p:cNvSpPr txBox="1">
            <a:spLocks noChangeArrowheads="1"/>
          </p:cNvSpPr>
          <p:nvPr/>
        </p:nvSpPr>
        <p:spPr bwMode="auto">
          <a:xfrm>
            <a:off x="29718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20500" name="TextBox 31"/>
          <p:cNvSpPr txBox="1">
            <a:spLocks noChangeArrowheads="1"/>
          </p:cNvSpPr>
          <p:nvPr/>
        </p:nvSpPr>
        <p:spPr bwMode="auto">
          <a:xfrm>
            <a:off x="38100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20501" name="TextBox 32"/>
          <p:cNvSpPr txBox="1">
            <a:spLocks noChangeArrowheads="1"/>
          </p:cNvSpPr>
          <p:nvPr/>
        </p:nvSpPr>
        <p:spPr bwMode="auto">
          <a:xfrm>
            <a:off x="66294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20502" name="TextBox 33"/>
          <p:cNvSpPr txBox="1">
            <a:spLocks noChangeArrowheads="1"/>
          </p:cNvSpPr>
          <p:nvPr/>
        </p:nvSpPr>
        <p:spPr bwMode="auto">
          <a:xfrm>
            <a:off x="84582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20503" name="TextBox 34"/>
          <p:cNvSpPr txBox="1">
            <a:spLocks noChangeArrowheads="1"/>
          </p:cNvSpPr>
          <p:nvPr/>
        </p:nvSpPr>
        <p:spPr bwMode="auto">
          <a:xfrm>
            <a:off x="75438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20504" name="TextBox 35"/>
          <p:cNvSpPr txBox="1">
            <a:spLocks noChangeArrowheads="1"/>
          </p:cNvSpPr>
          <p:nvPr/>
        </p:nvSpPr>
        <p:spPr bwMode="auto">
          <a:xfrm>
            <a:off x="57150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20505" name="TextBox 36"/>
          <p:cNvSpPr txBox="1">
            <a:spLocks noChangeArrowheads="1"/>
          </p:cNvSpPr>
          <p:nvPr/>
        </p:nvSpPr>
        <p:spPr bwMode="auto">
          <a:xfrm>
            <a:off x="48768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20506" name="TextBox 37"/>
          <p:cNvSpPr txBox="1">
            <a:spLocks noChangeArrowheads="1"/>
          </p:cNvSpPr>
          <p:nvPr/>
        </p:nvSpPr>
        <p:spPr bwMode="auto">
          <a:xfrm>
            <a:off x="1981200" y="12827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20507" name="TextBox 99"/>
          <p:cNvSpPr txBox="1">
            <a:spLocks noChangeArrowheads="1"/>
          </p:cNvSpPr>
          <p:nvPr/>
        </p:nvSpPr>
        <p:spPr bwMode="auto">
          <a:xfrm>
            <a:off x="2286000" y="239713"/>
            <a:ext cx="4573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Calibri"/>
              </a:rPr>
              <a:t>Line Coding – Block Code example</a:t>
            </a:r>
          </a:p>
        </p:txBody>
      </p:sp>
      <p:cxnSp>
        <p:nvCxnSpPr>
          <p:cNvPr id="417" name="Straight Connector 416"/>
          <p:cNvCxnSpPr/>
          <p:nvPr/>
        </p:nvCxnSpPr>
        <p:spPr>
          <a:xfrm rot="5400000" flipH="1" flipV="1">
            <a:off x="8762207" y="152320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509" name="Group 172"/>
          <p:cNvGrpSpPr>
            <a:grpSpLocks/>
          </p:cNvGrpSpPr>
          <p:nvPr/>
        </p:nvGrpSpPr>
        <p:grpSpPr bwMode="auto">
          <a:xfrm>
            <a:off x="76200" y="4148138"/>
            <a:ext cx="5029200" cy="2862322"/>
            <a:chOff x="76200" y="2996148"/>
            <a:chExt cx="5029200" cy="2862382"/>
          </a:xfrm>
        </p:grpSpPr>
        <p:sp>
          <p:nvSpPr>
            <p:cNvPr id="171" name="Rectangle 170"/>
            <p:cNvSpPr/>
            <p:nvPr/>
          </p:nvSpPr>
          <p:spPr>
            <a:xfrm>
              <a:off x="76200" y="2996148"/>
              <a:ext cx="2590800" cy="28623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00" dirty="0">
                  <a:latin typeface="Calibri"/>
                </a:rPr>
                <a:t>Name 	4b 	5b 	Description</a:t>
              </a:r>
            </a:p>
            <a:p>
              <a:r>
                <a:rPr lang="en-US" sz="1000" dirty="0">
                  <a:latin typeface="Calibri"/>
                </a:rPr>
                <a:t>0 	0000 	11110 	hex data 0</a:t>
              </a:r>
            </a:p>
            <a:p>
              <a:r>
                <a:rPr lang="en-US" sz="1000" dirty="0">
                  <a:latin typeface="Calibri"/>
                </a:rPr>
                <a:t>1 	0001 	01001 	hex data 1</a:t>
              </a:r>
            </a:p>
            <a:p>
              <a:r>
                <a:rPr lang="en-US" sz="1000" dirty="0">
                  <a:latin typeface="Calibri"/>
                </a:rPr>
                <a:t>2 	0010 	10100 	hex data 2</a:t>
              </a:r>
            </a:p>
            <a:p>
              <a:r>
                <a:rPr lang="en-US" sz="1000" dirty="0">
                  <a:latin typeface="Calibri"/>
                </a:rPr>
                <a:t>3 	0011 	10101 	hex data 3</a:t>
              </a:r>
            </a:p>
            <a:p>
              <a:r>
                <a:rPr lang="en-US" sz="1000" dirty="0">
                  <a:latin typeface="Calibri"/>
                </a:rPr>
                <a:t>4 	0100 	01010 	hex data 4</a:t>
              </a:r>
            </a:p>
            <a:p>
              <a:r>
                <a:rPr lang="en-US" sz="1000" dirty="0">
                  <a:latin typeface="Calibri"/>
                </a:rPr>
                <a:t>5 	0101 	01011 	hex data 5</a:t>
              </a:r>
            </a:p>
            <a:p>
              <a:r>
                <a:rPr lang="en-US" sz="1000" dirty="0">
                  <a:latin typeface="Calibri"/>
                </a:rPr>
                <a:t>6 	0110 	01110 	hex data 6</a:t>
              </a:r>
            </a:p>
            <a:p>
              <a:r>
                <a:rPr lang="en-US" sz="1000" dirty="0">
                  <a:latin typeface="Calibri"/>
                </a:rPr>
                <a:t>7 	0111 	01111 	hex data 7</a:t>
              </a:r>
            </a:p>
            <a:p>
              <a:r>
                <a:rPr lang="en-US" sz="1000" dirty="0">
                  <a:latin typeface="Calibri"/>
                </a:rPr>
                <a:t>8  		1000 	10010 	hex data 8</a:t>
              </a:r>
            </a:p>
            <a:p>
              <a:r>
                <a:rPr lang="en-US" sz="1000" dirty="0">
                  <a:latin typeface="Calibri"/>
                </a:rPr>
                <a:t>9  		1001 	10011 	hex data 9</a:t>
              </a:r>
            </a:p>
            <a:p>
              <a:r>
                <a:rPr lang="en-US" sz="1000" dirty="0">
                  <a:latin typeface="Calibri"/>
                </a:rPr>
                <a:t>A 	1010 	10110 	hex data A</a:t>
              </a:r>
            </a:p>
            <a:p>
              <a:r>
                <a:rPr lang="en-US" sz="1000" dirty="0">
                  <a:latin typeface="Calibri"/>
                </a:rPr>
                <a:t>B 	1011 	10111 	hex data B</a:t>
              </a:r>
            </a:p>
            <a:p>
              <a:r>
                <a:rPr lang="en-US" sz="1000" dirty="0">
                  <a:latin typeface="Calibri"/>
                </a:rPr>
                <a:t>C 	1100 	11010 	hex data C</a:t>
              </a:r>
            </a:p>
            <a:p>
              <a:r>
                <a:rPr lang="en-US" sz="1000" dirty="0">
                  <a:latin typeface="Calibri"/>
                </a:rPr>
                <a:t>D 	1101 	11011 	hex data D</a:t>
              </a:r>
            </a:p>
            <a:p>
              <a:r>
                <a:rPr lang="en-US" sz="1000" dirty="0">
                  <a:latin typeface="Calibri"/>
                </a:rPr>
                <a:t>E 	1110 	11100 	hex data E</a:t>
              </a:r>
            </a:p>
            <a:p>
              <a:r>
                <a:rPr lang="en-US" sz="1000" dirty="0">
                  <a:latin typeface="Calibri"/>
                </a:rPr>
                <a:t>F 	1111 	11101 	hex data F</a:t>
              </a:r>
            </a:p>
            <a:p>
              <a:pPr>
                <a:buFontTx/>
                <a:buAutoNum type="arabicPlain" startAt="9"/>
              </a:pPr>
              <a:endParaRPr lang="en-US" sz="1000" dirty="0">
                <a:latin typeface="Calibri"/>
              </a:endParaRPr>
            </a:p>
          </p:txBody>
        </p:sp>
        <p:sp>
          <p:nvSpPr>
            <p:cNvPr id="20551" name="Rectangle 171"/>
            <p:cNvSpPr>
              <a:spLocks noChangeArrowheads="1"/>
            </p:cNvSpPr>
            <p:nvPr/>
          </p:nvSpPr>
          <p:spPr bwMode="auto">
            <a:xfrm>
              <a:off x="2514600" y="2996148"/>
              <a:ext cx="25908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000" dirty="0">
                  <a:latin typeface="Calibri"/>
                </a:rPr>
                <a:t>Name 	4b 	5b 	Description</a:t>
              </a:r>
            </a:p>
            <a:p>
              <a:r>
                <a:rPr lang="en-US" sz="1000" dirty="0">
                  <a:latin typeface="Calibri"/>
                </a:rPr>
                <a:t>Q 	-NONE- 	00000 	Quiet</a:t>
              </a:r>
            </a:p>
            <a:p>
              <a:r>
                <a:rPr lang="en-US" sz="1000" dirty="0">
                  <a:latin typeface="Calibri"/>
                </a:rPr>
                <a:t>I 	-NONE- 	11111 	Idle</a:t>
              </a:r>
            </a:p>
            <a:p>
              <a:r>
                <a:rPr lang="en-US" sz="1000" dirty="0">
                  <a:latin typeface="Calibri"/>
                </a:rPr>
                <a:t>J 	-NONE- 	11000 	SSD #1</a:t>
              </a:r>
            </a:p>
            <a:p>
              <a:r>
                <a:rPr lang="en-US" sz="1000" dirty="0">
                  <a:latin typeface="Calibri"/>
                </a:rPr>
                <a:t>K 	-NONE- 	10001 	SSD #2</a:t>
              </a:r>
            </a:p>
            <a:p>
              <a:r>
                <a:rPr lang="en-US" sz="1000" dirty="0">
                  <a:latin typeface="Calibri"/>
                </a:rPr>
                <a:t>T 	-NONE- 	01101 	ESD #1</a:t>
              </a:r>
            </a:p>
            <a:p>
              <a:r>
                <a:rPr lang="en-US" sz="1000" dirty="0">
                  <a:latin typeface="Calibri"/>
                </a:rPr>
                <a:t>R 	-NONE- 	00111 	ESD #2</a:t>
              </a:r>
            </a:p>
            <a:p>
              <a:r>
                <a:rPr lang="en-US" sz="1000" dirty="0">
                  <a:latin typeface="Calibri"/>
                </a:rPr>
                <a:t>H 	-NONE- 	00100 	Halt</a:t>
              </a:r>
            </a:p>
          </p:txBody>
        </p:sp>
      </p:grpSp>
      <p:cxnSp>
        <p:nvCxnSpPr>
          <p:cNvPr id="174" name="Straight Connector 173"/>
          <p:cNvCxnSpPr/>
          <p:nvPr/>
        </p:nvCxnSpPr>
        <p:spPr>
          <a:xfrm>
            <a:off x="0" y="37211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914400" y="29591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 flipH="1" flipV="1">
            <a:off x="533401" y="3340100"/>
            <a:ext cx="7620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 flipH="1" flipV="1">
            <a:off x="1448594" y="333771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1828800" y="3717925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5400000" flipH="1" flipV="1">
            <a:off x="2362994" y="333771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2744788" y="2971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3659188" y="370998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4573588" y="297338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5486400" y="37322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6402388" y="3719513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6934994" y="3331369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7316788" y="29718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 flipH="1" flipV="1">
            <a:off x="5106194" y="3329781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8229600" y="2960688"/>
            <a:ext cx="9144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25" name="TextBox 188"/>
          <p:cNvSpPr txBox="1">
            <a:spLocks noChangeArrowheads="1"/>
          </p:cNvSpPr>
          <p:nvPr/>
        </p:nvSpPr>
        <p:spPr bwMode="auto">
          <a:xfrm>
            <a:off x="152400" y="31115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20526" name="TextBox 189"/>
          <p:cNvSpPr txBox="1">
            <a:spLocks noChangeArrowheads="1"/>
          </p:cNvSpPr>
          <p:nvPr/>
        </p:nvSpPr>
        <p:spPr bwMode="auto">
          <a:xfrm>
            <a:off x="1143000" y="31115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20527" name="TextBox 190"/>
          <p:cNvSpPr txBox="1">
            <a:spLocks noChangeArrowheads="1"/>
          </p:cNvSpPr>
          <p:nvPr/>
        </p:nvSpPr>
        <p:spPr bwMode="auto">
          <a:xfrm>
            <a:off x="2971800" y="31115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20528" name="TextBox 191"/>
          <p:cNvSpPr txBox="1">
            <a:spLocks noChangeArrowheads="1"/>
          </p:cNvSpPr>
          <p:nvPr/>
        </p:nvSpPr>
        <p:spPr bwMode="auto">
          <a:xfrm>
            <a:off x="3810000" y="31115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20529" name="TextBox 192"/>
          <p:cNvSpPr txBox="1">
            <a:spLocks noChangeArrowheads="1"/>
          </p:cNvSpPr>
          <p:nvPr/>
        </p:nvSpPr>
        <p:spPr bwMode="auto">
          <a:xfrm>
            <a:off x="6629400" y="31115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20530" name="TextBox 193"/>
          <p:cNvSpPr txBox="1">
            <a:spLocks noChangeArrowheads="1"/>
          </p:cNvSpPr>
          <p:nvPr/>
        </p:nvSpPr>
        <p:spPr bwMode="auto">
          <a:xfrm>
            <a:off x="8458200" y="31115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20531" name="TextBox 194"/>
          <p:cNvSpPr txBox="1">
            <a:spLocks noChangeArrowheads="1"/>
          </p:cNvSpPr>
          <p:nvPr/>
        </p:nvSpPr>
        <p:spPr bwMode="auto">
          <a:xfrm>
            <a:off x="7543800" y="31115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20532" name="TextBox 195"/>
          <p:cNvSpPr txBox="1">
            <a:spLocks noChangeArrowheads="1"/>
          </p:cNvSpPr>
          <p:nvPr/>
        </p:nvSpPr>
        <p:spPr bwMode="auto">
          <a:xfrm>
            <a:off x="5715000" y="31115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sp>
        <p:nvSpPr>
          <p:cNvPr id="20533" name="TextBox 196"/>
          <p:cNvSpPr txBox="1">
            <a:spLocks noChangeArrowheads="1"/>
          </p:cNvSpPr>
          <p:nvPr/>
        </p:nvSpPr>
        <p:spPr bwMode="auto">
          <a:xfrm>
            <a:off x="4876800" y="31115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1</a:t>
            </a:r>
          </a:p>
        </p:txBody>
      </p:sp>
      <p:sp>
        <p:nvSpPr>
          <p:cNvPr id="20534" name="TextBox 197"/>
          <p:cNvSpPr txBox="1">
            <a:spLocks noChangeArrowheads="1"/>
          </p:cNvSpPr>
          <p:nvPr/>
        </p:nvSpPr>
        <p:spPr bwMode="auto">
          <a:xfrm>
            <a:off x="1981200" y="31115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alibri (Body)" charset="0"/>
                <a:cs typeface="Calibri (Body)" charset="0"/>
              </a:rPr>
              <a:t>0</a:t>
            </a:r>
          </a:p>
        </p:txBody>
      </p:sp>
      <p:cxnSp>
        <p:nvCxnSpPr>
          <p:cNvPr id="199" name="Straight Connector 198"/>
          <p:cNvCxnSpPr/>
          <p:nvPr/>
        </p:nvCxnSpPr>
        <p:spPr>
          <a:xfrm rot="5400000" flipH="1" flipV="1">
            <a:off x="8762207" y="3352006"/>
            <a:ext cx="762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Rectangle 199"/>
          <p:cNvSpPr/>
          <p:nvPr/>
        </p:nvSpPr>
        <p:spPr>
          <a:xfrm>
            <a:off x="0" y="1120775"/>
            <a:ext cx="3657600" cy="784225"/>
          </a:xfrm>
          <a:prstGeom prst="rect">
            <a:avLst/>
          </a:prstGeom>
          <a:solidFill>
            <a:schemeClr val="accent2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0" y="2949575"/>
            <a:ext cx="4572000" cy="784225"/>
          </a:xfrm>
          <a:prstGeom prst="rect">
            <a:avLst/>
          </a:prstGeom>
          <a:solidFill>
            <a:schemeClr val="accent2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02" name="Straight Connector 201"/>
          <p:cNvCxnSpPr/>
          <p:nvPr/>
        </p:nvCxnSpPr>
        <p:spPr>
          <a:xfrm rot="5400000" flipH="1" flipV="1">
            <a:off x="4191794" y="3352006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 flipH="1" flipV="1">
            <a:off x="3277394" y="3352006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4572000" y="2949575"/>
            <a:ext cx="4572000" cy="784225"/>
          </a:xfrm>
          <a:prstGeom prst="rect">
            <a:avLst/>
          </a:prstGeom>
          <a:solidFill>
            <a:schemeClr val="accent5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3657600" y="1143000"/>
            <a:ext cx="3657600" cy="784225"/>
          </a:xfrm>
          <a:prstGeom prst="rect">
            <a:avLst/>
          </a:prstGeom>
          <a:solidFill>
            <a:schemeClr val="accent5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7316788" y="1096963"/>
            <a:ext cx="1827212" cy="784225"/>
          </a:xfrm>
          <a:prstGeom prst="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09" name="Straight Arrow Connector 208"/>
          <p:cNvCxnSpPr/>
          <p:nvPr/>
        </p:nvCxnSpPr>
        <p:spPr>
          <a:xfrm rot="5400000">
            <a:off x="-527844" y="2447132"/>
            <a:ext cx="1057275" cy="1588"/>
          </a:xfrm>
          <a:prstGeom prst="straightConnector1">
            <a:avLst/>
          </a:prstGeom>
          <a:ln w="76200" cmpd="sng">
            <a:solidFill>
              <a:schemeClr val="accent2">
                <a:lumMod val="60000"/>
                <a:lumOff val="40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rot="16200000" flipH="1">
            <a:off x="3482182" y="2026443"/>
            <a:ext cx="1035050" cy="836613"/>
          </a:xfrm>
          <a:prstGeom prst="straightConnector1">
            <a:avLst/>
          </a:prstGeom>
          <a:ln w="76200" cmpd="sng">
            <a:solidFill>
              <a:schemeClr val="accent2">
                <a:lumMod val="60000"/>
                <a:lumOff val="40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rot="16200000" flipH="1">
            <a:off x="3558382" y="2035968"/>
            <a:ext cx="1035050" cy="836613"/>
          </a:xfrm>
          <a:prstGeom prst="straightConnector1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>
            <a:off x="7316788" y="1936750"/>
            <a:ext cx="1825625" cy="1039813"/>
          </a:xfrm>
          <a:prstGeom prst="straightConnector1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47" name="TextBox 218"/>
          <p:cNvSpPr txBox="1">
            <a:spLocks noChangeArrowheads="1"/>
          </p:cNvSpPr>
          <p:nvPr/>
        </p:nvSpPr>
        <p:spPr bwMode="auto">
          <a:xfrm>
            <a:off x="4575175" y="4148138"/>
            <a:ext cx="456723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Block coding transfers data with a fixed</a:t>
            </a:r>
          </a:p>
          <a:p>
            <a:pPr eaLnBrk="1" hangingPunct="1"/>
            <a:r>
              <a:rPr lang="en-US" sz="1800" dirty="0">
                <a:latin typeface="Calibri"/>
              </a:rPr>
              <a:t>overhead: 20% less information per Baud in the case of 4B/5B</a:t>
            </a:r>
          </a:p>
          <a:p>
            <a:pPr eaLnBrk="1" hangingPunct="1"/>
            <a:endParaRPr lang="en-US" sz="1800" dirty="0">
              <a:latin typeface="Calibri"/>
            </a:endParaRPr>
          </a:p>
          <a:p>
            <a:pPr eaLnBrk="1" hangingPunct="1"/>
            <a:r>
              <a:rPr lang="en-US" sz="1800" dirty="0">
                <a:latin typeface="Calibri"/>
              </a:rPr>
              <a:t>So to send data at 100Mbps; the line rate</a:t>
            </a:r>
          </a:p>
          <a:p>
            <a:pPr eaLnBrk="1" hangingPunct="1"/>
            <a:r>
              <a:rPr lang="en-US" sz="1800" dirty="0">
                <a:latin typeface="Calibri"/>
              </a:rPr>
              <a:t>(the Baud rate) must be 125Mbps.</a:t>
            </a:r>
          </a:p>
          <a:p>
            <a:pPr eaLnBrk="1" hangingPunct="1"/>
            <a:endParaRPr lang="en-US" sz="1800" dirty="0">
              <a:latin typeface="Calibri"/>
            </a:endParaRPr>
          </a:p>
          <a:p>
            <a:pPr eaLnBrk="1" hangingPunct="1"/>
            <a:r>
              <a:rPr lang="en-US" sz="1800" dirty="0">
                <a:latin typeface="Calibri"/>
              </a:rPr>
              <a:t>1Gbps uses an 8b/10b codec; encoding </a:t>
            </a:r>
          </a:p>
          <a:p>
            <a:pPr eaLnBrk="1" hangingPunct="1"/>
            <a:r>
              <a:rPr lang="en-US" sz="1800" dirty="0">
                <a:latin typeface="Calibri"/>
              </a:rPr>
              <a:t>entire bytes at a time but with 25% overhead</a:t>
            </a:r>
          </a:p>
        </p:txBody>
      </p:sp>
      <p:sp>
        <p:nvSpPr>
          <p:cNvPr id="20548" name="TextBox 219"/>
          <p:cNvSpPr txBox="1">
            <a:spLocks noChangeArrowheads="1"/>
          </p:cNvSpPr>
          <p:nvPr/>
        </p:nvSpPr>
        <p:spPr bwMode="auto">
          <a:xfrm>
            <a:off x="0" y="685800"/>
            <a:ext cx="4573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Data to send</a:t>
            </a:r>
          </a:p>
        </p:txBody>
      </p:sp>
      <p:sp>
        <p:nvSpPr>
          <p:cNvPr id="20549" name="TextBox 220"/>
          <p:cNvSpPr txBox="1">
            <a:spLocks noChangeArrowheads="1"/>
          </p:cNvSpPr>
          <p:nvPr/>
        </p:nvSpPr>
        <p:spPr bwMode="auto">
          <a:xfrm>
            <a:off x="1588" y="2581275"/>
            <a:ext cx="4573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Line-(Wire) representation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54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99"/>
          <p:cNvSpPr txBox="1">
            <a:spLocks noChangeArrowheads="1"/>
          </p:cNvSpPr>
          <p:nvPr/>
        </p:nvSpPr>
        <p:spPr bwMode="auto">
          <a:xfrm>
            <a:off x="1793968" y="245149"/>
            <a:ext cx="5947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Calibri"/>
              </a:rPr>
              <a:t>Line Coding Scrambling – with secrecy</a:t>
            </a:r>
          </a:p>
        </p:txBody>
      </p:sp>
      <p:sp>
        <p:nvSpPr>
          <p:cNvPr id="21507" name="TextBox 72"/>
          <p:cNvSpPr txBox="1">
            <a:spLocks noChangeArrowheads="1"/>
          </p:cNvSpPr>
          <p:nvPr/>
        </p:nvSpPr>
        <p:spPr bwMode="auto">
          <a:xfrm>
            <a:off x="1447800" y="2131620"/>
            <a:ext cx="22098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Scrambling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Sequence</a:t>
            </a:r>
          </a:p>
        </p:txBody>
      </p:sp>
      <p:sp>
        <p:nvSpPr>
          <p:cNvPr id="21508" name="TextBox 73"/>
          <p:cNvSpPr txBox="1">
            <a:spLocks noChangeArrowheads="1"/>
          </p:cNvSpPr>
          <p:nvPr/>
        </p:nvSpPr>
        <p:spPr bwMode="auto">
          <a:xfrm>
            <a:off x="5867400" y="2131620"/>
            <a:ext cx="22098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Scrambling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Sequence</a:t>
            </a:r>
          </a:p>
        </p:txBody>
      </p:sp>
      <p:sp>
        <p:nvSpPr>
          <p:cNvPr id="21509" name="TextBox 74"/>
          <p:cNvSpPr txBox="1">
            <a:spLocks noChangeArrowheads="1"/>
          </p:cNvSpPr>
          <p:nvPr/>
        </p:nvSpPr>
        <p:spPr bwMode="auto">
          <a:xfrm>
            <a:off x="3657600" y="3010020"/>
            <a:ext cx="22098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Communications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Channel</a:t>
            </a:r>
          </a:p>
        </p:txBody>
      </p:sp>
      <p:grpSp>
        <p:nvGrpSpPr>
          <p:cNvPr id="21510" name="Group 77"/>
          <p:cNvGrpSpPr>
            <a:grpSpLocks/>
          </p:cNvGrpSpPr>
          <p:nvPr/>
        </p:nvGrpSpPr>
        <p:grpSpPr bwMode="auto">
          <a:xfrm>
            <a:off x="2352675" y="3105270"/>
            <a:ext cx="381000" cy="457200"/>
            <a:chOff x="1524000" y="2590800"/>
            <a:chExt cx="381000" cy="457200"/>
          </a:xfrm>
        </p:grpSpPr>
        <p:sp>
          <p:nvSpPr>
            <p:cNvPr id="76" name="Plus 75"/>
            <p:cNvSpPr/>
            <p:nvPr/>
          </p:nvSpPr>
          <p:spPr>
            <a:xfrm>
              <a:off x="1524000" y="2590800"/>
              <a:ext cx="381000" cy="4572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524000" y="2590800"/>
              <a:ext cx="381000" cy="457200"/>
            </a:xfrm>
            <a:prstGeom prst="ellipse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1511" name="Group 78"/>
          <p:cNvGrpSpPr>
            <a:grpSpLocks/>
          </p:cNvGrpSpPr>
          <p:nvPr/>
        </p:nvGrpSpPr>
        <p:grpSpPr bwMode="auto">
          <a:xfrm>
            <a:off x="6781800" y="3086220"/>
            <a:ext cx="381000" cy="457200"/>
            <a:chOff x="1524000" y="2590800"/>
            <a:chExt cx="381000" cy="457200"/>
          </a:xfrm>
        </p:grpSpPr>
        <p:sp>
          <p:nvSpPr>
            <p:cNvPr id="80" name="Plus 79"/>
            <p:cNvSpPr/>
            <p:nvPr/>
          </p:nvSpPr>
          <p:spPr>
            <a:xfrm>
              <a:off x="1524000" y="2590800"/>
              <a:ext cx="381000" cy="4572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524000" y="2590800"/>
              <a:ext cx="381000" cy="457200"/>
            </a:xfrm>
            <a:prstGeom prst="ellipse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83" name="Straight Arrow Connector 82"/>
          <p:cNvCxnSpPr/>
          <p:nvPr/>
        </p:nvCxnSpPr>
        <p:spPr>
          <a:xfrm>
            <a:off x="1066800" y="3333870"/>
            <a:ext cx="12858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21509" idx="1"/>
          </p:cNvCxnSpPr>
          <p:nvPr/>
        </p:nvCxnSpPr>
        <p:spPr>
          <a:xfrm flipV="1">
            <a:off x="2733675" y="3333870"/>
            <a:ext cx="9239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5867400" y="3330695"/>
            <a:ext cx="92392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153275" y="3333870"/>
            <a:ext cx="92392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1507" idx="2"/>
            <a:endCxn id="77" idx="0"/>
          </p:cNvCxnSpPr>
          <p:nvPr/>
        </p:nvCxnSpPr>
        <p:spPr>
          <a:xfrm flipH="1">
            <a:off x="2543175" y="2777733"/>
            <a:ext cx="9525" cy="327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8" name="TextBox 92"/>
          <p:cNvSpPr txBox="1">
            <a:spLocks noChangeArrowheads="1"/>
          </p:cNvSpPr>
          <p:nvPr/>
        </p:nvSpPr>
        <p:spPr bwMode="auto">
          <a:xfrm>
            <a:off x="0" y="317353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Message</a:t>
            </a:r>
          </a:p>
        </p:txBody>
      </p:sp>
      <p:sp>
        <p:nvSpPr>
          <p:cNvPr id="21519" name="TextBox 93"/>
          <p:cNvSpPr txBox="1">
            <a:spLocks noChangeArrowheads="1"/>
          </p:cNvSpPr>
          <p:nvPr/>
        </p:nvSpPr>
        <p:spPr bwMode="auto">
          <a:xfrm>
            <a:off x="8077200" y="317353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Message</a:t>
            </a:r>
          </a:p>
        </p:txBody>
      </p:sp>
      <p:sp>
        <p:nvSpPr>
          <p:cNvPr id="21520" name="TextBox 94"/>
          <p:cNvSpPr txBox="1">
            <a:spLocks noChangeArrowheads="1"/>
          </p:cNvSpPr>
          <p:nvPr/>
        </p:nvSpPr>
        <p:spPr bwMode="auto">
          <a:xfrm>
            <a:off x="2428875" y="3467220"/>
            <a:ext cx="1533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Message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XOR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Sequence</a:t>
            </a:r>
          </a:p>
        </p:txBody>
      </p:sp>
      <p:sp>
        <p:nvSpPr>
          <p:cNvPr id="21521" name="TextBox 95"/>
          <p:cNvSpPr txBox="1">
            <a:spLocks noChangeArrowheads="1"/>
          </p:cNvSpPr>
          <p:nvPr/>
        </p:nvSpPr>
        <p:spPr bwMode="auto">
          <a:xfrm>
            <a:off x="5629275" y="3467220"/>
            <a:ext cx="1533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Message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XOR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Sequence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766249"/>
            <a:ext cx="1476375" cy="714375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>
            <a:off x="6973975" y="2771568"/>
            <a:ext cx="9525" cy="327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92"/>
          <p:cNvSpPr txBox="1">
            <a:spLocks noChangeArrowheads="1"/>
          </p:cNvSpPr>
          <p:nvPr/>
        </p:nvSpPr>
        <p:spPr bwMode="auto">
          <a:xfrm>
            <a:off x="66092" y="167982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Step 2</a:t>
            </a:r>
          </a:p>
        </p:txBody>
      </p:sp>
      <p:sp>
        <p:nvSpPr>
          <p:cNvPr id="32" name="TextBox 92"/>
          <p:cNvSpPr txBox="1">
            <a:spLocks noChangeArrowheads="1"/>
          </p:cNvSpPr>
          <p:nvPr/>
        </p:nvSpPr>
        <p:spPr bwMode="auto">
          <a:xfrm>
            <a:off x="66092" y="706814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Step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5291" y="673313"/>
            <a:ext cx="96862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….G8wDFrB</a:t>
            </a:r>
          </a:p>
          <a:p>
            <a:r>
              <a:rPr lang="en-US" sz="1050" dirty="0"/>
              <a:t>EAFDSWbzQ7</a:t>
            </a:r>
          </a:p>
          <a:p>
            <a:r>
              <a:rPr lang="en-US" sz="1050" dirty="0"/>
              <a:t>BW2fbdTqeT</a:t>
            </a:r>
          </a:p>
          <a:p>
            <a:r>
              <a:rPr lang="en-US" sz="1050" dirty="0" err="1"/>
              <a:t>ImrukTYwQY</a:t>
            </a:r>
            <a:endParaRPr lang="en-US" sz="1050" dirty="0"/>
          </a:p>
          <a:p>
            <a:r>
              <a:rPr lang="en-US" sz="1050" dirty="0"/>
              <a:t>ndYdKb4….</a:t>
            </a:r>
          </a:p>
        </p:txBody>
      </p:sp>
      <p:sp>
        <p:nvSpPr>
          <p:cNvPr id="34" name="TextBox 72"/>
          <p:cNvSpPr txBox="1">
            <a:spLocks noChangeArrowheads="1"/>
          </p:cNvSpPr>
          <p:nvPr/>
        </p:nvSpPr>
        <p:spPr bwMode="auto">
          <a:xfrm>
            <a:off x="6299253" y="704268"/>
            <a:ext cx="1441907" cy="412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fontScale="625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Scrambling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Sequence</a:t>
            </a:r>
          </a:p>
        </p:txBody>
      </p:sp>
      <p:sp>
        <p:nvSpPr>
          <p:cNvPr id="35" name="TextBox 72"/>
          <p:cNvSpPr txBox="1">
            <a:spLocks noChangeArrowheads="1"/>
          </p:cNvSpPr>
          <p:nvPr/>
        </p:nvSpPr>
        <p:spPr bwMode="auto">
          <a:xfrm>
            <a:off x="6299253" y="1194711"/>
            <a:ext cx="1441907" cy="412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fontScale="625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Scrambling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Sequence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7199" y="992631"/>
            <a:ext cx="880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REPLICATE</a:t>
            </a:r>
          </a:p>
          <a:p>
            <a:pPr algn="ctr"/>
            <a:r>
              <a:rPr lang="en-US" sz="1100" b="1" dirty="0"/>
              <a:t>SECURELY</a:t>
            </a:r>
          </a:p>
        </p:txBody>
      </p:sp>
      <p:sp>
        <p:nvSpPr>
          <p:cNvPr id="38" name="TextBox 92"/>
          <p:cNvSpPr txBox="1">
            <a:spLocks noChangeArrowheads="1"/>
          </p:cNvSpPr>
          <p:nvPr/>
        </p:nvSpPr>
        <p:spPr bwMode="auto">
          <a:xfrm>
            <a:off x="66092" y="5529683"/>
            <a:ext cx="12954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Step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1492" y="5529960"/>
            <a:ext cx="77069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Don</a:t>
            </a:r>
            <a:r>
              <a:rPr lang="fr-FR" dirty="0"/>
              <a:t>’</a:t>
            </a:r>
            <a:r>
              <a:rPr lang="en-US" dirty="0"/>
              <a:t>t ever reuse Scrambling sequence, ever.  &lt;&lt;&lt; </a:t>
            </a:r>
            <a:r>
              <a:rPr lang="en-US" b="1" dirty="0"/>
              <a:t>this is quite important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15291" y="1076701"/>
            <a:ext cx="2427425" cy="1362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6200000" flipH="1">
            <a:off x="6159880" y="1656395"/>
            <a:ext cx="476156" cy="31048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90130" y="1783375"/>
            <a:ext cx="8647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DUPLICATE</a:t>
            </a:r>
          </a:p>
          <a:p>
            <a:pPr algn="ctr"/>
            <a:r>
              <a:rPr lang="en-US" sz="1100" b="1" dirty="0"/>
              <a:t>SECURELY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783" y="3572192"/>
            <a:ext cx="1526531" cy="1790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351" y="3588479"/>
            <a:ext cx="1413022" cy="1692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49" y="3702025"/>
            <a:ext cx="1912734" cy="18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  <p:bldP spid="21509" grpId="0" animBg="1"/>
      <p:bldP spid="21518" grpId="0"/>
      <p:bldP spid="21519" grpId="0"/>
      <p:bldP spid="21520" grpId="0"/>
      <p:bldP spid="21521" grpId="0"/>
      <p:bldP spid="31" grpId="0"/>
      <p:bldP spid="32" grpId="0"/>
      <p:bldP spid="5" grpId="0"/>
      <p:bldP spid="34" grpId="0" animBg="1"/>
      <p:bldP spid="35" grpId="0" animBg="1"/>
      <p:bldP spid="6" grpId="0"/>
      <p:bldP spid="38" grpId="0" animBg="1"/>
      <p:bldP spid="8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99"/>
          <p:cNvSpPr txBox="1">
            <a:spLocks noChangeArrowheads="1"/>
          </p:cNvSpPr>
          <p:nvPr/>
        </p:nvSpPr>
        <p:spPr bwMode="auto">
          <a:xfrm>
            <a:off x="1823244" y="239713"/>
            <a:ext cx="5411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Calibri"/>
              </a:rPr>
              <a:t>Line Coding Scrambling– no secrecy</a:t>
            </a:r>
          </a:p>
        </p:txBody>
      </p:sp>
      <p:sp>
        <p:nvSpPr>
          <p:cNvPr id="22531" name="TextBox 72"/>
          <p:cNvSpPr txBox="1">
            <a:spLocks noChangeArrowheads="1"/>
          </p:cNvSpPr>
          <p:nvPr/>
        </p:nvSpPr>
        <p:spPr bwMode="auto">
          <a:xfrm>
            <a:off x="1447800" y="1219200"/>
            <a:ext cx="22098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Scrambling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Sequence</a:t>
            </a:r>
          </a:p>
        </p:txBody>
      </p:sp>
      <p:sp>
        <p:nvSpPr>
          <p:cNvPr id="22532" name="TextBox 73"/>
          <p:cNvSpPr txBox="1">
            <a:spLocks noChangeArrowheads="1"/>
          </p:cNvSpPr>
          <p:nvPr/>
        </p:nvSpPr>
        <p:spPr bwMode="auto">
          <a:xfrm>
            <a:off x="5867400" y="1219200"/>
            <a:ext cx="22098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Scrambling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Sequence</a:t>
            </a:r>
          </a:p>
        </p:txBody>
      </p:sp>
      <p:sp>
        <p:nvSpPr>
          <p:cNvPr id="22533" name="TextBox 74"/>
          <p:cNvSpPr txBox="1">
            <a:spLocks noChangeArrowheads="1"/>
          </p:cNvSpPr>
          <p:nvPr/>
        </p:nvSpPr>
        <p:spPr bwMode="auto">
          <a:xfrm>
            <a:off x="3657600" y="2590800"/>
            <a:ext cx="22098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Communications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Channel</a:t>
            </a:r>
          </a:p>
        </p:txBody>
      </p:sp>
      <p:grpSp>
        <p:nvGrpSpPr>
          <p:cNvPr id="22534" name="Group 77"/>
          <p:cNvGrpSpPr>
            <a:grpSpLocks/>
          </p:cNvGrpSpPr>
          <p:nvPr/>
        </p:nvGrpSpPr>
        <p:grpSpPr bwMode="auto">
          <a:xfrm>
            <a:off x="2352675" y="2686050"/>
            <a:ext cx="381000" cy="457200"/>
            <a:chOff x="1524000" y="2590800"/>
            <a:chExt cx="381000" cy="457200"/>
          </a:xfrm>
        </p:grpSpPr>
        <p:sp>
          <p:nvSpPr>
            <p:cNvPr id="76" name="Plus 75"/>
            <p:cNvSpPr/>
            <p:nvPr/>
          </p:nvSpPr>
          <p:spPr>
            <a:xfrm>
              <a:off x="1524000" y="2590800"/>
              <a:ext cx="381000" cy="4572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524000" y="2590800"/>
              <a:ext cx="381000" cy="457200"/>
            </a:xfrm>
            <a:prstGeom prst="ellipse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2535" name="Group 78"/>
          <p:cNvGrpSpPr>
            <a:grpSpLocks/>
          </p:cNvGrpSpPr>
          <p:nvPr/>
        </p:nvGrpSpPr>
        <p:grpSpPr bwMode="auto">
          <a:xfrm>
            <a:off x="6781800" y="2667000"/>
            <a:ext cx="381000" cy="457200"/>
            <a:chOff x="1524000" y="2590800"/>
            <a:chExt cx="381000" cy="457200"/>
          </a:xfrm>
        </p:grpSpPr>
        <p:sp>
          <p:nvSpPr>
            <p:cNvPr id="80" name="Plus 79"/>
            <p:cNvSpPr/>
            <p:nvPr/>
          </p:nvSpPr>
          <p:spPr>
            <a:xfrm>
              <a:off x="1524000" y="2590800"/>
              <a:ext cx="381000" cy="4572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524000" y="2590800"/>
              <a:ext cx="381000" cy="457200"/>
            </a:xfrm>
            <a:prstGeom prst="ellipse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83" name="Straight Arrow Connector 82"/>
          <p:cNvCxnSpPr/>
          <p:nvPr/>
        </p:nvCxnSpPr>
        <p:spPr>
          <a:xfrm>
            <a:off x="1066800" y="2914650"/>
            <a:ext cx="12858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22533" idx="1"/>
          </p:cNvCxnSpPr>
          <p:nvPr/>
        </p:nvCxnSpPr>
        <p:spPr>
          <a:xfrm flipV="1">
            <a:off x="2733675" y="2914650"/>
            <a:ext cx="9239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5867400" y="2911475"/>
            <a:ext cx="92392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153275" y="2914650"/>
            <a:ext cx="923925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2531" idx="2"/>
          </p:cNvCxnSpPr>
          <p:nvPr/>
        </p:nvCxnSpPr>
        <p:spPr>
          <a:xfrm rot="5400000">
            <a:off x="2137569" y="2270919"/>
            <a:ext cx="820737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>
            <a:off x="6571456" y="2266157"/>
            <a:ext cx="8016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2" name="TextBox 92"/>
          <p:cNvSpPr txBox="1">
            <a:spLocks noChangeArrowheads="1"/>
          </p:cNvSpPr>
          <p:nvPr/>
        </p:nvSpPr>
        <p:spPr bwMode="auto">
          <a:xfrm>
            <a:off x="0" y="275431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Message</a:t>
            </a:r>
          </a:p>
        </p:txBody>
      </p:sp>
      <p:sp>
        <p:nvSpPr>
          <p:cNvPr id="22543" name="TextBox 93"/>
          <p:cNvSpPr txBox="1">
            <a:spLocks noChangeArrowheads="1"/>
          </p:cNvSpPr>
          <p:nvPr/>
        </p:nvSpPr>
        <p:spPr bwMode="auto">
          <a:xfrm>
            <a:off x="8077200" y="275431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Message</a:t>
            </a:r>
          </a:p>
        </p:txBody>
      </p:sp>
      <p:sp>
        <p:nvSpPr>
          <p:cNvPr id="22544" name="TextBox 94"/>
          <p:cNvSpPr txBox="1">
            <a:spLocks noChangeArrowheads="1"/>
          </p:cNvSpPr>
          <p:nvPr/>
        </p:nvSpPr>
        <p:spPr bwMode="auto">
          <a:xfrm>
            <a:off x="2428875" y="3048000"/>
            <a:ext cx="1533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Message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XOR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Sequence</a:t>
            </a:r>
          </a:p>
        </p:txBody>
      </p:sp>
      <p:sp>
        <p:nvSpPr>
          <p:cNvPr id="22545" name="TextBox 95"/>
          <p:cNvSpPr txBox="1">
            <a:spLocks noChangeArrowheads="1"/>
          </p:cNvSpPr>
          <p:nvPr/>
        </p:nvSpPr>
        <p:spPr bwMode="auto">
          <a:xfrm>
            <a:off x="5629275" y="3048000"/>
            <a:ext cx="1533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Message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XOR</a:t>
            </a:r>
          </a:p>
          <a:p>
            <a:pPr algn="ctr" eaLnBrk="1" hangingPunct="1"/>
            <a:r>
              <a:rPr lang="en-US" sz="1800" dirty="0">
                <a:latin typeface="Calibri"/>
              </a:rPr>
              <a:t>Sequence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1066800"/>
            <a:ext cx="4191000" cy="2905125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2547" name="Group 96"/>
          <p:cNvGrpSpPr>
            <a:grpSpLocks/>
          </p:cNvGrpSpPr>
          <p:nvPr/>
        </p:nvGrpSpPr>
        <p:grpSpPr bwMode="auto">
          <a:xfrm>
            <a:off x="1219200" y="4572000"/>
            <a:ext cx="6400800" cy="1828800"/>
            <a:chOff x="1218898" y="4572000"/>
            <a:chExt cx="6401102" cy="1828800"/>
          </a:xfrm>
        </p:grpSpPr>
        <p:grpSp>
          <p:nvGrpSpPr>
            <p:cNvPr id="22549" name="Group 24"/>
            <p:cNvGrpSpPr>
              <a:grpSpLocks/>
            </p:cNvGrpSpPr>
            <p:nvPr/>
          </p:nvGrpSpPr>
          <p:grpSpPr bwMode="auto">
            <a:xfrm>
              <a:off x="4772175" y="4572000"/>
              <a:ext cx="638024" cy="609600"/>
              <a:chOff x="1905000" y="5257800"/>
              <a:chExt cx="638024" cy="6096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904716" y="5257800"/>
                <a:ext cx="638205" cy="609600"/>
              </a:xfrm>
              <a:prstGeom prst="ellipse">
                <a:avLst/>
              </a:prstGeom>
              <a:noFill/>
              <a:ln w="285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Plus 23"/>
              <p:cNvSpPr/>
              <p:nvPr/>
            </p:nvSpPr>
            <p:spPr>
              <a:xfrm>
                <a:off x="1980920" y="5334000"/>
                <a:ext cx="495323" cy="4572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550" name="Group 25"/>
            <p:cNvGrpSpPr>
              <a:grpSpLocks/>
            </p:cNvGrpSpPr>
            <p:nvPr/>
          </p:nvGrpSpPr>
          <p:grpSpPr bwMode="auto">
            <a:xfrm>
              <a:off x="2733524" y="5791200"/>
              <a:ext cx="638024" cy="609600"/>
              <a:chOff x="1905000" y="5257800"/>
              <a:chExt cx="638024" cy="6096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904920" y="5257800"/>
                <a:ext cx="638205" cy="609600"/>
              </a:xfrm>
              <a:prstGeom prst="ellipse">
                <a:avLst/>
              </a:prstGeom>
              <a:noFill/>
              <a:ln w="285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Plus 27"/>
              <p:cNvSpPr/>
              <p:nvPr/>
            </p:nvSpPr>
            <p:spPr>
              <a:xfrm>
                <a:off x="1981124" y="5334000"/>
                <a:ext cx="495323" cy="4572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</p:grpSp>
        <p:cxnSp>
          <p:nvCxnSpPr>
            <p:cNvPr id="30" name="Straight Arrow Connector 29"/>
            <p:cNvCxnSpPr>
              <a:stCxn id="27" idx="6"/>
            </p:cNvCxnSpPr>
            <p:nvPr/>
          </p:nvCxnSpPr>
          <p:spPr>
            <a:xfrm>
              <a:off x="3371650" y="6096000"/>
              <a:ext cx="379112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218898" y="6097588"/>
              <a:ext cx="1514546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53" name="Group 34"/>
            <p:cNvGrpSpPr>
              <a:grpSpLocks/>
            </p:cNvGrpSpPr>
            <p:nvPr/>
          </p:nvGrpSpPr>
          <p:grpSpPr bwMode="auto">
            <a:xfrm>
              <a:off x="3828747" y="5427031"/>
              <a:ext cx="438452" cy="441958"/>
              <a:chOff x="3371548" y="5181600"/>
              <a:chExt cx="590852" cy="45644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371715" y="5182254"/>
                <a:ext cx="590473" cy="45579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579" name="TextBox 33"/>
              <p:cNvSpPr txBox="1">
                <a:spLocks noChangeArrowheads="1"/>
              </p:cNvSpPr>
              <p:nvPr/>
            </p:nvSpPr>
            <p:spPr bwMode="auto">
              <a:xfrm>
                <a:off x="3371548" y="5181600"/>
                <a:ext cx="590852" cy="381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 err="1">
                    <a:latin typeface="Calibri"/>
                  </a:rPr>
                  <a:t>δ</a:t>
                </a:r>
                <a:endParaRPr lang="en-US" sz="1800" dirty="0">
                  <a:latin typeface="Calibri"/>
                </a:endParaRPr>
              </a:p>
            </p:txBody>
          </p:sp>
        </p:grpSp>
        <p:grpSp>
          <p:nvGrpSpPr>
            <p:cNvPr id="22554" name="Group 35"/>
            <p:cNvGrpSpPr>
              <a:grpSpLocks/>
            </p:cNvGrpSpPr>
            <p:nvPr/>
          </p:nvGrpSpPr>
          <p:grpSpPr bwMode="auto">
            <a:xfrm>
              <a:off x="4528910" y="5427031"/>
              <a:ext cx="438452" cy="441958"/>
              <a:chOff x="3371548" y="5181600"/>
              <a:chExt cx="590852" cy="45644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371659" y="5182254"/>
                <a:ext cx="590473" cy="45579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577" name="TextBox 37"/>
              <p:cNvSpPr txBox="1">
                <a:spLocks noChangeArrowheads="1"/>
              </p:cNvSpPr>
              <p:nvPr/>
            </p:nvSpPr>
            <p:spPr bwMode="auto">
              <a:xfrm>
                <a:off x="3371548" y="5181600"/>
                <a:ext cx="590852" cy="381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 err="1">
                    <a:latin typeface="Calibri"/>
                  </a:rPr>
                  <a:t>δ</a:t>
                </a:r>
                <a:endParaRPr lang="en-US" sz="1800" dirty="0">
                  <a:latin typeface="Calibri"/>
                </a:endParaRPr>
              </a:p>
            </p:txBody>
          </p:sp>
        </p:grpSp>
        <p:grpSp>
          <p:nvGrpSpPr>
            <p:cNvPr id="22555" name="Group 38"/>
            <p:cNvGrpSpPr>
              <a:grpSpLocks/>
            </p:cNvGrpSpPr>
            <p:nvPr/>
          </p:nvGrpSpPr>
          <p:grpSpPr bwMode="auto">
            <a:xfrm>
              <a:off x="5229073" y="5427031"/>
              <a:ext cx="438452" cy="441958"/>
              <a:chOff x="3371548" y="5181600"/>
              <a:chExt cx="590852" cy="45644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371601" y="5182254"/>
                <a:ext cx="590473" cy="45579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575" name="TextBox 40"/>
              <p:cNvSpPr txBox="1">
                <a:spLocks noChangeArrowheads="1"/>
              </p:cNvSpPr>
              <p:nvPr/>
            </p:nvSpPr>
            <p:spPr bwMode="auto">
              <a:xfrm>
                <a:off x="3371548" y="5181600"/>
                <a:ext cx="590852" cy="381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 err="1">
                    <a:latin typeface="Calibri"/>
                  </a:rPr>
                  <a:t>δ</a:t>
                </a:r>
                <a:endParaRPr lang="en-US" sz="1800" dirty="0">
                  <a:latin typeface="Calibri"/>
                </a:endParaRPr>
              </a:p>
            </p:txBody>
          </p:sp>
        </p:grpSp>
        <p:grpSp>
          <p:nvGrpSpPr>
            <p:cNvPr id="22556" name="Group 41"/>
            <p:cNvGrpSpPr>
              <a:grpSpLocks/>
            </p:cNvGrpSpPr>
            <p:nvPr/>
          </p:nvGrpSpPr>
          <p:grpSpPr bwMode="auto">
            <a:xfrm>
              <a:off x="5929233" y="5427031"/>
              <a:ext cx="438455" cy="441958"/>
              <a:chOff x="3371544" y="5181600"/>
              <a:chExt cx="590856" cy="45644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371544" y="5182254"/>
                <a:ext cx="590473" cy="45579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573" name="TextBox 43"/>
              <p:cNvSpPr txBox="1">
                <a:spLocks noChangeArrowheads="1"/>
              </p:cNvSpPr>
              <p:nvPr/>
            </p:nvSpPr>
            <p:spPr bwMode="auto">
              <a:xfrm>
                <a:off x="3371548" y="5181600"/>
                <a:ext cx="590852" cy="381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 err="1">
                    <a:latin typeface="Calibri"/>
                  </a:rPr>
                  <a:t>δ</a:t>
                </a:r>
                <a:endParaRPr lang="en-US" sz="1800" dirty="0">
                  <a:latin typeface="Calibri"/>
                </a:endParaRPr>
              </a:p>
            </p:txBody>
          </p:sp>
        </p:grpSp>
        <p:grpSp>
          <p:nvGrpSpPr>
            <p:cNvPr id="22557" name="Group 44"/>
            <p:cNvGrpSpPr>
              <a:grpSpLocks/>
            </p:cNvGrpSpPr>
            <p:nvPr/>
          </p:nvGrpSpPr>
          <p:grpSpPr bwMode="auto">
            <a:xfrm>
              <a:off x="6629353" y="5427031"/>
              <a:ext cx="438498" cy="441958"/>
              <a:chOff x="3371486" y="5181600"/>
              <a:chExt cx="590914" cy="45644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371486" y="5182254"/>
                <a:ext cx="590473" cy="45579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571" name="TextBox 46"/>
              <p:cNvSpPr txBox="1">
                <a:spLocks noChangeArrowheads="1"/>
              </p:cNvSpPr>
              <p:nvPr/>
            </p:nvSpPr>
            <p:spPr bwMode="auto">
              <a:xfrm>
                <a:off x="3371548" y="5181600"/>
                <a:ext cx="590852" cy="381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 err="1">
                    <a:latin typeface="Calibri"/>
                  </a:rPr>
                  <a:t>δ</a:t>
                </a:r>
                <a:endParaRPr lang="en-US" sz="1800" dirty="0">
                  <a:latin typeface="Calibri"/>
                </a:endParaRPr>
              </a:p>
            </p:txBody>
          </p:sp>
        </p:grpSp>
        <p:cxnSp>
          <p:nvCxnSpPr>
            <p:cNvPr id="48" name="Straight Arrow Connector 47"/>
            <p:cNvCxnSpPr/>
            <p:nvPr/>
          </p:nvCxnSpPr>
          <p:spPr>
            <a:xfrm>
              <a:off x="4267042" y="5648325"/>
              <a:ext cx="2619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952874" y="5638800"/>
              <a:ext cx="2619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5681572" y="5638800"/>
              <a:ext cx="26194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6367404" y="5638800"/>
              <a:ext cx="26194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7086575" y="5638800"/>
              <a:ext cx="523900" cy="1111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 flipH="1" flipV="1">
              <a:off x="4858425" y="5415757"/>
              <a:ext cx="46672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 flipH="1" flipV="1">
              <a:off x="7239794" y="5258594"/>
              <a:ext cx="750887" cy="95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0800000">
              <a:off x="5410096" y="4876800"/>
              <a:ext cx="2200379" cy="111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 flipV="1">
              <a:off x="3052548" y="4876800"/>
              <a:ext cx="1719343" cy="1111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endCxn id="27" idx="0"/>
            </p:cNvCxnSpPr>
            <p:nvPr/>
          </p:nvCxnSpPr>
          <p:spPr>
            <a:xfrm rot="16200000" flipH="1">
              <a:off x="2600904" y="5339557"/>
              <a:ext cx="90328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3353403" y="5868194"/>
              <a:ext cx="457200" cy="158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3581209" y="5649913"/>
              <a:ext cx="26195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48" name="TextBox 91"/>
          <p:cNvSpPr txBox="1">
            <a:spLocks noChangeArrowheads="1"/>
          </p:cNvSpPr>
          <p:nvPr/>
        </p:nvSpPr>
        <p:spPr bwMode="auto">
          <a:xfrm>
            <a:off x="838200" y="4354513"/>
            <a:ext cx="3557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e.g. (Self-synchronizing) scrambler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73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99"/>
          <p:cNvSpPr txBox="1">
            <a:spLocks noChangeArrowheads="1"/>
          </p:cNvSpPr>
          <p:nvPr/>
        </p:nvSpPr>
        <p:spPr bwMode="auto">
          <a:xfrm>
            <a:off x="2286000" y="239713"/>
            <a:ext cx="457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Calibri"/>
              </a:rPr>
              <a:t>Line Coding Examples (Hybrid)</a:t>
            </a:r>
          </a:p>
        </p:txBody>
      </p:sp>
      <p:grpSp>
        <p:nvGrpSpPr>
          <p:cNvPr id="23555" name="Group 149"/>
          <p:cNvGrpSpPr>
            <a:grpSpLocks/>
          </p:cNvGrpSpPr>
          <p:nvPr/>
        </p:nvGrpSpPr>
        <p:grpSpPr bwMode="auto">
          <a:xfrm>
            <a:off x="6248400" y="3259138"/>
            <a:ext cx="2116138" cy="855662"/>
            <a:chOff x="6886142" y="1405533"/>
            <a:chExt cx="2115804" cy="855030"/>
          </a:xfrm>
        </p:grpSpPr>
        <p:grpSp>
          <p:nvGrpSpPr>
            <p:cNvPr id="23600" name="Group 24"/>
            <p:cNvGrpSpPr>
              <a:grpSpLocks/>
            </p:cNvGrpSpPr>
            <p:nvPr/>
          </p:nvGrpSpPr>
          <p:grpSpPr bwMode="auto">
            <a:xfrm>
              <a:off x="7768861" y="1405533"/>
              <a:ext cx="276259" cy="285010"/>
              <a:chOff x="1905000" y="5257800"/>
              <a:chExt cx="638024" cy="60960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1904520" y="5257800"/>
                <a:ext cx="637844" cy="610731"/>
              </a:xfrm>
              <a:prstGeom prst="ellipse">
                <a:avLst/>
              </a:prstGeom>
              <a:noFill/>
              <a:ln w="285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" name="Plus 111"/>
              <p:cNvSpPr/>
              <p:nvPr/>
            </p:nvSpPr>
            <p:spPr>
              <a:xfrm>
                <a:off x="1981502" y="5335837"/>
                <a:ext cx="494878" cy="458049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3601" name="Group 25"/>
            <p:cNvGrpSpPr>
              <a:grpSpLocks/>
            </p:cNvGrpSpPr>
            <p:nvPr/>
          </p:nvGrpSpPr>
          <p:grpSpPr bwMode="auto">
            <a:xfrm>
              <a:off x="6886142" y="1975553"/>
              <a:ext cx="276259" cy="285010"/>
              <a:chOff x="1905000" y="5257800"/>
              <a:chExt cx="638024" cy="609600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1905000" y="5256669"/>
                <a:ext cx="637844" cy="610731"/>
              </a:xfrm>
              <a:prstGeom prst="ellipse">
                <a:avLst/>
              </a:prstGeom>
              <a:noFill/>
              <a:ln w="285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" name="Plus 109"/>
              <p:cNvSpPr/>
              <p:nvPr/>
            </p:nvSpPr>
            <p:spPr>
              <a:xfrm>
                <a:off x="1981982" y="5334708"/>
                <a:ext cx="494878" cy="458047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</p:grpSp>
        <p:cxnSp>
          <p:nvCxnSpPr>
            <p:cNvPr id="62" name="Straight Arrow Connector 61"/>
            <p:cNvCxnSpPr>
              <a:stCxn id="109" idx="6"/>
            </p:cNvCxnSpPr>
            <p:nvPr/>
          </p:nvCxnSpPr>
          <p:spPr>
            <a:xfrm>
              <a:off x="7162323" y="2117794"/>
              <a:ext cx="1641216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603" name="Group 34"/>
            <p:cNvGrpSpPr>
              <a:grpSpLocks/>
            </p:cNvGrpSpPr>
            <p:nvPr/>
          </p:nvGrpSpPr>
          <p:grpSpPr bwMode="auto">
            <a:xfrm>
              <a:off x="7360364" y="1805290"/>
              <a:ext cx="189846" cy="206972"/>
              <a:chOff x="3371548" y="5181600"/>
              <a:chExt cx="590852" cy="457200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3372687" y="5181596"/>
                <a:ext cx="587852" cy="45554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3372687" y="5181596"/>
                <a:ext cx="587852" cy="36793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500" dirty="0" err="1">
                    <a:latin typeface="Calibri"/>
                  </a:rPr>
                  <a:t>δ</a:t>
                </a:r>
                <a:endParaRPr lang="en-US" sz="500" dirty="0">
                  <a:latin typeface="Calibri"/>
                </a:endParaRPr>
              </a:p>
            </p:txBody>
          </p:sp>
        </p:grpSp>
        <p:grpSp>
          <p:nvGrpSpPr>
            <p:cNvPr id="23604" name="Group 35"/>
            <p:cNvGrpSpPr>
              <a:grpSpLocks/>
            </p:cNvGrpSpPr>
            <p:nvPr/>
          </p:nvGrpSpPr>
          <p:grpSpPr bwMode="auto">
            <a:xfrm>
              <a:off x="7663529" y="1805290"/>
              <a:ext cx="189846" cy="206972"/>
              <a:chOff x="3371548" y="5181600"/>
              <a:chExt cx="590852" cy="457200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3372684" y="5181596"/>
                <a:ext cx="587855" cy="45554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372684" y="5181596"/>
                <a:ext cx="587855" cy="36793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500" dirty="0" err="1">
                    <a:latin typeface="Calibri"/>
                  </a:rPr>
                  <a:t>δ</a:t>
                </a:r>
                <a:endParaRPr lang="en-US" sz="500" dirty="0">
                  <a:latin typeface="Calibri"/>
                </a:endParaRPr>
              </a:p>
            </p:txBody>
          </p:sp>
        </p:grpSp>
        <p:grpSp>
          <p:nvGrpSpPr>
            <p:cNvPr id="23605" name="Group 38"/>
            <p:cNvGrpSpPr>
              <a:grpSpLocks/>
            </p:cNvGrpSpPr>
            <p:nvPr/>
          </p:nvGrpSpPr>
          <p:grpSpPr bwMode="auto">
            <a:xfrm>
              <a:off x="7966694" y="1805290"/>
              <a:ext cx="189846" cy="206972"/>
              <a:chOff x="3371548" y="5181600"/>
              <a:chExt cx="590852" cy="45720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3372684" y="5181596"/>
                <a:ext cx="587852" cy="45554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372684" y="5181596"/>
                <a:ext cx="587852" cy="36793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500" dirty="0" err="1">
                    <a:latin typeface="Calibri"/>
                  </a:rPr>
                  <a:t>δ</a:t>
                </a:r>
                <a:endParaRPr lang="en-US" sz="500" dirty="0">
                  <a:latin typeface="Calibri"/>
                </a:endParaRPr>
              </a:p>
            </p:txBody>
          </p:sp>
        </p:grpSp>
        <p:grpSp>
          <p:nvGrpSpPr>
            <p:cNvPr id="23606" name="Group 41"/>
            <p:cNvGrpSpPr>
              <a:grpSpLocks/>
            </p:cNvGrpSpPr>
            <p:nvPr/>
          </p:nvGrpSpPr>
          <p:grpSpPr bwMode="auto">
            <a:xfrm>
              <a:off x="8269859" y="1805290"/>
              <a:ext cx="189846" cy="206972"/>
              <a:chOff x="3371548" y="5181600"/>
              <a:chExt cx="590852" cy="457200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3372684" y="5181596"/>
                <a:ext cx="587855" cy="45554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3372684" y="5181596"/>
                <a:ext cx="587855" cy="36793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500" dirty="0" err="1">
                    <a:latin typeface="Calibri"/>
                  </a:rPr>
                  <a:t>δ</a:t>
                </a:r>
                <a:endParaRPr lang="en-US" sz="500" dirty="0">
                  <a:latin typeface="Calibri"/>
                </a:endParaRPr>
              </a:p>
            </p:txBody>
          </p:sp>
        </p:grpSp>
        <p:grpSp>
          <p:nvGrpSpPr>
            <p:cNvPr id="23607" name="Group 44"/>
            <p:cNvGrpSpPr>
              <a:grpSpLocks/>
            </p:cNvGrpSpPr>
            <p:nvPr/>
          </p:nvGrpSpPr>
          <p:grpSpPr bwMode="auto">
            <a:xfrm>
              <a:off x="8573024" y="1805290"/>
              <a:ext cx="189846" cy="206972"/>
              <a:chOff x="3371548" y="5181600"/>
              <a:chExt cx="590852" cy="45720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3372684" y="5181596"/>
                <a:ext cx="587852" cy="45554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372684" y="5181596"/>
                <a:ext cx="587852" cy="36793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500" dirty="0" err="1">
                    <a:latin typeface="Calibri"/>
                  </a:rPr>
                  <a:t>δ</a:t>
                </a:r>
                <a:endParaRPr lang="en-US" sz="500" dirty="0">
                  <a:latin typeface="Calibri"/>
                </a:endParaRPr>
              </a:p>
            </p:txBody>
          </p:sp>
        </p:grpSp>
        <p:cxnSp>
          <p:nvCxnSpPr>
            <p:cNvPr id="69" name="Straight Arrow Connector 68"/>
            <p:cNvCxnSpPr/>
            <p:nvPr/>
          </p:nvCxnSpPr>
          <p:spPr>
            <a:xfrm>
              <a:off x="7549612" y="1908398"/>
              <a:ext cx="11428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7846428" y="1903640"/>
              <a:ext cx="114282" cy="15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8162291" y="1903640"/>
              <a:ext cx="114282" cy="15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8459107" y="1903640"/>
              <a:ext cx="114282" cy="15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8770208" y="1903640"/>
              <a:ext cx="226976" cy="634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 flipH="1" flipV="1">
              <a:off x="7798080" y="1799736"/>
              <a:ext cx="21732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8824276" y="1725969"/>
              <a:ext cx="350579" cy="4762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10800000">
              <a:off x="8044834" y="1548302"/>
              <a:ext cx="952350" cy="47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10800000" flipV="1">
              <a:off x="7024233" y="1548302"/>
              <a:ext cx="744419" cy="475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endCxn id="109" idx="0"/>
            </p:cNvCxnSpPr>
            <p:nvPr/>
          </p:nvCxnSpPr>
          <p:spPr>
            <a:xfrm rot="16200000" flipH="1">
              <a:off x="6813251" y="1764043"/>
              <a:ext cx="4219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5400000" flipH="1" flipV="1">
              <a:off x="7147307" y="2010716"/>
              <a:ext cx="212568" cy="1587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252797" y="1909985"/>
              <a:ext cx="11428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6" name="Group 24"/>
          <p:cNvGrpSpPr>
            <a:grpSpLocks/>
          </p:cNvGrpSpPr>
          <p:nvPr/>
        </p:nvGrpSpPr>
        <p:grpSpPr bwMode="auto">
          <a:xfrm>
            <a:off x="2728913" y="3259138"/>
            <a:ext cx="276225" cy="285750"/>
            <a:chOff x="1905000" y="5257800"/>
            <a:chExt cx="638024" cy="609600"/>
          </a:xfrm>
        </p:grpSpPr>
        <p:sp>
          <p:nvSpPr>
            <p:cNvPr id="147" name="Oval 146"/>
            <p:cNvSpPr/>
            <p:nvPr/>
          </p:nvSpPr>
          <p:spPr>
            <a:xfrm>
              <a:off x="1905000" y="5257800"/>
              <a:ext cx="638024" cy="609600"/>
            </a:xfrm>
            <a:prstGeom prst="ellipse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8" name="Plus 147"/>
            <p:cNvSpPr/>
            <p:nvPr/>
          </p:nvSpPr>
          <p:spPr>
            <a:xfrm>
              <a:off x="1982002" y="5335692"/>
              <a:ext cx="495020" cy="457201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3557" name="Group 25"/>
          <p:cNvGrpSpPr>
            <a:grpSpLocks/>
          </p:cNvGrpSpPr>
          <p:nvPr/>
        </p:nvGrpSpPr>
        <p:grpSpPr bwMode="auto">
          <a:xfrm>
            <a:off x="1846263" y="3829050"/>
            <a:ext cx="276225" cy="285750"/>
            <a:chOff x="1905000" y="5257800"/>
            <a:chExt cx="638024" cy="609600"/>
          </a:xfrm>
        </p:grpSpPr>
        <p:sp>
          <p:nvSpPr>
            <p:cNvPr id="145" name="Oval 144"/>
            <p:cNvSpPr/>
            <p:nvPr/>
          </p:nvSpPr>
          <p:spPr>
            <a:xfrm>
              <a:off x="1905000" y="5257800"/>
              <a:ext cx="638024" cy="609600"/>
            </a:xfrm>
            <a:prstGeom prst="ellipse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6" name="Plus 145"/>
            <p:cNvSpPr/>
            <p:nvPr/>
          </p:nvSpPr>
          <p:spPr>
            <a:xfrm>
              <a:off x="1982002" y="5335694"/>
              <a:ext cx="495020" cy="457199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16" name="Straight Arrow Connector 115"/>
          <p:cNvCxnSpPr/>
          <p:nvPr/>
        </p:nvCxnSpPr>
        <p:spPr>
          <a:xfrm>
            <a:off x="2122488" y="3971925"/>
            <a:ext cx="41084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1190625" y="3973513"/>
            <a:ext cx="6556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560" name="Group 34"/>
          <p:cNvGrpSpPr>
            <a:grpSpLocks/>
          </p:cNvGrpSpPr>
          <p:nvPr/>
        </p:nvGrpSpPr>
        <p:grpSpPr bwMode="auto">
          <a:xfrm>
            <a:off x="2320925" y="3659188"/>
            <a:ext cx="190500" cy="207962"/>
            <a:chOff x="3371548" y="5181600"/>
            <a:chExt cx="590852" cy="457200"/>
          </a:xfrm>
        </p:grpSpPr>
        <p:sp>
          <p:nvSpPr>
            <p:cNvPr id="143" name="Rectangle 142"/>
            <p:cNvSpPr/>
            <p:nvPr/>
          </p:nvSpPr>
          <p:spPr>
            <a:xfrm>
              <a:off x="3371548" y="5181600"/>
              <a:ext cx="590852" cy="4572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371548" y="5181600"/>
              <a:ext cx="590852" cy="369949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500" dirty="0" err="1">
                  <a:latin typeface="Calibri"/>
                </a:rPr>
                <a:t>δ</a:t>
              </a:r>
              <a:endParaRPr lang="en-US" sz="500" dirty="0">
                <a:latin typeface="Calibri"/>
              </a:endParaRPr>
            </a:p>
          </p:txBody>
        </p:sp>
      </p:grpSp>
      <p:grpSp>
        <p:nvGrpSpPr>
          <p:cNvPr id="23561" name="Group 35"/>
          <p:cNvGrpSpPr>
            <a:grpSpLocks/>
          </p:cNvGrpSpPr>
          <p:nvPr/>
        </p:nvGrpSpPr>
        <p:grpSpPr bwMode="auto">
          <a:xfrm>
            <a:off x="2624138" y="3659188"/>
            <a:ext cx="188912" cy="207962"/>
            <a:chOff x="3371548" y="5181600"/>
            <a:chExt cx="590852" cy="457200"/>
          </a:xfrm>
        </p:grpSpPr>
        <p:sp>
          <p:nvSpPr>
            <p:cNvPr id="141" name="Rectangle 140"/>
            <p:cNvSpPr/>
            <p:nvPr/>
          </p:nvSpPr>
          <p:spPr>
            <a:xfrm>
              <a:off x="3371548" y="5181600"/>
              <a:ext cx="590852" cy="4572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71548" y="5181600"/>
              <a:ext cx="590852" cy="369949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500" dirty="0" err="1">
                  <a:latin typeface="Calibri"/>
                </a:rPr>
                <a:t>δ</a:t>
              </a:r>
              <a:endParaRPr lang="en-US" sz="500" dirty="0">
                <a:latin typeface="Calibri"/>
              </a:endParaRPr>
            </a:p>
          </p:txBody>
        </p:sp>
      </p:grpSp>
      <p:grpSp>
        <p:nvGrpSpPr>
          <p:cNvPr id="23562" name="Group 38"/>
          <p:cNvGrpSpPr>
            <a:grpSpLocks/>
          </p:cNvGrpSpPr>
          <p:nvPr/>
        </p:nvGrpSpPr>
        <p:grpSpPr bwMode="auto">
          <a:xfrm>
            <a:off x="2927350" y="3659188"/>
            <a:ext cx="188913" cy="207962"/>
            <a:chOff x="3371548" y="5181600"/>
            <a:chExt cx="590852" cy="457200"/>
          </a:xfrm>
        </p:grpSpPr>
        <p:sp>
          <p:nvSpPr>
            <p:cNvPr id="139" name="Rectangle 138"/>
            <p:cNvSpPr/>
            <p:nvPr/>
          </p:nvSpPr>
          <p:spPr>
            <a:xfrm>
              <a:off x="3371548" y="5181600"/>
              <a:ext cx="590852" cy="4572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371548" y="5181600"/>
              <a:ext cx="590852" cy="369949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500" dirty="0" err="1">
                  <a:latin typeface="Calibri"/>
                </a:rPr>
                <a:t>δ</a:t>
              </a:r>
              <a:endParaRPr lang="en-US" sz="500" dirty="0">
                <a:latin typeface="Calibri"/>
              </a:endParaRPr>
            </a:p>
          </p:txBody>
        </p:sp>
      </p:grpSp>
      <p:grpSp>
        <p:nvGrpSpPr>
          <p:cNvPr id="23563" name="Group 41"/>
          <p:cNvGrpSpPr>
            <a:grpSpLocks/>
          </p:cNvGrpSpPr>
          <p:nvPr/>
        </p:nvGrpSpPr>
        <p:grpSpPr bwMode="auto">
          <a:xfrm>
            <a:off x="3230563" y="3659188"/>
            <a:ext cx="188912" cy="207962"/>
            <a:chOff x="3371548" y="5181600"/>
            <a:chExt cx="590852" cy="457200"/>
          </a:xfrm>
        </p:grpSpPr>
        <p:sp>
          <p:nvSpPr>
            <p:cNvPr id="137" name="Rectangle 136"/>
            <p:cNvSpPr/>
            <p:nvPr/>
          </p:nvSpPr>
          <p:spPr>
            <a:xfrm>
              <a:off x="3371548" y="5181600"/>
              <a:ext cx="590852" cy="4572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371548" y="5181600"/>
              <a:ext cx="590852" cy="369949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500" dirty="0" err="1">
                  <a:latin typeface="Calibri"/>
                </a:rPr>
                <a:t>δ</a:t>
              </a:r>
              <a:endParaRPr lang="en-US" sz="500" dirty="0">
                <a:latin typeface="Calibri"/>
              </a:endParaRPr>
            </a:p>
          </p:txBody>
        </p:sp>
      </p:grpSp>
      <p:grpSp>
        <p:nvGrpSpPr>
          <p:cNvPr id="23564" name="Group 44"/>
          <p:cNvGrpSpPr>
            <a:grpSpLocks/>
          </p:cNvGrpSpPr>
          <p:nvPr/>
        </p:nvGrpSpPr>
        <p:grpSpPr bwMode="auto">
          <a:xfrm>
            <a:off x="3533775" y="3659188"/>
            <a:ext cx="188913" cy="207962"/>
            <a:chOff x="3371548" y="5181600"/>
            <a:chExt cx="590852" cy="457200"/>
          </a:xfrm>
        </p:grpSpPr>
        <p:sp>
          <p:nvSpPr>
            <p:cNvPr id="135" name="Rectangle 134"/>
            <p:cNvSpPr/>
            <p:nvPr/>
          </p:nvSpPr>
          <p:spPr>
            <a:xfrm>
              <a:off x="3371548" y="5181600"/>
              <a:ext cx="590852" cy="4572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371548" y="5181600"/>
              <a:ext cx="590852" cy="369949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500" dirty="0" err="1">
                  <a:latin typeface="Calibri"/>
                </a:rPr>
                <a:t>δ</a:t>
              </a:r>
              <a:endParaRPr lang="en-US" sz="500" dirty="0">
                <a:latin typeface="Calibri"/>
              </a:endParaRPr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>
            <a:off x="2511425" y="3762375"/>
            <a:ext cx="1127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2808288" y="3759200"/>
            <a:ext cx="1127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3122613" y="3759200"/>
            <a:ext cx="1143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3419475" y="3759200"/>
            <a:ext cx="1143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3732213" y="3759200"/>
            <a:ext cx="225425" cy="4763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5400000" flipH="1" flipV="1">
            <a:off x="2757487" y="3654426"/>
            <a:ext cx="2190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 flipH="1" flipV="1">
            <a:off x="3783806" y="3580607"/>
            <a:ext cx="352425" cy="4762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rot="10800000">
            <a:off x="3005138" y="3402013"/>
            <a:ext cx="952500" cy="4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rot="10800000" flipV="1">
            <a:off x="1984375" y="3402013"/>
            <a:ext cx="744538" cy="4762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H="1">
            <a:off x="1773237" y="3617913"/>
            <a:ext cx="4222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5400000" flipH="1" flipV="1">
            <a:off x="2107406" y="3864769"/>
            <a:ext cx="212725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2212975" y="3763963"/>
            <a:ext cx="1143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77" name="TextBox 150"/>
          <p:cNvSpPr txBox="1">
            <a:spLocks noChangeArrowheads="1"/>
          </p:cNvSpPr>
          <p:nvPr/>
        </p:nvSpPr>
        <p:spPr bwMode="auto">
          <a:xfrm>
            <a:off x="0" y="10668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…100111101101010001000101100111010001010010110101001001110101110100…</a:t>
            </a:r>
          </a:p>
        </p:txBody>
      </p:sp>
      <p:cxnSp>
        <p:nvCxnSpPr>
          <p:cNvPr id="154" name="Straight Arrow Connector 153"/>
          <p:cNvCxnSpPr/>
          <p:nvPr/>
        </p:nvCxnSpPr>
        <p:spPr>
          <a:xfrm rot="5400000" flipH="1" flipV="1">
            <a:off x="2094707" y="2020094"/>
            <a:ext cx="5334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79" name="TextBox 154"/>
          <p:cNvSpPr txBox="1">
            <a:spLocks noChangeArrowheads="1"/>
          </p:cNvSpPr>
          <p:nvPr/>
        </p:nvSpPr>
        <p:spPr bwMode="auto">
          <a:xfrm>
            <a:off x="2349500" y="2133600"/>
            <a:ext cx="588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Inserted bits marking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>
                <a:latin typeface="Calibri"/>
              </a:rPr>
              <a:t>start of frame/block/sequence</a:t>
            </a:r>
            <a:r>
              <a:rPr lang="ja-JP" altLang="en-US" sz="1800" dirty="0">
                <a:latin typeface="Calibri"/>
              </a:rPr>
              <a:t>”</a:t>
            </a:r>
            <a:endParaRPr lang="en-US" sz="1800" dirty="0">
              <a:latin typeface="Calibri"/>
            </a:endParaRPr>
          </a:p>
        </p:txBody>
      </p:sp>
      <p:sp>
        <p:nvSpPr>
          <p:cNvPr id="23580" name="TextBox 155"/>
          <p:cNvSpPr txBox="1">
            <a:spLocks noChangeArrowheads="1"/>
          </p:cNvSpPr>
          <p:nvPr/>
        </p:nvSpPr>
        <p:spPr bwMode="auto">
          <a:xfrm>
            <a:off x="0" y="1436688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…100111101101010001</a:t>
            </a:r>
            <a:r>
              <a:rPr lang="en-US" sz="1800" dirty="0">
                <a:solidFill>
                  <a:schemeClr val="accent2"/>
                </a:solidFill>
                <a:latin typeface="Calibri"/>
              </a:rPr>
              <a:t>01</a:t>
            </a:r>
            <a:r>
              <a:rPr lang="en-US" sz="1800" dirty="0">
                <a:latin typeface="Calibri"/>
              </a:rPr>
              <a:t>000101100111010001010010110101001001110101110100…</a:t>
            </a:r>
          </a:p>
        </p:txBody>
      </p:sp>
      <p:sp>
        <p:nvSpPr>
          <p:cNvPr id="23581" name="TextBox 156"/>
          <p:cNvSpPr txBox="1">
            <a:spLocks noChangeArrowheads="1"/>
          </p:cNvSpPr>
          <p:nvPr/>
        </p:nvSpPr>
        <p:spPr bwMode="auto">
          <a:xfrm>
            <a:off x="1524000" y="2743200"/>
            <a:ext cx="611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Scramble / Transmit / Unscramble</a:t>
            </a:r>
          </a:p>
        </p:txBody>
      </p:sp>
      <p:sp>
        <p:nvSpPr>
          <p:cNvPr id="23582" name="TextBox 157"/>
          <p:cNvSpPr txBox="1">
            <a:spLocks noChangeArrowheads="1"/>
          </p:cNvSpPr>
          <p:nvPr/>
        </p:nvSpPr>
        <p:spPr bwMode="auto">
          <a:xfrm>
            <a:off x="0" y="4430713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…</a:t>
            </a:r>
            <a:r>
              <a:rPr lang="en-US" sz="1800" dirty="0">
                <a:solidFill>
                  <a:schemeClr val="accent2"/>
                </a:solidFill>
                <a:latin typeface="Calibri"/>
              </a:rPr>
              <a:t>01</a:t>
            </a:r>
            <a:r>
              <a:rPr lang="en-US" sz="1800" dirty="0">
                <a:latin typeface="Calibri"/>
              </a:rPr>
              <a:t>00010110011101000101001011010100100111010111010010010111011101111000…</a:t>
            </a:r>
          </a:p>
        </p:txBody>
      </p:sp>
      <p:cxnSp>
        <p:nvCxnSpPr>
          <p:cNvPr id="159" name="Straight Arrow Connector 158"/>
          <p:cNvCxnSpPr/>
          <p:nvPr/>
        </p:nvCxnSpPr>
        <p:spPr>
          <a:xfrm rot="5400000" flipH="1" flipV="1">
            <a:off x="50007" y="5003006"/>
            <a:ext cx="5334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84" name="TextBox 159"/>
          <p:cNvSpPr txBox="1">
            <a:spLocks noChangeArrowheads="1"/>
          </p:cNvSpPr>
          <p:nvPr/>
        </p:nvSpPr>
        <p:spPr bwMode="auto">
          <a:xfrm>
            <a:off x="304800" y="5116513"/>
            <a:ext cx="5880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Identify (and remove)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>
                <a:latin typeface="Calibri"/>
              </a:rPr>
              <a:t>start of frame/block/sequence</a:t>
            </a:r>
            <a:r>
              <a:rPr lang="ja-JP" altLang="en-US" sz="1800" dirty="0">
                <a:latin typeface="Calibri"/>
              </a:rPr>
              <a:t>”</a:t>
            </a:r>
            <a:endParaRPr lang="en-US" sz="1800" dirty="0">
              <a:latin typeface="Calibri"/>
            </a:endParaRPr>
          </a:p>
          <a:p>
            <a:pPr eaLnBrk="1" hangingPunct="1"/>
            <a:r>
              <a:rPr lang="en-US" sz="1800" dirty="0">
                <a:latin typeface="Calibri"/>
              </a:rPr>
              <a:t>This gives you the Byte-delineations for </a:t>
            </a:r>
            <a:r>
              <a:rPr lang="en-US" sz="1800" i="1" dirty="0">
                <a:latin typeface="Calibri"/>
              </a:rPr>
              <a:t>free </a:t>
            </a:r>
          </a:p>
        </p:txBody>
      </p:sp>
      <p:sp>
        <p:nvSpPr>
          <p:cNvPr id="23585" name="TextBox 80"/>
          <p:cNvSpPr txBox="1">
            <a:spLocks noChangeArrowheads="1"/>
          </p:cNvSpPr>
          <p:nvPr/>
        </p:nvSpPr>
        <p:spPr bwMode="auto">
          <a:xfrm>
            <a:off x="304800" y="5799138"/>
            <a:ext cx="8458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latin typeface="Calibri"/>
              </a:rPr>
              <a:t>64b/66b combines a scrambler and a framer. The start of frame is a pair of bits 01 or 10: 01 means </a:t>
            </a:r>
            <a:r>
              <a:rPr lang="ja-JP" altLang="en-US" sz="1400" dirty="0">
                <a:latin typeface="Calibri"/>
              </a:rPr>
              <a:t>“</a:t>
            </a:r>
            <a:r>
              <a:rPr lang="en-US" sz="1400" dirty="0">
                <a:latin typeface="Calibri"/>
              </a:rPr>
              <a:t>this frame is data</a:t>
            </a:r>
            <a:r>
              <a:rPr lang="ja-JP" altLang="en-US" sz="1400" dirty="0">
                <a:latin typeface="Calibri"/>
              </a:rPr>
              <a:t>”</a:t>
            </a:r>
            <a:r>
              <a:rPr lang="en-US" sz="1400" dirty="0">
                <a:latin typeface="Calibri"/>
              </a:rPr>
              <a:t> 10 means </a:t>
            </a:r>
            <a:r>
              <a:rPr lang="ja-JP" altLang="en-US" sz="1400" dirty="0">
                <a:latin typeface="Calibri"/>
              </a:rPr>
              <a:t>“</a:t>
            </a:r>
            <a:r>
              <a:rPr lang="en-US" sz="1400" dirty="0">
                <a:latin typeface="Calibri"/>
              </a:rPr>
              <a:t>this frame contains data and control</a:t>
            </a:r>
            <a:r>
              <a:rPr lang="ja-JP" altLang="en-US" sz="1400" dirty="0">
                <a:latin typeface="Calibri"/>
              </a:rPr>
              <a:t>”</a:t>
            </a:r>
            <a:r>
              <a:rPr lang="en-US" sz="1400" dirty="0">
                <a:latin typeface="Calibri"/>
              </a:rPr>
              <a:t> – control could be configuration information, length of encoded data or simply </a:t>
            </a:r>
            <a:r>
              <a:rPr lang="ja-JP" altLang="en-US" sz="1400" dirty="0">
                <a:latin typeface="Calibri"/>
              </a:rPr>
              <a:t>“</a:t>
            </a:r>
            <a:r>
              <a:rPr lang="en-US" sz="1400" dirty="0">
                <a:latin typeface="Calibri"/>
              </a:rPr>
              <a:t>this line is idle</a:t>
            </a:r>
            <a:r>
              <a:rPr lang="ja-JP" altLang="en-US" sz="1400" dirty="0">
                <a:latin typeface="Calibri"/>
              </a:rPr>
              <a:t>”</a:t>
            </a:r>
            <a:r>
              <a:rPr lang="en-US" sz="1400" dirty="0">
                <a:latin typeface="Calibri"/>
              </a:rPr>
              <a:t> (no data at all)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57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req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546350"/>
            <a:ext cx="6948488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304" y="588392"/>
            <a:ext cx="6794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Multiple Access Mechanisms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6065" y="5926977"/>
            <a:ext cx="753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dimension is orthogonal (so may be trivially combined)</a:t>
            </a:r>
          </a:p>
          <a:p>
            <a:r>
              <a:rPr lang="en-US" dirty="0"/>
              <a:t>	There are other dimensions too; can you think of them?</a:t>
            </a:r>
          </a:p>
        </p:txBody>
      </p:sp>
      <p:sp>
        <p:nvSpPr>
          <p:cNvPr id="6" name="Rectangle 5"/>
          <p:cNvSpPr/>
          <p:nvPr/>
        </p:nvSpPr>
        <p:spPr>
          <a:xfrm>
            <a:off x="5876552" y="2123953"/>
            <a:ext cx="2532874" cy="3049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6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685800"/>
            <a:ext cx="4703762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4625975" y="3633788"/>
            <a:ext cx="4335463" cy="2490787"/>
            <a:chOff x="2928" y="2503"/>
            <a:chExt cx="2731" cy="1569"/>
          </a:xfrm>
        </p:grpSpPr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3010" y="269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3010" y="282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3011" y="2969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3011" y="311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3012" y="3251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3013" y="3393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3013" y="3534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3014" y="367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3015" y="3816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3015" y="395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2928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5576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3010" y="256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65" name="Group 17"/>
          <p:cNvGrpSpPr>
            <a:grpSpLocks/>
          </p:cNvGrpSpPr>
          <p:nvPr/>
        </p:nvGrpSpPr>
        <p:grpSpPr bwMode="auto">
          <a:xfrm>
            <a:off x="304800" y="3633788"/>
            <a:ext cx="4200525" cy="2547937"/>
            <a:chOff x="96" y="2138"/>
            <a:chExt cx="3207" cy="1946"/>
          </a:xfrm>
        </p:grpSpPr>
        <p:grpSp>
          <p:nvGrpSpPr>
            <p:cNvPr id="27666" name="Group 18"/>
            <p:cNvGrpSpPr>
              <a:grpSpLocks/>
            </p:cNvGrpSpPr>
            <p:nvPr/>
          </p:nvGrpSpPr>
          <p:grpSpPr bwMode="auto">
            <a:xfrm>
              <a:off x="173" y="2333"/>
              <a:ext cx="3044" cy="1564"/>
              <a:chOff x="1008" y="240"/>
              <a:chExt cx="3807" cy="1946"/>
            </a:xfrm>
          </p:grpSpPr>
          <p:sp>
            <p:nvSpPr>
              <p:cNvPr id="27667" name="Rectangle 19"/>
              <p:cNvSpPr>
                <a:spLocks noChangeArrowheads="1"/>
              </p:cNvSpPr>
              <p:nvPr/>
            </p:nvSpPr>
            <p:spPr bwMode="auto">
              <a:xfrm>
                <a:off x="1008" y="240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8" name="Rectangle 20"/>
              <p:cNvSpPr>
                <a:spLocks noChangeArrowheads="1"/>
              </p:cNvSpPr>
              <p:nvPr/>
            </p:nvSpPr>
            <p:spPr bwMode="auto">
              <a:xfrm>
                <a:off x="1008" y="445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9" name="Rectangle 21"/>
              <p:cNvSpPr>
                <a:spLocks noChangeArrowheads="1"/>
              </p:cNvSpPr>
              <p:nvPr/>
            </p:nvSpPr>
            <p:spPr bwMode="auto">
              <a:xfrm>
                <a:off x="1009" y="652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0" name="Rectangle 22"/>
              <p:cNvSpPr>
                <a:spLocks noChangeArrowheads="1"/>
              </p:cNvSpPr>
              <p:nvPr/>
            </p:nvSpPr>
            <p:spPr bwMode="auto">
              <a:xfrm>
                <a:off x="1010" y="858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1" name="Rectangle 23"/>
              <p:cNvSpPr>
                <a:spLocks noChangeArrowheads="1"/>
              </p:cNvSpPr>
              <p:nvPr/>
            </p:nvSpPr>
            <p:spPr bwMode="auto">
              <a:xfrm>
                <a:off x="1011" y="1064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2" name="Rectangle 24"/>
              <p:cNvSpPr>
                <a:spLocks noChangeArrowheads="1"/>
              </p:cNvSpPr>
              <p:nvPr/>
            </p:nvSpPr>
            <p:spPr bwMode="auto">
              <a:xfrm>
                <a:off x="1012" y="1270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3" name="Rectangle 25"/>
              <p:cNvSpPr>
                <a:spLocks noChangeArrowheads="1"/>
              </p:cNvSpPr>
              <p:nvPr/>
            </p:nvSpPr>
            <p:spPr bwMode="auto">
              <a:xfrm>
                <a:off x="1013" y="1476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4" name="Rectangle 26"/>
              <p:cNvSpPr>
                <a:spLocks noChangeArrowheads="1"/>
              </p:cNvSpPr>
              <p:nvPr/>
            </p:nvSpPr>
            <p:spPr bwMode="auto">
              <a:xfrm>
                <a:off x="1014" y="1682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5" name="Rectangle 27"/>
              <p:cNvSpPr>
                <a:spLocks noChangeArrowheads="1"/>
              </p:cNvSpPr>
              <p:nvPr/>
            </p:nvSpPr>
            <p:spPr bwMode="auto">
              <a:xfrm>
                <a:off x="1015" y="1888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6" name="Rectangle 28"/>
              <p:cNvSpPr>
                <a:spLocks noChangeArrowheads="1"/>
              </p:cNvSpPr>
              <p:nvPr/>
            </p:nvSpPr>
            <p:spPr bwMode="auto">
              <a:xfrm>
                <a:off x="1016" y="2094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77" name="Rectangle 29"/>
            <p:cNvSpPr>
              <a:spLocks noChangeArrowheads="1"/>
            </p:cNvSpPr>
            <p:nvPr/>
          </p:nvSpPr>
          <p:spPr bwMode="auto">
            <a:xfrm>
              <a:off x="96" y="2218"/>
              <a:ext cx="98" cy="1841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Rectangle 30"/>
            <p:cNvSpPr>
              <a:spLocks noChangeArrowheads="1"/>
            </p:cNvSpPr>
            <p:nvPr/>
          </p:nvSpPr>
          <p:spPr bwMode="auto">
            <a:xfrm rot="16200000">
              <a:off x="1649" y="2429"/>
              <a:ext cx="102" cy="3207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Rectangle 31"/>
            <p:cNvSpPr>
              <a:spLocks noChangeArrowheads="1"/>
            </p:cNvSpPr>
            <p:nvPr/>
          </p:nvSpPr>
          <p:spPr bwMode="auto">
            <a:xfrm>
              <a:off x="3205" y="2218"/>
              <a:ext cx="98" cy="1841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Rectangle 32"/>
            <p:cNvSpPr>
              <a:spLocks noChangeArrowheads="1"/>
            </p:cNvSpPr>
            <p:nvPr/>
          </p:nvSpPr>
          <p:spPr bwMode="auto">
            <a:xfrm rot="16200000">
              <a:off x="1649" y="585"/>
              <a:ext cx="102" cy="3207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7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690563"/>
            <a:ext cx="4703762" cy="27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8689" name="Group 17"/>
          <p:cNvGrpSpPr>
            <a:grpSpLocks/>
          </p:cNvGrpSpPr>
          <p:nvPr/>
        </p:nvGrpSpPr>
        <p:grpSpPr bwMode="auto">
          <a:xfrm>
            <a:off x="1981200" y="515938"/>
            <a:ext cx="5078413" cy="3070225"/>
            <a:chOff x="96" y="2138"/>
            <a:chExt cx="3207" cy="1946"/>
          </a:xfrm>
        </p:grpSpPr>
        <p:grpSp>
          <p:nvGrpSpPr>
            <p:cNvPr id="28690" name="Group 18"/>
            <p:cNvGrpSpPr>
              <a:grpSpLocks/>
            </p:cNvGrpSpPr>
            <p:nvPr/>
          </p:nvGrpSpPr>
          <p:grpSpPr bwMode="auto">
            <a:xfrm>
              <a:off x="173" y="2333"/>
              <a:ext cx="3044" cy="1564"/>
              <a:chOff x="1008" y="240"/>
              <a:chExt cx="3807" cy="1946"/>
            </a:xfrm>
          </p:grpSpPr>
          <p:sp>
            <p:nvSpPr>
              <p:cNvPr id="28691" name="Rectangle 19"/>
              <p:cNvSpPr>
                <a:spLocks noChangeArrowheads="1"/>
              </p:cNvSpPr>
              <p:nvPr/>
            </p:nvSpPr>
            <p:spPr bwMode="auto">
              <a:xfrm>
                <a:off x="1008" y="240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2" name="Rectangle 20"/>
              <p:cNvSpPr>
                <a:spLocks noChangeArrowheads="1"/>
              </p:cNvSpPr>
              <p:nvPr/>
            </p:nvSpPr>
            <p:spPr bwMode="auto">
              <a:xfrm>
                <a:off x="1008" y="445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Rectangle 21"/>
              <p:cNvSpPr>
                <a:spLocks noChangeArrowheads="1"/>
              </p:cNvSpPr>
              <p:nvPr/>
            </p:nvSpPr>
            <p:spPr bwMode="auto">
              <a:xfrm>
                <a:off x="1009" y="652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4" name="Rectangle 22"/>
              <p:cNvSpPr>
                <a:spLocks noChangeArrowheads="1"/>
              </p:cNvSpPr>
              <p:nvPr/>
            </p:nvSpPr>
            <p:spPr bwMode="auto">
              <a:xfrm>
                <a:off x="1010" y="858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5" name="Rectangle 23"/>
              <p:cNvSpPr>
                <a:spLocks noChangeArrowheads="1"/>
              </p:cNvSpPr>
              <p:nvPr/>
            </p:nvSpPr>
            <p:spPr bwMode="auto">
              <a:xfrm>
                <a:off x="1011" y="1064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6" name="Rectangle 24"/>
              <p:cNvSpPr>
                <a:spLocks noChangeArrowheads="1"/>
              </p:cNvSpPr>
              <p:nvPr/>
            </p:nvSpPr>
            <p:spPr bwMode="auto">
              <a:xfrm>
                <a:off x="1012" y="1270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Rectangle 25"/>
              <p:cNvSpPr>
                <a:spLocks noChangeArrowheads="1"/>
              </p:cNvSpPr>
              <p:nvPr/>
            </p:nvSpPr>
            <p:spPr bwMode="auto">
              <a:xfrm>
                <a:off x="1013" y="1476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Rectangle 26"/>
              <p:cNvSpPr>
                <a:spLocks noChangeArrowheads="1"/>
              </p:cNvSpPr>
              <p:nvPr/>
            </p:nvSpPr>
            <p:spPr bwMode="auto">
              <a:xfrm>
                <a:off x="1014" y="1682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Rectangle 27"/>
              <p:cNvSpPr>
                <a:spLocks noChangeArrowheads="1"/>
              </p:cNvSpPr>
              <p:nvPr/>
            </p:nvSpPr>
            <p:spPr bwMode="auto">
              <a:xfrm>
                <a:off x="1015" y="1888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Rectangle 28"/>
              <p:cNvSpPr>
                <a:spLocks noChangeArrowheads="1"/>
              </p:cNvSpPr>
              <p:nvPr/>
            </p:nvSpPr>
            <p:spPr bwMode="auto">
              <a:xfrm>
                <a:off x="1016" y="2094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96" y="2218"/>
              <a:ext cx="98" cy="1841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 rot="16200000">
              <a:off x="1649" y="2429"/>
              <a:ext cx="102" cy="3207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Rectangle 31"/>
            <p:cNvSpPr>
              <a:spLocks noChangeArrowheads="1"/>
            </p:cNvSpPr>
            <p:nvPr/>
          </p:nvSpPr>
          <p:spPr bwMode="auto">
            <a:xfrm>
              <a:off x="3205" y="2218"/>
              <a:ext cx="98" cy="1841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 rot="16200000">
              <a:off x="1649" y="585"/>
              <a:ext cx="102" cy="3207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735" name="Group 63"/>
          <p:cNvGrpSpPr>
            <a:grpSpLocks/>
          </p:cNvGrpSpPr>
          <p:nvPr/>
        </p:nvGrpSpPr>
        <p:grpSpPr bwMode="auto">
          <a:xfrm>
            <a:off x="4625975" y="3657600"/>
            <a:ext cx="4335463" cy="2490788"/>
            <a:chOff x="2928" y="2503"/>
            <a:chExt cx="2731" cy="1569"/>
          </a:xfrm>
        </p:grpSpPr>
        <p:sp>
          <p:nvSpPr>
            <p:cNvPr id="28736" name="Rectangle 64"/>
            <p:cNvSpPr>
              <a:spLocks noChangeArrowheads="1"/>
            </p:cNvSpPr>
            <p:nvPr/>
          </p:nvSpPr>
          <p:spPr bwMode="auto">
            <a:xfrm>
              <a:off x="3010" y="269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" name="Rectangle 65"/>
            <p:cNvSpPr>
              <a:spLocks noChangeArrowheads="1"/>
            </p:cNvSpPr>
            <p:nvPr/>
          </p:nvSpPr>
          <p:spPr bwMode="auto">
            <a:xfrm>
              <a:off x="3010" y="282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" name="Rectangle 66"/>
            <p:cNvSpPr>
              <a:spLocks noChangeArrowheads="1"/>
            </p:cNvSpPr>
            <p:nvPr/>
          </p:nvSpPr>
          <p:spPr bwMode="auto">
            <a:xfrm>
              <a:off x="3011" y="2969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" name="Rectangle 67"/>
            <p:cNvSpPr>
              <a:spLocks noChangeArrowheads="1"/>
            </p:cNvSpPr>
            <p:nvPr/>
          </p:nvSpPr>
          <p:spPr bwMode="auto">
            <a:xfrm>
              <a:off x="3011" y="311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" name="Rectangle 68"/>
            <p:cNvSpPr>
              <a:spLocks noChangeArrowheads="1"/>
            </p:cNvSpPr>
            <p:nvPr/>
          </p:nvSpPr>
          <p:spPr bwMode="auto">
            <a:xfrm>
              <a:off x="3012" y="3251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" name="Rectangle 69"/>
            <p:cNvSpPr>
              <a:spLocks noChangeArrowheads="1"/>
            </p:cNvSpPr>
            <p:nvPr/>
          </p:nvSpPr>
          <p:spPr bwMode="auto">
            <a:xfrm>
              <a:off x="3013" y="3393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" name="Rectangle 70"/>
            <p:cNvSpPr>
              <a:spLocks noChangeArrowheads="1"/>
            </p:cNvSpPr>
            <p:nvPr/>
          </p:nvSpPr>
          <p:spPr bwMode="auto">
            <a:xfrm>
              <a:off x="3013" y="3534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" name="Rectangle 71"/>
            <p:cNvSpPr>
              <a:spLocks noChangeArrowheads="1"/>
            </p:cNvSpPr>
            <p:nvPr/>
          </p:nvSpPr>
          <p:spPr bwMode="auto">
            <a:xfrm>
              <a:off x="3014" y="367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" name="Rectangle 72"/>
            <p:cNvSpPr>
              <a:spLocks noChangeArrowheads="1"/>
            </p:cNvSpPr>
            <p:nvPr/>
          </p:nvSpPr>
          <p:spPr bwMode="auto">
            <a:xfrm>
              <a:off x="3015" y="3816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" name="Rectangle 73"/>
            <p:cNvSpPr>
              <a:spLocks noChangeArrowheads="1"/>
            </p:cNvSpPr>
            <p:nvPr/>
          </p:nvSpPr>
          <p:spPr bwMode="auto">
            <a:xfrm>
              <a:off x="3015" y="395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6" name="Rectangle 74"/>
            <p:cNvSpPr>
              <a:spLocks noChangeArrowheads="1"/>
            </p:cNvSpPr>
            <p:nvPr/>
          </p:nvSpPr>
          <p:spPr bwMode="auto">
            <a:xfrm>
              <a:off x="2928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7" name="Rectangle 75"/>
            <p:cNvSpPr>
              <a:spLocks noChangeArrowheads="1"/>
            </p:cNvSpPr>
            <p:nvPr/>
          </p:nvSpPr>
          <p:spPr bwMode="auto">
            <a:xfrm>
              <a:off x="5576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8" name="Rectangle 76"/>
            <p:cNvSpPr>
              <a:spLocks noChangeArrowheads="1"/>
            </p:cNvSpPr>
            <p:nvPr/>
          </p:nvSpPr>
          <p:spPr bwMode="auto">
            <a:xfrm>
              <a:off x="3010" y="256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666750"/>
            <a:ext cx="4703762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4656138" y="3973513"/>
            <a:ext cx="4335462" cy="2490787"/>
            <a:chOff x="2928" y="2503"/>
            <a:chExt cx="2731" cy="1569"/>
          </a:xfrm>
        </p:grpSpPr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3010" y="269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3010" y="282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3011" y="2969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3011" y="311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3012" y="3251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3013" y="3393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3013" y="3534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3014" y="367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3015" y="3816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3015" y="395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2928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5576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3010" y="256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3733800" y="3429000"/>
            <a:ext cx="54102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14" name="Group 18"/>
          <p:cNvGrpSpPr>
            <a:grpSpLocks/>
          </p:cNvGrpSpPr>
          <p:nvPr/>
        </p:nvGrpSpPr>
        <p:grpSpPr bwMode="auto">
          <a:xfrm>
            <a:off x="1981200" y="561975"/>
            <a:ext cx="5118100" cy="2943225"/>
            <a:chOff x="2928" y="2503"/>
            <a:chExt cx="2731" cy="1569"/>
          </a:xfrm>
        </p:grpSpPr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3010" y="269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3010" y="282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3011" y="2969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3011" y="311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3012" y="3251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3013" y="3393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3013" y="3534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3014" y="3675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Rectangle 27"/>
            <p:cNvSpPr>
              <a:spLocks noChangeArrowheads="1"/>
            </p:cNvSpPr>
            <p:nvPr/>
          </p:nvSpPr>
          <p:spPr bwMode="auto">
            <a:xfrm>
              <a:off x="3015" y="3816"/>
              <a:ext cx="2586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3015" y="3957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2928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5576" y="2503"/>
              <a:ext cx="83" cy="156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3010" y="2560"/>
              <a:ext cx="2587" cy="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50" name="Group 54"/>
          <p:cNvGrpSpPr>
            <a:grpSpLocks/>
          </p:cNvGrpSpPr>
          <p:nvPr/>
        </p:nvGrpSpPr>
        <p:grpSpPr bwMode="auto">
          <a:xfrm>
            <a:off x="304800" y="3633788"/>
            <a:ext cx="4200525" cy="2547937"/>
            <a:chOff x="96" y="2138"/>
            <a:chExt cx="3207" cy="1946"/>
          </a:xfrm>
        </p:grpSpPr>
        <p:grpSp>
          <p:nvGrpSpPr>
            <p:cNvPr id="29751" name="Group 55"/>
            <p:cNvGrpSpPr>
              <a:grpSpLocks/>
            </p:cNvGrpSpPr>
            <p:nvPr/>
          </p:nvGrpSpPr>
          <p:grpSpPr bwMode="auto">
            <a:xfrm>
              <a:off x="173" y="2333"/>
              <a:ext cx="3044" cy="1564"/>
              <a:chOff x="1008" y="240"/>
              <a:chExt cx="3807" cy="1946"/>
            </a:xfrm>
          </p:grpSpPr>
          <p:sp>
            <p:nvSpPr>
              <p:cNvPr id="29752" name="Rectangle 56"/>
              <p:cNvSpPr>
                <a:spLocks noChangeArrowheads="1"/>
              </p:cNvSpPr>
              <p:nvPr/>
            </p:nvSpPr>
            <p:spPr bwMode="auto">
              <a:xfrm>
                <a:off x="1008" y="240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3" name="Rectangle 57"/>
              <p:cNvSpPr>
                <a:spLocks noChangeArrowheads="1"/>
              </p:cNvSpPr>
              <p:nvPr/>
            </p:nvSpPr>
            <p:spPr bwMode="auto">
              <a:xfrm>
                <a:off x="1008" y="445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4" name="Rectangle 58"/>
              <p:cNvSpPr>
                <a:spLocks noChangeArrowheads="1"/>
              </p:cNvSpPr>
              <p:nvPr/>
            </p:nvSpPr>
            <p:spPr bwMode="auto">
              <a:xfrm>
                <a:off x="1009" y="652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5" name="Rectangle 59"/>
              <p:cNvSpPr>
                <a:spLocks noChangeArrowheads="1"/>
              </p:cNvSpPr>
              <p:nvPr/>
            </p:nvSpPr>
            <p:spPr bwMode="auto">
              <a:xfrm>
                <a:off x="1010" y="858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6" name="Rectangle 60"/>
              <p:cNvSpPr>
                <a:spLocks noChangeArrowheads="1"/>
              </p:cNvSpPr>
              <p:nvPr/>
            </p:nvSpPr>
            <p:spPr bwMode="auto">
              <a:xfrm>
                <a:off x="1011" y="1064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7" name="Rectangle 61"/>
              <p:cNvSpPr>
                <a:spLocks noChangeArrowheads="1"/>
              </p:cNvSpPr>
              <p:nvPr/>
            </p:nvSpPr>
            <p:spPr bwMode="auto">
              <a:xfrm>
                <a:off x="1012" y="1270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8" name="Rectangle 62"/>
              <p:cNvSpPr>
                <a:spLocks noChangeArrowheads="1"/>
              </p:cNvSpPr>
              <p:nvPr/>
            </p:nvSpPr>
            <p:spPr bwMode="auto">
              <a:xfrm>
                <a:off x="1013" y="1476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9" name="Rectangle 63"/>
              <p:cNvSpPr>
                <a:spLocks noChangeArrowheads="1"/>
              </p:cNvSpPr>
              <p:nvPr/>
            </p:nvSpPr>
            <p:spPr bwMode="auto">
              <a:xfrm>
                <a:off x="1014" y="1682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0" name="Rectangle 64"/>
              <p:cNvSpPr>
                <a:spLocks noChangeArrowheads="1"/>
              </p:cNvSpPr>
              <p:nvPr/>
            </p:nvSpPr>
            <p:spPr bwMode="auto">
              <a:xfrm>
                <a:off x="1015" y="1888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1" name="Rectangle 65"/>
              <p:cNvSpPr>
                <a:spLocks noChangeArrowheads="1"/>
              </p:cNvSpPr>
              <p:nvPr/>
            </p:nvSpPr>
            <p:spPr bwMode="auto">
              <a:xfrm>
                <a:off x="1016" y="2094"/>
                <a:ext cx="3799" cy="92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rgbClr val="FF7C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62" name="Rectangle 66"/>
            <p:cNvSpPr>
              <a:spLocks noChangeArrowheads="1"/>
            </p:cNvSpPr>
            <p:nvPr/>
          </p:nvSpPr>
          <p:spPr bwMode="auto">
            <a:xfrm>
              <a:off x="96" y="2218"/>
              <a:ext cx="98" cy="1841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3" name="Rectangle 67"/>
            <p:cNvSpPr>
              <a:spLocks noChangeArrowheads="1"/>
            </p:cNvSpPr>
            <p:nvPr/>
          </p:nvSpPr>
          <p:spPr bwMode="auto">
            <a:xfrm rot="16200000">
              <a:off x="1649" y="2429"/>
              <a:ext cx="102" cy="3207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4" name="Rectangle 68"/>
            <p:cNvSpPr>
              <a:spLocks noChangeArrowheads="1"/>
            </p:cNvSpPr>
            <p:nvPr/>
          </p:nvSpPr>
          <p:spPr bwMode="auto">
            <a:xfrm>
              <a:off x="3205" y="2218"/>
              <a:ext cx="98" cy="1841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5" name="Rectangle 69"/>
            <p:cNvSpPr>
              <a:spLocks noChangeArrowheads="1"/>
            </p:cNvSpPr>
            <p:nvPr/>
          </p:nvSpPr>
          <p:spPr bwMode="auto">
            <a:xfrm rot="16200000">
              <a:off x="1649" y="585"/>
              <a:ext cx="102" cy="3207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8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5097E1F-A5C1-DE48-87E5-D3EC193A20C7}" type="slidenum">
              <a:rPr lang="en-US" sz="1200" i="0" smtClean="0">
                <a:latin typeface="Calibri"/>
                <a:cs typeface="Calibri"/>
              </a:rPr>
              <a:pPr/>
              <a:t>2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Link Layer: Introduction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219200"/>
            <a:ext cx="4267200" cy="3802063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Some terminology: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hosts and routers are </a:t>
            </a:r>
            <a:r>
              <a:rPr lang="en-US" sz="20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nodes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communication channels that connect adjacent nodes along communication path are </a:t>
            </a:r>
            <a:r>
              <a:rPr lang="en-US" sz="20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links</a:t>
            </a:r>
          </a:p>
          <a:p>
            <a:pPr lvl="1"/>
            <a:r>
              <a:rPr lang="en-US" sz="1800" dirty="0">
                <a:ea typeface="ＭＳ Ｐゴシック" charset="0"/>
              </a:rPr>
              <a:t>wired links</a:t>
            </a:r>
          </a:p>
          <a:p>
            <a:pPr lvl="1"/>
            <a:r>
              <a:rPr lang="en-US" sz="1800" dirty="0">
                <a:ea typeface="ＭＳ Ｐゴシック" charset="0"/>
              </a:rPr>
              <a:t>wireless links</a:t>
            </a:r>
          </a:p>
          <a:p>
            <a:pPr lvl="1"/>
            <a:r>
              <a:rPr lang="en-US" sz="1800" dirty="0">
                <a:ea typeface="ＭＳ Ｐゴシック" charset="0"/>
              </a:rPr>
              <a:t>LANs</a:t>
            </a:r>
            <a:endParaRPr lang="en-US" sz="1800" b="1" dirty="0">
              <a:solidFill>
                <a:srgbClr val="FF0000"/>
              </a:solidFill>
              <a:ea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layer-2 packet is a </a:t>
            </a:r>
            <a:r>
              <a:rPr lang="en-US" sz="20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frame</a:t>
            </a:r>
            <a:r>
              <a:rPr lang="en-US" sz="2000" b="1" dirty="0">
                <a:ea typeface="ＭＳ Ｐゴシック" charset="0"/>
                <a:cs typeface="ＭＳ Ｐゴシック" charset="0"/>
              </a:rPr>
              <a:t>,</a:t>
            </a:r>
            <a:r>
              <a:rPr lang="en-US" sz="20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encapsulates datagram</a:t>
            </a:r>
          </a:p>
          <a:p>
            <a:pPr>
              <a:buFont typeface="ZapfDingbat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9462" name="Text Box 467"/>
          <p:cNvSpPr txBox="1">
            <a:spLocks noChangeArrowheads="1"/>
          </p:cNvSpPr>
          <p:nvPr/>
        </p:nvSpPr>
        <p:spPr bwMode="auto">
          <a:xfrm>
            <a:off x="236538" y="5268913"/>
            <a:ext cx="4872247" cy="120032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b="1" i="0" dirty="0">
                <a:solidFill>
                  <a:srgbClr val="FF0000"/>
                </a:solidFill>
                <a:latin typeface="Calibri"/>
              </a:rPr>
              <a:t>data-link layer</a:t>
            </a:r>
            <a:r>
              <a:rPr lang="en-US" i="0" dirty="0">
                <a:latin typeface="Calibri"/>
              </a:rPr>
              <a:t> has responsibility of </a:t>
            </a:r>
          </a:p>
          <a:p>
            <a:r>
              <a:rPr lang="en-US" i="0" dirty="0">
                <a:latin typeface="Calibri"/>
              </a:rPr>
              <a:t>transferring datagram from one node </a:t>
            </a:r>
          </a:p>
          <a:p>
            <a:r>
              <a:rPr lang="en-US" i="0" dirty="0">
                <a:latin typeface="Calibri"/>
              </a:rPr>
              <a:t>to adjacent node over a link</a:t>
            </a:r>
            <a:endParaRPr lang="en-US" sz="1800" i="0" dirty="0">
              <a:latin typeface="Calibri"/>
            </a:endParaRPr>
          </a:p>
        </p:txBody>
      </p:sp>
      <p:sp>
        <p:nvSpPr>
          <p:cNvPr id="19463" name="Freeform 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464" name="Freeform 1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465" name="Freeform 1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9466" name="Group 1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0117" name="Rectangle 1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8" name="AutoShape 1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CCFF"/>
                </a:solidFill>
                <a:latin typeface="Times New Roman" charset="0"/>
              </a:endParaRPr>
            </a:p>
          </p:txBody>
        </p:sp>
      </p:grpSp>
      <p:sp>
        <p:nvSpPr>
          <p:cNvPr id="19467" name="Line 15"/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68" name="Line 16"/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69" name="Line 17"/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0" name="Line 18"/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1" name="Line 19"/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2" name="Line 20"/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3" name="Line 21"/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4" name="Line 22"/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5" name="Line 23"/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6" name="Line 24"/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7" name="Line 25"/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8" name="Line 26"/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79" name="Line 27"/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80" name="Line 28"/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9481" name="Line 29"/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482" name="Group 30"/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20113" name="Line 31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4" name="Line 32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5" name="Line 33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6" name="Line 34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483" name="Group 35"/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20109" name="Line 36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0" name="Line 37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1" name="Line 38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12" name="Line 39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484" name="Group 40"/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20105" name="Line 41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6" name="Line 42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7" name="Line 43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8" name="Line 44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485" name="Oval 4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486" name="Line 4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487" name="Line 4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488" name="Rectangle 4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489" name="Oval 4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490" name="Group 5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0102" name="Line 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3" name="Line 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4" name="Line 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491" name="Group 5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0099" name="Line 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0" name="Line 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101" name="Line 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492" name="Oval 58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493" name="Line 59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494" name="Line 60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495" name="Rectangle 61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496" name="Oval 62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497" name="Group 63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0096" name="Line 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97" name="Line 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98" name="Line 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498" name="Group 67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0093" name="Line 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94" name="Line 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95" name="Line 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499" name="Oval 71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00" name="Line 72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01" name="Line 73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02" name="Rectangle 74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503" name="Oval 75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04" name="Group 76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0090" name="Line 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91" name="Line 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92" name="Line 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05" name="Group 80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0087" name="Line 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8" name="Line 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9" name="Line 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06" name="Oval 84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07" name="Line 85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08" name="Line 86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09" name="Rectangle 87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510" name="Oval 88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11" name="Group 89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0084" name="Line 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5" name="Line 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6" name="Line 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12" name="Group 93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0081" name="Line 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2" name="Line 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3" name="Line 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13" name="Oval 97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14" name="Line 98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15" name="Line 99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16" name="Rectangle 100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517" name="Oval 101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18" name="Group 102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0078" name="Line 1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9" name="Line 1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80" name="Line 1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19" name="Group 106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0075" name="Line 1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6" name="Line 1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7" name="Line 1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20" name="Oval 110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21" name="Line 111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22" name="Line 112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23" name="Rectangle 113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19524" name="Oval 114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25" name="Group 115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0072" name="Line 1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3" name="Line 1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4" name="Line 1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26" name="Group 119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0069" name="Line 1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0" name="Line 1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71" name="Line 1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27" name="Oval 123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28" name="Line 124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29" name="Line 125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30" name="Rectangle 126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531" name="Oval 127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32" name="Group 128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0066" name="Line 1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67" name="Line 1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68" name="Line 1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33" name="Group 132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0063" name="Line 1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64" name="Line 1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65" name="Line 1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34" name="Oval 136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35" name="Line 137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36" name="Line 138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37" name="Rectangle 139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538" name="Oval 140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39" name="Group 141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0060" name="Line 1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61" name="Line 1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62" name="Line 1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40" name="Group 145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0057" name="Line 1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58" name="Line 1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59" name="Line 1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41" name="Oval 149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42" name="Line 150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43" name="Line 151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44" name="Rectangle 152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</a:endParaRPr>
          </a:p>
        </p:txBody>
      </p:sp>
      <p:sp>
        <p:nvSpPr>
          <p:cNvPr id="19545" name="Oval 153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46" name="Group 154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0054" name="Line 1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55" name="Line 1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56" name="Line 1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47" name="Group 158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0051" name="Line 1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52" name="Line 1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53" name="Line 1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48" name="Line 163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49" name="Line 164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50" name="Line 165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51" name="Line 166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52" name="Line 16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53" name="Line 16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54" name="Freeform 16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55" name="Line 17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56" name="Line 171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9557" name="Line 172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58" name="Group 173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0038" name="Oval 17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39" name="Line 17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40" name="Line 17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41" name="Rectangle 17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</a:endParaRPr>
            </a:p>
          </p:txBody>
        </p:sp>
        <p:sp>
          <p:nvSpPr>
            <p:cNvPr id="20042" name="Oval 17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20043" name="Group 17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0048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49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50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20044" name="Group 18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0045" name="Line 1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46" name="Line 1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47" name="Line 1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19559" name="Group 187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0025" name="Oval 18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26" name="Line 18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27" name="Line 19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28" name="Rectangle 19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</a:endParaRPr>
            </a:p>
          </p:txBody>
        </p:sp>
        <p:sp>
          <p:nvSpPr>
            <p:cNvPr id="20029" name="Oval 19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20030" name="Group 19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035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36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37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20031" name="Group 19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032" name="Line 19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33" name="Line 19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34" name="Line 20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19560" name="Group 201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0012" name="Oval 20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13" name="Line 20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14" name="Line 20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15" name="Rectangle 20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</a:endParaRPr>
            </a:p>
          </p:txBody>
        </p:sp>
        <p:sp>
          <p:nvSpPr>
            <p:cNvPr id="20016" name="Oval 20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20017" name="Group 20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022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23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24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20018" name="Group 21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019" name="Line 2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20" name="Line 2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21" name="Line 2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19561" name="Line 215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2" name="Line 216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3" name="Line 217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4" name="Line 218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5" name="Line 219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6" name="Line 220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7" name="Line 221"/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8" name="Line 222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69" name="Line 223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0" name="Line 224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1" name="Line 225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2" name="Line 226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3" name="Line 227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4" name="Line 228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5" name="Line 229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6" name="Line 230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7" name="Line 231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8" name="Line 232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79" name="Line 233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80" name="Line 234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81" name="Line 235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82" name="Line 236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9583" name="Group 237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19999" name="Oval 23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00" name="Line 23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01" name="Line 24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0002" name="Rectangle 24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</a:endParaRPr>
            </a:p>
          </p:txBody>
        </p:sp>
        <p:sp>
          <p:nvSpPr>
            <p:cNvPr id="20003" name="Oval 24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20004" name="Group 24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0009" name="Line 2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10" name="Line 2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11" name="Line 2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20005" name="Group 24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0006" name="Line 2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07" name="Line 2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0008" name="Line 2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19584" name="Group 251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19986" name="Oval 252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7" name="Line 253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8" name="Line 254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9" name="Rectangle 255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</a:endParaRPr>
            </a:p>
          </p:txBody>
        </p:sp>
        <p:sp>
          <p:nvSpPr>
            <p:cNvPr id="19990" name="Oval 256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19991" name="Group 257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996" name="Line 2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997" name="Line 2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998" name="Line 2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9992" name="Group 261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993" name="Line 2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994" name="Line 2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995" name="Line 2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pic>
        <p:nvPicPr>
          <p:cNvPr id="19585" name="Picture 265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586" name="Group 266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19978" name="AutoShape 267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9" name="Rectangle 268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0" name="Rectangle 269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1" name="AutoShape 270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2" name="Line 271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3" name="Line 272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4" name="Rectangle 273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85" name="Rectangle 274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587" name="Group 275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19970" name="AutoShape 276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1" name="Rectangle 277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2" name="Rectangle 278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3" name="AutoShape 279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4" name="Line 280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5" name="Line 281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6" name="Rectangle 282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77" name="Rectangle 283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588" name="AutoShape 284"/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89" name="Freeform 285"/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>
              <a:gd name="T0" fmla="*/ 1196669866 w 1894"/>
              <a:gd name="T1" fmla="*/ 0 h 1904"/>
              <a:gd name="T2" fmla="*/ 1224149399 w 1894"/>
              <a:gd name="T3" fmla="*/ 0 h 1904"/>
              <a:gd name="T4" fmla="*/ 1280965357 w 1894"/>
              <a:gd name="T5" fmla="*/ 2337472 h 1904"/>
              <a:gd name="T6" fmla="*/ 1359765063 w 1894"/>
              <a:gd name="T7" fmla="*/ 6994783 h 1904"/>
              <a:gd name="T8" fmla="*/ 1464217147 w 1894"/>
              <a:gd name="T9" fmla="*/ 13971935 h 1904"/>
              <a:gd name="T10" fmla="*/ 1585172002 w 1894"/>
              <a:gd name="T11" fmla="*/ 23304189 h 1904"/>
              <a:gd name="T12" fmla="*/ 1724441611 w 1894"/>
              <a:gd name="T13" fmla="*/ 39613463 h 1904"/>
              <a:gd name="T14" fmla="*/ 1878386835 w 1894"/>
              <a:gd name="T15" fmla="*/ 60580181 h 1904"/>
              <a:gd name="T16" fmla="*/ 2045150905 w 1894"/>
              <a:gd name="T17" fmla="*/ 88541681 h 1904"/>
              <a:gd name="T18" fmla="*/ 2147483647 w 1894"/>
              <a:gd name="T19" fmla="*/ 128137645 h 1904"/>
              <a:gd name="T20" fmla="*/ 2147483647 w 1894"/>
              <a:gd name="T21" fmla="*/ 170088580 h 1904"/>
              <a:gd name="T22" fmla="*/ 2147483647 w 1894"/>
              <a:gd name="T23" fmla="*/ 225993949 h 1904"/>
              <a:gd name="T24" fmla="*/ 2147483647 w 1894"/>
              <a:gd name="T25" fmla="*/ 291231441 h 1904"/>
              <a:gd name="T26" fmla="*/ 2147483647 w 1894"/>
              <a:gd name="T27" fmla="*/ 370458500 h 1904"/>
              <a:gd name="T28" fmla="*/ 2147483647 w 1894"/>
              <a:gd name="T29" fmla="*/ 458982549 h 1904"/>
              <a:gd name="T30" fmla="*/ 2147483647 w 1894"/>
              <a:gd name="T31" fmla="*/ 561496165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29446396 w 1894"/>
              <a:gd name="T53" fmla="*/ 2147483647 h 1904"/>
              <a:gd name="T54" fmla="*/ 1999326761 w 1894"/>
              <a:gd name="T55" fmla="*/ 2147483647 h 1904"/>
              <a:gd name="T56" fmla="*/ 1847223377 w 1894"/>
              <a:gd name="T57" fmla="*/ 2147483647 h 1904"/>
              <a:gd name="T58" fmla="*/ 1682301269 w 1894"/>
              <a:gd name="T59" fmla="*/ 2147483647 h 1904"/>
              <a:gd name="T60" fmla="*/ 1502703545 w 1894"/>
              <a:gd name="T61" fmla="*/ 2147483647 h 1904"/>
              <a:gd name="T62" fmla="*/ 1313955848 w 1894"/>
              <a:gd name="T63" fmla="*/ 2147483647 h 1904"/>
              <a:gd name="T64" fmla="*/ 1117870282 w 1894"/>
              <a:gd name="T65" fmla="*/ 2147483647 h 1904"/>
              <a:gd name="T66" fmla="*/ 918115843 w 1894"/>
              <a:gd name="T67" fmla="*/ 2147483647 h 1904"/>
              <a:gd name="T68" fmla="*/ 714707337 w 1894"/>
              <a:gd name="T69" fmla="*/ 2147483647 h 1904"/>
              <a:gd name="T70" fmla="*/ 513125987 w 1894"/>
              <a:gd name="T71" fmla="*/ 2147483647 h 1904"/>
              <a:gd name="T72" fmla="*/ 315198459 w 1894"/>
              <a:gd name="T73" fmla="*/ 2147483647 h 1904"/>
              <a:gd name="T74" fmla="*/ 122781888 w 1894"/>
              <a:gd name="T75" fmla="*/ 2147483647 h 1904"/>
              <a:gd name="T76" fmla="*/ 29321495 w 1894"/>
              <a:gd name="T77" fmla="*/ 2147483647 h 1904"/>
              <a:gd name="T78" fmla="*/ 14660687 w 1894"/>
              <a:gd name="T79" fmla="*/ 2147483647 h 1904"/>
              <a:gd name="T80" fmla="*/ 0 w 1894"/>
              <a:gd name="T81" fmla="*/ 2147483647 h 1904"/>
              <a:gd name="T82" fmla="*/ 7322940 w 1894"/>
              <a:gd name="T83" fmla="*/ 2147483647 h 1904"/>
              <a:gd name="T84" fmla="*/ 711038464 w 1894"/>
              <a:gd name="T85" fmla="*/ 2147483647 h 1904"/>
              <a:gd name="T86" fmla="*/ 707369468 w 1894"/>
              <a:gd name="T87" fmla="*/ 2147483647 h 1904"/>
              <a:gd name="T88" fmla="*/ 714707337 w 1894"/>
              <a:gd name="T89" fmla="*/ 2136511526 h 1904"/>
              <a:gd name="T90" fmla="*/ 755020646 w 1894"/>
              <a:gd name="T91" fmla="*/ 2022345948 h 1904"/>
              <a:gd name="T92" fmla="*/ 857645819 w 1894"/>
              <a:gd name="T93" fmla="*/ 1896528143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0" name="Freeform 286"/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>
              <a:gd name="T0" fmla="*/ 72639296 w 1106"/>
              <a:gd name="T1" fmla="*/ 0 h 331"/>
              <a:gd name="T2" fmla="*/ 2008551154 w 1106"/>
              <a:gd name="T3" fmla="*/ 601461986 h 331"/>
              <a:gd name="T4" fmla="*/ 1944991800 w 1106"/>
              <a:gd name="T5" fmla="*/ 718722577 h 331"/>
              <a:gd name="T6" fmla="*/ 0 w 1106"/>
              <a:gd name="T7" fmla="*/ 78173813 h 331"/>
              <a:gd name="T8" fmla="*/ 72639296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1" name="Freeform 287"/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>
              <a:gd name="T0" fmla="*/ 2147483647 w 1285"/>
              <a:gd name="T1" fmla="*/ 899901385 h 505"/>
              <a:gd name="T2" fmla="*/ 2147483647 w 1285"/>
              <a:gd name="T3" fmla="*/ 895299489 h 505"/>
              <a:gd name="T4" fmla="*/ 2147483647 w 1285"/>
              <a:gd name="T5" fmla="*/ 886078007 h 505"/>
              <a:gd name="T6" fmla="*/ 2147483647 w 1285"/>
              <a:gd name="T7" fmla="*/ 869970911 h 505"/>
              <a:gd name="T8" fmla="*/ 2056363746 w 1285"/>
              <a:gd name="T9" fmla="*/ 849261920 h 505"/>
              <a:gd name="T10" fmla="*/ 1924638874 w 1285"/>
              <a:gd name="T11" fmla="*/ 817047861 h 505"/>
              <a:gd name="T12" fmla="*/ 1776444770 w 1285"/>
              <a:gd name="T13" fmla="*/ 782515360 h 505"/>
              <a:gd name="T14" fmla="*/ 1611796233 w 1285"/>
              <a:gd name="T15" fmla="*/ 741097378 h 505"/>
              <a:gd name="T16" fmla="*/ 1436153205 w 1285"/>
              <a:gd name="T17" fmla="*/ 688156900 h 505"/>
              <a:gd name="T18" fmla="*/ 1251385486 w 1285"/>
              <a:gd name="T19" fmla="*/ 628313381 h 505"/>
              <a:gd name="T20" fmla="*/ 1059288147 w 1285"/>
              <a:gd name="T21" fmla="*/ 561566821 h 505"/>
              <a:gd name="T22" fmla="*/ 863525814 w 1285"/>
              <a:gd name="T23" fmla="*/ 481014311 h 505"/>
              <a:gd name="T24" fmla="*/ 665938690 w 1285"/>
              <a:gd name="T25" fmla="*/ 393558760 h 505"/>
              <a:gd name="T26" fmla="*/ 473841229 w 1285"/>
              <a:gd name="T27" fmla="*/ 294598140 h 505"/>
              <a:gd name="T28" fmla="*/ 283568803 w 1285"/>
              <a:gd name="T29" fmla="*/ 186416170 h 505"/>
              <a:gd name="T30" fmla="*/ 100625998 w 1285"/>
              <a:gd name="T31" fmla="*/ 64445546 h 505"/>
              <a:gd name="T32" fmla="*/ 10979570 w 1285"/>
              <a:gd name="T33" fmla="*/ 9204055 h 505"/>
              <a:gd name="T34" fmla="*/ 3664871 w 1285"/>
              <a:gd name="T35" fmla="*/ 73649469 h 505"/>
              <a:gd name="T36" fmla="*/ 0 w 1285"/>
              <a:gd name="T37" fmla="*/ 174911102 h 505"/>
              <a:gd name="T38" fmla="*/ 14629397 w 1285"/>
              <a:gd name="T39" fmla="*/ 276190163 h 505"/>
              <a:gd name="T40" fmla="*/ 34763623 w 1285"/>
              <a:gd name="T41" fmla="*/ 319909159 h 505"/>
              <a:gd name="T42" fmla="*/ 51232977 w 1285"/>
              <a:gd name="T43" fmla="*/ 331414227 h 505"/>
              <a:gd name="T44" fmla="*/ 85981557 w 1285"/>
              <a:gd name="T45" fmla="*/ 356742673 h 505"/>
              <a:gd name="T46" fmla="*/ 137214534 w 1285"/>
              <a:gd name="T47" fmla="*/ 391257746 h 505"/>
              <a:gd name="T48" fmla="*/ 204901945 w 1285"/>
              <a:gd name="T49" fmla="*/ 437295183 h 505"/>
              <a:gd name="T50" fmla="*/ 290898423 w 1285"/>
              <a:gd name="T51" fmla="*/ 487917220 h 505"/>
              <a:gd name="T52" fmla="*/ 393349457 w 1285"/>
              <a:gd name="T53" fmla="*/ 547760739 h 505"/>
              <a:gd name="T54" fmla="*/ 514094636 w 1285"/>
              <a:gd name="T55" fmla="*/ 614507299 h 505"/>
              <a:gd name="T56" fmla="*/ 654959120 w 1285"/>
              <a:gd name="T57" fmla="*/ 681253859 h 505"/>
              <a:gd name="T58" fmla="*/ 810467923 w 1285"/>
              <a:gd name="T59" fmla="*/ 750301301 h 505"/>
              <a:gd name="T60" fmla="*/ 987935987 w 1285"/>
              <a:gd name="T61" fmla="*/ 821649888 h 505"/>
              <a:gd name="T62" fmla="*/ 1183683276 w 1285"/>
              <a:gd name="T63" fmla="*/ 890680034 h 505"/>
              <a:gd name="T64" fmla="*/ 1397739755 w 1285"/>
              <a:gd name="T65" fmla="*/ 957426462 h 505"/>
              <a:gd name="T66" fmla="*/ 1628265588 w 1285"/>
              <a:gd name="T67" fmla="*/ 1021872008 h 505"/>
              <a:gd name="T68" fmla="*/ 1880735639 w 1285"/>
              <a:gd name="T69" fmla="*/ 1086317555 h 505"/>
              <a:gd name="T70" fmla="*/ 2147483647 w 1285"/>
              <a:gd name="T71" fmla="*/ 1136957019 h 505"/>
              <a:gd name="T72" fmla="*/ 2147483647 w 1285"/>
              <a:gd name="T73" fmla="*/ 1157666142 h 505"/>
              <a:gd name="T74" fmla="*/ 2147483647 w 1285"/>
              <a:gd name="T75" fmla="*/ 1120832628 h 505"/>
              <a:gd name="T76" fmla="*/ 2147483647 w 1285"/>
              <a:gd name="T77" fmla="*/ 1049501468 h 505"/>
              <a:gd name="T78" fmla="*/ 2147483647 w 1285"/>
              <a:gd name="T79" fmla="*/ 955125448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2" name="AutoShape 288"/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3" name="Freeform 289"/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>
              <a:gd name="T0" fmla="*/ 534719422 w 179"/>
              <a:gd name="T1" fmla="*/ 331134683 h 216"/>
              <a:gd name="T2" fmla="*/ 415883478 w 179"/>
              <a:gd name="T3" fmla="*/ 437602452 h 216"/>
              <a:gd name="T4" fmla="*/ 322512598 w 179"/>
              <a:gd name="T5" fmla="*/ 555853772 h 216"/>
              <a:gd name="T6" fmla="*/ 229183330 w 179"/>
              <a:gd name="T7" fmla="*/ 697776090 h 216"/>
              <a:gd name="T8" fmla="*/ 152788750 w 179"/>
              <a:gd name="T9" fmla="*/ 851533906 h 216"/>
              <a:gd name="T10" fmla="*/ 84882730 w 179"/>
              <a:gd name="T11" fmla="*/ 1017127221 h 216"/>
              <a:gd name="T12" fmla="*/ 42441365 w 179"/>
              <a:gd name="T13" fmla="*/ 1194556035 h 216"/>
              <a:gd name="T14" fmla="*/ 16976505 w 179"/>
              <a:gd name="T15" fmla="*/ 1383768628 h 216"/>
              <a:gd name="T16" fmla="*/ 0 w 179"/>
              <a:gd name="T17" fmla="*/ 1572980993 h 216"/>
              <a:gd name="T18" fmla="*/ 16976505 w 179"/>
              <a:gd name="T19" fmla="*/ 1833206578 h 216"/>
              <a:gd name="T20" fmla="*/ 84882730 w 179"/>
              <a:gd name="T21" fmla="*/ 2046089941 h 216"/>
              <a:gd name="T22" fmla="*/ 195230115 w 179"/>
              <a:gd name="T23" fmla="*/ 2147483647 h 216"/>
              <a:gd name="T24" fmla="*/ 339489103 w 179"/>
              <a:gd name="T25" fmla="*/ 2147483647 h 216"/>
              <a:gd name="T26" fmla="*/ 500766208 w 179"/>
              <a:gd name="T27" fmla="*/ 2147483647 h 216"/>
              <a:gd name="T28" fmla="*/ 670531667 w 179"/>
              <a:gd name="T29" fmla="*/ 2147483647 h 216"/>
              <a:gd name="T30" fmla="*/ 848743665 w 179"/>
              <a:gd name="T31" fmla="*/ 2147483647 h 216"/>
              <a:gd name="T32" fmla="*/ 1018509125 w 179"/>
              <a:gd name="T33" fmla="*/ 2147483647 h 216"/>
              <a:gd name="T34" fmla="*/ 1052462135 w 179"/>
              <a:gd name="T35" fmla="*/ 2147483647 h 216"/>
              <a:gd name="T36" fmla="*/ 1086415145 w 179"/>
              <a:gd name="T37" fmla="*/ 2147483647 h 216"/>
              <a:gd name="T38" fmla="*/ 1111880005 w 179"/>
              <a:gd name="T39" fmla="*/ 2147483647 h 216"/>
              <a:gd name="T40" fmla="*/ 1120368360 w 179"/>
              <a:gd name="T41" fmla="*/ 2147483647 h 216"/>
              <a:gd name="T42" fmla="*/ 1103391855 w 179"/>
              <a:gd name="T43" fmla="*/ 2147483647 h 216"/>
              <a:gd name="T44" fmla="*/ 1069438640 w 179"/>
              <a:gd name="T45" fmla="*/ 2147483647 h 216"/>
              <a:gd name="T46" fmla="*/ 1026997275 w 179"/>
              <a:gd name="T47" fmla="*/ 2147483647 h 216"/>
              <a:gd name="T48" fmla="*/ 984555910 w 179"/>
              <a:gd name="T49" fmla="*/ 2147483647 h 216"/>
              <a:gd name="T50" fmla="*/ 891185030 w 179"/>
              <a:gd name="T51" fmla="*/ 2147483647 h 216"/>
              <a:gd name="T52" fmla="*/ 806302300 w 179"/>
              <a:gd name="T53" fmla="*/ 2147483647 h 216"/>
              <a:gd name="T54" fmla="*/ 712973032 w 179"/>
              <a:gd name="T55" fmla="*/ 2128886712 h 216"/>
              <a:gd name="T56" fmla="*/ 636578657 w 179"/>
              <a:gd name="T57" fmla="*/ 2105215715 h 216"/>
              <a:gd name="T58" fmla="*/ 551695927 w 179"/>
              <a:gd name="T59" fmla="*/ 2069760938 h 216"/>
              <a:gd name="T60" fmla="*/ 475301552 w 179"/>
              <a:gd name="T61" fmla="*/ 2010583445 h 216"/>
              <a:gd name="T62" fmla="*/ 398906973 w 179"/>
              <a:gd name="T63" fmla="*/ 1951457898 h 216"/>
              <a:gd name="T64" fmla="*/ 331000952 w 179"/>
              <a:gd name="T65" fmla="*/ 1845042077 h 216"/>
              <a:gd name="T66" fmla="*/ 305536092 w 179"/>
              <a:gd name="T67" fmla="*/ 1419275124 h 216"/>
              <a:gd name="T68" fmla="*/ 373442317 w 179"/>
              <a:gd name="T69" fmla="*/ 1064417269 h 216"/>
              <a:gd name="T70" fmla="*/ 517742713 w 179"/>
              <a:gd name="T71" fmla="*/ 792408360 h 216"/>
              <a:gd name="T72" fmla="*/ 712973032 w 179"/>
              <a:gd name="T73" fmla="*/ 555853772 h 216"/>
              <a:gd name="T74" fmla="*/ 925138040 w 179"/>
              <a:gd name="T75" fmla="*/ 378476905 h 216"/>
              <a:gd name="T76" fmla="*/ 1154321370 w 179"/>
              <a:gd name="T77" fmla="*/ 248390086 h 216"/>
              <a:gd name="T78" fmla="*/ 1357998227 w 179"/>
              <a:gd name="T79" fmla="*/ 141922318 h 216"/>
              <a:gd name="T80" fmla="*/ 1519275333 w 179"/>
              <a:gd name="T81" fmla="*/ 59125546 h 216"/>
              <a:gd name="T82" fmla="*/ 1417416098 w 179"/>
              <a:gd name="T83" fmla="*/ 11835499 h 216"/>
              <a:gd name="T84" fmla="*/ 1307068712 w 179"/>
              <a:gd name="T85" fmla="*/ 0 h 216"/>
              <a:gd name="T86" fmla="*/ 1188274380 w 179"/>
              <a:gd name="T87" fmla="*/ 23670997 h 216"/>
              <a:gd name="T88" fmla="*/ 1052462135 w 179"/>
              <a:gd name="T89" fmla="*/ 59125546 h 216"/>
              <a:gd name="T90" fmla="*/ 916649890 w 179"/>
              <a:gd name="T91" fmla="*/ 118251320 h 216"/>
              <a:gd name="T92" fmla="*/ 780837440 w 179"/>
              <a:gd name="T93" fmla="*/ 177428814 h 216"/>
              <a:gd name="T94" fmla="*/ 653555162 w 179"/>
              <a:gd name="T95" fmla="*/ 260173638 h 216"/>
              <a:gd name="T96" fmla="*/ 534719422 w 179"/>
              <a:gd name="T97" fmla="*/ 331134683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4" name="Freeform 290"/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>
              <a:gd name="T0" fmla="*/ 711355770 w 114"/>
              <a:gd name="T1" fmla="*/ 641508296 h 168"/>
              <a:gd name="T2" fmla="*/ 748413423 w 114"/>
              <a:gd name="T3" fmla="*/ 839829229 h 168"/>
              <a:gd name="T4" fmla="*/ 741001970 w 114"/>
              <a:gd name="T5" fmla="*/ 1026423752 h 168"/>
              <a:gd name="T6" fmla="*/ 681709570 w 114"/>
              <a:gd name="T7" fmla="*/ 1178044516 h 168"/>
              <a:gd name="T8" fmla="*/ 607594263 w 114"/>
              <a:gd name="T9" fmla="*/ 1306366677 h 168"/>
              <a:gd name="T10" fmla="*/ 511282226 w 114"/>
              <a:gd name="T11" fmla="*/ 1434689064 h 168"/>
              <a:gd name="T12" fmla="*/ 400147088 w 114"/>
              <a:gd name="T13" fmla="*/ 1562959745 h 168"/>
              <a:gd name="T14" fmla="*/ 296385582 w 114"/>
              <a:gd name="T15" fmla="*/ 1667932048 h 168"/>
              <a:gd name="T16" fmla="*/ 200073544 w 114"/>
              <a:gd name="T17" fmla="*/ 1784579280 h 168"/>
              <a:gd name="T18" fmla="*/ 185250444 w 114"/>
              <a:gd name="T19" fmla="*/ 1819604293 h 168"/>
              <a:gd name="T20" fmla="*/ 177838991 w 114"/>
              <a:gd name="T21" fmla="*/ 1842902896 h 168"/>
              <a:gd name="T22" fmla="*/ 177838991 w 114"/>
              <a:gd name="T23" fmla="*/ 1889551357 h 168"/>
              <a:gd name="T24" fmla="*/ 185250444 w 114"/>
              <a:gd name="T25" fmla="*/ 1924576370 h 168"/>
              <a:gd name="T26" fmla="*/ 207485192 w 114"/>
              <a:gd name="T27" fmla="*/ 1947874973 h 168"/>
              <a:gd name="T28" fmla="*/ 229719745 w 114"/>
              <a:gd name="T29" fmla="*/ 1959550129 h 168"/>
              <a:gd name="T30" fmla="*/ 244542845 w 114"/>
              <a:gd name="T31" fmla="*/ 1959550129 h 168"/>
              <a:gd name="T32" fmla="*/ 274151029 w 114"/>
              <a:gd name="T33" fmla="*/ 1947874973 h 168"/>
              <a:gd name="T34" fmla="*/ 392735636 w 114"/>
              <a:gd name="T35" fmla="*/ 1831227741 h 168"/>
              <a:gd name="T36" fmla="*/ 511282226 w 114"/>
              <a:gd name="T37" fmla="*/ 1714631989 h 168"/>
              <a:gd name="T38" fmla="*/ 622417364 w 114"/>
              <a:gd name="T39" fmla="*/ 1574634673 h 168"/>
              <a:gd name="T40" fmla="*/ 718767418 w 114"/>
              <a:gd name="T41" fmla="*/ 1411338980 h 168"/>
              <a:gd name="T42" fmla="*/ 792844707 w 114"/>
              <a:gd name="T43" fmla="*/ 1236368132 h 168"/>
              <a:gd name="T44" fmla="*/ 837314008 w 114"/>
              <a:gd name="T45" fmla="*/ 1038098680 h 168"/>
              <a:gd name="T46" fmla="*/ 844725461 w 114"/>
              <a:gd name="T47" fmla="*/ 828154300 h 168"/>
              <a:gd name="T48" fmla="*/ 815079260 w 114"/>
              <a:gd name="T49" fmla="*/ 594859836 h 168"/>
              <a:gd name="T50" fmla="*/ 748413423 w 114"/>
              <a:gd name="T51" fmla="*/ 419888988 h 168"/>
              <a:gd name="T52" fmla="*/ 644651916 w 114"/>
              <a:gd name="T53" fmla="*/ 279943152 h 168"/>
              <a:gd name="T54" fmla="*/ 518693679 w 114"/>
              <a:gd name="T55" fmla="*/ 163295920 h 168"/>
              <a:gd name="T56" fmla="*/ 377912535 w 114"/>
              <a:gd name="T57" fmla="*/ 81673700 h 168"/>
              <a:gd name="T58" fmla="*/ 237131197 w 114"/>
              <a:gd name="T59" fmla="*/ 23350084 h 168"/>
              <a:gd name="T60" fmla="*/ 125958238 w 114"/>
              <a:gd name="T61" fmla="*/ 0 h 168"/>
              <a:gd name="T62" fmla="*/ 37057653 w 114"/>
              <a:gd name="T63" fmla="*/ 0 h 168"/>
              <a:gd name="T64" fmla="*/ 0 w 114"/>
              <a:gd name="T65" fmla="*/ 34973532 h 168"/>
              <a:gd name="T66" fmla="*/ 88900390 w 114"/>
              <a:gd name="T67" fmla="*/ 104972304 h 168"/>
              <a:gd name="T68" fmla="*/ 192662091 w 114"/>
              <a:gd name="T69" fmla="*/ 151620764 h 168"/>
              <a:gd name="T70" fmla="*/ 303797034 w 114"/>
              <a:gd name="T71" fmla="*/ 198269452 h 168"/>
              <a:gd name="T72" fmla="*/ 400147088 w 114"/>
              <a:gd name="T73" fmla="*/ 256593068 h 168"/>
              <a:gd name="T74" fmla="*/ 503870773 w 114"/>
              <a:gd name="T75" fmla="*/ 314916684 h 168"/>
              <a:gd name="T76" fmla="*/ 592771163 w 114"/>
              <a:gd name="T77" fmla="*/ 396590384 h 168"/>
              <a:gd name="T78" fmla="*/ 659475017 w 114"/>
              <a:gd name="T79" fmla="*/ 501562461 h 168"/>
              <a:gd name="T80" fmla="*/ 711355770 w 114"/>
              <a:gd name="T81" fmla="*/ 641508296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5" name="Freeform 291"/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>
              <a:gd name="T0" fmla="*/ 755620672 w 289"/>
              <a:gd name="T1" fmla="*/ 751693914 h 351"/>
              <a:gd name="T2" fmla="*/ 403008735 w 289"/>
              <a:gd name="T3" fmla="*/ 1225855741 h 351"/>
              <a:gd name="T4" fmla="*/ 125950532 w 289"/>
              <a:gd name="T5" fmla="*/ 1792528339 h 351"/>
              <a:gd name="T6" fmla="*/ 0 w 289"/>
              <a:gd name="T7" fmla="*/ 2147483647 h 351"/>
              <a:gd name="T8" fmla="*/ 25198399 w 289"/>
              <a:gd name="T9" fmla="*/ 2147483647 h 351"/>
              <a:gd name="T10" fmla="*/ 67168021 w 289"/>
              <a:gd name="T11" fmla="*/ 2147483647 h 351"/>
              <a:gd name="T12" fmla="*/ 142721958 w 289"/>
              <a:gd name="T13" fmla="*/ 2147483647 h 351"/>
              <a:gd name="T14" fmla="*/ 243474091 w 289"/>
              <a:gd name="T15" fmla="*/ 2147483647 h 351"/>
              <a:gd name="T16" fmla="*/ 419780161 w 289"/>
              <a:gd name="T17" fmla="*/ 2147483647 h 351"/>
              <a:gd name="T18" fmla="*/ 646482826 w 289"/>
              <a:gd name="T19" fmla="*/ 2147483647 h 351"/>
              <a:gd name="T20" fmla="*/ 898342630 w 289"/>
              <a:gd name="T21" fmla="*/ 2147483647 h 351"/>
              <a:gd name="T22" fmla="*/ 1141816722 w 289"/>
              <a:gd name="T23" fmla="*/ 2147483647 h 351"/>
              <a:gd name="T24" fmla="*/ 1402103498 w 289"/>
              <a:gd name="T25" fmla="*/ 2147483647 h 351"/>
              <a:gd name="T26" fmla="*/ 1653963303 w 289"/>
              <a:gd name="T27" fmla="*/ 2147483647 h 351"/>
              <a:gd name="T28" fmla="*/ 1914250079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1981418100 w 289"/>
              <a:gd name="T43" fmla="*/ 2147483647 h 351"/>
              <a:gd name="T44" fmla="*/ 1746329722 w 289"/>
              <a:gd name="T45" fmla="*/ 2147483647 h 351"/>
              <a:gd name="T46" fmla="*/ 1502855631 w 289"/>
              <a:gd name="T47" fmla="*/ 2147483647 h 351"/>
              <a:gd name="T48" fmla="*/ 1276152967 w 289"/>
              <a:gd name="T49" fmla="*/ 2147483647 h 351"/>
              <a:gd name="T50" fmla="*/ 1049491561 w 289"/>
              <a:gd name="T51" fmla="*/ 2147483647 h 351"/>
              <a:gd name="T52" fmla="*/ 822788693 w 289"/>
              <a:gd name="T53" fmla="*/ 2147483647 h 351"/>
              <a:gd name="T54" fmla="*/ 604513001 w 289"/>
              <a:gd name="T55" fmla="*/ 2147483647 h 351"/>
              <a:gd name="T56" fmla="*/ 411394448 w 289"/>
              <a:gd name="T57" fmla="*/ 2147483647 h 351"/>
              <a:gd name="T58" fmla="*/ 285443916 w 289"/>
              <a:gd name="T59" fmla="*/ 2147483647 h 351"/>
              <a:gd name="T60" fmla="*/ 251859804 w 289"/>
              <a:gd name="T61" fmla="*/ 2147483647 h 351"/>
              <a:gd name="T62" fmla="*/ 285443916 w 289"/>
              <a:gd name="T63" fmla="*/ 2147483647 h 351"/>
              <a:gd name="T64" fmla="*/ 386196049 w 289"/>
              <a:gd name="T65" fmla="*/ 1827200741 h 351"/>
              <a:gd name="T66" fmla="*/ 537344980 w 289"/>
              <a:gd name="T67" fmla="*/ 1480272968 h 351"/>
              <a:gd name="T68" fmla="*/ 713650847 w 289"/>
              <a:gd name="T69" fmla="*/ 1179574915 h 351"/>
              <a:gd name="T70" fmla="*/ 923541029 w 289"/>
              <a:gd name="T71" fmla="*/ 890485511 h 351"/>
              <a:gd name="T72" fmla="*/ 1150243694 w 289"/>
              <a:gd name="T73" fmla="*/ 612902317 h 351"/>
              <a:gd name="T74" fmla="*/ 1469271519 w 289"/>
              <a:gd name="T75" fmla="*/ 404766141 h 351"/>
              <a:gd name="T76" fmla="*/ 1788299548 w 289"/>
              <a:gd name="T77" fmla="*/ 219744825 h 351"/>
              <a:gd name="T78" fmla="*/ 1989803813 w 289"/>
              <a:gd name="T79" fmla="*/ 69395686 h 351"/>
              <a:gd name="T80" fmla="*/ 1931062765 w 289"/>
              <a:gd name="T81" fmla="*/ 0 h 351"/>
              <a:gd name="T82" fmla="*/ 1662390275 w 289"/>
              <a:gd name="T83" fmla="*/ 46280826 h 351"/>
              <a:gd name="T84" fmla="*/ 1351747960 w 289"/>
              <a:gd name="T85" fmla="*/ 196578859 h 351"/>
              <a:gd name="T86" fmla="*/ 1066262784 w 289"/>
              <a:gd name="T87" fmla="*/ 404766141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6" name="Freeform 292"/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>
              <a:gd name="T0" fmla="*/ 1680000000 w 254"/>
              <a:gd name="T1" fmla="*/ 871340569 h 234"/>
              <a:gd name="T2" fmla="*/ 1776000000 w 254"/>
              <a:gd name="T3" fmla="*/ 1030902894 h 234"/>
              <a:gd name="T4" fmla="*/ 1832000000 w 254"/>
              <a:gd name="T5" fmla="*/ 1214992474 h 234"/>
              <a:gd name="T6" fmla="*/ 1856000000 w 254"/>
              <a:gd name="T7" fmla="*/ 1411319616 h 234"/>
              <a:gd name="T8" fmla="*/ 1856000000 w 254"/>
              <a:gd name="T9" fmla="*/ 1619936913 h 234"/>
              <a:gd name="T10" fmla="*/ 1840000000 w 254"/>
              <a:gd name="T11" fmla="*/ 1791789391 h 234"/>
              <a:gd name="T12" fmla="*/ 1808000000 w 254"/>
              <a:gd name="T13" fmla="*/ 1939061332 h 234"/>
              <a:gd name="T14" fmla="*/ 1752000000 w 254"/>
              <a:gd name="T15" fmla="*/ 2086333042 h 234"/>
              <a:gd name="T16" fmla="*/ 1688000000 w 254"/>
              <a:gd name="T17" fmla="*/ 2147483647 h 234"/>
              <a:gd name="T18" fmla="*/ 1616000000 w 254"/>
              <a:gd name="T19" fmla="*/ 2147483647 h 234"/>
              <a:gd name="T20" fmla="*/ 1544000000 w 254"/>
              <a:gd name="T21" fmla="*/ 2147483647 h 234"/>
              <a:gd name="T22" fmla="*/ 1464000000 w 254"/>
              <a:gd name="T23" fmla="*/ 2147483647 h 234"/>
              <a:gd name="T24" fmla="*/ 1392000000 w 254"/>
              <a:gd name="T25" fmla="*/ 2147483647 h 234"/>
              <a:gd name="T26" fmla="*/ 1376000000 w 254"/>
              <a:gd name="T27" fmla="*/ 2147483647 h 234"/>
              <a:gd name="T28" fmla="*/ 1376000000 w 254"/>
              <a:gd name="T29" fmla="*/ 2147483647 h 234"/>
              <a:gd name="T30" fmla="*/ 1376000000 w 254"/>
              <a:gd name="T31" fmla="*/ 2147483647 h 234"/>
              <a:gd name="T32" fmla="*/ 1392000000 w 254"/>
              <a:gd name="T33" fmla="*/ 2147483647 h 234"/>
              <a:gd name="T34" fmla="*/ 1416000000 w 254"/>
              <a:gd name="T35" fmla="*/ 2147483647 h 234"/>
              <a:gd name="T36" fmla="*/ 1448000000 w 254"/>
              <a:gd name="T37" fmla="*/ 2147483647 h 234"/>
              <a:gd name="T38" fmla="*/ 1472000000 w 254"/>
              <a:gd name="T39" fmla="*/ 2147483647 h 234"/>
              <a:gd name="T40" fmla="*/ 1496000000 w 254"/>
              <a:gd name="T41" fmla="*/ 2147483647 h 234"/>
              <a:gd name="T42" fmla="*/ 1664000000 w 254"/>
              <a:gd name="T43" fmla="*/ 2147483647 h 234"/>
              <a:gd name="T44" fmla="*/ 1808000000 w 254"/>
              <a:gd name="T45" fmla="*/ 2147483647 h 234"/>
              <a:gd name="T46" fmla="*/ 1920000000 w 254"/>
              <a:gd name="T47" fmla="*/ 2147483647 h 234"/>
              <a:gd name="T48" fmla="*/ 1992000000 w 254"/>
              <a:gd name="T49" fmla="*/ 1902243462 h 234"/>
              <a:gd name="T50" fmla="*/ 2032000000 w 254"/>
              <a:gd name="T51" fmla="*/ 1607699811 h 234"/>
              <a:gd name="T52" fmla="*/ 2008000000 w 254"/>
              <a:gd name="T53" fmla="*/ 1313156160 h 234"/>
              <a:gd name="T54" fmla="*/ 1944000000 w 254"/>
              <a:gd name="T55" fmla="*/ 1030902894 h 234"/>
              <a:gd name="T56" fmla="*/ 1808000000 w 254"/>
              <a:gd name="T57" fmla="*/ 785414214 h 234"/>
              <a:gd name="T58" fmla="*/ 1712000000 w 254"/>
              <a:gd name="T59" fmla="*/ 650432888 h 234"/>
              <a:gd name="T60" fmla="*/ 1592000000 w 254"/>
              <a:gd name="T61" fmla="*/ 552269432 h 234"/>
              <a:gd name="T62" fmla="*/ 1464000000 w 254"/>
              <a:gd name="T63" fmla="*/ 441815592 h 234"/>
              <a:gd name="T64" fmla="*/ 1320000000 w 254"/>
              <a:gd name="T65" fmla="*/ 355889237 h 234"/>
              <a:gd name="T66" fmla="*/ 1176000000 w 254"/>
              <a:gd name="T67" fmla="*/ 257725781 h 234"/>
              <a:gd name="T68" fmla="*/ 1032000000 w 254"/>
              <a:gd name="T69" fmla="*/ 196380195 h 234"/>
              <a:gd name="T70" fmla="*/ 888000000 w 254"/>
              <a:gd name="T71" fmla="*/ 147271941 h 234"/>
              <a:gd name="T72" fmla="*/ 744000000 w 254"/>
              <a:gd name="T73" fmla="*/ 85926355 h 234"/>
              <a:gd name="T74" fmla="*/ 600000000 w 254"/>
              <a:gd name="T75" fmla="*/ 49108254 h 234"/>
              <a:gd name="T76" fmla="*/ 472000000 w 254"/>
              <a:gd name="T77" fmla="*/ 24527486 h 234"/>
              <a:gd name="T78" fmla="*/ 344000000 w 254"/>
              <a:gd name="T79" fmla="*/ 0 h 234"/>
              <a:gd name="T80" fmla="*/ 248000000 w 254"/>
              <a:gd name="T81" fmla="*/ 0 h 234"/>
              <a:gd name="T82" fmla="*/ 152000000 w 254"/>
              <a:gd name="T83" fmla="*/ 0 h 234"/>
              <a:gd name="T84" fmla="*/ 80000000 w 254"/>
              <a:gd name="T85" fmla="*/ 0 h 234"/>
              <a:gd name="T86" fmla="*/ 24000000 w 254"/>
              <a:gd name="T87" fmla="*/ 24527486 h 234"/>
              <a:gd name="T88" fmla="*/ 0 w 254"/>
              <a:gd name="T89" fmla="*/ 49108254 h 234"/>
              <a:gd name="T90" fmla="*/ 88000000 w 254"/>
              <a:gd name="T91" fmla="*/ 73635970 h 234"/>
              <a:gd name="T92" fmla="*/ 168000000 w 254"/>
              <a:gd name="T93" fmla="*/ 85926355 h 234"/>
              <a:gd name="T94" fmla="*/ 272000000 w 254"/>
              <a:gd name="T95" fmla="*/ 110453840 h 234"/>
              <a:gd name="T96" fmla="*/ 368000000 w 254"/>
              <a:gd name="T97" fmla="*/ 147271941 h 234"/>
              <a:gd name="T98" fmla="*/ 472000000 w 254"/>
              <a:gd name="T99" fmla="*/ 184089811 h 234"/>
              <a:gd name="T100" fmla="*/ 592000000 w 254"/>
              <a:gd name="T101" fmla="*/ 208617296 h 234"/>
              <a:gd name="T102" fmla="*/ 696000000 w 254"/>
              <a:gd name="T103" fmla="*/ 245435397 h 234"/>
              <a:gd name="T104" fmla="*/ 816000000 w 254"/>
              <a:gd name="T105" fmla="*/ 282253267 h 234"/>
              <a:gd name="T106" fmla="*/ 928000000 w 254"/>
              <a:gd name="T107" fmla="*/ 343651905 h 234"/>
              <a:gd name="T108" fmla="*/ 1048000000 w 254"/>
              <a:gd name="T109" fmla="*/ 392707107 h 234"/>
              <a:gd name="T110" fmla="*/ 1160000000 w 254"/>
              <a:gd name="T111" fmla="*/ 441815592 h 234"/>
              <a:gd name="T112" fmla="*/ 1272000000 w 254"/>
              <a:gd name="T113" fmla="*/ 515451332 h 234"/>
              <a:gd name="T114" fmla="*/ 1384000000 w 254"/>
              <a:gd name="T115" fmla="*/ 589087302 h 234"/>
              <a:gd name="T116" fmla="*/ 1488000000 w 254"/>
              <a:gd name="T117" fmla="*/ 674960374 h 234"/>
              <a:gd name="T118" fmla="*/ 1592000000 w 254"/>
              <a:gd name="T119" fmla="*/ 773177113 h 234"/>
              <a:gd name="T120" fmla="*/ 1680000000 w 254"/>
              <a:gd name="T121" fmla="*/ 871340569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7" name="Freeform 293"/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>
              <a:gd name="T0" fmla="*/ 0 w 103"/>
              <a:gd name="T1" fmla="*/ 1336144084 h 221"/>
              <a:gd name="T2" fmla="*/ 0 w 103"/>
              <a:gd name="T3" fmla="*/ 1534892232 h 221"/>
              <a:gd name="T4" fmla="*/ 32155251 w 103"/>
              <a:gd name="T5" fmla="*/ 1722631811 h 221"/>
              <a:gd name="T6" fmla="*/ 96505825 w 103"/>
              <a:gd name="T7" fmla="*/ 1899313161 h 221"/>
              <a:gd name="T8" fmla="*/ 176953860 w 103"/>
              <a:gd name="T9" fmla="*/ 2053878501 h 221"/>
              <a:gd name="T10" fmla="*/ 281528551 w 103"/>
              <a:gd name="T11" fmla="*/ 2147483647 h 221"/>
              <a:gd name="T12" fmla="*/ 402160833 w 103"/>
              <a:gd name="T13" fmla="*/ 2147483647 h 221"/>
              <a:gd name="T14" fmla="*/ 530861780 w 103"/>
              <a:gd name="T15" fmla="*/ 2147483647 h 221"/>
              <a:gd name="T16" fmla="*/ 667591723 w 103"/>
              <a:gd name="T17" fmla="*/ 2147483647 h 221"/>
              <a:gd name="T18" fmla="*/ 715844635 w 103"/>
              <a:gd name="T19" fmla="*/ 2147483647 h 221"/>
              <a:gd name="T20" fmla="*/ 756068753 w 103"/>
              <a:gd name="T21" fmla="*/ 2147483647 h 221"/>
              <a:gd name="T22" fmla="*/ 788223804 w 103"/>
              <a:gd name="T23" fmla="*/ 2147483647 h 221"/>
              <a:gd name="T24" fmla="*/ 804321465 w 103"/>
              <a:gd name="T25" fmla="*/ 2147483647 h 221"/>
              <a:gd name="T26" fmla="*/ 804321465 w 103"/>
              <a:gd name="T27" fmla="*/ 2147483647 h 221"/>
              <a:gd name="T28" fmla="*/ 796292871 w 103"/>
              <a:gd name="T29" fmla="*/ 2147483647 h 221"/>
              <a:gd name="T30" fmla="*/ 772126142 w 103"/>
              <a:gd name="T31" fmla="*/ 2147483647 h 221"/>
              <a:gd name="T32" fmla="*/ 731942297 w 103"/>
              <a:gd name="T33" fmla="*/ 2142243894 h 221"/>
              <a:gd name="T34" fmla="*/ 595212354 w 103"/>
              <a:gd name="T35" fmla="*/ 2075945076 h 221"/>
              <a:gd name="T36" fmla="*/ 466511407 w 103"/>
              <a:gd name="T37" fmla="*/ 1976571113 h 221"/>
              <a:gd name="T38" fmla="*/ 361936715 w 103"/>
              <a:gd name="T39" fmla="*/ 1855130353 h 221"/>
              <a:gd name="T40" fmla="*/ 289557346 w 103"/>
              <a:gd name="T41" fmla="*/ 1711573583 h 221"/>
              <a:gd name="T42" fmla="*/ 241304434 w 103"/>
              <a:gd name="T43" fmla="*/ 1534892232 h 221"/>
              <a:gd name="T44" fmla="*/ 217177978 w 103"/>
              <a:gd name="T45" fmla="*/ 1347152654 h 221"/>
              <a:gd name="T46" fmla="*/ 217177978 w 103"/>
              <a:gd name="T47" fmla="*/ 1137346501 h 221"/>
              <a:gd name="T48" fmla="*/ 257362023 w 103"/>
              <a:gd name="T49" fmla="*/ 927540347 h 221"/>
              <a:gd name="T50" fmla="*/ 305655008 w 103"/>
              <a:gd name="T51" fmla="*/ 772975230 h 221"/>
              <a:gd name="T52" fmla="*/ 370005582 w 103"/>
              <a:gd name="T53" fmla="*/ 629418459 h 221"/>
              <a:gd name="T54" fmla="*/ 450413545 w 103"/>
              <a:gd name="T55" fmla="*/ 507928264 h 221"/>
              <a:gd name="T56" fmla="*/ 530861780 w 103"/>
              <a:gd name="T57" fmla="*/ 386487504 h 221"/>
              <a:gd name="T58" fmla="*/ 611269944 w 103"/>
              <a:gd name="T59" fmla="*/ 276055536 h 221"/>
              <a:gd name="T60" fmla="*/ 691718179 w 103"/>
              <a:gd name="T61" fmla="*/ 187739578 h 221"/>
              <a:gd name="T62" fmla="*/ 772126142 w 103"/>
              <a:gd name="T63" fmla="*/ 88315957 h 221"/>
              <a:gd name="T64" fmla="*/ 828447921 w 103"/>
              <a:gd name="T65" fmla="*/ 11058005 h 221"/>
              <a:gd name="T66" fmla="*/ 772126142 w 103"/>
              <a:gd name="T67" fmla="*/ 0 h 221"/>
              <a:gd name="T68" fmla="*/ 675620517 w 103"/>
              <a:gd name="T69" fmla="*/ 55191155 h 221"/>
              <a:gd name="T70" fmla="*/ 554988236 w 103"/>
              <a:gd name="T71" fmla="*/ 187739578 h 221"/>
              <a:gd name="T72" fmla="*/ 410189627 w 103"/>
              <a:gd name="T73" fmla="*/ 364420929 h 221"/>
              <a:gd name="T74" fmla="*/ 273459685 w 103"/>
              <a:gd name="T75" fmla="*/ 585235652 h 221"/>
              <a:gd name="T76" fmla="*/ 144758537 w 103"/>
              <a:gd name="T77" fmla="*/ 828166385 h 221"/>
              <a:gd name="T78" fmla="*/ 56321779 w 103"/>
              <a:gd name="T79" fmla="*/ 1082155346 h 221"/>
              <a:gd name="T80" fmla="*/ 0 w 103"/>
              <a:gd name="T81" fmla="*/ 1336144084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8" name="Freeform 294"/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>
              <a:gd name="T0" fmla="*/ 1513375473 w 221"/>
              <a:gd name="T1" fmla="*/ 1327465240 h 288"/>
              <a:gd name="T2" fmla="*/ 1602899583 w 221"/>
              <a:gd name="T3" fmla="*/ 1535242408 h 288"/>
              <a:gd name="T4" fmla="*/ 1643596072 w 221"/>
              <a:gd name="T5" fmla="*/ 1766105928 h 288"/>
              <a:gd name="T6" fmla="*/ 1619162048 w 221"/>
              <a:gd name="T7" fmla="*/ 2008512624 h 288"/>
              <a:gd name="T8" fmla="*/ 1521547233 w 221"/>
              <a:gd name="T9" fmla="*/ 2147483647 h 288"/>
              <a:gd name="T10" fmla="*/ 1383195301 w 221"/>
              <a:gd name="T11" fmla="*/ 2147483647 h 288"/>
              <a:gd name="T12" fmla="*/ 1220490199 w 221"/>
              <a:gd name="T13" fmla="*/ 2147483647 h 288"/>
              <a:gd name="T14" fmla="*/ 1049613538 w 221"/>
              <a:gd name="T15" fmla="*/ 2147483647 h 288"/>
              <a:gd name="T16" fmla="*/ 943826963 w 221"/>
              <a:gd name="T17" fmla="*/ 2147483647 h 288"/>
              <a:gd name="T18" fmla="*/ 911302033 w 221"/>
              <a:gd name="T19" fmla="*/ 2147483647 h 288"/>
              <a:gd name="T20" fmla="*/ 886868009 w 221"/>
              <a:gd name="T21" fmla="*/ 2147483647 h 288"/>
              <a:gd name="T22" fmla="*/ 894999141 w 221"/>
              <a:gd name="T23" fmla="*/ 2147483647 h 288"/>
              <a:gd name="T24" fmla="*/ 951958095 w 221"/>
              <a:gd name="T25" fmla="*/ 2147483647 h 288"/>
              <a:gd name="T26" fmla="*/ 1017048181 w 221"/>
              <a:gd name="T27" fmla="*/ 2147483647 h 288"/>
              <a:gd name="T28" fmla="*/ 1130966089 w 221"/>
              <a:gd name="T29" fmla="*/ 2147483647 h 288"/>
              <a:gd name="T30" fmla="*/ 1318105215 w 221"/>
              <a:gd name="T31" fmla="*/ 2147483647 h 288"/>
              <a:gd name="T32" fmla="*/ 1513375473 w 221"/>
              <a:gd name="T33" fmla="*/ 2147483647 h 288"/>
              <a:gd name="T34" fmla="*/ 1684252134 w 221"/>
              <a:gd name="T35" fmla="*/ 2147483647 h 288"/>
              <a:gd name="T36" fmla="*/ 1790038709 w 221"/>
              <a:gd name="T37" fmla="*/ 2008512624 h 288"/>
              <a:gd name="T38" fmla="*/ 1773776445 w 221"/>
              <a:gd name="T39" fmla="*/ 1639130992 h 288"/>
              <a:gd name="T40" fmla="*/ 1659858537 w 221"/>
              <a:gd name="T41" fmla="*/ 1292835712 h 288"/>
              <a:gd name="T42" fmla="*/ 1472719411 w 221"/>
              <a:gd name="T43" fmla="*/ 1004256312 h 288"/>
              <a:gd name="T44" fmla="*/ 1293711417 w 221"/>
              <a:gd name="T45" fmla="*/ 796479144 h 288"/>
              <a:gd name="T46" fmla="*/ 1114703624 w 221"/>
              <a:gd name="T47" fmla="*/ 634874680 h 288"/>
              <a:gd name="T48" fmla="*/ 927564498 w 221"/>
              <a:gd name="T49" fmla="*/ 461727040 h 288"/>
              <a:gd name="T50" fmla="*/ 724162907 w 221"/>
              <a:gd name="T51" fmla="*/ 311665752 h 288"/>
              <a:gd name="T52" fmla="*/ 537023781 w 221"/>
              <a:gd name="T53" fmla="*/ 173147640 h 288"/>
              <a:gd name="T54" fmla="*/ 341753523 w 221"/>
              <a:gd name="T55" fmla="*/ 69259056 h 288"/>
              <a:gd name="T56" fmla="*/ 179007994 w 221"/>
              <a:gd name="T57" fmla="*/ 11543176 h 288"/>
              <a:gd name="T58" fmla="*/ 56958954 w 221"/>
              <a:gd name="T59" fmla="*/ 11543176 h 288"/>
              <a:gd name="T60" fmla="*/ 65090086 w 221"/>
              <a:gd name="T61" fmla="*/ 57715880 h 288"/>
              <a:gd name="T62" fmla="*/ 211532723 w 221"/>
              <a:gd name="T63" fmla="*/ 150061288 h 288"/>
              <a:gd name="T64" fmla="*/ 382409384 w 221"/>
              <a:gd name="T65" fmla="*/ 253949872 h 288"/>
              <a:gd name="T66" fmla="*/ 577679843 w 221"/>
              <a:gd name="T67" fmla="*/ 392467984 h 288"/>
              <a:gd name="T68" fmla="*/ 781121861 w 221"/>
              <a:gd name="T69" fmla="*/ 554072448 h 288"/>
              <a:gd name="T70" fmla="*/ 984523452 w 221"/>
              <a:gd name="T71" fmla="*/ 738763264 h 288"/>
              <a:gd name="T72" fmla="*/ 1187924842 w 221"/>
              <a:gd name="T73" fmla="*/ 934997256 h 288"/>
              <a:gd name="T74" fmla="*/ 1375063968 w 221"/>
              <a:gd name="T75" fmla="*/ 1131231248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599" name="Freeform 295"/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>
              <a:gd name="T0" fmla="*/ 201509061 w 74"/>
              <a:gd name="T1" fmla="*/ 142395070 h 174"/>
              <a:gd name="T2" fmla="*/ 187120893 w 74"/>
              <a:gd name="T3" fmla="*/ 83085459 h 174"/>
              <a:gd name="T4" fmla="*/ 165538642 w 74"/>
              <a:gd name="T5" fmla="*/ 35585766 h 174"/>
              <a:gd name="T6" fmla="*/ 122336878 w 74"/>
              <a:gd name="T7" fmla="*/ 11861922 h 174"/>
              <a:gd name="T8" fmla="*/ 86366460 w 74"/>
              <a:gd name="T9" fmla="*/ 0 h 174"/>
              <a:gd name="T10" fmla="*/ 50358586 w 74"/>
              <a:gd name="T11" fmla="*/ 23723844 h 174"/>
              <a:gd name="T12" fmla="*/ 21582251 w 74"/>
              <a:gd name="T13" fmla="*/ 59309610 h 174"/>
              <a:gd name="T14" fmla="*/ 0 w 74"/>
              <a:gd name="T15" fmla="*/ 118671226 h 174"/>
              <a:gd name="T16" fmla="*/ 0 w 74"/>
              <a:gd name="T17" fmla="*/ 189842758 h 174"/>
              <a:gd name="T18" fmla="*/ 35970419 w 74"/>
              <a:gd name="T19" fmla="*/ 462822752 h 174"/>
              <a:gd name="T20" fmla="*/ 93560543 w 74"/>
              <a:gd name="T21" fmla="*/ 783198430 h 174"/>
              <a:gd name="T22" fmla="*/ 172732726 w 74"/>
              <a:gd name="T23" fmla="*/ 1091712414 h 174"/>
              <a:gd name="T24" fmla="*/ 259061924 w 74"/>
              <a:gd name="T25" fmla="*/ 1400278174 h 174"/>
              <a:gd name="T26" fmla="*/ 352622274 w 74"/>
              <a:gd name="T27" fmla="*/ 1673206164 h 174"/>
              <a:gd name="T28" fmla="*/ 438988733 w 74"/>
              <a:gd name="T29" fmla="*/ 1886824771 h 174"/>
              <a:gd name="T30" fmla="*/ 496578665 w 74"/>
              <a:gd name="T31" fmla="*/ 2029219841 h 174"/>
              <a:gd name="T32" fmla="*/ 532549083 w 74"/>
              <a:gd name="T33" fmla="*/ 2064805379 h 174"/>
              <a:gd name="T34" fmla="*/ 518160916 w 74"/>
              <a:gd name="T35" fmla="*/ 1922410537 h 174"/>
              <a:gd name="T36" fmla="*/ 482190497 w 74"/>
              <a:gd name="T37" fmla="*/ 1744429701 h 174"/>
              <a:gd name="T38" fmla="*/ 438988733 w 74"/>
              <a:gd name="T39" fmla="*/ 1518949400 h 174"/>
              <a:gd name="T40" fmla="*/ 381435871 w 74"/>
              <a:gd name="T41" fmla="*/ 1246021183 h 174"/>
              <a:gd name="T42" fmla="*/ 331040023 w 74"/>
              <a:gd name="T43" fmla="*/ 973093193 h 174"/>
              <a:gd name="T44" fmla="*/ 273487353 w 74"/>
              <a:gd name="T45" fmla="*/ 688251049 h 174"/>
              <a:gd name="T46" fmla="*/ 230285396 w 74"/>
              <a:gd name="T47" fmla="*/ 415323059 h 174"/>
              <a:gd name="T48" fmla="*/ 201509061 w 74"/>
              <a:gd name="T49" fmla="*/ 142395070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0" name="Freeform 296"/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>
              <a:gd name="T0" fmla="*/ 168569059 w 39"/>
              <a:gd name="T1" fmla="*/ 94501357 h 87"/>
              <a:gd name="T2" fmla="*/ 160161334 w 39"/>
              <a:gd name="T3" fmla="*/ 52500705 h 87"/>
              <a:gd name="T4" fmla="*/ 134855328 w 39"/>
              <a:gd name="T5" fmla="*/ 21000326 h 87"/>
              <a:gd name="T6" fmla="*/ 109590636 w 39"/>
              <a:gd name="T7" fmla="*/ 0 h 87"/>
              <a:gd name="T8" fmla="*/ 67427664 w 39"/>
              <a:gd name="T9" fmla="*/ 0 h 87"/>
              <a:gd name="T10" fmla="*/ 42162972 w 39"/>
              <a:gd name="T11" fmla="*/ 10500053 h 87"/>
              <a:gd name="T12" fmla="*/ 16856967 w 39"/>
              <a:gd name="T13" fmla="*/ 31500379 h 87"/>
              <a:gd name="T14" fmla="*/ 0 w 39"/>
              <a:gd name="T15" fmla="*/ 63000978 h 87"/>
              <a:gd name="T16" fmla="*/ 0 w 39"/>
              <a:gd name="T17" fmla="*/ 105001410 h 87"/>
              <a:gd name="T18" fmla="*/ 0 w 39"/>
              <a:gd name="T19" fmla="*/ 230955412 h 87"/>
              <a:gd name="T20" fmla="*/ 25306005 w 39"/>
              <a:gd name="T21" fmla="*/ 367457421 h 87"/>
              <a:gd name="T22" fmla="*/ 59019939 w 39"/>
              <a:gd name="T23" fmla="*/ 503911476 h 87"/>
              <a:gd name="T24" fmla="*/ 109590636 w 39"/>
              <a:gd name="T25" fmla="*/ 629913212 h 87"/>
              <a:gd name="T26" fmla="*/ 160161334 w 39"/>
              <a:gd name="T27" fmla="*/ 755914948 h 87"/>
              <a:gd name="T28" fmla="*/ 210732031 w 39"/>
              <a:gd name="T29" fmla="*/ 850368352 h 87"/>
              <a:gd name="T30" fmla="*/ 278159695 w 39"/>
              <a:gd name="T31" fmla="*/ 902869276 h 87"/>
              <a:gd name="T32" fmla="*/ 320281354 w 39"/>
              <a:gd name="T33" fmla="*/ 913369329 h 87"/>
              <a:gd name="T34" fmla="*/ 328730392 w 39"/>
              <a:gd name="T35" fmla="*/ 734914622 h 87"/>
              <a:gd name="T36" fmla="*/ 286567420 w 39"/>
              <a:gd name="T37" fmla="*/ 524911583 h 87"/>
              <a:gd name="T38" fmla="*/ 227588998 w 39"/>
              <a:gd name="T39" fmla="*/ 304456443 h 87"/>
              <a:gd name="T40" fmla="*/ 168569059 w 39"/>
              <a:gd name="T41" fmla="*/ 9450135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1" name="Freeform 297"/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>
              <a:gd name="T0" fmla="*/ 117270119 w 34"/>
              <a:gd name="T1" fmla="*/ 72408822 h 51"/>
              <a:gd name="T2" fmla="*/ 117270119 w 34"/>
              <a:gd name="T3" fmla="*/ 82759818 h 51"/>
              <a:gd name="T4" fmla="*/ 117270119 w 34"/>
              <a:gd name="T5" fmla="*/ 82759818 h 51"/>
              <a:gd name="T6" fmla="*/ 117270119 w 34"/>
              <a:gd name="T7" fmla="*/ 82759818 h 51"/>
              <a:gd name="T8" fmla="*/ 117270119 w 34"/>
              <a:gd name="T9" fmla="*/ 82759818 h 51"/>
              <a:gd name="T10" fmla="*/ 110747362 w 34"/>
              <a:gd name="T11" fmla="*/ 51754548 h 51"/>
              <a:gd name="T12" fmla="*/ 91214015 w 34"/>
              <a:gd name="T13" fmla="*/ 10350997 h 51"/>
              <a:gd name="T14" fmla="*/ 71645743 w 34"/>
              <a:gd name="T15" fmla="*/ 0 h 51"/>
              <a:gd name="T16" fmla="*/ 45589451 w 34"/>
              <a:gd name="T17" fmla="*/ 0 h 51"/>
              <a:gd name="T18" fmla="*/ 26056104 w 34"/>
              <a:gd name="T19" fmla="*/ 10350997 h 51"/>
              <a:gd name="T20" fmla="*/ 6522757 w 34"/>
              <a:gd name="T21" fmla="*/ 51754548 h 51"/>
              <a:gd name="T22" fmla="*/ 0 w 34"/>
              <a:gd name="T23" fmla="*/ 82759818 h 51"/>
              <a:gd name="T24" fmla="*/ 0 w 34"/>
              <a:gd name="T25" fmla="*/ 113812591 h 51"/>
              <a:gd name="T26" fmla="*/ 6522757 w 34"/>
              <a:gd name="T27" fmla="*/ 165519637 h 51"/>
              <a:gd name="T28" fmla="*/ 26056104 w 34"/>
              <a:gd name="T29" fmla="*/ 237976179 h 51"/>
              <a:gd name="T30" fmla="*/ 52112209 w 34"/>
              <a:gd name="T31" fmla="*/ 310385000 h 51"/>
              <a:gd name="T32" fmla="*/ 84691257 w 34"/>
              <a:gd name="T33" fmla="*/ 382794040 h 51"/>
              <a:gd name="T34" fmla="*/ 117270119 w 34"/>
              <a:gd name="T35" fmla="*/ 444899367 h 51"/>
              <a:gd name="T36" fmla="*/ 162859571 w 34"/>
              <a:gd name="T37" fmla="*/ 486255634 h 51"/>
              <a:gd name="T38" fmla="*/ 195438619 w 34"/>
              <a:gd name="T39" fmla="*/ 527659186 h 51"/>
              <a:gd name="T40" fmla="*/ 221494724 w 34"/>
              <a:gd name="T41" fmla="*/ 527659186 h 51"/>
              <a:gd name="T42" fmla="*/ 214971966 w 34"/>
              <a:gd name="T43" fmla="*/ 413846595 h 51"/>
              <a:gd name="T44" fmla="*/ 188915862 w 34"/>
              <a:gd name="T45" fmla="*/ 279332228 h 51"/>
              <a:gd name="T46" fmla="*/ 149848981 w 34"/>
              <a:gd name="T47" fmla="*/ 155216361 h 51"/>
              <a:gd name="T48" fmla="*/ 117270119 w 34"/>
              <a:gd name="T49" fmla="*/ 72408822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2" name="Freeform 298"/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>
              <a:gd name="T0" fmla="*/ 328473145 w 46"/>
              <a:gd name="T1" fmla="*/ 170991068 h 33"/>
              <a:gd name="T2" fmla="*/ 364017339 w 46"/>
              <a:gd name="T3" fmla="*/ 156735703 h 33"/>
              <a:gd name="T4" fmla="*/ 399518671 w 46"/>
              <a:gd name="T5" fmla="*/ 135371032 h 33"/>
              <a:gd name="T6" fmla="*/ 408393900 w 46"/>
              <a:gd name="T7" fmla="*/ 106860109 h 33"/>
              <a:gd name="T8" fmla="*/ 408393900 w 46"/>
              <a:gd name="T9" fmla="*/ 71240073 h 33"/>
              <a:gd name="T10" fmla="*/ 390643234 w 46"/>
              <a:gd name="T11" fmla="*/ 35620036 h 33"/>
              <a:gd name="T12" fmla="*/ 364017339 w 46"/>
              <a:gd name="T13" fmla="*/ 14255365 h 33"/>
              <a:gd name="T14" fmla="*/ 328473145 w 46"/>
              <a:gd name="T15" fmla="*/ 0 h 33"/>
              <a:gd name="T16" fmla="*/ 284096377 w 46"/>
              <a:gd name="T17" fmla="*/ 0 h 33"/>
              <a:gd name="T18" fmla="*/ 257470482 w 46"/>
              <a:gd name="T19" fmla="*/ 0 h 33"/>
              <a:gd name="T20" fmla="*/ 221969151 w 46"/>
              <a:gd name="T21" fmla="*/ 7109114 h 33"/>
              <a:gd name="T22" fmla="*/ 168674291 w 46"/>
              <a:gd name="T23" fmla="*/ 21364671 h 33"/>
              <a:gd name="T24" fmla="*/ 106546857 w 46"/>
              <a:gd name="T25" fmla="*/ 49875402 h 33"/>
              <a:gd name="T26" fmla="*/ 44376768 w 46"/>
              <a:gd name="T27" fmla="*/ 99750995 h 33"/>
              <a:gd name="T28" fmla="*/ 17750666 w 46"/>
              <a:gd name="T29" fmla="*/ 142480145 h 33"/>
              <a:gd name="T30" fmla="*/ 0 w 46"/>
              <a:gd name="T31" fmla="*/ 185246433 h 33"/>
              <a:gd name="T32" fmla="*/ 0 w 46"/>
              <a:gd name="T33" fmla="*/ 206611105 h 33"/>
              <a:gd name="T34" fmla="*/ 26626102 w 46"/>
              <a:gd name="T35" fmla="*/ 220866662 h 33"/>
              <a:gd name="T36" fmla="*/ 62127434 w 46"/>
              <a:gd name="T37" fmla="*/ 235122027 h 33"/>
              <a:gd name="T38" fmla="*/ 106546857 w 46"/>
              <a:gd name="T39" fmla="*/ 235122027 h 33"/>
              <a:gd name="T40" fmla="*/ 142048189 w 46"/>
              <a:gd name="T41" fmla="*/ 235122027 h 33"/>
              <a:gd name="T42" fmla="*/ 186424957 w 46"/>
              <a:gd name="T43" fmla="*/ 220866662 h 33"/>
              <a:gd name="T44" fmla="*/ 230844380 w 46"/>
              <a:gd name="T45" fmla="*/ 213757356 h 33"/>
              <a:gd name="T46" fmla="*/ 284096377 w 46"/>
              <a:gd name="T47" fmla="*/ 199501991 h 33"/>
              <a:gd name="T48" fmla="*/ 328473145 w 46"/>
              <a:gd name="T49" fmla="*/ 170991068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3" name="Freeform 299"/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>
              <a:gd name="T0" fmla="*/ 570617325 w 177"/>
              <a:gd name="T1" fmla="*/ 374490705 h 219"/>
              <a:gd name="T2" fmla="*/ 456485320 w 177"/>
              <a:gd name="T3" fmla="*/ 487959030 h 219"/>
              <a:gd name="T4" fmla="*/ 359928445 w 177"/>
              <a:gd name="T5" fmla="*/ 612789490 h 219"/>
              <a:gd name="T6" fmla="*/ 254562860 w 177"/>
              <a:gd name="T7" fmla="*/ 748931074 h 219"/>
              <a:gd name="T8" fmla="*/ 175581115 w 177"/>
              <a:gd name="T9" fmla="*/ 896485356 h 219"/>
              <a:gd name="T10" fmla="*/ 105323089 w 177"/>
              <a:gd name="T11" fmla="*/ 1055350987 h 219"/>
              <a:gd name="T12" fmla="*/ 52682896 w 177"/>
              <a:gd name="T13" fmla="*/ 1214216844 h 219"/>
              <a:gd name="T14" fmla="*/ 17575130 w 177"/>
              <a:gd name="T15" fmla="*/ 1373082475 h 219"/>
              <a:gd name="T16" fmla="*/ 0 w 177"/>
              <a:gd name="T17" fmla="*/ 1543259681 h 219"/>
              <a:gd name="T18" fmla="*/ 17575130 w 177"/>
              <a:gd name="T19" fmla="*/ 1792920151 h 219"/>
              <a:gd name="T20" fmla="*/ 87790454 w 177"/>
              <a:gd name="T21" fmla="*/ 2008545225 h 219"/>
              <a:gd name="T22" fmla="*/ 201922460 w 177"/>
              <a:gd name="T23" fmla="*/ 2147483647 h 219"/>
              <a:gd name="T24" fmla="*/ 333587100 w 177"/>
              <a:gd name="T25" fmla="*/ 2147483647 h 219"/>
              <a:gd name="T26" fmla="*/ 500359299 w 177"/>
              <a:gd name="T27" fmla="*/ 2147483647 h 219"/>
              <a:gd name="T28" fmla="*/ 684706629 w 177"/>
              <a:gd name="T29" fmla="*/ 2147483647 h 219"/>
              <a:gd name="T30" fmla="*/ 860287744 w 177"/>
              <a:gd name="T31" fmla="*/ 2147483647 h 219"/>
              <a:gd name="T32" fmla="*/ 1035868859 w 177"/>
              <a:gd name="T33" fmla="*/ 2147483647 h 219"/>
              <a:gd name="T34" fmla="*/ 1079742839 w 177"/>
              <a:gd name="T35" fmla="*/ 2147483647 h 219"/>
              <a:gd name="T36" fmla="*/ 1114893099 w 177"/>
              <a:gd name="T37" fmla="*/ 2147483647 h 219"/>
              <a:gd name="T38" fmla="*/ 1141191948 w 177"/>
              <a:gd name="T39" fmla="*/ 2147483647 h 219"/>
              <a:gd name="T40" fmla="*/ 1150000864 w 177"/>
              <a:gd name="T41" fmla="*/ 2147483647 h 219"/>
              <a:gd name="T42" fmla="*/ 1141191948 w 177"/>
              <a:gd name="T43" fmla="*/ 2147483647 h 219"/>
              <a:gd name="T44" fmla="*/ 1114893099 w 177"/>
              <a:gd name="T45" fmla="*/ 2147483647 h 219"/>
              <a:gd name="T46" fmla="*/ 1079742839 w 177"/>
              <a:gd name="T47" fmla="*/ 2147483647 h 219"/>
              <a:gd name="T48" fmla="*/ 1027102438 w 177"/>
              <a:gd name="T49" fmla="*/ 2147483647 h 219"/>
              <a:gd name="T50" fmla="*/ 974419749 w 177"/>
              <a:gd name="T51" fmla="*/ 2147483647 h 219"/>
              <a:gd name="T52" fmla="*/ 930545770 w 177"/>
              <a:gd name="T53" fmla="*/ 2147483647 h 219"/>
              <a:gd name="T54" fmla="*/ 877862874 w 177"/>
              <a:gd name="T55" fmla="*/ 2147483647 h 219"/>
              <a:gd name="T56" fmla="*/ 851521530 w 177"/>
              <a:gd name="T57" fmla="*/ 2147483647 h 219"/>
              <a:gd name="T58" fmla="*/ 763730869 w 177"/>
              <a:gd name="T59" fmla="*/ 2147483647 h 219"/>
              <a:gd name="T60" fmla="*/ 675940414 w 177"/>
              <a:gd name="T61" fmla="*/ 2147483647 h 219"/>
              <a:gd name="T62" fmla="*/ 588149754 w 177"/>
              <a:gd name="T63" fmla="*/ 2147483647 h 219"/>
              <a:gd name="T64" fmla="*/ 491593085 w 177"/>
              <a:gd name="T65" fmla="*/ 2147483647 h 219"/>
              <a:gd name="T66" fmla="*/ 403802424 w 177"/>
              <a:gd name="T67" fmla="*/ 2147483647 h 219"/>
              <a:gd name="T68" fmla="*/ 307245549 w 177"/>
              <a:gd name="T69" fmla="*/ 2099340064 h 219"/>
              <a:gd name="T70" fmla="*/ 228221309 w 177"/>
              <a:gd name="T71" fmla="*/ 1985821403 h 219"/>
              <a:gd name="T72" fmla="*/ 131664434 w 177"/>
              <a:gd name="T73" fmla="*/ 1838317683 h 219"/>
              <a:gd name="T74" fmla="*/ 114132005 w 177"/>
              <a:gd name="T75" fmla="*/ 1656778566 h 219"/>
              <a:gd name="T76" fmla="*/ 122898220 w 177"/>
              <a:gd name="T77" fmla="*/ 1486550799 h 219"/>
              <a:gd name="T78" fmla="*/ 166772199 w 177"/>
              <a:gd name="T79" fmla="*/ 1316323032 h 219"/>
              <a:gd name="T80" fmla="*/ 219455095 w 177"/>
              <a:gd name="T81" fmla="*/ 1157457401 h 219"/>
              <a:gd name="T82" fmla="*/ 298479335 w 177"/>
              <a:gd name="T83" fmla="*/ 1009953680 h 219"/>
              <a:gd name="T84" fmla="*/ 395036210 w 177"/>
              <a:gd name="T85" fmla="*/ 862399399 h 219"/>
              <a:gd name="T86" fmla="*/ 491593085 w 177"/>
              <a:gd name="T87" fmla="*/ 737619725 h 219"/>
              <a:gd name="T88" fmla="*/ 614491305 w 177"/>
              <a:gd name="T89" fmla="*/ 624100839 h 219"/>
              <a:gd name="T90" fmla="*/ 737389524 w 177"/>
              <a:gd name="T91" fmla="*/ 510632515 h 219"/>
              <a:gd name="T92" fmla="*/ 860287744 w 177"/>
              <a:gd name="T93" fmla="*/ 419888237 h 219"/>
              <a:gd name="T94" fmla="*/ 991994880 w 177"/>
              <a:gd name="T95" fmla="*/ 329093398 h 219"/>
              <a:gd name="T96" fmla="*/ 1114893099 w 177"/>
              <a:gd name="T97" fmla="*/ 260972045 h 219"/>
              <a:gd name="T98" fmla="*/ 1237791319 w 177"/>
              <a:gd name="T99" fmla="*/ 192901252 h 219"/>
              <a:gd name="T100" fmla="*/ 1351880623 w 177"/>
              <a:gd name="T101" fmla="*/ 136192146 h 219"/>
              <a:gd name="T102" fmla="*/ 1466012628 w 177"/>
              <a:gd name="T103" fmla="*/ 102106413 h 219"/>
              <a:gd name="T104" fmla="*/ 1553803289 w 177"/>
              <a:gd name="T105" fmla="*/ 79432928 h 219"/>
              <a:gd name="T106" fmla="*/ 1492354179 w 177"/>
              <a:gd name="T107" fmla="*/ 22673485 h 219"/>
              <a:gd name="T108" fmla="*/ 1387030883 w 177"/>
              <a:gd name="T109" fmla="*/ 0 h 219"/>
              <a:gd name="T110" fmla="*/ 1272899084 w 177"/>
              <a:gd name="T111" fmla="*/ 22673485 h 219"/>
              <a:gd name="T112" fmla="*/ 1132425734 w 177"/>
              <a:gd name="T113" fmla="*/ 68070792 h 219"/>
              <a:gd name="T114" fmla="*/ 974419749 w 177"/>
              <a:gd name="T115" fmla="*/ 124830235 h 219"/>
              <a:gd name="T116" fmla="*/ 825179979 w 177"/>
              <a:gd name="T117" fmla="*/ 192901252 h 219"/>
              <a:gd name="T118" fmla="*/ 684706629 w 177"/>
              <a:gd name="T119" fmla="*/ 295058002 h 219"/>
              <a:gd name="T120" fmla="*/ 570617325 w 177"/>
              <a:gd name="T121" fmla="*/ 374490705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4" name="Freeform 300"/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>
              <a:gd name="T0" fmla="*/ 861243529 w 115"/>
              <a:gd name="T1" fmla="*/ 725235102 h 170"/>
              <a:gd name="T2" fmla="*/ 887870604 w 115"/>
              <a:gd name="T3" fmla="*/ 954245434 h 170"/>
              <a:gd name="T4" fmla="*/ 870119358 w 115"/>
              <a:gd name="T5" fmla="*/ 1145105353 h 170"/>
              <a:gd name="T6" fmla="*/ 807946514 w 115"/>
              <a:gd name="T7" fmla="*/ 1310513532 h 170"/>
              <a:gd name="T8" fmla="*/ 710313629 w 115"/>
              <a:gd name="T9" fmla="*/ 1450470438 h 170"/>
              <a:gd name="T10" fmla="*/ 603762464 w 115"/>
              <a:gd name="T11" fmla="*/ 1590427110 h 170"/>
              <a:gd name="T12" fmla="*/ 479459639 w 115"/>
              <a:gd name="T13" fmla="*/ 1717630715 h 170"/>
              <a:gd name="T14" fmla="*/ 346281191 w 115"/>
              <a:gd name="T15" fmla="*/ 1844888948 h 170"/>
              <a:gd name="T16" fmla="*/ 239729819 w 115"/>
              <a:gd name="T17" fmla="*/ 1972092553 h 170"/>
              <a:gd name="T18" fmla="*/ 221978367 w 115"/>
              <a:gd name="T19" fmla="*/ 2010297127 h 170"/>
              <a:gd name="T20" fmla="*/ 204226914 w 115"/>
              <a:gd name="T21" fmla="*/ 2035694239 h 170"/>
              <a:gd name="T22" fmla="*/ 204226914 w 115"/>
              <a:gd name="T23" fmla="*/ 2086597486 h 170"/>
              <a:gd name="T24" fmla="*/ 230854197 w 115"/>
              <a:gd name="T25" fmla="*/ 2124802293 h 170"/>
              <a:gd name="T26" fmla="*/ 248605442 w 115"/>
              <a:gd name="T27" fmla="*/ 2147483647 h 170"/>
              <a:gd name="T28" fmla="*/ 275232725 w 115"/>
              <a:gd name="T29" fmla="*/ 2147483647 h 170"/>
              <a:gd name="T30" fmla="*/ 301859800 w 115"/>
              <a:gd name="T31" fmla="*/ 2147483647 h 170"/>
              <a:gd name="T32" fmla="*/ 328529739 w 115"/>
              <a:gd name="T33" fmla="*/ 2147483647 h 170"/>
              <a:gd name="T34" fmla="*/ 470583809 w 115"/>
              <a:gd name="T35" fmla="*/ 2022995800 h 170"/>
              <a:gd name="T36" fmla="*/ 612638086 w 115"/>
              <a:gd name="T37" fmla="*/ 1895737567 h 170"/>
              <a:gd name="T38" fmla="*/ 736940911 w 115"/>
              <a:gd name="T39" fmla="*/ 1743082222 h 170"/>
              <a:gd name="T40" fmla="*/ 861243529 w 115"/>
              <a:gd name="T41" fmla="*/ 1564975370 h 170"/>
              <a:gd name="T42" fmla="*/ 941124962 w 115"/>
              <a:gd name="T43" fmla="*/ 1374115451 h 170"/>
              <a:gd name="T44" fmla="*/ 1003297806 w 115"/>
              <a:gd name="T45" fmla="*/ 1157803792 h 170"/>
              <a:gd name="T46" fmla="*/ 1021049258 w 115"/>
              <a:gd name="T47" fmla="*/ 928793694 h 170"/>
              <a:gd name="T48" fmla="*/ 985546353 w 115"/>
              <a:gd name="T49" fmla="*/ 674331855 h 170"/>
              <a:gd name="T50" fmla="*/ 896746434 w 115"/>
              <a:gd name="T51" fmla="*/ 496225004 h 170"/>
              <a:gd name="T52" fmla="*/ 790195062 w 115"/>
              <a:gd name="T53" fmla="*/ 330816591 h 170"/>
              <a:gd name="T54" fmla="*/ 639265162 w 115"/>
              <a:gd name="T55" fmla="*/ 190859919 h 170"/>
              <a:gd name="T56" fmla="*/ 488335262 w 115"/>
              <a:gd name="T57" fmla="*/ 101806493 h 170"/>
              <a:gd name="T58" fmla="*/ 328529739 w 115"/>
              <a:gd name="T59" fmla="*/ 25451740 h 170"/>
              <a:gd name="T60" fmla="*/ 186432598 w 115"/>
              <a:gd name="T61" fmla="*/ 0 h 170"/>
              <a:gd name="T62" fmla="*/ 79924297 w 115"/>
              <a:gd name="T63" fmla="*/ 12698673 h 170"/>
              <a:gd name="T64" fmla="*/ 0 w 115"/>
              <a:gd name="T65" fmla="*/ 63601919 h 170"/>
              <a:gd name="T66" fmla="*/ 133178447 w 115"/>
              <a:gd name="T67" fmla="*/ 127258233 h 170"/>
              <a:gd name="T68" fmla="*/ 266356895 w 115"/>
              <a:gd name="T69" fmla="*/ 165408412 h 170"/>
              <a:gd name="T70" fmla="*/ 381783890 w 115"/>
              <a:gd name="T71" fmla="*/ 203558592 h 170"/>
              <a:gd name="T72" fmla="*/ 506086714 w 115"/>
              <a:gd name="T73" fmla="*/ 254461838 h 170"/>
              <a:gd name="T74" fmla="*/ 621513709 w 115"/>
              <a:gd name="T75" fmla="*/ 330816591 h 170"/>
              <a:gd name="T76" fmla="*/ 719189458 w 115"/>
              <a:gd name="T77" fmla="*/ 419870017 h 170"/>
              <a:gd name="T78" fmla="*/ 807946514 w 115"/>
              <a:gd name="T79" fmla="*/ 547073856 h 170"/>
              <a:gd name="T80" fmla="*/ 861243529 w 115"/>
              <a:gd name="T81" fmla="*/ 725235102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5" name="Freeform 301"/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>
              <a:gd name="T0" fmla="*/ 695998012 w 289"/>
              <a:gd name="T1" fmla="*/ 745293366 h 352"/>
              <a:gd name="T2" fmla="*/ 371188459 w 289"/>
              <a:gd name="T3" fmla="*/ 1215442992 h 352"/>
              <a:gd name="T4" fmla="*/ 123729552 w 289"/>
              <a:gd name="T5" fmla="*/ 1788765009 h 352"/>
              <a:gd name="T6" fmla="*/ 0 w 289"/>
              <a:gd name="T7" fmla="*/ 2147483647 h 352"/>
              <a:gd name="T8" fmla="*/ 23189453 w 289"/>
              <a:gd name="T9" fmla="*/ 2147483647 h 352"/>
              <a:gd name="T10" fmla="*/ 77350449 w 289"/>
              <a:gd name="T11" fmla="*/ 2147483647 h 352"/>
              <a:gd name="T12" fmla="*/ 146919005 w 289"/>
              <a:gd name="T13" fmla="*/ 2147483647 h 352"/>
              <a:gd name="T14" fmla="*/ 239716169 w 289"/>
              <a:gd name="T15" fmla="*/ 2147483647 h 352"/>
              <a:gd name="T16" fmla="*/ 394377912 w 289"/>
              <a:gd name="T17" fmla="*/ 2147483647 h 352"/>
              <a:gd name="T18" fmla="*/ 603200848 w 289"/>
              <a:gd name="T19" fmla="*/ 2147483647 h 352"/>
              <a:gd name="T20" fmla="*/ 827431345 w 289"/>
              <a:gd name="T21" fmla="*/ 2147483647 h 352"/>
              <a:gd name="T22" fmla="*/ 1059443536 w 289"/>
              <a:gd name="T23" fmla="*/ 2147483647 h 352"/>
              <a:gd name="T24" fmla="*/ 1291416968 w 289"/>
              <a:gd name="T25" fmla="*/ 2147483647 h 352"/>
              <a:gd name="T26" fmla="*/ 1531172094 w 289"/>
              <a:gd name="T27" fmla="*/ 2147483647 h 352"/>
              <a:gd name="T28" fmla="*/ 1770888264 w 289"/>
              <a:gd name="T29" fmla="*/ 2147483647 h 352"/>
              <a:gd name="T30" fmla="*/ 2010604433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041536821 w 289"/>
              <a:gd name="T41" fmla="*/ 2147483647 h 352"/>
              <a:gd name="T42" fmla="*/ 1817267170 w 289"/>
              <a:gd name="T43" fmla="*/ 2147483647 h 352"/>
              <a:gd name="T44" fmla="*/ 1600740651 w 289"/>
              <a:gd name="T45" fmla="*/ 2147483647 h 352"/>
              <a:gd name="T46" fmla="*/ 1384213934 w 289"/>
              <a:gd name="T47" fmla="*/ 2147483647 h 352"/>
              <a:gd name="T48" fmla="*/ 1159983635 w 289"/>
              <a:gd name="T49" fmla="*/ 2147483647 h 352"/>
              <a:gd name="T50" fmla="*/ 943456919 w 289"/>
              <a:gd name="T51" fmla="*/ 2147483647 h 352"/>
              <a:gd name="T52" fmla="*/ 734634181 w 289"/>
              <a:gd name="T53" fmla="*/ 2147483647 h 352"/>
              <a:gd name="T54" fmla="*/ 525850399 w 289"/>
              <a:gd name="T55" fmla="*/ 2147483647 h 352"/>
              <a:gd name="T56" fmla="*/ 347999006 w 289"/>
              <a:gd name="T57" fmla="*/ 2147483647 h 352"/>
              <a:gd name="T58" fmla="*/ 247458907 w 289"/>
              <a:gd name="T59" fmla="*/ 2147483647 h 352"/>
              <a:gd name="T60" fmla="*/ 208783781 w 289"/>
              <a:gd name="T61" fmla="*/ 2147483647 h 352"/>
              <a:gd name="T62" fmla="*/ 262944777 w 289"/>
              <a:gd name="T63" fmla="*/ 2098333597 h 352"/>
              <a:gd name="T64" fmla="*/ 347999006 w 289"/>
              <a:gd name="T65" fmla="*/ 1754340162 h 352"/>
              <a:gd name="T66" fmla="*/ 471728558 w 289"/>
              <a:gd name="T67" fmla="*/ 1456212848 h 352"/>
              <a:gd name="T68" fmla="*/ 618647563 w 289"/>
              <a:gd name="T69" fmla="*/ 1181018145 h 352"/>
              <a:gd name="T70" fmla="*/ 788795176 w 289"/>
              <a:gd name="T71" fmla="*/ 940248288 h 352"/>
              <a:gd name="T72" fmla="*/ 997578958 w 289"/>
              <a:gd name="T73" fmla="*/ 676494634 h 352"/>
              <a:gd name="T74" fmla="*/ 1252780799 w 289"/>
              <a:gd name="T75" fmla="*/ 435724778 h 352"/>
              <a:gd name="T76" fmla="*/ 1523429159 w 289"/>
              <a:gd name="T77" fmla="*/ 229328807 h 352"/>
              <a:gd name="T78" fmla="*/ 1755402591 w 289"/>
              <a:gd name="T79" fmla="*/ 68798732 h 352"/>
              <a:gd name="T80" fmla="*/ 1763145329 w 289"/>
              <a:gd name="T81" fmla="*/ 0 h 352"/>
              <a:gd name="T82" fmla="*/ 1531172094 w 289"/>
              <a:gd name="T83" fmla="*/ 57306721 h 352"/>
              <a:gd name="T84" fmla="*/ 1252780799 w 289"/>
              <a:gd name="T85" fmla="*/ 206395971 h 352"/>
              <a:gd name="T86" fmla="*/ 982093087 w 289"/>
              <a:gd name="T87" fmla="*/ 412791942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6" name="Freeform 302"/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>
              <a:gd name="T0" fmla="*/ 1720304706 w 252"/>
              <a:gd name="T1" fmla="*/ 872381158 h 235"/>
              <a:gd name="T2" fmla="*/ 1818606738 w 252"/>
              <a:gd name="T3" fmla="*/ 1029902487 h 235"/>
              <a:gd name="T4" fmla="*/ 1867778114 w 252"/>
              <a:gd name="T5" fmla="*/ 1211637690 h 235"/>
              <a:gd name="T6" fmla="*/ 1900531817 w 252"/>
              <a:gd name="T7" fmla="*/ 1405506014 h 235"/>
              <a:gd name="T8" fmla="*/ 1900531817 w 252"/>
              <a:gd name="T9" fmla="*/ 1611507688 h 235"/>
              <a:gd name="T10" fmla="*/ 1884154865 w 252"/>
              <a:gd name="T11" fmla="*/ 1781109541 h 235"/>
              <a:gd name="T12" fmla="*/ 1851401162 w 252"/>
              <a:gd name="T13" fmla="*/ 1926497520 h 235"/>
              <a:gd name="T14" fmla="*/ 1785853035 w 252"/>
              <a:gd name="T15" fmla="*/ 2071885498 h 235"/>
              <a:gd name="T16" fmla="*/ 1728513543 w 252"/>
              <a:gd name="T17" fmla="*/ 2147483647 h 235"/>
              <a:gd name="T18" fmla="*/ 1654797300 w 252"/>
              <a:gd name="T19" fmla="*/ 2147483647 h 235"/>
              <a:gd name="T20" fmla="*/ 1572872221 w 252"/>
              <a:gd name="T21" fmla="*/ 2147483647 h 235"/>
              <a:gd name="T22" fmla="*/ 1499115257 w 252"/>
              <a:gd name="T23" fmla="*/ 2147483647 h 235"/>
              <a:gd name="T24" fmla="*/ 1417230697 w 252"/>
              <a:gd name="T25" fmla="*/ 2147483647 h 235"/>
              <a:gd name="T26" fmla="*/ 1400813225 w 252"/>
              <a:gd name="T27" fmla="*/ 2147483647 h 235"/>
              <a:gd name="T28" fmla="*/ 1392645110 w 252"/>
              <a:gd name="T29" fmla="*/ 2147483647 h 235"/>
              <a:gd name="T30" fmla="*/ 1400813225 w 252"/>
              <a:gd name="T31" fmla="*/ 2147483647 h 235"/>
              <a:gd name="T32" fmla="*/ 1417230697 w 252"/>
              <a:gd name="T33" fmla="*/ 2147483647 h 235"/>
              <a:gd name="T34" fmla="*/ 1441775765 w 252"/>
              <a:gd name="T35" fmla="*/ 2147483647 h 235"/>
              <a:gd name="T36" fmla="*/ 1474570189 w 252"/>
              <a:gd name="T37" fmla="*/ 2147483647 h 235"/>
              <a:gd name="T38" fmla="*/ 1507323892 w 252"/>
              <a:gd name="T39" fmla="*/ 2147483647 h 235"/>
              <a:gd name="T40" fmla="*/ 1531909681 w 252"/>
              <a:gd name="T41" fmla="*/ 2147483647 h 235"/>
              <a:gd name="T42" fmla="*/ 1703927956 w 252"/>
              <a:gd name="T43" fmla="*/ 2147483647 h 235"/>
              <a:gd name="T44" fmla="*/ 1843192325 w 252"/>
              <a:gd name="T45" fmla="*/ 2147483647 h 235"/>
              <a:gd name="T46" fmla="*/ 1957871310 w 252"/>
              <a:gd name="T47" fmla="*/ 2147483647 h 235"/>
              <a:gd name="T48" fmla="*/ 2039796389 w 252"/>
              <a:gd name="T49" fmla="*/ 1890150525 h 235"/>
              <a:gd name="T50" fmla="*/ 2064381976 w 252"/>
              <a:gd name="T51" fmla="*/ 1587240988 h 235"/>
              <a:gd name="T52" fmla="*/ 2048005024 w 252"/>
              <a:gd name="T53" fmla="*/ 1308598151 h 235"/>
              <a:gd name="T54" fmla="*/ 1982456897 w 252"/>
              <a:gd name="T55" fmla="*/ 1029902487 h 235"/>
              <a:gd name="T56" fmla="*/ 1843192325 w 252"/>
              <a:gd name="T57" fmla="*/ 787553819 h 235"/>
              <a:gd name="T58" fmla="*/ 1736722379 w 252"/>
              <a:gd name="T59" fmla="*/ 654299190 h 235"/>
              <a:gd name="T60" fmla="*/ 1613834760 w 252"/>
              <a:gd name="T61" fmla="*/ 545257976 h 235"/>
              <a:gd name="T62" fmla="*/ 1482738305 w 252"/>
              <a:gd name="T63" fmla="*/ 436216992 h 235"/>
              <a:gd name="T64" fmla="*/ 1343473733 w 252"/>
              <a:gd name="T65" fmla="*/ 351389653 h 235"/>
              <a:gd name="T66" fmla="*/ 1196041046 w 252"/>
              <a:gd name="T67" fmla="*/ 266562313 h 235"/>
              <a:gd name="T68" fmla="*/ 1040399724 w 252"/>
              <a:gd name="T69" fmla="*/ 206001674 h 235"/>
              <a:gd name="T70" fmla="*/ 892926517 w 252"/>
              <a:gd name="T71" fmla="*/ 145387979 h 235"/>
              <a:gd name="T72" fmla="*/ 737284994 w 252"/>
              <a:gd name="T73" fmla="*/ 84827340 h 235"/>
              <a:gd name="T74" fmla="*/ 598020624 w 252"/>
              <a:gd name="T75" fmla="*/ 48480345 h 235"/>
              <a:gd name="T76" fmla="*/ 466924168 w 252"/>
              <a:gd name="T77" fmla="*/ 24213874 h 235"/>
              <a:gd name="T78" fmla="*/ 344077270 w 252"/>
              <a:gd name="T79" fmla="*/ 0 h 235"/>
              <a:gd name="T80" fmla="*/ 229357767 w 252"/>
              <a:gd name="T81" fmla="*/ 0 h 235"/>
              <a:gd name="T82" fmla="*/ 139264571 w 252"/>
              <a:gd name="T83" fmla="*/ 0 h 235"/>
              <a:gd name="T84" fmla="*/ 65548127 w 252"/>
              <a:gd name="T85" fmla="*/ 12133350 h 235"/>
              <a:gd name="T86" fmla="*/ 24585587 w 252"/>
              <a:gd name="T87" fmla="*/ 36346995 h 235"/>
              <a:gd name="T88" fmla="*/ 0 w 252"/>
              <a:gd name="T89" fmla="*/ 60560869 h 235"/>
              <a:gd name="T90" fmla="*/ 81925079 w 252"/>
              <a:gd name="T91" fmla="*/ 84827340 h 235"/>
              <a:gd name="T92" fmla="*/ 180227111 w 252"/>
              <a:gd name="T93" fmla="*/ 96907863 h 235"/>
              <a:gd name="T94" fmla="*/ 270320306 w 252"/>
              <a:gd name="T95" fmla="*/ 133254858 h 235"/>
              <a:gd name="T96" fmla="*/ 376830973 w 252"/>
              <a:gd name="T97" fmla="*/ 157521329 h 235"/>
              <a:gd name="T98" fmla="*/ 491509756 w 252"/>
              <a:gd name="T99" fmla="*/ 181735203 h 235"/>
              <a:gd name="T100" fmla="*/ 598020624 w 252"/>
              <a:gd name="T101" fmla="*/ 206001674 h 235"/>
              <a:gd name="T102" fmla="*/ 712699406 w 252"/>
              <a:gd name="T103" fmla="*/ 242348669 h 235"/>
              <a:gd name="T104" fmla="*/ 835587025 w 252"/>
              <a:gd name="T105" fmla="*/ 278695663 h 235"/>
              <a:gd name="T106" fmla="*/ 942097692 w 252"/>
              <a:gd name="T107" fmla="*/ 339256532 h 235"/>
              <a:gd name="T108" fmla="*/ 1064944792 w 252"/>
              <a:gd name="T109" fmla="*/ 387736647 h 235"/>
              <a:gd name="T110" fmla="*/ 1187832411 w 252"/>
              <a:gd name="T111" fmla="*/ 448297516 h 235"/>
              <a:gd name="T112" fmla="*/ 1302511194 w 252"/>
              <a:gd name="T113" fmla="*/ 520991506 h 235"/>
              <a:gd name="T114" fmla="*/ 1409022062 w 252"/>
              <a:gd name="T115" fmla="*/ 593685495 h 235"/>
              <a:gd name="T116" fmla="*/ 1523700844 w 252"/>
              <a:gd name="T117" fmla="*/ 666379714 h 235"/>
              <a:gd name="T118" fmla="*/ 1622002876 w 252"/>
              <a:gd name="T119" fmla="*/ 775473525 h 235"/>
              <a:gd name="T120" fmla="*/ 1720304706 w 252"/>
              <a:gd name="T121" fmla="*/ 872381158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7" name="Freeform 303"/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>
              <a:gd name="T0" fmla="*/ 0 w 103"/>
              <a:gd name="T1" fmla="*/ 1477416400 h 220"/>
              <a:gd name="T2" fmla="*/ 0 w 103"/>
              <a:gd name="T3" fmla="*/ 1699010156 h 220"/>
              <a:gd name="T4" fmla="*/ 32158412 w 103"/>
              <a:gd name="T5" fmla="*/ 1908340562 h 220"/>
              <a:gd name="T6" fmla="*/ 96515110 w 103"/>
              <a:gd name="T7" fmla="*/ 2105300936 h 220"/>
              <a:gd name="T8" fmla="*/ 176971050 w 103"/>
              <a:gd name="T9" fmla="*/ 2147483647 h 220"/>
              <a:gd name="T10" fmla="*/ 281555819 w 103"/>
              <a:gd name="T11" fmla="*/ 2147483647 h 220"/>
              <a:gd name="T12" fmla="*/ 402199756 w 103"/>
              <a:gd name="T13" fmla="*/ 2147483647 h 220"/>
              <a:gd name="T14" fmla="*/ 530913351 w 103"/>
              <a:gd name="T15" fmla="*/ 2147483647 h 220"/>
              <a:gd name="T16" fmla="*/ 667696606 w 103"/>
              <a:gd name="T17" fmla="*/ 2147483647 h 220"/>
              <a:gd name="T18" fmla="*/ 715954060 w 103"/>
              <a:gd name="T19" fmla="*/ 2147483647 h 220"/>
              <a:gd name="T20" fmla="*/ 756182131 w 103"/>
              <a:gd name="T21" fmla="*/ 2147483647 h 220"/>
              <a:gd name="T22" fmla="*/ 788340342 w 103"/>
              <a:gd name="T23" fmla="*/ 2147483647 h 220"/>
              <a:gd name="T24" fmla="*/ 804439585 w 103"/>
              <a:gd name="T25" fmla="*/ 2147483647 h 220"/>
              <a:gd name="T26" fmla="*/ 804439585 w 103"/>
              <a:gd name="T27" fmla="*/ 2147483647 h 220"/>
              <a:gd name="T28" fmla="*/ 796410201 w 103"/>
              <a:gd name="T29" fmla="*/ 2147483647 h 220"/>
              <a:gd name="T30" fmla="*/ 772241099 w 103"/>
              <a:gd name="T31" fmla="*/ 2147483647 h 220"/>
              <a:gd name="T32" fmla="*/ 732053303 w 103"/>
              <a:gd name="T33" fmla="*/ 2147483647 h 220"/>
              <a:gd name="T34" fmla="*/ 595270049 w 103"/>
              <a:gd name="T35" fmla="*/ 2147483647 h 220"/>
              <a:gd name="T36" fmla="*/ 466556453 w 103"/>
              <a:gd name="T37" fmla="*/ 2147483647 h 220"/>
              <a:gd name="T38" fmla="*/ 362011959 w 103"/>
              <a:gd name="T39" fmla="*/ 2056087513 h 220"/>
              <a:gd name="T40" fmla="*/ 289585403 w 103"/>
              <a:gd name="T41" fmla="*/ 1896023871 h 220"/>
              <a:gd name="T42" fmla="*/ 241327948 w 103"/>
              <a:gd name="T43" fmla="*/ 1699010156 h 220"/>
              <a:gd name="T44" fmla="*/ 217199121 w 103"/>
              <a:gd name="T45" fmla="*/ 1489733091 h 220"/>
              <a:gd name="T46" fmla="*/ 217199121 w 103"/>
              <a:gd name="T47" fmla="*/ 1268139335 h 220"/>
              <a:gd name="T48" fmla="*/ 257427191 w 103"/>
              <a:gd name="T49" fmla="*/ 1021858856 h 220"/>
              <a:gd name="T50" fmla="*/ 313714231 w 103"/>
              <a:gd name="T51" fmla="*/ 849531864 h 220"/>
              <a:gd name="T52" fmla="*/ 410269414 w 103"/>
              <a:gd name="T53" fmla="*/ 689467991 h 220"/>
              <a:gd name="T54" fmla="*/ 506784524 w 103"/>
              <a:gd name="T55" fmla="*/ 529404349 h 220"/>
              <a:gd name="T56" fmla="*/ 619398877 w 103"/>
              <a:gd name="T57" fmla="*/ 381657398 h 220"/>
              <a:gd name="T58" fmla="*/ 715954060 w 103"/>
              <a:gd name="T59" fmla="*/ 258543829 h 220"/>
              <a:gd name="T60" fmla="*/ 788340342 w 103"/>
              <a:gd name="T61" fmla="*/ 147746951 h 220"/>
              <a:gd name="T62" fmla="*/ 828568413 w 103"/>
              <a:gd name="T63" fmla="*/ 61583455 h 220"/>
              <a:gd name="T64" fmla="*/ 828568413 w 103"/>
              <a:gd name="T65" fmla="*/ 0 h 220"/>
              <a:gd name="T66" fmla="*/ 740082888 w 103"/>
              <a:gd name="T67" fmla="*/ 49266764 h 220"/>
              <a:gd name="T68" fmla="*/ 619398877 w 103"/>
              <a:gd name="T69" fmla="*/ 147746951 h 220"/>
              <a:gd name="T70" fmla="*/ 490725355 w 103"/>
              <a:gd name="T71" fmla="*/ 307810593 h 220"/>
              <a:gd name="T72" fmla="*/ 353942301 w 103"/>
              <a:gd name="T73" fmla="*/ 492454276 h 220"/>
              <a:gd name="T74" fmla="*/ 233298364 w 103"/>
              <a:gd name="T75" fmla="*/ 701784682 h 220"/>
              <a:gd name="T76" fmla="*/ 128713596 w 103"/>
              <a:gd name="T77" fmla="*/ 948012051 h 220"/>
              <a:gd name="T78" fmla="*/ 48257455 w 103"/>
              <a:gd name="T79" fmla="*/ 1206555880 h 220"/>
              <a:gd name="T80" fmla="*/ 0 w 103"/>
              <a:gd name="T81" fmla="*/ 1477416400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8" name="Freeform 304"/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>
              <a:gd name="T0" fmla="*/ 1534104466 w 220"/>
              <a:gd name="T1" fmla="*/ 1327465240 h 288"/>
              <a:gd name="T2" fmla="*/ 1616606495 w 220"/>
              <a:gd name="T3" fmla="*/ 1535242408 h 288"/>
              <a:gd name="T4" fmla="*/ 1666083184 w 220"/>
              <a:gd name="T5" fmla="*/ 1766105928 h 288"/>
              <a:gd name="T6" fmla="*/ 1641344940 w 220"/>
              <a:gd name="T7" fmla="*/ 2008512624 h 288"/>
              <a:gd name="T8" fmla="*/ 1534104466 w 220"/>
              <a:gd name="T9" fmla="*/ 2147483647 h 288"/>
              <a:gd name="T10" fmla="*/ 1385674400 w 220"/>
              <a:gd name="T11" fmla="*/ 2147483647 h 288"/>
              <a:gd name="T12" fmla="*/ 1220711156 w 220"/>
              <a:gd name="T13" fmla="*/ 2147483647 h 288"/>
              <a:gd name="T14" fmla="*/ 1047501830 w 220"/>
              <a:gd name="T15" fmla="*/ 2147483647 h 288"/>
              <a:gd name="T16" fmla="*/ 948507640 w 220"/>
              <a:gd name="T17" fmla="*/ 2147483647 h 288"/>
              <a:gd name="T18" fmla="*/ 907277032 w 220"/>
              <a:gd name="T19" fmla="*/ 2147483647 h 288"/>
              <a:gd name="T20" fmla="*/ 882538788 w 220"/>
              <a:gd name="T21" fmla="*/ 2147483647 h 288"/>
              <a:gd name="T22" fmla="*/ 899030951 w 220"/>
              <a:gd name="T23" fmla="*/ 2147483647 h 288"/>
              <a:gd name="T24" fmla="*/ 965000004 w 220"/>
              <a:gd name="T25" fmla="*/ 2147483647 h 288"/>
              <a:gd name="T26" fmla="*/ 1022763587 w 220"/>
              <a:gd name="T27" fmla="*/ 2147483647 h 288"/>
              <a:gd name="T28" fmla="*/ 1138209127 w 220"/>
              <a:gd name="T29" fmla="*/ 2147483647 h 288"/>
              <a:gd name="T30" fmla="*/ 1327910817 w 220"/>
              <a:gd name="T31" fmla="*/ 2147483647 h 288"/>
              <a:gd name="T32" fmla="*/ 1525858385 w 220"/>
              <a:gd name="T33" fmla="*/ 2147483647 h 288"/>
              <a:gd name="T34" fmla="*/ 1699067710 w 220"/>
              <a:gd name="T35" fmla="*/ 2147483647 h 288"/>
              <a:gd name="T36" fmla="*/ 1806307983 w 220"/>
              <a:gd name="T37" fmla="*/ 1996969448 h 288"/>
              <a:gd name="T38" fmla="*/ 1798061901 w 220"/>
              <a:gd name="T39" fmla="*/ 1627587816 h 288"/>
              <a:gd name="T40" fmla="*/ 1682575346 w 220"/>
              <a:gd name="T41" fmla="*/ 1281292536 h 288"/>
              <a:gd name="T42" fmla="*/ 1501119940 w 220"/>
              <a:gd name="T43" fmla="*/ 992713136 h 288"/>
              <a:gd name="T44" fmla="*/ 1303172371 w 220"/>
              <a:gd name="T45" fmla="*/ 808022320 h 288"/>
              <a:gd name="T46" fmla="*/ 1105224803 w 220"/>
              <a:gd name="T47" fmla="*/ 646417856 h 288"/>
              <a:gd name="T48" fmla="*/ 899030951 w 220"/>
              <a:gd name="T49" fmla="*/ 496356568 h 288"/>
              <a:gd name="T50" fmla="*/ 684591018 w 220"/>
              <a:gd name="T51" fmla="*/ 334752104 h 288"/>
              <a:gd name="T52" fmla="*/ 486643449 w 220"/>
              <a:gd name="T53" fmla="*/ 196233992 h 288"/>
              <a:gd name="T54" fmla="*/ 296941962 w 220"/>
              <a:gd name="T55" fmla="*/ 80802232 h 288"/>
              <a:gd name="T56" fmla="*/ 148470880 w 220"/>
              <a:gd name="T57" fmla="*/ 11543176 h 288"/>
              <a:gd name="T58" fmla="*/ 32984527 w 220"/>
              <a:gd name="T59" fmla="*/ 0 h 288"/>
              <a:gd name="T60" fmla="*/ 74215134 w 220"/>
              <a:gd name="T61" fmla="*/ 80802232 h 288"/>
              <a:gd name="T62" fmla="*/ 255670541 w 220"/>
              <a:gd name="T63" fmla="*/ 207777168 h 288"/>
              <a:gd name="T64" fmla="*/ 445372028 w 220"/>
              <a:gd name="T65" fmla="*/ 334752104 h 288"/>
              <a:gd name="T66" fmla="*/ 635073516 w 220"/>
              <a:gd name="T67" fmla="*/ 461727040 h 288"/>
              <a:gd name="T68" fmla="*/ 833062100 w 220"/>
              <a:gd name="T69" fmla="*/ 611788328 h 288"/>
              <a:gd name="T70" fmla="*/ 1022763587 w 220"/>
              <a:gd name="T71" fmla="*/ 761849616 h 288"/>
              <a:gd name="T72" fmla="*/ 1212465075 w 220"/>
              <a:gd name="T73" fmla="*/ 946540432 h 288"/>
              <a:gd name="T74" fmla="*/ 1385674400 w 220"/>
              <a:gd name="T75" fmla="*/ 1131231248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09" name="Freeform 305"/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>
              <a:gd name="T0" fmla="*/ 564115023 w 1070"/>
              <a:gd name="T1" fmla="*/ 0 h 844"/>
              <a:gd name="T2" fmla="*/ 2147483647 w 1070"/>
              <a:gd name="T3" fmla="*/ 462050291 h 844"/>
              <a:gd name="T4" fmla="*/ 2147483647 w 1070"/>
              <a:gd name="T5" fmla="*/ 2010136657 h 844"/>
              <a:gd name="T6" fmla="*/ 0 w 1070"/>
              <a:gd name="T7" fmla="*/ 1486165679 h 844"/>
              <a:gd name="T8" fmla="*/ 564115023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0" name="Freeform 306"/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>
              <a:gd name="T0" fmla="*/ 389507124 w 819"/>
              <a:gd name="T1" fmla="*/ 0 h 333"/>
              <a:gd name="T2" fmla="*/ 2147483647 w 819"/>
              <a:gd name="T3" fmla="*/ 330592270 h 333"/>
              <a:gd name="T4" fmla="*/ 690643860 w 819"/>
              <a:gd name="T5" fmla="*/ 233075110 h 333"/>
              <a:gd name="T6" fmla="*/ 0 w 819"/>
              <a:gd name="T7" fmla="*/ 792003025 h 333"/>
              <a:gd name="T8" fmla="*/ 389507124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1" name="Freeform 307"/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>
              <a:gd name="T0" fmla="*/ 134909461 w 1083"/>
              <a:gd name="T1" fmla="*/ 0 h 306"/>
              <a:gd name="T2" fmla="*/ 2147483647 w 1083"/>
              <a:gd name="T3" fmla="*/ 640524334 h 306"/>
              <a:gd name="T4" fmla="*/ 2147483647 w 1083"/>
              <a:gd name="T5" fmla="*/ 750962745 h 306"/>
              <a:gd name="T6" fmla="*/ 0 w 1083"/>
              <a:gd name="T7" fmla="*/ 68719233 h 306"/>
              <a:gd name="T8" fmla="*/ 134909461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2" name="Freeform 308"/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>
              <a:gd name="T0" fmla="*/ 156899709 w 1088"/>
              <a:gd name="T1" fmla="*/ 0 h 311"/>
              <a:gd name="T2" fmla="*/ 2147483647 w 1088"/>
              <a:gd name="T3" fmla="*/ 607782205 h 311"/>
              <a:gd name="T4" fmla="*/ 2147483647 w 1088"/>
              <a:gd name="T5" fmla="*/ 727010152 h 311"/>
              <a:gd name="T6" fmla="*/ 0 w 1088"/>
              <a:gd name="T7" fmla="*/ 79473486 h 311"/>
              <a:gd name="T8" fmla="*/ 156899709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3" name="Freeform 309"/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>
              <a:gd name="T0" fmla="*/ 59440337 w 164"/>
              <a:gd name="T1" fmla="*/ 2310209 h 72"/>
              <a:gd name="T2" fmla="*/ 78006343 w 164"/>
              <a:gd name="T3" fmla="*/ 2310209 h 72"/>
              <a:gd name="T4" fmla="*/ 130034680 w 164"/>
              <a:gd name="T5" fmla="*/ 0 h 72"/>
              <a:gd name="T6" fmla="*/ 200605018 w 164"/>
              <a:gd name="T7" fmla="*/ 0 h 72"/>
              <a:gd name="T8" fmla="*/ 289765523 w 164"/>
              <a:gd name="T9" fmla="*/ 4637749 h 72"/>
              <a:gd name="T10" fmla="*/ 386362033 w 164"/>
              <a:gd name="T11" fmla="*/ 16205994 h 72"/>
              <a:gd name="T12" fmla="*/ 475522383 w 164"/>
              <a:gd name="T13" fmla="*/ 39359946 h 72"/>
              <a:gd name="T14" fmla="*/ 553552887 w 164"/>
              <a:gd name="T15" fmla="*/ 71771933 h 72"/>
              <a:gd name="T16" fmla="*/ 609275066 w 164"/>
              <a:gd name="T17" fmla="*/ 118079837 h 72"/>
              <a:gd name="T18" fmla="*/ 609275066 w 164"/>
              <a:gd name="T19" fmla="*/ 120389915 h 72"/>
              <a:gd name="T20" fmla="*/ 609275066 w 164"/>
              <a:gd name="T21" fmla="*/ 131975622 h 72"/>
              <a:gd name="T22" fmla="*/ 605557063 w 164"/>
              <a:gd name="T23" fmla="*/ 143543867 h 72"/>
              <a:gd name="T24" fmla="*/ 598121059 w 164"/>
              <a:gd name="T25" fmla="*/ 155129574 h 72"/>
              <a:gd name="T26" fmla="*/ 579555052 w 164"/>
              <a:gd name="T27" fmla="*/ 164387742 h 72"/>
              <a:gd name="T28" fmla="*/ 553552887 w 164"/>
              <a:gd name="T29" fmla="*/ 166697819 h 72"/>
              <a:gd name="T30" fmla="*/ 512678711 w 164"/>
              <a:gd name="T31" fmla="*/ 164387742 h 72"/>
              <a:gd name="T32" fmla="*/ 460674379 w 164"/>
              <a:gd name="T33" fmla="*/ 150491825 h 72"/>
              <a:gd name="T34" fmla="*/ 460674379 w 164"/>
              <a:gd name="T35" fmla="*/ 145854076 h 72"/>
              <a:gd name="T36" fmla="*/ 456956377 w 164"/>
              <a:gd name="T37" fmla="*/ 136595908 h 72"/>
              <a:gd name="T38" fmla="*/ 445802370 w 164"/>
              <a:gd name="T39" fmla="*/ 120389915 h 72"/>
              <a:gd name="T40" fmla="*/ 419800204 w 164"/>
              <a:gd name="T41" fmla="*/ 104183921 h 72"/>
              <a:gd name="T42" fmla="*/ 371513874 w 164"/>
              <a:gd name="T43" fmla="*/ 87977927 h 72"/>
              <a:gd name="T44" fmla="*/ 300919530 w 164"/>
              <a:gd name="T45" fmla="*/ 74082143 h 72"/>
              <a:gd name="T46" fmla="*/ 204323021 w 164"/>
              <a:gd name="T47" fmla="*/ 67134184 h 72"/>
              <a:gd name="T48" fmla="*/ 74312346 w 164"/>
              <a:gd name="T49" fmla="*/ 67134184 h 72"/>
              <a:gd name="T50" fmla="*/ 66876341 w 164"/>
              <a:gd name="T51" fmla="*/ 67134184 h 72"/>
              <a:gd name="T52" fmla="*/ 52004332 w 164"/>
              <a:gd name="T53" fmla="*/ 62513898 h 72"/>
              <a:gd name="T54" fmla="*/ 33438171 w 164"/>
              <a:gd name="T55" fmla="*/ 57876149 h 72"/>
              <a:gd name="T56" fmla="*/ 14872010 w 164"/>
              <a:gd name="T57" fmla="*/ 50928191 h 72"/>
              <a:gd name="T58" fmla="*/ 0 w 164"/>
              <a:gd name="T59" fmla="*/ 41670023 h 72"/>
              <a:gd name="T60" fmla="*/ 0 w 164"/>
              <a:gd name="T61" fmla="*/ 32411987 h 72"/>
              <a:gd name="T62" fmla="*/ 18566161 w 164"/>
              <a:gd name="T63" fmla="*/ 16205994 h 72"/>
              <a:gd name="T64" fmla="*/ 59440337 w 164"/>
              <a:gd name="T65" fmla="*/ 2310209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4" name="Freeform 310"/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>
              <a:gd name="T0" fmla="*/ 195219420 w 146"/>
              <a:gd name="T1" fmla="*/ 0 h 109"/>
              <a:gd name="T2" fmla="*/ 182211870 w 146"/>
              <a:gd name="T3" fmla="*/ 0 h 109"/>
              <a:gd name="T4" fmla="*/ 151834282 w 146"/>
              <a:gd name="T5" fmla="*/ 6751853 h 109"/>
              <a:gd name="T6" fmla="*/ 112785212 w 146"/>
              <a:gd name="T7" fmla="*/ 15771406 h 109"/>
              <a:gd name="T8" fmla="*/ 65064333 w 146"/>
              <a:gd name="T9" fmla="*/ 31525773 h 109"/>
              <a:gd name="T10" fmla="*/ 26041684 w 146"/>
              <a:gd name="T11" fmla="*/ 54049032 h 109"/>
              <a:gd name="T12" fmla="*/ 4335904 w 146"/>
              <a:gd name="T13" fmla="*/ 87825335 h 109"/>
              <a:gd name="T14" fmla="*/ 0 w 146"/>
              <a:gd name="T15" fmla="*/ 132854813 h 109"/>
              <a:gd name="T16" fmla="*/ 26041684 w 146"/>
              <a:gd name="T17" fmla="*/ 191405036 h 109"/>
              <a:gd name="T18" fmla="*/ 368759482 w 146"/>
              <a:gd name="T19" fmla="*/ 245454068 h 109"/>
              <a:gd name="T20" fmla="*/ 364423741 w 146"/>
              <a:gd name="T21" fmla="*/ 234201024 h 109"/>
              <a:gd name="T22" fmla="*/ 364423741 w 146"/>
              <a:gd name="T23" fmla="*/ 209427104 h 109"/>
              <a:gd name="T24" fmla="*/ 364423741 w 146"/>
              <a:gd name="T25" fmla="*/ 171149478 h 109"/>
              <a:gd name="T26" fmla="*/ 377431291 w 146"/>
              <a:gd name="T27" fmla="*/ 130604152 h 109"/>
              <a:gd name="T28" fmla="*/ 403472811 w 146"/>
              <a:gd name="T29" fmla="*/ 90075996 h 109"/>
              <a:gd name="T30" fmla="*/ 451193690 w 146"/>
              <a:gd name="T31" fmla="*/ 60800884 h 109"/>
              <a:gd name="T32" fmla="*/ 524956253 w 146"/>
              <a:gd name="T33" fmla="*/ 45029347 h 109"/>
              <a:gd name="T34" fmla="*/ 633405561 w 146"/>
              <a:gd name="T35" fmla="*/ 51798370 h 109"/>
              <a:gd name="T36" fmla="*/ 195219420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5" name="Freeform 311"/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>
              <a:gd name="T0" fmla="*/ 195262359 w 146"/>
              <a:gd name="T1" fmla="*/ 0 h 107"/>
              <a:gd name="T2" fmla="*/ 182227188 w 146"/>
              <a:gd name="T3" fmla="*/ 0 h 107"/>
              <a:gd name="T4" fmla="*/ 151873769 w 146"/>
              <a:gd name="T5" fmla="*/ 4760241 h 107"/>
              <a:gd name="T6" fmla="*/ 108485015 w 146"/>
              <a:gd name="T7" fmla="*/ 14280591 h 107"/>
              <a:gd name="T8" fmla="*/ 65096261 w 146"/>
              <a:gd name="T9" fmla="*/ 28561182 h 107"/>
              <a:gd name="T10" fmla="*/ 26043919 w 146"/>
              <a:gd name="T11" fmla="*/ 54751256 h 107"/>
              <a:gd name="T12" fmla="*/ 0 w 146"/>
              <a:gd name="T13" fmla="*/ 90461812 h 107"/>
              <a:gd name="T14" fmla="*/ 0 w 146"/>
              <a:gd name="T15" fmla="*/ 138063826 h 107"/>
              <a:gd name="T16" fmla="*/ 26043919 w 146"/>
              <a:gd name="T17" fmla="*/ 202335565 h 107"/>
              <a:gd name="T18" fmla="*/ 364480962 w 146"/>
              <a:gd name="T19" fmla="*/ 254715579 h 107"/>
              <a:gd name="T20" fmla="*/ 360144713 w 146"/>
              <a:gd name="T21" fmla="*/ 245195230 h 107"/>
              <a:gd name="T22" fmla="*/ 360144713 w 146"/>
              <a:gd name="T23" fmla="*/ 216633915 h 107"/>
              <a:gd name="T24" fmla="*/ 360144713 w 146"/>
              <a:gd name="T25" fmla="*/ 178534491 h 107"/>
              <a:gd name="T26" fmla="*/ 373153298 w 146"/>
              <a:gd name="T27" fmla="*/ 133303585 h 107"/>
              <a:gd name="T28" fmla="*/ 399170632 w 146"/>
              <a:gd name="T29" fmla="*/ 95221920 h 107"/>
              <a:gd name="T30" fmla="*/ 446922058 w 146"/>
              <a:gd name="T31" fmla="*/ 64271739 h 107"/>
              <a:gd name="T32" fmla="*/ 525000481 w 146"/>
              <a:gd name="T33" fmla="*/ 45230906 h 107"/>
              <a:gd name="T34" fmla="*/ 633485496 w 146"/>
              <a:gd name="T35" fmla="*/ 54751256 h 107"/>
              <a:gd name="T36" fmla="*/ 195262359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6" name="Freeform 312"/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>
              <a:gd name="T0" fmla="*/ 0 w 629"/>
              <a:gd name="T1" fmla="*/ 108721211 h 182"/>
              <a:gd name="T2" fmla="*/ 2147483647 w 629"/>
              <a:gd name="T3" fmla="*/ 494718731 h 182"/>
              <a:gd name="T4" fmla="*/ 2147483647 w 629"/>
              <a:gd name="T5" fmla="*/ 385997520 h 182"/>
              <a:gd name="T6" fmla="*/ 116572970 w 629"/>
              <a:gd name="T7" fmla="*/ 0 h 182"/>
              <a:gd name="T8" fmla="*/ 0 w 629"/>
              <a:gd name="T9" fmla="*/ 108721211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7" name="Freeform 313"/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>
              <a:gd name="T0" fmla="*/ 0 w 606"/>
              <a:gd name="T1" fmla="*/ 62572788 h 170"/>
              <a:gd name="T2" fmla="*/ 2147483647 w 606"/>
              <a:gd name="T3" fmla="*/ 379863425 h 170"/>
              <a:gd name="T4" fmla="*/ 2147483647 w 606"/>
              <a:gd name="T5" fmla="*/ 317290637 h 170"/>
              <a:gd name="T6" fmla="*/ 19418111 w 606"/>
              <a:gd name="T7" fmla="*/ 0 h 170"/>
              <a:gd name="T8" fmla="*/ 0 w 606"/>
              <a:gd name="T9" fmla="*/ 62572788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8" name="Freeform 314"/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>
              <a:gd name="T0" fmla="*/ 0 w 606"/>
              <a:gd name="T1" fmla="*/ 62572788 h 170"/>
              <a:gd name="T2" fmla="*/ 2147483647 w 606"/>
              <a:gd name="T3" fmla="*/ 379863425 h 170"/>
              <a:gd name="T4" fmla="*/ 2147483647 w 606"/>
              <a:gd name="T5" fmla="*/ 317290637 h 170"/>
              <a:gd name="T6" fmla="*/ 19418111 w 606"/>
              <a:gd name="T7" fmla="*/ 0 h 170"/>
              <a:gd name="T8" fmla="*/ 0 w 606"/>
              <a:gd name="T9" fmla="*/ 62572788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19" name="AutoShape 315"/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0" name="Freeform 316"/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>
              <a:gd name="T0" fmla="*/ 1196669866 w 1894"/>
              <a:gd name="T1" fmla="*/ 0 h 1904"/>
              <a:gd name="T2" fmla="*/ 1224149399 w 1894"/>
              <a:gd name="T3" fmla="*/ 0 h 1904"/>
              <a:gd name="T4" fmla="*/ 1280965357 w 1894"/>
              <a:gd name="T5" fmla="*/ 2337462 h 1904"/>
              <a:gd name="T6" fmla="*/ 1359765063 w 1894"/>
              <a:gd name="T7" fmla="*/ 6994755 h 1904"/>
              <a:gd name="T8" fmla="*/ 1464217147 w 1894"/>
              <a:gd name="T9" fmla="*/ 13971879 h 1904"/>
              <a:gd name="T10" fmla="*/ 1585172002 w 1894"/>
              <a:gd name="T11" fmla="*/ 23303964 h 1904"/>
              <a:gd name="T12" fmla="*/ 1724441611 w 1894"/>
              <a:gd name="T13" fmla="*/ 39613173 h 1904"/>
              <a:gd name="T14" fmla="*/ 1878386835 w 1894"/>
              <a:gd name="T15" fmla="*/ 60579675 h 1904"/>
              <a:gd name="T16" fmla="*/ 2045150905 w 1894"/>
              <a:gd name="T17" fmla="*/ 88540933 h 1904"/>
              <a:gd name="T18" fmla="*/ 2147483647 w 1894"/>
              <a:gd name="T19" fmla="*/ 128136607 h 1904"/>
              <a:gd name="T20" fmla="*/ 2147483647 w 1894"/>
              <a:gd name="T21" fmla="*/ 170087243 h 1904"/>
              <a:gd name="T22" fmla="*/ 2147483647 w 1894"/>
              <a:gd name="T23" fmla="*/ 225992126 h 1904"/>
              <a:gd name="T24" fmla="*/ 2147483647 w 1894"/>
              <a:gd name="T25" fmla="*/ 291229095 h 1904"/>
              <a:gd name="T26" fmla="*/ 2147483647 w 1894"/>
              <a:gd name="T27" fmla="*/ 370455574 h 1904"/>
              <a:gd name="T28" fmla="*/ 2147483647 w 1894"/>
              <a:gd name="T29" fmla="*/ 458979008 h 1904"/>
              <a:gd name="T30" fmla="*/ 2147483647 w 1894"/>
              <a:gd name="T31" fmla="*/ 56149168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29446396 w 1894"/>
              <a:gd name="T53" fmla="*/ 2147483647 h 1904"/>
              <a:gd name="T54" fmla="*/ 1999326761 w 1894"/>
              <a:gd name="T55" fmla="*/ 2147483647 h 1904"/>
              <a:gd name="T56" fmla="*/ 1847223377 w 1894"/>
              <a:gd name="T57" fmla="*/ 2147483647 h 1904"/>
              <a:gd name="T58" fmla="*/ 1682301269 w 1894"/>
              <a:gd name="T59" fmla="*/ 2147483647 h 1904"/>
              <a:gd name="T60" fmla="*/ 1502703545 w 1894"/>
              <a:gd name="T61" fmla="*/ 2147483647 h 1904"/>
              <a:gd name="T62" fmla="*/ 1313955848 w 1894"/>
              <a:gd name="T63" fmla="*/ 2147483647 h 1904"/>
              <a:gd name="T64" fmla="*/ 1117870282 w 1894"/>
              <a:gd name="T65" fmla="*/ 2147483647 h 1904"/>
              <a:gd name="T66" fmla="*/ 918115843 w 1894"/>
              <a:gd name="T67" fmla="*/ 2147483647 h 1904"/>
              <a:gd name="T68" fmla="*/ 714707337 w 1894"/>
              <a:gd name="T69" fmla="*/ 2147483647 h 1904"/>
              <a:gd name="T70" fmla="*/ 513125987 w 1894"/>
              <a:gd name="T71" fmla="*/ 2147483647 h 1904"/>
              <a:gd name="T72" fmla="*/ 315198459 w 1894"/>
              <a:gd name="T73" fmla="*/ 2147483647 h 1904"/>
              <a:gd name="T74" fmla="*/ 122781888 w 1894"/>
              <a:gd name="T75" fmla="*/ 2147483647 h 1904"/>
              <a:gd name="T76" fmla="*/ 29321495 w 1894"/>
              <a:gd name="T77" fmla="*/ 2147483647 h 1904"/>
              <a:gd name="T78" fmla="*/ 14660687 w 1894"/>
              <a:gd name="T79" fmla="*/ 2147483647 h 1904"/>
              <a:gd name="T80" fmla="*/ 0 w 1894"/>
              <a:gd name="T81" fmla="*/ 2147483647 h 1904"/>
              <a:gd name="T82" fmla="*/ 7322940 w 1894"/>
              <a:gd name="T83" fmla="*/ 2147483647 h 1904"/>
              <a:gd name="T84" fmla="*/ 711038464 w 1894"/>
              <a:gd name="T85" fmla="*/ 2147483647 h 1904"/>
              <a:gd name="T86" fmla="*/ 707369468 w 1894"/>
              <a:gd name="T87" fmla="*/ 2147483647 h 1904"/>
              <a:gd name="T88" fmla="*/ 714707337 w 1894"/>
              <a:gd name="T89" fmla="*/ 2136477078 h 1904"/>
              <a:gd name="T90" fmla="*/ 755020646 w 1894"/>
              <a:gd name="T91" fmla="*/ 2022312350 h 1904"/>
              <a:gd name="T92" fmla="*/ 857645819 w 1894"/>
              <a:gd name="T93" fmla="*/ 1896495573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1" name="Freeform 317"/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>
              <a:gd name="T0" fmla="*/ 72639296 w 1106"/>
              <a:gd name="T1" fmla="*/ 0 h 331"/>
              <a:gd name="T2" fmla="*/ 2008551154 w 1106"/>
              <a:gd name="T3" fmla="*/ 601506709 h 331"/>
              <a:gd name="T4" fmla="*/ 1944991800 w 1106"/>
              <a:gd name="T5" fmla="*/ 718772884 h 331"/>
              <a:gd name="T6" fmla="*/ 0 w 1106"/>
              <a:gd name="T7" fmla="*/ 78177450 h 331"/>
              <a:gd name="T8" fmla="*/ 72639296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2" name="Freeform 318"/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>
              <a:gd name="T0" fmla="*/ 2147483647 w 1285"/>
              <a:gd name="T1" fmla="*/ 899901385 h 505"/>
              <a:gd name="T2" fmla="*/ 2147483647 w 1285"/>
              <a:gd name="T3" fmla="*/ 895299489 h 505"/>
              <a:gd name="T4" fmla="*/ 2147483647 w 1285"/>
              <a:gd name="T5" fmla="*/ 886078007 h 505"/>
              <a:gd name="T6" fmla="*/ 2147483647 w 1285"/>
              <a:gd name="T7" fmla="*/ 869970911 h 505"/>
              <a:gd name="T8" fmla="*/ 2056363746 w 1285"/>
              <a:gd name="T9" fmla="*/ 849261920 h 505"/>
              <a:gd name="T10" fmla="*/ 1924638874 w 1285"/>
              <a:gd name="T11" fmla="*/ 817047861 h 505"/>
              <a:gd name="T12" fmla="*/ 1776444770 w 1285"/>
              <a:gd name="T13" fmla="*/ 782515360 h 505"/>
              <a:gd name="T14" fmla="*/ 1611796233 w 1285"/>
              <a:gd name="T15" fmla="*/ 741097378 h 505"/>
              <a:gd name="T16" fmla="*/ 1436153205 w 1285"/>
              <a:gd name="T17" fmla="*/ 688156900 h 505"/>
              <a:gd name="T18" fmla="*/ 1251385486 w 1285"/>
              <a:gd name="T19" fmla="*/ 628313381 h 505"/>
              <a:gd name="T20" fmla="*/ 1059288147 w 1285"/>
              <a:gd name="T21" fmla="*/ 561566821 h 505"/>
              <a:gd name="T22" fmla="*/ 863525814 w 1285"/>
              <a:gd name="T23" fmla="*/ 481014311 h 505"/>
              <a:gd name="T24" fmla="*/ 665938690 w 1285"/>
              <a:gd name="T25" fmla="*/ 393558760 h 505"/>
              <a:gd name="T26" fmla="*/ 473841229 w 1285"/>
              <a:gd name="T27" fmla="*/ 294598140 h 505"/>
              <a:gd name="T28" fmla="*/ 283568803 w 1285"/>
              <a:gd name="T29" fmla="*/ 186416170 h 505"/>
              <a:gd name="T30" fmla="*/ 100625998 w 1285"/>
              <a:gd name="T31" fmla="*/ 64445546 h 505"/>
              <a:gd name="T32" fmla="*/ 10979570 w 1285"/>
              <a:gd name="T33" fmla="*/ 9204055 h 505"/>
              <a:gd name="T34" fmla="*/ 3664871 w 1285"/>
              <a:gd name="T35" fmla="*/ 73649469 h 505"/>
              <a:gd name="T36" fmla="*/ 0 w 1285"/>
              <a:gd name="T37" fmla="*/ 174911102 h 505"/>
              <a:gd name="T38" fmla="*/ 14629397 w 1285"/>
              <a:gd name="T39" fmla="*/ 276190163 h 505"/>
              <a:gd name="T40" fmla="*/ 34763623 w 1285"/>
              <a:gd name="T41" fmla="*/ 319909159 h 505"/>
              <a:gd name="T42" fmla="*/ 51232977 w 1285"/>
              <a:gd name="T43" fmla="*/ 331414227 h 505"/>
              <a:gd name="T44" fmla="*/ 85981557 w 1285"/>
              <a:gd name="T45" fmla="*/ 356742673 h 505"/>
              <a:gd name="T46" fmla="*/ 137214534 w 1285"/>
              <a:gd name="T47" fmla="*/ 391257746 h 505"/>
              <a:gd name="T48" fmla="*/ 204901945 w 1285"/>
              <a:gd name="T49" fmla="*/ 437295183 h 505"/>
              <a:gd name="T50" fmla="*/ 290898423 w 1285"/>
              <a:gd name="T51" fmla="*/ 487917220 h 505"/>
              <a:gd name="T52" fmla="*/ 393349457 w 1285"/>
              <a:gd name="T53" fmla="*/ 547760739 h 505"/>
              <a:gd name="T54" fmla="*/ 514094636 w 1285"/>
              <a:gd name="T55" fmla="*/ 614507299 h 505"/>
              <a:gd name="T56" fmla="*/ 654959120 w 1285"/>
              <a:gd name="T57" fmla="*/ 681253859 h 505"/>
              <a:gd name="T58" fmla="*/ 810467923 w 1285"/>
              <a:gd name="T59" fmla="*/ 750301301 h 505"/>
              <a:gd name="T60" fmla="*/ 987935987 w 1285"/>
              <a:gd name="T61" fmla="*/ 821649888 h 505"/>
              <a:gd name="T62" fmla="*/ 1183683276 w 1285"/>
              <a:gd name="T63" fmla="*/ 890680034 h 505"/>
              <a:gd name="T64" fmla="*/ 1397739755 w 1285"/>
              <a:gd name="T65" fmla="*/ 957426462 h 505"/>
              <a:gd name="T66" fmla="*/ 1628265588 w 1285"/>
              <a:gd name="T67" fmla="*/ 1021872008 h 505"/>
              <a:gd name="T68" fmla="*/ 1880735639 w 1285"/>
              <a:gd name="T69" fmla="*/ 1086317555 h 505"/>
              <a:gd name="T70" fmla="*/ 2147483647 w 1285"/>
              <a:gd name="T71" fmla="*/ 1136957019 h 505"/>
              <a:gd name="T72" fmla="*/ 2147483647 w 1285"/>
              <a:gd name="T73" fmla="*/ 1157666142 h 505"/>
              <a:gd name="T74" fmla="*/ 2147483647 w 1285"/>
              <a:gd name="T75" fmla="*/ 1120832628 h 505"/>
              <a:gd name="T76" fmla="*/ 2147483647 w 1285"/>
              <a:gd name="T77" fmla="*/ 1049501468 h 505"/>
              <a:gd name="T78" fmla="*/ 2147483647 w 1285"/>
              <a:gd name="T79" fmla="*/ 955125448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3" name="AutoShape 319"/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4" name="Freeform 320"/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>
              <a:gd name="T0" fmla="*/ 534719422 w 179"/>
              <a:gd name="T1" fmla="*/ 331121347 h 216"/>
              <a:gd name="T2" fmla="*/ 415883478 w 179"/>
              <a:gd name="T3" fmla="*/ 437584674 h 216"/>
              <a:gd name="T4" fmla="*/ 322512598 w 179"/>
              <a:gd name="T5" fmla="*/ 555831086 h 216"/>
              <a:gd name="T6" fmla="*/ 229183330 w 179"/>
              <a:gd name="T7" fmla="*/ 697747785 h 216"/>
              <a:gd name="T8" fmla="*/ 152788750 w 179"/>
              <a:gd name="T9" fmla="*/ 851499288 h 216"/>
              <a:gd name="T10" fmla="*/ 84882730 w 179"/>
              <a:gd name="T11" fmla="*/ 1017085820 h 216"/>
              <a:gd name="T12" fmla="*/ 42441365 w 179"/>
              <a:gd name="T13" fmla="*/ 1194455665 h 216"/>
              <a:gd name="T14" fmla="*/ 16976505 w 179"/>
              <a:gd name="T15" fmla="*/ 1383712259 h 216"/>
              <a:gd name="T16" fmla="*/ 0 w 179"/>
              <a:gd name="T17" fmla="*/ 1572917134 h 216"/>
              <a:gd name="T18" fmla="*/ 16976505 w 179"/>
              <a:gd name="T19" fmla="*/ 1833080017 h 216"/>
              <a:gd name="T20" fmla="*/ 84882730 w 179"/>
              <a:gd name="T21" fmla="*/ 2045954953 h 216"/>
              <a:gd name="T22" fmla="*/ 195230115 w 179"/>
              <a:gd name="T23" fmla="*/ 2147483647 h 216"/>
              <a:gd name="T24" fmla="*/ 339489103 w 179"/>
              <a:gd name="T25" fmla="*/ 2147483647 h 216"/>
              <a:gd name="T26" fmla="*/ 500766208 w 179"/>
              <a:gd name="T27" fmla="*/ 2147483647 h 216"/>
              <a:gd name="T28" fmla="*/ 670531667 w 179"/>
              <a:gd name="T29" fmla="*/ 2147483647 h 216"/>
              <a:gd name="T30" fmla="*/ 848743665 w 179"/>
              <a:gd name="T31" fmla="*/ 2147483647 h 216"/>
              <a:gd name="T32" fmla="*/ 1018509125 w 179"/>
              <a:gd name="T33" fmla="*/ 2147483647 h 216"/>
              <a:gd name="T34" fmla="*/ 1052462135 w 179"/>
              <a:gd name="T35" fmla="*/ 2147483647 h 216"/>
              <a:gd name="T36" fmla="*/ 1086415145 w 179"/>
              <a:gd name="T37" fmla="*/ 2147483647 h 216"/>
              <a:gd name="T38" fmla="*/ 1111880005 w 179"/>
              <a:gd name="T39" fmla="*/ 2147483647 h 216"/>
              <a:gd name="T40" fmla="*/ 1120368360 w 179"/>
              <a:gd name="T41" fmla="*/ 2147483647 h 216"/>
              <a:gd name="T42" fmla="*/ 1103391855 w 179"/>
              <a:gd name="T43" fmla="*/ 2147483647 h 216"/>
              <a:gd name="T44" fmla="*/ 1069438640 w 179"/>
              <a:gd name="T45" fmla="*/ 2147483647 h 216"/>
              <a:gd name="T46" fmla="*/ 1026997275 w 179"/>
              <a:gd name="T47" fmla="*/ 2147483647 h 216"/>
              <a:gd name="T48" fmla="*/ 984555910 w 179"/>
              <a:gd name="T49" fmla="*/ 2147483647 h 216"/>
              <a:gd name="T50" fmla="*/ 891185030 w 179"/>
              <a:gd name="T51" fmla="*/ 2147483647 h 216"/>
              <a:gd name="T52" fmla="*/ 806302300 w 179"/>
              <a:gd name="T53" fmla="*/ 2147483647 h 216"/>
              <a:gd name="T54" fmla="*/ 712973032 w 179"/>
              <a:gd name="T55" fmla="*/ 2128748219 h 216"/>
              <a:gd name="T56" fmla="*/ 636578657 w 179"/>
              <a:gd name="T57" fmla="*/ 2105078159 h 216"/>
              <a:gd name="T58" fmla="*/ 551695927 w 179"/>
              <a:gd name="T59" fmla="*/ 2069625014 h 216"/>
              <a:gd name="T60" fmla="*/ 475301552 w 179"/>
              <a:gd name="T61" fmla="*/ 2010501808 h 216"/>
              <a:gd name="T62" fmla="*/ 398906973 w 179"/>
              <a:gd name="T63" fmla="*/ 1951378602 h 216"/>
              <a:gd name="T64" fmla="*/ 331000952 w 179"/>
              <a:gd name="T65" fmla="*/ 1844915047 h 216"/>
              <a:gd name="T66" fmla="*/ 305536092 w 179"/>
              <a:gd name="T67" fmla="*/ 1419165404 h 216"/>
              <a:gd name="T68" fmla="*/ 373442317 w 179"/>
              <a:gd name="T69" fmla="*/ 1064374224 h 216"/>
              <a:gd name="T70" fmla="*/ 517742713 w 179"/>
              <a:gd name="T71" fmla="*/ 792376082 h 216"/>
              <a:gd name="T72" fmla="*/ 712973032 w 179"/>
              <a:gd name="T73" fmla="*/ 555831086 h 216"/>
              <a:gd name="T74" fmla="*/ 925138040 w 179"/>
              <a:gd name="T75" fmla="*/ 378461469 h 216"/>
              <a:gd name="T76" fmla="*/ 1154321370 w 179"/>
              <a:gd name="T77" fmla="*/ 248380027 h 216"/>
              <a:gd name="T78" fmla="*/ 1357998227 w 179"/>
              <a:gd name="T79" fmla="*/ 141916472 h 216"/>
              <a:gd name="T80" fmla="*/ 1519275333 w 179"/>
              <a:gd name="T81" fmla="*/ 59123206 h 216"/>
              <a:gd name="T82" fmla="*/ 1417416098 w 179"/>
              <a:gd name="T83" fmla="*/ 11835030 h 216"/>
              <a:gd name="T84" fmla="*/ 1307068712 w 179"/>
              <a:gd name="T85" fmla="*/ 0 h 216"/>
              <a:gd name="T86" fmla="*/ 1188274380 w 179"/>
              <a:gd name="T87" fmla="*/ 23670061 h 216"/>
              <a:gd name="T88" fmla="*/ 1052462135 w 179"/>
              <a:gd name="T89" fmla="*/ 59123206 h 216"/>
              <a:gd name="T90" fmla="*/ 916649890 w 179"/>
              <a:gd name="T91" fmla="*/ 118246411 h 216"/>
              <a:gd name="T92" fmla="*/ 780837440 w 179"/>
              <a:gd name="T93" fmla="*/ 177421563 h 216"/>
              <a:gd name="T94" fmla="*/ 653555162 w 179"/>
              <a:gd name="T95" fmla="*/ 260163111 h 216"/>
              <a:gd name="T96" fmla="*/ 534719422 w 179"/>
              <a:gd name="T97" fmla="*/ 3311213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5" name="Freeform 321"/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>
              <a:gd name="T0" fmla="*/ 711355770 w 114"/>
              <a:gd name="T1" fmla="*/ 641508296 h 168"/>
              <a:gd name="T2" fmla="*/ 748413423 w 114"/>
              <a:gd name="T3" fmla="*/ 839829229 h 168"/>
              <a:gd name="T4" fmla="*/ 741001970 w 114"/>
              <a:gd name="T5" fmla="*/ 1026423752 h 168"/>
              <a:gd name="T6" fmla="*/ 681709570 w 114"/>
              <a:gd name="T7" fmla="*/ 1178044516 h 168"/>
              <a:gd name="T8" fmla="*/ 607594263 w 114"/>
              <a:gd name="T9" fmla="*/ 1306366677 h 168"/>
              <a:gd name="T10" fmla="*/ 511282226 w 114"/>
              <a:gd name="T11" fmla="*/ 1434689064 h 168"/>
              <a:gd name="T12" fmla="*/ 400147088 w 114"/>
              <a:gd name="T13" fmla="*/ 1562959745 h 168"/>
              <a:gd name="T14" fmla="*/ 296385582 w 114"/>
              <a:gd name="T15" fmla="*/ 1667932048 h 168"/>
              <a:gd name="T16" fmla="*/ 200073544 w 114"/>
              <a:gd name="T17" fmla="*/ 1784579280 h 168"/>
              <a:gd name="T18" fmla="*/ 185250444 w 114"/>
              <a:gd name="T19" fmla="*/ 1819604293 h 168"/>
              <a:gd name="T20" fmla="*/ 177838991 w 114"/>
              <a:gd name="T21" fmla="*/ 1842902896 h 168"/>
              <a:gd name="T22" fmla="*/ 177838991 w 114"/>
              <a:gd name="T23" fmla="*/ 1889551357 h 168"/>
              <a:gd name="T24" fmla="*/ 185250444 w 114"/>
              <a:gd name="T25" fmla="*/ 1924576370 h 168"/>
              <a:gd name="T26" fmla="*/ 207485192 w 114"/>
              <a:gd name="T27" fmla="*/ 1947874973 h 168"/>
              <a:gd name="T28" fmla="*/ 229719745 w 114"/>
              <a:gd name="T29" fmla="*/ 1959550129 h 168"/>
              <a:gd name="T30" fmla="*/ 244542845 w 114"/>
              <a:gd name="T31" fmla="*/ 1959550129 h 168"/>
              <a:gd name="T32" fmla="*/ 274151029 w 114"/>
              <a:gd name="T33" fmla="*/ 1947874973 h 168"/>
              <a:gd name="T34" fmla="*/ 392735636 w 114"/>
              <a:gd name="T35" fmla="*/ 1831227741 h 168"/>
              <a:gd name="T36" fmla="*/ 511282226 w 114"/>
              <a:gd name="T37" fmla="*/ 1714631989 h 168"/>
              <a:gd name="T38" fmla="*/ 622417364 w 114"/>
              <a:gd name="T39" fmla="*/ 1574634673 h 168"/>
              <a:gd name="T40" fmla="*/ 718767418 w 114"/>
              <a:gd name="T41" fmla="*/ 1411338980 h 168"/>
              <a:gd name="T42" fmla="*/ 792844707 w 114"/>
              <a:gd name="T43" fmla="*/ 1236368132 h 168"/>
              <a:gd name="T44" fmla="*/ 837314008 w 114"/>
              <a:gd name="T45" fmla="*/ 1038098680 h 168"/>
              <a:gd name="T46" fmla="*/ 844725461 w 114"/>
              <a:gd name="T47" fmla="*/ 828154300 h 168"/>
              <a:gd name="T48" fmla="*/ 815079260 w 114"/>
              <a:gd name="T49" fmla="*/ 594859836 h 168"/>
              <a:gd name="T50" fmla="*/ 748413423 w 114"/>
              <a:gd name="T51" fmla="*/ 419888988 h 168"/>
              <a:gd name="T52" fmla="*/ 644651916 w 114"/>
              <a:gd name="T53" fmla="*/ 279943152 h 168"/>
              <a:gd name="T54" fmla="*/ 518693679 w 114"/>
              <a:gd name="T55" fmla="*/ 163295920 h 168"/>
              <a:gd name="T56" fmla="*/ 377912535 w 114"/>
              <a:gd name="T57" fmla="*/ 81673700 h 168"/>
              <a:gd name="T58" fmla="*/ 237131197 w 114"/>
              <a:gd name="T59" fmla="*/ 23350084 h 168"/>
              <a:gd name="T60" fmla="*/ 125958238 w 114"/>
              <a:gd name="T61" fmla="*/ 0 h 168"/>
              <a:gd name="T62" fmla="*/ 37057653 w 114"/>
              <a:gd name="T63" fmla="*/ 0 h 168"/>
              <a:gd name="T64" fmla="*/ 0 w 114"/>
              <a:gd name="T65" fmla="*/ 34973532 h 168"/>
              <a:gd name="T66" fmla="*/ 88900390 w 114"/>
              <a:gd name="T67" fmla="*/ 104972304 h 168"/>
              <a:gd name="T68" fmla="*/ 192662091 w 114"/>
              <a:gd name="T69" fmla="*/ 151620764 h 168"/>
              <a:gd name="T70" fmla="*/ 303797034 w 114"/>
              <a:gd name="T71" fmla="*/ 198269452 h 168"/>
              <a:gd name="T72" fmla="*/ 400147088 w 114"/>
              <a:gd name="T73" fmla="*/ 256593068 h 168"/>
              <a:gd name="T74" fmla="*/ 503870773 w 114"/>
              <a:gd name="T75" fmla="*/ 314916684 h 168"/>
              <a:gd name="T76" fmla="*/ 592771163 w 114"/>
              <a:gd name="T77" fmla="*/ 396590384 h 168"/>
              <a:gd name="T78" fmla="*/ 659475017 w 114"/>
              <a:gd name="T79" fmla="*/ 501562461 h 168"/>
              <a:gd name="T80" fmla="*/ 711355770 w 114"/>
              <a:gd name="T81" fmla="*/ 641508296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6" name="Freeform 322"/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>
              <a:gd name="T0" fmla="*/ 755620672 w 289"/>
              <a:gd name="T1" fmla="*/ 751693914 h 351"/>
              <a:gd name="T2" fmla="*/ 403008735 w 289"/>
              <a:gd name="T3" fmla="*/ 1225855741 h 351"/>
              <a:gd name="T4" fmla="*/ 125950532 w 289"/>
              <a:gd name="T5" fmla="*/ 1792528339 h 351"/>
              <a:gd name="T6" fmla="*/ 0 w 289"/>
              <a:gd name="T7" fmla="*/ 2147483647 h 351"/>
              <a:gd name="T8" fmla="*/ 25198399 w 289"/>
              <a:gd name="T9" fmla="*/ 2147483647 h 351"/>
              <a:gd name="T10" fmla="*/ 67168021 w 289"/>
              <a:gd name="T11" fmla="*/ 2147483647 h 351"/>
              <a:gd name="T12" fmla="*/ 142721958 w 289"/>
              <a:gd name="T13" fmla="*/ 2147483647 h 351"/>
              <a:gd name="T14" fmla="*/ 243474091 w 289"/>
              <a:gd name="T15" fmla="*/ 2147483647 h 351"/>
              <a:gd name="T16" fmla="*/ 419780161 w 289"/>
              <a:gd name="T17" fmla="*/ 2147483647 h 351"/>
              <a:gd name="T18" fmla="*/ 646482826 w 289"/>
              <a:gd name="T19" fmla="*/ 2147483647 h 351"/>
              <a:gd name="T20" fmla="*/ 898342630 w 289"/>
              <a:gd name="T21" fmla="*/ 2147483647 h 351"/>
              <a:gd name="T22" fmla="*/ 1141816722 w 289"/>
              <a:gd name="T23" fmla="*/ 2147483647 h 351"/>
              <a:gd name="T24" fmla="*/ 1402103498 w 289"/>
              <a:gd name="T25" fmla="*/ 2147483647 h 351"/>
              <a:gd name="T26" fmla="*/ 1653963303 w 289"/>
              <a:gd name="T27" fmla="*/ 2147483647 h 351"/>
              <a:gd name="T28" fmla="*/ 1914250079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1981418100 w 289"/>
              <a:gd name="T43" fmla="*/ 2147483647 h 351"/>
              <a:gd name="T44" fmla="*/ 1746329722 w 289"/>
              <a:gd name="T45" fmla="*/ 2147483647 h 351"/>
              <a:gd name="T46" fmla="*/ 1502855631 w 289"/>
              <a:gd name="T47" fmla="*/ 2147483647 h 351"/>
              <a:gd name="T48" fmla="*/ 1276152967 w 289"/>
              <a:gd name="T49" fmla="*/ 2147483647 h 351"/>
              <a:gd name="T50" fmla="*/ 1049491561 w 289"/>
              <a:gd name="T51" fmla="*/ 2147483647 h 351"/>
              <a:gd name="T52" fmla="*/ 822788693 w 289"/>
              <a:gd name="T53" fmla="*/ 2147483647 h 351"/>
              <a:gd name="T54" fmla="*/ 604513001 w 289"/>
              <a:gd name="T55" fmla="*/ 2147483647 h 351"/>
              <a:gd name="T56" fmla="*/ 411394448 w 289"/>
              <a:gd name="T57" fmla="*/ 2147483647 h 351"/>
              <a:gd name="T58" fmla="*/ 285443916 w 289"/>
              <a:gd name="T59" fmla="*/ 2147483647 h 351"/>
              <a:gd name="T60" fmla="*/ 251859804 w 289"/>
              <a:gd name="T61" fmla="*/ 2147483647 h 351"/>
              <a:gd name="T62" fmla="*/ 285443916 w 289"/>
              <a:gd name="T63" fmla="*/ 2147483647 h 351"/>
              <a:gd name="T64" fmla="*/ 386196049 w 289"/>
              <a:gd name="T65" fmla="*/ 1827200741 h 351"/>
              <a:gd name="T66" fmla="*/ 537344980 w 289"/>
              <a:gd name="T67" fmla="*/ 1480272968 h 351"/>
              <a:gd name="T68" fmla="*/ 713650847 w 289"/>
              <a:gd name="T69" fmla="*/ 1179574915 h 351"/>
              <a:gd name="T70" fmla="*/ 923541029 w 289"/>
              <a:gd name="T71" fmla="*/ 890485511 h 351"/>
              <a:gd name="T72" fmla="*/ 1150243694 w 289"/>
              <a:gd name="T73" fmla="*/ 612902317 h 351"/>
              <a:gd name="T74" fmla="*/ 1469271519 w 289"/>
              <a:gd name="T75" fmla="*/ 404766141 h 351"/>
              <a:gd name="T76" fmla="*/ 1788299548 w 289"/>
              <a:gd name="T77" fmla="*/ 219744825 h 351"/>
              <a:gd name="T78" fmla="*/ 1989803813 w 289"/>
              <a:gd name="T79" fmla="*/ 69395686 h 351"/>
              <a:gd name="T80" fmla="*/ 1931062765 w 289"/>
              <a:gd name="T81" fmla="*/ 0 h 351"/>
              <a:gd name="T82" fmla="*/ 1662390275 w 289"/>
              <a:gd name="T83" fmla="*/ 46280826 h 351"/>
              <a:gd name="T84" fmla="*/ 1351747960 w 289"/>
              <a:gd name="T85" fmla="*/ 196578859 h 351"/>
              <a:gd name="T86" fmla="*/ 1066262784 w 289"/>
              <a:gd name="T87" fmla="*/ 404766141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7" name="Freeform 323"/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>
              <a:gd name="T0" fmla="*/ 1680000000 w 254"/>
              <a:gd name="T1" fmla="*/ 871340569 h 234"/>
              <a:gd name="T2" fmla="*/ 1776000000 w 254"/>
              <a:gd name="T3" fmla="*/ 1030902894 h 234"/>
              <a:gd name="T4" fmla="*/ 1832000000 w 254"/>
              <a:gd name="T5" fmla="*/ 1214992474 h 234"/>
              <a:gd name="T6" fmla="*/ 1856000000 w 254"/>
              <a:gd name="T7" fmla="*/ 1411319616 h 234"/>
              <a:gd name="T8" fmla="*/ 1856000000 w 254"/>
              <a:gd name="T9" fmla="*/ 1619936913 h 234"/>
              <a:gd name="T10" fmla="*/ 1840000000 w 254"/>
              <a:gd name="T11" fmla="*/ 1791789391 h 234"/>
              <a:gd name="T12" fmla="*/ 1808000000 w 254"/>
              <a:gd name="T13" fmla="*/ 1939061332 h 234"/>
              <a:gd name="T14" fmla="*/ 1752000000 w 254"/>
              <a:gd name="T15" fmla="*/ 2086333042 h 234"/>
              <a:gd name="T16" fmla="*/ 1688000000 w 254"/>
              <a:gd name="T17" fmla="*/ 2147483647 h 234"/>
              <a:gd name="T18" fmla="*/ 1616000000 w 254"/>
              <a:gd name="T19" fmla="*/ 2147483647 h 234"/>
              <a:gd name="T20" fmla="*/ 1544000000 w 254"/>
              <a:gd name="T21" fmla="*/ 2147483647 h 234"/>
              <a:gd name="T22" fmla="*/ 1464000000 w 254"/>
              <a:gd name="T23" fmla="*/ 2147483647 h 234"/>
              <a:gd name="T24" fmla="*/ 1392000000 w 254"/>
              <a:gd name="T25" fmla="*/ 2147483647 h 234"/>
              <a:gd name="T26" fmla="*/ 1376000000 w 254"/>
              <a:gd name="T27" fmla="*/ 2147483647 h 234"/>
              <a:gd name="T28" fmla="*/ 1376000000 w 254"/>
              <a:gd name="T29" fmla="*/ 2147483647 h 234"/>
              <a:gd name="T30" fmla="*/ 1376000000 w 254"/>
              <a:gd name="T31" fmla="*/ 2147483647 h 234"/>
              <a:gd name="T32" fmla="*/ 1392000000 w 254"/>
              <a:gd name="T33" fmla="*/ 2147483647 h 234"/>
              <a:gd name="T34" fmla="*/ 1416000000 w 254"/>
              <a:gd name="T35" fmla="*/ 2147483647 h 234"/>
              <a:gd name="T36" fmla="*/ 1448000000 w 254"/>
              <a:gd name="T37" fmla="*/ 2147483647 h 234"/>
              <a:gd name="T38" fmla="*/ 1472000000 w 254"/>
              <a:gd name="T39" fmla="*/ 2147483647 h 234"/>
              <a:gd name="T40" fmla="*/ 1496000000 w 254"/>
              <a:gd name="T41" fmla="*/ 2147483647 h 234"/>
              <a:gd name="T42" fmla="*/ 1664000000 w 254"/>
              <a:gd name="T43" fmla="*/ 2147483647 h 234"/>
              <a:gd name="T44" fmla="*/ 1808000000 w 254"/>
              <a:gd name="T45" fmla="*/ 2147483647 h 234"/>
              <a:gd name="T46" fmla="*/ 1920000000 w 254"/>
              <a:gd name="T47" fmla="*/ 2147483647 h 234"/>
              <a:gd name="T48" fmla="*/ 1992000000 w 254"/>
              <a:gd name="T49" fmla="*/ 1902243462 h 234"/>
              <a:gd name="T50" fmla="*/ 2032000000 w 254"/>
              <a:gd name="T51" fmla="*/ 1607699811 h 234"/>
              <a:gd name="T52" fmla="*/ 2008000000 w 254"/>
              <a:gd name="T53" fmla="*/ 1313156160 h 234"/>
              <a:gd name="T54" fmla="*/ 1944000000 w 254"/>
              <a:gd name="T55" fmla="*/ 1030902894 h 234"/>
              <a:gd name="T56" fmla="*/ 1808000000 w 254"/>
              <a:gd name="T57" fmla="*/ 785414214 h 234"/>
              <a:gd name="T58" fmla="*/ 1712000000 w 254"/>
              <a:gd name="T59" fmla="*/ 650432888 h 234"/>
              <a:gd name="T60" fmla="*/ 1592000000 w 254"/>
              <a:gd name="T61" fmla="*/ 552269432 h 234"/>
              <a:gd name="T62" fmla="*/ 1464000000 w 254"/>
              <a:gd name="T63" fmla="*/ 441815592 h 234"/>
              <a:gd name="T64" fmla="*/ 1320000000 w 254"/>
              <a:gd name="T65" fmla="*/ 355889237 h 234"/>
              <a:gd name="T66" fmla="*/ 1176000000 w 254"/>
              <a:gd name="T67" fmla="*/ 257725781 h 234"/>
              <a:gd name="T68" fmla="*/ 1032000000 w 254"/>
              <a:gd name="T69" fmla="*/ 196380195 h 234"/>
              <a:gd name="T70" fmla="*/ 888000000 w 254"/>
              <a:gd name="T71" fmla="*/ 147271941 h 234"/>
              <a:gd name="T72" fmla="*/ 744000000 w 254"/>
              <a:gd name="T73" fmla="*/ 85926355 h 234"/>
              <a:gd name="T74" fmla="*/ 600000000 w 254"/>
              <a:gd name="T75" fmla="*/ 49108254 h 234"/>
              <a:gd name="T76" fmla="*/ 472000000 w 254"/>
              <a:gd name="T77" fmla="*/ 24527486 h 234"/>
              <a:gd name="T78" fmla="*/ 344000000 w 254"/>
              <a:gd name="T79" fmla="*/ 0 h 234"/>
              <a:gd name="T80" fmla="*/ 248000000 w 254"/>
              <a:gd name="T81" fmla="*/ 0 h 234"/>
              <a:gd name="T82" fmla="*/ 152000000 w 254"/>
              <a:gd name="T83" fmla="*/ 0 h 234"/>
              <a:gd name="T84" fmla="*/ 80000000 w 254"/>
              <a:gd name="T85" fmla="*/ 0 h 234"/>
              <a:gd name="T86" fmla="*/ 24000000 w 254"/>
              <a:gd name="T87" fmla="*/ 24527486 h 234"/>
              <a:gd name="T88" fmla="*/ 0 w 254"/>
              <a:gd name="T89" fmla="*/ 49108254 h 234"/>
              <a:gd name="T90" fmla="*/ 88000000 w 254"/>
              <a:gd name="T91" fmla="*/ 73635970 h 234"/>
              <a:gd name="T92" fmla="*/ 168000000 w 254"/>
              <a:gd name="T93" fmla="*/ 85926355 h 234"/>
              <a:gd name="T94" fmla="*/ 272000000 w 254"/>
              <a:gd name="T95" fmla="*/ 110453840 h 234"/>
              <a:gd name="T96" fmla="*/ 368000000 w 254"/>
              <a:gd name="T97" fmla="*/ 147271941 h 234"/>
              <a:gd name="T98" fmla="*/ 472000000 w 254"/>
              <a:gd name="T99" fmla="*/ 184089811 h 234"/>
              <a:gd name="T100" fmla="*/ 592000000 w 254"/>
              <a:gd name="T101" fmla="*/ 208617296 h 234"/>
              <a:gd name="T102" fmla="*/ 696000000 w 254"/>
              <a:gd name="T103" fmla="*/ 245435397 h 234"/>
              <a:gd name="T104" fmla="*/ 816000000 w 254"/>
              <a:gd name="T105" fmla="*/ 282253267 h 234"/>
              <a:gd name="T106" fmla="*/ 928000000 w 254"/>
              <a:gd name="T107" fmla="*/ 343651905 h 234"/>
              <a:gd name="T108" fmla="*/ 1048000000 w 254"/>
              <a:gd name="T109" fmla="*/ 392707107 h 234"/>
              <a:gd name="T110" fmla="*/ 1160000000 w 254"/>
              <a:gd name="T111" fmla="*/ 441815592 h 234"/>
              <a:gd name="T112" fmla="*/ 1272000000 w 254"/>
              <a:gd name="T113" fmla="*/ 515451332 h 234"/>
              <a:gd name="T114" fmla="*/ 1384000000 w 254"/>
              <a:gd name="T115" fmla="*/ 589087302 h 234"/>
              <a:gd name="T116" fmla="*/ 1488000000 w 254"/>
              <a:gd name="T117" fmla="*/ 674960374 h 234"/>
              <a:gd name="T118" fmla="*/ 1592000000 w 254"/>
              <a:gd name="T119" fmla="*/ 773177113 h 234"/>
              <a:gd name="T120" fmla="*/ 1680000000 w 254"/>
              <a:gd name="T121" fmla="*/ 871340569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8" name="Freeform 324"/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>
              <a:gd name="T0" fmla="*/ 0 w 103"/>
              <a:gd name="T1" fmla="*/ 1336040332 h 221"/>
              <a:gd name="T2" fmla="*/ 0 w 103"/>
              <a:gd name="T3" fmla="*/ 1534780211 h 221"/>
              <a:gd name="T4" fmla="*/ 32155251 w 103"/>
              <a:gd name="T5" fmla="*/ 1722512189 h 221"/>
              <a:gd name="T6" fmla="*/ 96505825 w 103"/>
              <a:gd name="T7" fmla="*/ 1899186386 h 221"/>
              <a:gd name="T8" fmla="*/ 176953860 w 103"/>
              <a:gd name="T9" fmla="*/ 2053745468 h 221"/>
              <a:gd name="T10" fmla="*/ 281528551 w 103"/>
              <a:gd name="T11" fmla="*/ 2147483647 h 221"/>
              <a:gd name="T12" fmla="*/ 402160833 w 103"/>
              <a:gd name="T13" fmla="*/ 2147483647 h 221"/>
              <a:gd name="T14" fmla="*/ 530861780 w 103"/>
              <a:gd name="T15" fmla="*/ 2147483647 h 221"/>
              <a:gd name="T16" fmla="*/ 667591723 w 103"/>
              <a:gd name="T17" fmla="*/ 2147483647 h 221"/>
              <a:gd name="T18" fmla="*/ 715844635 w 103"/>
              <a:gd name="T19" fmla="*/ 2147483647 h 221"/>
              <a:gd name="T20" fmla="*/ 756068753 w 103"/>
              <a:gd name="T21" fmla="*/ 2147483647 h 221"/>
              <a:gd name="T22" fmla="*/ 788223804 w 103"/>
              <a:gd name="T23" fmla="*/ 2147483647 h 221"/>
              <a:gd name="T24" fmla="*/ 804321465 w 103"/>
              <a:gd name="T25" fmla="*/ 2147483647 h 221"/>
              <a:gd name="T26" fmla="*/ 804321465 w 103"/>
              <a:gd name="T27" fmla="*/ 2147483647 h 221"/>
              <a:gd name="T28" fmla="*/ 796292871 w 103"/>
              <a:gd name="T29" fmla="*/ 2147483647 h 221"/>
              <a:gd name="T30" fmla="*/ 772126142 w 103"/>
              <a:gd name="T31" fmla="*/ 2147483647 h 221"/>
              <a:gd name="T32" fmla="*/ 731942297 w 103"/>
              <a:gd name="T33" fmla="*/ 2142107284 h 221"/>
              <a:gd name="T34" fmla="*/ 595212354 w 103"/>
              <a:gd name="T35" fmla="*/ 2075860584 h 221"/>
              <a:gd name="T36" fmla="*/ 466511407 w 103"/>
              <a:gd name="T37" fmla="*/ 1976441210 h 221"/>
              <a:gd name="T38" fmla="*/ 361936715 w 103"/>
              <a:gd name="T39" fmla="*/ 1855005367 h 221"/>
              <a:gd name="T40" fmla="*/ 289557346 w 103"/>
              <a:gd name="T41" fmla="*/ 1711454408 h 221"/>
              <a:gd name="T42" fmla="*/ 241304434 w 103"/>
              <a:gd name="T43" fmla="*/ 1534780211 h 221"/>
              <a:gd name="T44" fmla="*/ 217177978 w 103"/>
              <a:gd name="T45" fmla="*/ 1347097890 h 221"/>
              <a:gd name="T46" fmla="*/ 217177978 w 103"/>
              <a:gd name="T47" fmla="*/ 1137300231 h 221"/>
              <a:gd name="T48" fmla="*/ 257362023 w 103"/>
              <a:gd name="T49" fmla="*/ 927502795 h 221"/>
              <a:gd name="T50" fmla="*/ 305655008 w 103"/>
              <a:gd name="T51" fmla="*/ 772943713 h 221"/>
              <a:gd name="T52" fmla="*/ 370005582 w 103"/>
              <a:gd name="T53" fmla="*/ 629392754 h 221"/>
              <a:gd name="T54" fmla="*/ 450413545 w 103"/>
              <a:gd name="T55" fmla="*/ 507907477 h 221"/>
              <a:gd name="T56" fmla="*/ 530861780 w 103"/>
              <a:gd name="T57" fmla="*/ 386471857 h 221"/>
              <a:gd name="T58" fmla="*/ 611269944 w 103"/>
              <a:gd name="T59" fmla="*/ 276044359 h 221"/>
              <a:gd name="T60" fmla="*/ 691718179 w 103"/>
              <a:gd name="T61" fmla="*/ 187731978 h 221"/>
              <a:gd name="T62" fmla="*/ 772126142 w 103"/>
              <a:gd name="T63" fmla="*/ 88312381 h 221"/>
              <a:gd name="T64" fmla="*/ 828447921 w 103"/>
              <a:gd name="T65" fmla="*/ 11057558 h 221"/>
              <a:gd name="T66" fmla="*/ 772126142 w 103"/>
              <a:gd name="T67" fmla="*/ 0 h 221"/>
              <a:gd name="T68" fmla="*/ 675620517 w 103"/>
              <a:gd name="T69" fmla="*/ 55188920 h 221"/>
              <a:gd name="T70" fmla="*/ 554988236 w 103"/>
              <a:gd name="T71" fmla="*/ 187731978 h 221"/>
              <a:gd name="T72" fmla="*/ 410189627 w 103"/>
              <a:gd name="T73" fmla="*/ 364356518 h 221"/>
              <a:gd name="T74" fmla="*/ 273459685 w 103"/>
              <a:gd name="T75" fmla="*/ 585211735 h 221"/>
              <a:gd name="T76" fmla="*/ 144758537 w 103"/>
              <a:gd name="T77" fmla="*/ 828132856 h 221"/>
              <a:gd name="T78" fmla="*/ 56321779 w 103"/>
              <a:gd name="T79" fmla="*/ 1082111311 h 221"/>
              <a:gd name="T80" fmla="*/ 0 w 103"/>
              <a:gd name="T81" fmla="*/ 1336040332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29" name="Freeform 325"/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>
              <a:gd name="T0" fmla="*/ 1513375473 w 221"/>
              <a:gd name="T1" fmla="*/ 1327424505 h 288"/>
              <a:gd name="T2" fmla="*/ 1602899583 w 221"/>
              <a:gd name="T3" fmla="*/ 1535195317 h 288"/>
              <a:gd name="T4" fmla="*/ 1643596072 w 221"/>
              <a:gd name="T5" fmla="*/ 1766000599 h 288"/>
              <a:gd name="T6" fmla="*/ 1619162048 w 221"/>
              <a:gd name="T7" fmla="*/ 2008399729 h 288"/>
              <a:gd name="T8" fmla="*/ 1521547233 w 221"/>
              <a:gd name="T9" fmla="*/ 2147483647 h 288"/>
              <a:gd name="T10" fmla="*/ 1383195301 w 221"/>
              <a:gd name="T11" fmla="*/ 2147483647 h 288"/>
              <a:gd name="T12" fmla="*/ 1220490199 w 221"/>
              <a:gd name="T13" fmla="*/ 2147483647 h 288"/>
              <a:gd name="T14" fmla="*/ 1049613538 w 221"/>
              <a:gd name="T15" fmla="*/ 2147483647 h 288"/>
              <a:gd name="T16" fmla="*/ 943826963 w 221"/>
              <a:gd name="T17" fmla="*/ 2147483647 h 288"/>
              <a:gd name="T18" fmla="*/ 911302033 w 221"/>
              <a:gd name="T19" fmla="*/ 2147483647 h 288"/>
              <a:gd name="T20" fmla="*/ 886868009 w 221"/>
              <a:gd name="T21" fmla="*/ 2147483647 h 288"/>
              <a:gd name="T22" fmla="*/ 894999141 w 221"/>
              <a:gd name="T23" fmla="*/ 2147483647 h 288"/>
              <a:gd name="T24" fmla="*/ 951958095 w 221"/>
              <a:gd name="T25" fmla="*/ 2147483647 h 288"/>
              <a:gd name="T26" fmla="*/ 1017048181 w 221"/>
              <a:gd name="T27" fmla="*/ 2147483647 h 288"/>
              <a:gd name="T28" fmla="*/ 1130966089 w 221"/>
              <a:gd name="T29" fmla="*/ 2147483647 h 288"/>
              <a:gd name="T30" fmla="*/ 1318105215 w 221"/>
              <a:gd name="T31" fmla="*/ 2147483647 h 288"/>
              <a:gd name="T32" fmla="*/ 1513375473 w 221"/>
              <a:gd name="T33" fmla="*/ 2147483647 h 288"/>
              <a:gd name="T34" fmla="*/ 1684252134 w 221"/>
              <a:gd name="T35" fmla="*/ 2147483647 h 288"/>
              <a:gd name="T36" fmla="*/ 1790038709 w 221"/>
              <a:gd name="T37" fmla="*/ 2008399729 h 288"/>
              <a:gd name="T38" fmla="*/ 1773776445 w 221"/>
              <a:gd name="T39" fmla="*/ 1639080723 h 288"/>
              <a:gd name="T40" fmla="*/ 1659858537 w 221"/>
              <a:gd name="T41" fmla="*/ 1292795961 h 288"/>
              <a:gd name="T42" fmla="*/ 1472719411 w 221"/>
              <a:gd name="T43" fmla="*/ 1004225515 h 288"/>
              <a:gd name="T44" fmla="*/ 1293711417 w 221"/>
              <a:gd name="T45" fmla="*/ 796454703 h 288"/>
              <a:gd name="T46" fmla="*/ 1114703624 w 221"/>
              <a:gd name="T47" fmla="*/ 634855208 h 288"/>
              <a:gd name="T48" fmla="*/ 927564498 w 221"/>
              <a:gd name="T49" fmla="*/ 461712940 h 288"/>
              <a:gd name="T50" fmla="*/ 724162907 w 221"/>
              <a:gd name="T51" fmla="*/ 311656218 h 288"/>
              <a:gd name="T52" fmla="*/ 537023781 w 221"/>
              <a:gd name="T53" fmla="*/ 173142268 h 288"/>
              <a:gd name="T54" fmla="*/ 341753523 w 221"/>
              <a:gd name="T55" fmla="*/ 69256862 h 288"/>
              <a:gd name="T56" fmla="*/ 179007994 w 221"/>
              <a:gd name="T57" fmla="*/ 11542773 h 288"/>
              <a:gd name="T58" fmla="*/ 56958954 w 221"/>
              <a:gd name="T59" fmla="*/ 11542773 h 288"/>
              <a:gd name="T60" fmla="*/ 65090086 w 221"/>
              <a:gd name="T61" fmla="*/ 57714089 h 288"/>
              <a:gd name="T62" fmla="*/ 211532723 w 221"/>
              <a:gd name="T63" fmla="*/ 150056723 h 288"/>
              <a:gd name="T64" fmla="*/ 382409384 w 221"/>
              <a:gd name="T65" fmla="*/ 253942128 h 288"/>
              <a:gd name="T66" fmla="*/ 577679843 w 221"/>
              <a:gd name="T67" fmla="*/ 392455852 h 288"/>
              <a:gd name="T68" fmla="*/ 781121861 w 221"/>
              <a:gd name="T69" fmla="*/ 554055347 h 288"/>
              <a:gd name="T70" fmla="*/ 984523452 w 221"/>
              <a:gd name="T71" fmla="*/ 738740614 h 288"/>
              <a:gd name="T72" fmla="*/ 1187924842 w 221"/>
              <a:gd name="T73" fmla="*/ 934968427 h 288"/>
              <a:gd name="T74" fmla="*/ 1375063968 w 221"/>
              <a:gd name="T75" fmla="*/ 1131196466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0" name="Freeform 326"/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>
              <a:gd name="T0" fmla="*/ 201509061 w 74"/>
              <a:gd name="T1" fmla="*/ 142387833 h 174"/>
              <a:gd name="T2" fmla="*/ 187120893 w 74"/>
              <a:gd name="T3" fmla="*/ 83081313 h 174"/>
              <a:gd name="T4" fmla="*/ 165538642 w 74"/>
              <a:gd name="T5" fmla="*/ 35583957 h 174"/>
              <a:gd name="T6" fmla="*/ 122336878 w 74"/>
              <a:gd name="T7" fmla="*/ 11861395 h 174"/>
              <a:gd name="T8" fmla="*/ 86366460 w 74"/>
              <a:gd name="T9" fmla="*/ 0 h 174"/>
              <a:gd name="T10" fmla="*/ 50358586 w 74"/>
              <a:gd name="T11" fmla="*/ 23722562 h 174"/>
              <a:gd name="T12" fmla="*/ 21582251 w 74"/>
              <a:gd name="T13" fmla="*/ 59306519 h 174"/>
              <a:gd name="T14" fmla="*/ 0 w 74"/>
              <a:gd name="T15" fmla="*/ 118665270 h 174"/>
              <a:gd name="T16" fmla="*/ 0 w 74"/>
              <a:gd name="T17" fmla="*/ 189833185 h 174"/>
              <a:gd name="T18" fmla="*/ 35970419 w 74"/>
              <a:gd name="T19" fmla="*/ 462747455 h 174"/>
              <a:gd name="T20" fmla="*/ 93560543 w 74"/>
              <a:gd name="T21" fmla="*/ 783159081 h 174"/>
              <a:gd name="T22" fmla="*/ 172732726 w 74"/>
              <a:gd name="T23" fmla="*/ 1091657308 h 174"/>
              <a:gd name="T24" fmla="*/ 259061924 w 74"/>
              <a:gd name="T25" fmla="*/ 1400155535 h 174"/>
              <a:gd name="T26" fmla="*/ 352622274 w 74"/>
              <a:gd name="T27" fmla="*/ 1673069805 h 174"/>
              <a:gd name="T28" fmla="*/ 438988733 w 74"/>
              <a:gd name="T29" fmla="*/ 1886677556 h 174"/>
              <a:gd name="T30" fmla="*/ 496578665 w 74"/>
              <a:gd name="T31" fmla="*/ 2029065389 h 174"/>
              <a:gd name="T32" fmla="*/ 532549083 w 74"/>
              <a:gd name="T33" fmla="*/ 2064649346 h 174"/>
              <a:gd name="T34" fmla="*/ 518160916 w 74"/>
              <a:gd name="T35" fmla="*/ 1922261513 h 174"/>
              <a:gd name="T36" fmla="*/ 482190497 w 74"/>
              <a:gd name="T37" fmla="*/ 1744289723 h 174"/>
              <a:gd name="T38" fmla="*/ 438988733 w 74"/>
              <a:gd name="T39" fmla="*/ 1518820806 h 174"/>
              <a:gd name="T40" fmla="*/ 381435871 w 74"/>
              <a:gd name="T41" fmla="*/ 1245906536 h 174"/>
              <a:gd name="T42" fmla="*/ 331040023 w 74"/>
              <a:gd name="T43" fmla="*/ 972992038 h 174"/>
              <a:gd name="T44" fmla="*/ 273487353 w 74"/>
              <a:gd name="T45" fmla="*/ 688216373 h 174"/>
              <a:gd name="T46" fmla="*/ 230285396 w 74"/>
              <a:gd name="T47" fmla="*/ 415302103 h 174"/>
              <a:gd name="T48" fmla="*/ 201509061 w 74"/>
              <a:gd name="T49" fmla="*/ 142387833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1" name="Freeform 327"/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>
              <a:gd name="T0" fmla="*/ 168569059 w 39"/>
              <a:gd name="T1" fmla="*/ 94501357 h 87"/>
              <a:gd name="T2" fmla="*/ 160161334 w 39"/>
              <a:gd name="T3" fmla="*/ 52500705 h 87"/>
              <a:gd name="T4" fmla="*/ 134855328 w 39"/>
              <a:gd name="T5" fmla="*/ 21000326 h 87"/>
              <a:gd name="T6" fmla="*/ 109590636 w 39"/>
              <a:gd name="T7" fmla="*/ 0 h 87"/>
              <a:gd name="T8" fmla="*/ 67427664 w 39"/>
              <a:gd name="T9" fmla="*/ 0 h 87"/>
              <a:gd name="T10" fmla="*/ 42162972 w 39"/>
              <a:gd name="T11" fmla="*/ 10500053 h 87"/>
              <a:gd name="T12" fmla="*/ 16856967 w 39"/>
              <a:gd name="T13" fmla="*/ 31500379 h 87"/>
              <a:gd name="T14" fmla="*/ 0 w 39"/>
              <a:gd name="T15" fmla="*/ 63000978 h 87"/>
              <a:gd name="T16" fmla="*/ 0 w 39"/>
              <a:gd name="T17" fmla="*/ 105001410 h 87"/>
              <a:gd name="T18" fmla="*/ 0 w 39"/>
              <a:gd name="T19" fmla="*/ 230955412 h 87"/>
              <a:gd name="T20" fmla="*/ 25306005 w 39"/>
              <a:gd name="T21" fmla="*/ 367457421 h 87"/>
              <a:gd name="T22" fmla="*/ 59019939 w 39"/>
              <a:gd name="T23" fmla="*/ 503911476 h 87"/>
              <a:gd name="T24" fmla="*/ 109590636 w 39"/>
              <a:gd name="T25" fmla="*/ 629913212 h 87"/>
              <a:gd name="T26" fmla="*/ 160161334 w 39"/>
              <a:gd name="T27" fmla="*/ 755914948 h 87"/>
              <a:gd name="T28" fmla="*/ 210732031 w 39"/>
              <a:gd name="T29" fmla="*/ 850368352 h 87"/>
              <a:gd name="T30" fmla="*/ 278159695 w 39"/>
              <a:gd name="T31" fmla="*/ 902869276 h 87"/>
              <a:gd name="T32" fmla="*/ 320281354 w 39"/>
              <a:gd name="T33" fmla="*/ 913369329 h 87"/>
              <a:gd name="T34" fmla="*/ 328730392 w 39"/>
              <a:gd name="T35" fmla="*/ 734914622 h 87"/>
              <a:gd name="T36" fmla="*/ 286567420 w 39"/>
              <a:gd name="T37" fmla="*/ 524911583 h 87"/>
              <a:gd name="T38" fmla="*/ 227588998 w 39"/>
              <a:gd name="T39" fmla="*/ 304456443 h 87"/>
              <a:gd name="T40" fmla="*/ 168569059 w 39"/>
              <a:gd name="T41" fmla="*/ 9450135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2" name="Freeform 328"/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>
              <a:gd name="T0" fmla="*/ 117270119 w 34"/>
              <a:gd name="T1" fmla="*/ 72395987 h 51"/>
              <a:gd name="T2" fmla="*/ 117270119 w 34"/>
              <a:gd name="T3" fmla="*/ 82744963 h 51"/>
              <a:gd name="T4" fmla="*/ 117270119 w 34"/>
              <a:gd name="T5" fmla="*/ 82744963 h 51"/>
              <a:gd name="T6" fmla="*/ 117270119 w 34"/>
              <a:gd name="T7" fmla="*/ 82744963 h 51"/>
              <a:gd name="T8" fmla="*/ 117270119 w 34"/>
              <a:gd name="T9" fmla="*/ 82744963 h 51"/>
              <a:gd name="T10" fmla="*/ 110747362 w 34"/>
              <a:gd name="T11" fmla="*/ 51697817 h 51"/>
              <a:gd name="T12" fmla="*/ 91214015 w 34"/>
              <a:gd name="T13" fmla="*/ 10348976 h 51"/>
              <a:gd name="T14" fmla="*/ 71645743 w 34"/>
              <a:gd name="T15" fmla="*/ 0 h 51"/>
              <a:gd name="T16" fmla="*/ 45589451 w 34"/>
              <a:gd name="T17" fmla="*/ 0 h 51"/>
              <a:gd name="T18" fmla="*/ 26056104 w 34"/>
              <a:gd name="T19" fmla="*/ 10348976 h 51"/>
              <a:gd name="T20" fmla="*/ 6522757 w 34"/>
              <a:gd name="T21" fmla="*/ 51697817 h 51"/>
              <a:gd name="T22" fmla="*/ 0 w 34"/>
              <a:gd name="T23" fmla="*/ 82744963 h 51"/>
              <a:gd name="T24" fmla="*/ 0 w 34"/>
              <a:gd name="T25" fmla="*/ 113792109 h 51"/>
              <a:gd name="T26" fmla="*/ 6522757 w 34"/>
              <a:gd name="T27" fmla="*/ 165489927 h 51"/>
              <a:gd name="T28" fmla="*/ 26056104 w 34"/>
              <a:gd name="T29" fmla="*/ 237885696 h 51"/>
              <a:gd name="T30" fmla="*/ 52112209 w 34"/>
              <a:gd name="T31" fmla="*/ 310281683 h 51"/>
              <a:gd name="T32" fmla="*/ 84691257 w 34"/>
              <a:gd name="T33" fmla="*/ 382725169 h 51"/>
              <a:gd name="T34" fmla="*/ 117270119 w 34"/>
              <a:gd name="T35" fmla="*/ 444771962 h 51"/>
              <a:gd name="T36" fmla="*/ 162859571 w 34"/>
              <a:gd name="T37" fmla="*/ 486120586 h 51"/>
              <a:gd name="T38" fmla="*/ 195438619 w 34"/>
              <a:gd name="T39" fmla="*/ 527516926 h 51"/>
              <a:gd name="T40" fmla="*/ 221494724 w 34"/>
              <a:gd name="T41" fmla="*/ 527516926 h 51"/>
              <a:gd name="T42" fmla="*/ 214971966 w 34"/>
              <a:gd name="T43" fmla="*/ 413724816 h 51"/>
              <a:gd name="T44" fmla="*/ 188915862 w 34"/>
              <a:gd name="T45" fmla="*/ 279282036 h 51"/>
              <a:gd name="T46" fmla="*/ 149848981 w 34"/>
              <a:gd name="T47" fmla="*/ 155140951 h 51"/>
              <a:gd name="T48" fmla="*/ 117270119 w 34"/>
              <a:gd name="T49" fmla="*/ 7239598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3" name="Freeform 329"/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>
              <a:gd name="T0" fmla="*/ 328473145 w 46"/>
              <a:gd name="T1" fmla="*/ 170991068 h 33"/>
              <a:gd name="T2" fmla="*/ 364017339 w 46"/>
              <a:gd name="T3" fmla="*/ 156735703 h 33"/>
              <a:gd name="T4" fmla="*/ 399518671 w 46"/>
              <a:gd name="T5" fmla="*/ 135371032 h 33"/>
              <a:gd name="T6" fmla="*/ 408393900 w 46"/>
              <a:gd name="T7" fmla="*/ 106860109 h 33"/>
              <a:gd name="T8" fmla="*/ 408393900 w 46"/>
              <a:gd name="T9" fmla="*/ 71240073 h 33"/>
              <a:gd name="T10" fmla="*/ 390643234 w 46"/>
              <a:gd name="T11" fmla="*/ 35620036 h 33"/>
              <a:gd name="T12" fmla="*/ 364017339 w 46"/>
              <a:gd name="T13" fmla="*/ 14255365 h 33"/>
              <a:gd name="T14" fmla="*/ 328473145 w 46"/>
              <a:gd name="T15" fmla="*/ 0 h 33"/>
              <a:gd name="T16" fmla="*/ 284096377 w 46"/>
              <a:gd name="T17" fmla="*/ 0 h 33"/>
              <a:gd name="T18" fmla="*/ 257470482 w 46"/>
              <a:gd name="T19" fmla="*/ 0 h 33"/>
              <a:gd name="T20" fmla="*/ 221969151 w 46"/>
              <a:gd name="T21" fmla="*/ 7109114 h 33"/>
              <a:gd name="T22" fmla="*/ 168674291 w 46"/>
              <a:gd name="T23" fmla="*/ 21364671 h 33"/>
              <a:gd name="T24" fmla="*/ 106546857 w 46"/>
              <a:gd name="T25" fmla="*/ 49875402 h 33"/>
              <a:gd name="T26" fmla="*/ 44376768 w 46"/>
              <a:gd name="T27" fmla="*/ 99750995 h 33"/>
              <a:gd name="T28" fmla="*/ 17750666 w 46"/>
              <a:gd name="T29" fmla="*/ 142480145 h 33"/>
              <a:gd name="T30" fmla="*/ 0 w 46"/>
              <a:gd name="T31" fmla="*/ 185246433 h 33"/>
              <a:gd name="T32" fmla="*/ 0 w 46"/>
              <a:gd name="T33" fmla="*/ 206611105 h 33"/>
              <a:gd name="T34" fmla="*/ 26626102 w 46"/>
              <a:gd name="T35" fmla="*/ 220866662 h 33"/>
              <a:gd name="T36" fmla="*/ 62127434 w 46"/>
              <a:gd name="T37" fmla="*/ 235122027 h 33"/>
              <a:gd name="T38" fmla="*/ 106546857 w 46"/>
              <a:gd name="T39" fmla="*/ 235122027 h 33"/>
              <a:gd name="T40" fmla="*/ 142048189 w 46"/>
              <a:gd name="T41" fmla="*/ 235122027 h 33"/>
              <a:gd name="T42" fmla="*/ 186424957 w 46"/>
              <a:gd name="T43" fmla="*/ 220866662 h 33"/>
              <a:gd name="T44" fmla="*/ 230844380 w 46"/>
              <a:gd name="T45" fmla="*/ 213757356 h 33"/>
              <a:gd name="T46" fmla="*/ 284096377 w 46"/>
              <a:gd name="T47" fmla="*/ 199501991 h 33"/>
              <a:gd name="T48" fmla="*/ 328473145 w 46"/>
              <a:gd name="T49" fmla="*/ 170991068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4" name="Freeform 330"/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>
              <a:gd name="T0" fmla="*/ 570617325 w 177"/>
              <a:gd name="T1" fmla="*/ 374475680 h 219"/>
              <a:gd name="T2" fmla="*/ 456485320 w 177"/>
              <a:gd name="T3" fmla="*/ 487939227 h 219"/>
              <a:gd name="T4" fmla="*/ 359928445 w 177"/>
              <a:gd name="T5" fmla="*/ 612713894 h 219"/>
              <a:gd name="T6" fmla="*/ 254562860 w 177"/>
              <a:gd name="T7" fmla="*/ 748900800 h 219"/>
              <a:gd name="T8" fmla="*/ 175581115 w 177"/>
              <a:gd name="T9" fmla="*/ 896398378 h 219"/>
              <a:gd name="T10" fmla="*/ 105323089 w 177"/>
              <a:gd name="T11" fmla="*/ 1055257635 h 219"/>
              <a:gd name="T12" fmla="*/ 52682896 w 177"/>
              <a:gd name="T13" fmla="*/ 1214116892 h 219"/>
              <a:gd name="T14" fmla="*/ 17575130 w 177"/>
              <a:gd name="T15" fmla="*/ 1372976149 h 219"/>
              <a:gd name="T16" fmla="*/ 0 w 177"/>
              <a:gd name="T17" fmla="*/ 1543196862 h 219"/>
              <a:gd name="T18" fmla="*/ 17575130 w 177"/>
              <a:gd name="T19" fmla="*/ 1792847316 h 219"/>
              <a:gd name="T20" fmla="*/ 87790454 w 177"/>
              <a:gd name="T21" fmla="*/ 2008413179 h 219"/>
              <a:gd name="T22" fmla="*/ 201922460 w 177"/>
              <a:gd name="T23" fmla="*/ 2147483647 h 219"/>
              <a:gd name="T24" fmla="*/ 333587100 w 177"/>
              <a:gd name="T25" fmla="*/ 2147483647 h 219"/>
              <a:gd name="T26" fmla="*/ 500359299 w 177"/>
              <a:gd name="T27" fmla="*/ 2147483647 h 219"/>
              <a:gd name="T28" fmla="*/ 684706629 w 177"/>
              <a:gd name="T29" fmla="*/ 2147483647 h 219"/>
              <a:gd name="T30" fmla="*/ 860287744 w 177"/>
              <a:gd name="T31" fmla="*/ 2147483647 h 219"/>
              <a:gd name="T32" fmla="*/ 1035868859 w 177"/>
              <a:gd name="T33" fmla="*/ 2147483647 h 219"/>
              <a:gd name="T34" fmla="*/ 1079742839 w 177"/>
              <a:gd name="T35" fmla="*/ 2147483647 h 219"/>
              <a:gd name="T36" fmla="*/ 1114893099 w 177"/>
              <a:gd name="T37" fmla="*/ 2147483647 h 219"/>
              <a:gd name="T38" fmla="*/ 1141191948 w 177"/>
              <a:gd name="T39" fmla="*/ 2147483647 h 219"/>
              <a:gd name="T40" fmla="*/ 1150000864 w 177"/>
              <a:gd name="T41" fmla="*/ 2147483647 h 219"/>
              <a:gd name="T42" fmla="*/ 1141191948 w 177"/>
              <a:gd name="T43" fmla="*/ 2147483647 h 219"/>
              <a:gd name="T44" fmla="*/ 1114893099 w 177"/>
              <a:gd name="T45" fmla="*/ 2147483647 h 219"/>
              <a:gd name="T46" fmla="*/ 1079742839 w 177"/>
              <a:gd name="T47" fmla="*/ 2147483647 h 219"/>
              <a:gd name="T48" fmla="*/ 1027102438 w 177"/>
              <a:gd name="T49" fmla="*/ 2147483647 h 219"/>
              <a:gd name="T50" fmla="*/ 974419749 w 177"/>
              <a:gd name="T51" fmla="*/ 2147483647 h 219"/>
              <a:gd name="T52" fmla="*/ 930545770 w 177"/>
              <a:gd name="T53" fmla="*/ 2147483647 h 219"/>
              <a:gd name="T54" fmla="*/ 877862874 w 177"/>
              <a:gd name="T55" fmla="*/ 2147483647 h 219"/>
              <a:gd name="T56" fmla="*/ 851521530 w 177"/>
              <a:gd name="T57" fmla="*/ 2147483647 h 219"/>
              <a:gd name="T58" fmla="*/ 763730869 w 177"/>
              <a:gd name="T59" fmla="*/ 2147483647 h 219"/>
              <a:gd name="T60" fmla="*/ 675940414 w 177"/>
              <a:gd name="T61" fmla="*/ 2147483647 h 219"/>
              <a:gd name="T62" fmla="*/ 588149754 w 177"/>
              <a:gd name="T63" fmla="*/ 2147483647 h 219"/>
              <a:gd name="T64" fmla="*/ 491593085 w 177"/>
              <a:gd name="T65" fmla="*/ 2147483647 h 219"/>
              <a:gd name="T66" fmla="*/ 403802424 w 177"/>
              <a:gd name="T67" fmla="*/ 2147483647 h 219"/>
              <a:gd name="T68" fmla="*/ 307245549 w 177"/>
              <a:gd name="T69" fmla="*/ 2099204375 h 219"/>
              <a:gd name="T70" fmla="*/ 228221309 w 177"/>
              <a:gd name="T71" fmla="*/ 1985740603 h 219"/>
              <a:gd name="T72" fmla="*/ 131664434 w 177"/>
              <a:gd name="T73" fmla="*/ 1838192466 h 219"/>
              <a:gd name="T74" fmla="*/ 114132005 w 177"/>
              <a:gd name="T75" fmla="*/ 1656660634 h 219"/>
              <a:gd name="T76" fmla="*/ 122898220 w 177"/>
              <a:gd name="T77" fmla="*/ 1486439921 h 219"/>
              <a:gd name="T78" fmla="*/ 166772199 w 177"/>
              <a:gd name="T79" fmla="*/ 1316269544 h 219"/>
              <a:gd name="T80" fmla="*/ 219455095 w 177"/>
              <a:gd name="T81" fmla="*/ 1157410287 h 219"/>
              <a:gd name="T82" fmla="*/ 298479335 w 177"/>
              <a:gd name="T83" fmla="*/ 1009862149 h 219"/>
              <a:gd name="T84" fmla="*/ 395036210 w 177"/>
              <a:gd name="T85" fmla="*/ 862364347 h 219"/>
              <a:gd name="T86" fmla="*/ 491593085 w 177"/>
              <a:gd name="T87" fmla="*/ 737539120 h 219"/>
              <a:gd name="T88" fmla="*/ 614491305 w 177"/>
              <a:gd name="T89" fmla="*/ 624075574 h 219"/>
              <a:gd name="T90" fmla="*/ 737389524 w 177"/>
              <a:gd name="T91" fmla="*/ 510611802 h 219"/>
              <a:gd name="T92" fmla="*/ 860287744 w 177"/>
              <a:gd name="T93" fmla="*/ 419820606 h 219"/>
              <a:gd name="T94" fmla="*/ 991994880 w 177"/>
              <a:gd name="T95" fmla="*/ 329079970 h 219"/>
              <a:gd name="T96" fmla="*/ 1114893099 w 177"/>
              <a:gd name="T97" fmla="*/ 260961349 h 219"/>
              <a:gd name="T98" fmla="*/ 1237791319 w 177"/>
              <a:gd name="T99" fmla="*/ 192893288 h 219"/>
              <a:gd name="T100" fmla="*/ 1351880623 w 177"/>
              <a:gd name="T101" fmla="*/ 136186682 h 219"/>
              <a:gd name="T102" fmla="*/ 1466012628 w 177"/>
              <a:gd name="T103" fmla="*/ 102102091 h 219"/>
              <a:gd name="T104" fmla="*/ 1553803289 w 177"/>
              <a:gd name="T105" fmla="*/ 79429516 h 219"/>
              <a:gd name="T106" fmla="*/ 1492354179 w 177"/>
              <a:gd name="T107" fmla="*/ 22672575 h 219"/>
              <a:gd name="T108" fmla="*/ 1387030883 w 177"/>
              <a:gd name="T109" fmla="*/ 0 h 219"/>
              <a:gd name="T110" fmla="*/ 1272899084 w 177"/>
              <a:gd name="T111" fmla="*/ 22672575 h 219"/>
              <a:gd name="T112" fmla="*/ 1132425734 w 177"/>
              <a:gd name="T113" fmla="*/ 68068061 h 219"/>
              <a:gd name="T114" fmla="*/ 974419749 w 177"/>
              <a:gd name="T115" fmla="*/ 124825227 h 219"/>
              <a:gd name="T116" fmla="*/ 825179979 w 177"/>
              <a:gd name="T117" fmla="*/ 192893288 h 219"/>
              <a:gd name="T118" fmla="*/ 684706629 w 177"/>
              <a:gd name="T119" fmla="*/ 295045939 h 219"/>
              <a:gd name="T120" fmla="*/ 570617325 w 177"/>
              <a:gd name="T121" fmla="*/ 374475680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5" name="Freeform 331"/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>
              <a:gd name="T0" fmla="*/ 861243529 w 115"/>
              <a:gd name="T1" fmla="*/ 725271819 h 170"/>
              <a:gd name="T2" fmla="*/ 887870604 w 115"/>
              <a:gd name="T3" fmla="*/ 954293524 h 170"/>
              <a:gd name="T4" fmla="*/ 870119358 w 115"/>
              <a:gd name="T5" fmla="*/ 1145162922 h 170"/>
              <a:gd name="T6" fmla="*/ 807946514 w 115"/>
              <a:gd name="T7" fmla="*/ 1310579704 h 170"/>
              <a:gd name="T8" fmla="*/ 710313629 w 115"/>
              <a:gd name="T9" fmla="*/ 1450543405 h 170"/>
              <a:gd name="T10" fmla="*/ 603762464 w 115"/>
              <a:gd name="T11" fmla="*/ 1590507106 h 170"/>
              <a:gd name="T12" fmla="*/ 479459639 w 115"/>
              <a:gd name="T13" fmla="*/ 1717771814 h 170"/>
              <a:gd name="T14" fmla="*/ 346281191 w 115"/>
              <a:gd name="T15" fmla="*/ 1845036288 h 170"/>
              <a:gd name="T16" fmla="*/ 239729819 w 115"/>
              <a:gd name="T17" fmla="*/ 1972246367 h 170"/>
              <a:gd name="T18" fmla="*/ 221978367 w 115"/>
              <a:gd name="T19" fmla="*/ 2010398442 h 170"/>
              <a:gd name="T20" fmla="*/ 204226914 w 115"/>
              <a:gd name="T21" fmla="*/ 2035851290 h 170"/>
              <a:gd name="T22" fmla="*/ 204226914 w 115"/>
              <a:gd name="T23" fmla="*/ 2086757220 h 170"/>
              <a:gd name="T24" fmla="*/ 230854197 w 115"/>
              <a:gd name="T25" fmla="*/ 2124963923 h 170"/>
              <a:gd name="T26" fmla="*/ 248605442 w 115"/>
              <a:gd name="T27" fmla="*/ 2147483647 h 170"/>
              <a:gd name="T28" fmla="*/ 275232725 w 115"/>
              <a:gd name="T29" fmla="*/ 2147483647 h 170"/>
              <a:gd name="T30" fmla="*/ 301859800 w 115"/>
              <a:gd name="T31" fmla="*/ 2147483647 h 170"/>
              <a:gd name="T32" fmla="*/ 328529739 w 115"/>
              <a:gd name="T33" fmla="*/ 2147483647 h 170"/>
              <a:gd name="T34" fmla="*/ 470583809 w 115"/>
              <a:gd name="T35" fmla="*/ 2023152297 h 170"/>
              <a:gd name="T36" fmla="*/ 612638086 w 115"/>
              <a:gd name="T37" fmla="*/ 1895887589 h 170"/>
              <a:gd name="T38" fmla="*/ 736940911 w 115"/>
              <a:gd name="T39" fmla="*/ 1743224662 h 170"/>
              <a:gd name="T40" fmla="*/ 861243529 w 115"/>
              <a:gd name="T41" fmla="*/ 1565054257 h 170"/>
              <a:gd name="T42" fmla="*/ 941124962 w 115"/>
              <a:gd name="T43" fmla="*/ 1374239256 h 170"/>
              <a:gd name="T44" fmla="*/ 1003297806 w 115"/>
              <a:gd name="T45" fmla="*/ 1157916777 h 170"/>
              <a:gd name="T46" fmla="*/ 1021049258 w 115"/>
              <a:gd name="T47" fmla="*/ 928840443 h 170"/>
              <a:gd name="T48" fmla="*/ 985546353 w 115"/>
              <a:gd name="T49" fmla="*/ 674365889 h 170"/>
              <a:gd name="T50" fmla="*/ 896746434 w 115"/>
              <a:gd name="T51" fmla="*/ 496250114 h 170"/>
              <a:gd name="T52" fmla="*/ 790195062 w 115"/>
              <a:gd name="T53" fmla="*/ 330833332 h 170"/>
              <a:gd name="T54" fmla="*/ 639265162 w 115"/>
              <a:gd name="T55" fmla="*/ 190869631 h 170"/>
              <a:gd name="T56" fmla="*/ 488335262 w 115"/>
              <a:gd name="T57" fmla="*/ 101811626 h 170"/>
              <a:gd name="T58" fmla="*/ 328529739 w 115"/>
              <a:gd name="T59" fmla="*/ 25452848 h 170"/>
              <a:gd name="T60" fmla="*/ 186432598 w 115"/>
              <a:gd name="T61" fmla="*/ 0 h 170"/>
              <a:gd name="T62" fmla="*/ 79924297 w 115"/>
              <a:gd name="T63" fmla="*/ 12699226 h 170"/>
              <a:gd name="T64" fmla="*/ 0 w 115"/>
              <a:gd name="T65" fmla="*/ 63604923 h 170"/>
              <a:gd name="T66" fmla="*/ 133178447 w 115"/>
              <a:gd name="T67" fmla="*/ 127264475 h 170"/>
              <a:gd name="T68" fmla="*/ 266356895 w 115"/>
              <a:gd name="T69" fmla="*/ 165416782 h 170"/>
              <a:gd name="T70" fmla="*/ 381783890 w 115"/>
              <a:gd name="T71" fmla="*/ 203568857 h 170"/>
              <a:gd name="T72" fmla="*/ 506086714 w 115"/>
              <a:gd name="T73" fmla="*/ 254474553 h 170"/>
              <a:gd name="T74" fmla="*/ 621513709 w 115"/>
              <a:gd name="T75" fmla="*/ 330833332 h 170"/>
              <a:gd name="T76" fmla="*/ 719189458 w 115"/>
              <a:gd name="T77" fmla="*/ 419891336 h 170"/>
              <a:gd name="T78" fmla="*/ 807946514 w 115"/>
              <a:gd name="T79" fmla="*/ 547155810 h 170"/>
              <a:gd name="T80" fmla="*/ 861243529 w 115"/>
              <a:gd name="T81" fmla="*/ 725271819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6" name="Freeform 332"/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>
              <a:gd name="T0" fmla="*/ 695998012 w 289"/>
              <a:gd name="T1" fmla="*/ 745293366 h 352"/>
              <a:gd name="T2" fmla="*/ 371188459 w 289"/>
              <a:gd name="T3" fmla="*/ 1215442992 h 352"/>
              <a:gd name="T4" fmla="*/ 123729552 w 289"/>
              <a:gd name="T5" fmla="*/ 1788765009 h 352"/>
              <a:gd name="T6" fmla="*/ 0 w 289"/>
              <a:gd name="T7" fmla="*/ 2147483647 h 352"/>
              <a:gd name="T8" fmla="*/ 23189453 w 289"/>
              <a:gd name="T9" fmla="*/ 2147483647 h 352"/>
              <a:gd name="T10" fmla="*/ 77350449 w 289"/>
              <a:gd name="T11" fmla="*/ 2147483647 h 352"/>
              <a:gd name="T12" fmla="*/ 146919005 w 289"/>
              <a:gd name="T13" fmla="*/ 2147483647 h 352"/>
              <a:gd name="T14" fmla="*/ 239716169 w 289"/>
              <a:gd name="T15" fmla="*/ 2147483647 h 352"/>
              <a:gd name="T16" fmla="*/ 394377912 w 289"/>
              <a:gd name="T17" fmla="*/ 2147483647 h 352"/>
              <a:gd name="T18" fmla="*/ 603200848 w 289"/>
              <a:gd name="T19" fmla="*/ 2147483647 h 352"/>
              <a:gd name="T20" fmla="*/ 827431345 w 289"/>
              <a:gd name="T21" fmla="*/ 2147483647 h 352"/>
              <a:gd name="T22" fmla="*/ 1059443536 w 289"/>
              <a:gd name="T23" fmla="*/ 2147483647 h 352"/>
              <a:gd name="T24" fmla="*/ 1291416968 w 289"/>
              <a:gd name="T25" fmla="*/ 2147483647 h 352"/>
              <a:gd name="T26" fmla="*/ 1531172094 w 289"/>
              <a:gd name="T27" fmla="*/ 2147483647 h 352"/>
              <a:gd name="T28" fmla="*/ 1770888264 w 289"/>
              <a:gd name="T29" fmla="*/ 2147483647 h 352"/>
              <a:gd name="T30" fmla="*/ 2010604433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041536821 w 289"/>
              <a:gd name="T41" fmla="*/ 2147483647 h 352"/>
              <a:gd name="T42" fmla="*/ 1817267170 w 289"/>
              <a:gd name="T43" fmla="*/ 2147483647 h 352"/>
              <a:gd name="T44" fmla="*/ 1600740651 w 289"/>
              <a:gd name="T45" fmla="*/ 2147483647 h 352"/>
              <a:gd name="T46" fmla="*/ 1384213934 w 289"/>
              <a:gd name="T47" fmla="*/ 2147483647 h 352"/>
              <a:gd name="T48" fmla="*/ 1159983635 w 289"/>
              <a:gd name="T49" fmla="*/ 2147483647 h 352"/>
              <a:gd name="T50" fmla="*/ 943456919 w 289"/>
              <a:gd name="T51" fmla="*/ 2147483647 h 352"/>
              <a:gd name="T52" fmla="*/ 734634181 w 289"/>
              <a:gd name="T53" fmla="*/ 2147483647 h 352"/>
              <a:gd name="T54" fmla="*/ 525850399 w 289"/>
              <a:gd name="T55" fmla="*/ 2147483647 h 352"/>
              <a:gd name="T56" fmla="*/ 347999006 w 289"/>
              <a:gd name="T57" fmla="*/ 2147483647 h 352"/>
              <a:gd name="T58" fmla="*/ 247458907 w 289"/>
              <a:gd name="T59" fmla="*/ 2147483647 h 352"/>
              <a:gd name="T60" fmla="*/ 208783781 w 289"/>
              <a:gd name="T61" fmla="*/ 2147483647 h 352"/>
              <a:gd name="T62" fmla="*/ 262944777 w 289"/>
              <a:gd name="T63" fmla="*/ 2098333597 h 352"/>
              <a:gd name="T64" fmla="*/ 347999006 w 289"/>
              <a:gd name="T65" fmla="*/ 1754340162 h 352"/>
              <a:gd name="T66" fmla="*/ 471728558 w 289"/>
              <a:gd name="T67" fmla="*/ 1456212848 h 352"/>
              <a:gd name="T68" fmla="*/ 618647563 w 289"/>
              <a:gd name="T69" fmla="*/ 1181018145 h 352"/>
              <a:gd name="T70" fmla="*/ 788795176 w 289"/>
              <a:gd name="T71" fmla="*/ 940248288 h 352"/>
              <a:gd name="T72" fmla="*/ 997578958 w 289"/>
              <a:gd name="T73" fmla="*/ 676494634 h 352"/>
              <a:gd name="T74" fmla="*/ 1252780799 w 289"/>
              <a:gd name="T75" fmla="*/ 435724778 h 352"/>
              <a:gd name="T76" fmla="*/ 1523429159 w 289"/>
              <a:gd name="T77" fmla="*/ 229328807 h 352"/>
              <a:gd name="T78" fmla="*/ 1755402591 w 289"/>
              <a:gd name="T79" fmla="*/ 68798732 h 352"/>
              <a:gd name="T80" fmla="*/ 1763145329 w 289"/>
              <a:gd name="T81" fmla="*/ 0 h 352"/>
              <a:gd name="T82" fmla="*/ 1531172094 w 289"/>
              <a:gd name="T83" fmla="*/ 57306721 h 352"/>
              <a:gd name="T84" fmla="*/ 1252780799 w 289"/>
              <a:gd name="T85" fmla="*/ 206395971 h 352"/>
              <a:gd name="T86" fmla="*/ 982093087 w 289"/>
              <a:gd name="T87" fmla="*/ 412791942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7" name="Freeform 333"/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>
              <a:gd name="T0" fmla="*/ 1720304706 w 252"/>
              <a:gd name="T1" fmla="*/ 872381158 h 235"/>
              <a:gd name="T2" fmla="*/ 1818606738 w 252"/>
              <a:gd name="T3" fmla="*/ 1029902487 h 235"/>
              <a:gd name="T4" fmla="*/ 1867778114 w 252"/>
              <a:gd name="T5" fmla="*/ 1211637690 h 235"/>
              <a:gd name="T6" fmla="*/ 1900531817 w 252"/>
              <a:gd name="T7" fmla="*/ 1405506014 h 235"/>
              <a:gd name="T8" fmla="*/ 1900531817 w 252"/>
              <a:gd name="T9" fmla="*/ 1611507688 h 235"/>
              <a:gd name="T10" fmla="*/ 1884154865 w 252"/>
              <a:gd name="T11" fmla="*/ 1781109541 h 235"/>
              <a:gd name="T12" fmla="*/ 1851401162 w 252"/>
              <a:gd name="T13" fmla="*/ 1926497520 h 235"/>
              <a:gd name="T14" fmla="*/ 1785853035 w 252"/>
              <a:gd name="T15" fmla="*/ 2071885498 h 235"/>
              <a:gd name="T16" fmla="*/ 1728513543 w 252"/>
              <a:gd name="T17" fmla="*/ 2147483647 h 235"/>
              <a:gd name="T18" fmla="*/ 1654797300 w 252"/>
              <a:gd name="T19" fmla="*/ 2147483647 h 235"/>
              <a:gd name="T20" fmla="*/ 1572872221 w 252"/>
              <a:gd name="T21" fmla="*/ 2147483647 h 235"/>
              <a:gd name="T22" fmla="*/ 1499115257 w 252"/>
              <a:gd name="T23" fmla="*/ 2147483647 h 235"/>
              <a:gd name="T24" fmla="*/ 1417230697 w 252"/>
              <a:gd name="T25" fmla="*/ 2147483647 h 235"/>
              <a:gd name="T26" fmla="*/ 1400813225 w 252"/>
              <a:gd name="T27" fmla="*/ 2147483647 h 235"/>
              <a:gd name="T28" fmla="*/ 1392645110 w 252"/>
              <a:gd name="T29" fmla="*/ 2147483647 h 235"/>
              <a:gd name="T30" fmla="*/ 1400813225 w 252"/>
              <a:gd name="T31" fmla="*/ 2147483647 h 235"/>
              <a:gd name="T32" fmla="*/ 1417230697 w 252"/>
              <a:gd name="T33" fmla="*/ 2147483647 h 235"/>
              <a:gd name="T34" fmla="*/ 1441775765 w 252"/>
              <a:gd name="T35" fmla="*/ 2147483647 h 235"/>
              <a:gd name="T36" fmla="*/ 1474570189 w 252"/>
              <a:gd name="T37" fmla="*/ 2147483647 h 235"/>
              <a:gd name="T38" fmla="*/ 1507323892 w 252"/>
              <a:gd name="T39" fmla="*/ 2147483647 h 235"/>
              <a:gd name="T40" fmla="*/ 1531909681 w 252"/>
              <a:gd name="T41" fmla="*/ 2147483647 h 235"/>
              <a:gd name="T42" fmla="*/ 1703927956 w 252"/>
              <a:gd name="T43" fmla="*/ 2147483647 h 235"/>
              <a:gd name="T44" fmla="*/ 1843192325 w 252"/>
              <a:gd name="T45" fmla="*/ 2147483647 h 235"/>
              <a:gd name="T46" fmla="*/ 1957871310 w 252"/>
              <a:gd name="T47" fmla="*/ 2147483647 h 235"/>
              <a:gd name="T48" fmla="*/ 2039796389 w 252"/>
              <a:gd name="T49" fmla="*/ 1890150525 h 235"/>
              <a:gd name="T50" fmla="*/ 2064381976 w 252"/>
              <a:gd name="T51" fmla="*/ 1587240988 h 235"/>
              <a:gd name="T52" fmla="*/ 2048005024 w 252"/>
              <a:gd name="T53" fmla="*/ 1308598151 h 235"/>
              <a:gd name="T54" fmla="*/ 1982456897 w 252"/>
              <a:gd name="T55" fmla="*/ 1029902487 h 235"/>
              <a:gd name="T56" fmla="*/ 1843192325 w 252"/>
              <a:gd name="T57" fmla="*/ 787553819 h 235"/>
              <a:gd name="T58" fmla="*/ 1736722379 w 252"/>
              <a:gd name="T59" fmla="*/ 654299190 h 235"/>
              <a:gd name="T60" fmla="*/ 1613834760 w 252"/>
              <a:gd name="T61" fmla="*/ 545257976 h 235"/>
              <a:gd name="T62" fmla="*/ 1482738305 w 252"/>
              <a:gd name="T63" fmla="*/ 436216992 h 235"/>
              <a:gd name="T64" fmla="*/ 1343473733 w 252"/>
              <a:gd name="T65" fmla="*/ 351389653 h 235"/>
              <a:gd name="T66" fmla="*/ 1196041046 w 252"/>
              <a:gd name="T67" fmla="*/ 266562313 h 235"/>
              <a:gd name="T68" fmla="*/ 1040399724 w 252"/>
              <a:gd name="T69" fmla="*/ 206001674 h 235"/>
              <a:gd name="T70" fmla="*/ 892926517 w 252"/>
              <a:gd name="T71" fmla="*/ 145387979 h 235"/>
              <a:gd name="T72" fmla="*/ 737284994 w 252"/>
              <a:gd name="T73" fmla="*/ 84827340 h 235"/>
              <a:gd name="T74" fmla="*/ 598020624 w 252"/>
              <a:gd name="T75" fmla="*/ 48480345 h 235"/>
              <a:gd name="T76" fmla="*/ 466924168 w 252"/>
              <a:gd name="T77" fmla="*/ 24213874 h 235"/>
              <a:gd name="T78" fmla="*/ 344077270 w 252"/>
              <a:gd name="T79" fmla="*/ 0 h 235"/>
              <a:gd name="T80" fmla="*/ 229357767 w 252"/>
              <a:gd name="T81" fmla="*/ 0 h 235"/>
              <a:gd name="T82" fmla="*/ 139264571 w 252"/>
              <a:gd name="T83" fmla="*/ 0 h 235"/>
              <a:gd name="T84" fmla="*/ 65548127 w 252"/>
              <a:gd name="T85" fmla="*/ 12133350 h 235"/>
              <a:gd name="T86" fmla="*/ 24585587 w 252"/>
              <a:gd name="T87" fmla="*/ 36346995 h 235"/>
              <a:gd name="T88" fmla="*/ 0 w 252"/>
              <a:gd name="T89" fmla="*/ 60560869 h 235"/>
              <a:gd name="T90" fmla="*/ 81925079 w 252"/>
              <a:gd name="T91" fmla="*/ 84827340 h 235"/>
              <a:gd name="T92" fmla="*/ 180227111 w 252"/>
              <a:gd name="T93" fmla="*/ 96907863 h 235"/>
              <a:gd name="T94" fmla="*/ 270320306 w 252"/>
              <a:gd name="T95" fmla="*/ 133254858 h 235"/>
              <a:gd name="T96" fmla="*/ 376830973 w 252"/>
              <a:gd name="T97" fmla="*/ 157521329 h 235"/>
              <a:gd name="T98" fmla="*/ 491509756 w 252"/>
              <a:gd name="T99" fmla="*/ 181735203 h 235"/>
              <a:gd name="T100" fmla="*/ 598020624 w 252"/>
              <a:gd name="T101" fmla="*/ 206001674 h 235"/>
              <a:gd name="T102" fmla="*/ 712699406 w 252"/>
              <a:gd name="T103" fmla="*/ 242348669 h 235"/>
              <a:gd name="T104" fmla="*/ 835587025 w 252"/>
              <a:gd name="T105" fmla="*/ 278695663 h 235"/>
              <a:gd name="T106" fmla="*/ 942097692 w 252"/>
              <a:gd name="T107" fmla="*/ 339256532 h 235"/>
              <a:gd name="T108" fmla="*/ 1064944792 w 252"/>
              <a:gd name="T109" fmla="*/ 387736647 h 235"/>
              <a:gd name="T110" fmla="*/ 1187832411 w 252"/>
              <a:gd name="T111" fmla="*/ 448297516 h 235"/>
              <a:gd name="T112" fmla="*/ 1302511194 w 252"/>
              <a:gd name="T113" fmla="*/ 520991506 h 235"/>
              <a:gd name="T114" fmla="*/ 1409022062 w 252"/>
              <a:gd name="T115" fmla="*/ 593685495 h 235"/>
              <a:gd name="T116" fmla="*/ 1523700844 w 252"/>
              <a:gd name="T117" fmla="*/ 666379714 h 235"/>
              <a:gd name="T118" fmla="*/ 1622002876 w 252"/>
              <a:gd name="T119" fmla="*/ 775473525 h 235"/>
              <a:gd name="T120" fmla="*/ 1720304706 w 252"/>
              <a:gd name="T121" fmla="*/ 872381158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8" name="Freeform 334"/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>
              <a:gd name="T0" fmla="*/ 0 w 103"/>
              <a:gd name="T1" fmla="*/ 1477416400 h 220"/>
              <a:gd name="T2" fmla="*/ 0 w 103"/>
              <a:gd name="T3" fmla="*/ 1699010156 h 220"/>
              <a:gd name="T4" fmla="*/ 32158412 w 103"/>
              <a:gd name="T5" fmla="*/ 1908340562 h 220"/>
              <a:gd name="T6" fmla="*/ 96515110 w 103"/>
              <a:gd name="T7" fmla="*/ 2105300936 h 220"/>
              <a:gd name="T8" fmla="*/ 176971050 w 103"/>
              <a:gd name="T9" fmla="*/ 2147483647 h 220"/>
              <a:gd name="T10" fmla="*/ 281555819 w 103"/>
              <a:gd name="T11" fmla="*/ 2147483647 h 220"/>
              <a:gd name="T12" fmla="*/ 402199756 w 103"/>
              <a:gd name="T13" fmla="*/ 2147483647 h 220"/>
              <a:gd name="T14" fmla="*/ 530913351 w 103"/>
              <a:gd name="T15" fmla="*/ 2147483647 h 220"/>
              <a:gd name="T16" fmla="*/ 667696606 w 103"/>
              <a:gd name="T17" fmla="*/ 2147483647 h 220"/>
              <a:gd name="T18" fmla="*/ 715954060 w 103"/>
              <a:gd name="T19" fmla="*/ 2147483647 h 220"/>
              <a:gd name="T20" fmla="*/ 756182131 w 103"/>
              <a:gd name="T21" fmla="*/ 2147483647 h 220"/>
              <a:gd name="T22" fmla="*/ 788340342 w 103"/>
              <a:gd name="T23" fmla="*/ 2147483647 h 220"/>
              <a:gd name="T24" fmla="*/ 804439585 w 103"/>
              <a:gd name="T25" fmla="*/ 2147483647 h 220"/>
              <a:gd name="T26" fmla="*/ 804439585 w 103"/>
              <a:gd name="T27" fmla="*/ 2147483647 h 220"/>
              <a:gd name="T28" fmla="*/ 796410201 w 103"/>
              <a:gd name="T29" fmla="*/ 2147483647 h 220"/>
              <a:gd name="T30" fmla="*/ 772241099 w 103"/>
              <a:gd name="T31" fmla="*/ 2147483647 h 220"/>
              <a:gd name="T32" fmla="*/ 732053303 w 103"/>
              <a:gd name="T33" fmla="*/ 2147483647 h 220"/>
              <a:gd name="T34" fmla="*/ 595270049 w 103"/>
              <a:gd name="T35" fmla="*/ 2147483647 h 220"/>
              <a:gd name="T36" fmla="*/ 466556453 w 103"/>
              <a:gd name="T37" fmla="*/ 2147483647 h 220"/>
              <a:gd name="T38" fmla="*/ 362011959 w 103"/>
              <a:gd name="T39" fmla="*/ 2056087513 h 220"/>
              <a:gd name="T40" fmla="*/ 289585403 w 103"/>
              <a:gd name="T41" fmla="*/ 1896023871 h 220"/>
              <a:gd name="T42" fmla="*/ 241327948 w 103"/>
              <a:gd name="T43" fmla="*/ 1699010156 h 220"/>
              <a:gd name="T44" fmla="*/ 217199121 w 103"/>
              <a:gd name="T45" fmla="*/ 1489733091 h 220"/>
              <a:gd name="T46" fmla="*/ 217199121 w 103"/>
              <a:gd name="T47" fmla="*/ 1268139335 h 220"/>
              <a:gd name="T48" fmla="*/ 257427191 w 103"/>
              <a:gd name="T49" fmla="*/ 1021858856 h 220"/>
              <a:gd name="T50" fmla="*/ 313714231 w 103"/>
              <a:gd name="T51" fmla="*/ 849531864 h 220"/>
              <a:gd name="T52" fmla="*/ 410269414 w 103"/>
              <a:gd name="T53" fmla="*/ 689467991 h 220"/>
              <a:gd name="T54" fmla="*/ 506784524 w 103"/>
              <a:gd name="T55" fmla="*/ 529404349 h 220"/>
              <a:gd name="T56" fmla="*/ 619398877 w 103"/>
              <a:gd name="T57" fmla="*/ 381657398 h 220"/>
              <a:gd name="T58" fmla="*/ 715954060 w 103"/>
              <a:gd name="T59" fmla="*/ 258543829 h 220"/>
              <a:gd name="T60" fmla="*/ 788340342 w 103"/>
              <a:gd name="T61" fmla="*/ 147746951 h 220"/>
              <a:gd name="T62" fmla="*/ 828568413 w 103"/>
              <a:gd name="T63" fmla="*/ 61583455 h 220"/>
              <a:gd name="T64" fmla="*/ 828568413 w 103"/>
              <a:gd name="T65" fmla="*/ 0 h 220"/>
              <a:gd name="T66" fmla="*/ 740082888 w 103"/>
              <a:gd name="T67" fmla="*/ 49266764 h 220"/>
              <a:gd name="T68" fmla="*/ 619398877 w 103"/>
              <a:gd name="T69" fmla="*/ 147746951 h 220"/>
              <a:gd name="T70" fmla="*/ 490725355 w 103"/>
              <a:gd name="T71" fmla="*/ 307810593 h 220"/>
              <a:gd name="T72" fmla="*/ 353942301 w 103"/>
              <a:gd name="T73" fmla="*/ 492454276 h 220"/>
              <a:gd name="T74" fmla="*/ 233298364 w 103"/>
              <a:gd name="T75" fmla="*/ 701784682 h 220"/>
              <a:gd name="T76" fmla="*/ 128713596 w 103"/>
              <a:gd name="T77" fmla="*/ 948012051 h 220"/>
              <a:gd name="T78" fmla="*/ 48257455 w 103"/>
              <a:gd name="T79" fmla="*/ 1206555880 h 220"/>
              <a:gd name="T80" fmla="*/ 0 w 103"/>
              <a:gd name="T81" fmla="*/ 1477416400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39" name="Freeform 335"/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>
              <a:gd name="T0" fmla="*/ 1534104466 w 220"/>
              <a:gd name="T1" fmla="*/ 1327424505 h 288"/>
              <a:gd name="T2" fmla="*/ 1616606495 w 220"/>
              <a:gd name="T3" fmla="*/ 1535195317 h 288"/>
              <a:gd name="T4" fmla="*/ 1666083184 w 220"/>
              <a:gd name="T5" fmla="*/ 1766000599 h 288"/>
              <a:gd name="T6" fmla="*/ 1641344940 w 220"/>
              <a:gd name="T7" fmla="*/ 2008399729 h 288"/>
              <a:gd name="T8" fmla="*/ 1534104466 w 220"/>
              <a:gd name="T9" fmla="*/ 2147483647 h 288"/>
              <a:gd name="T10" fmla="*/ 1385674400 w 220"/>
              <a:gd name="T11" fmla="*/ 2147483647 h 288"/>
              <a:gd name="T12" fmla="*/ 1220711156 w 220"/>
              <a:gd name="T13" fmla="*/ 2147483647 h 288"/>
              <a:gd name="T14" fmla="*/ 1047501830 w 220"/>
              <a:gd name="T15" fmla="*/ 2147483647 h 288"/>
              <a:gd name="T16" fmla="*/ 948507640 w 220"/>
              <a:gd name="T17" fmla="*/ 2147483647 h 288"/>
              <a:gd name="T18" fmla="*/ 907277032 w 220"/>
              <a:gd name="T19" fmla="*/ 2147483647 h 288"/>
              <a:gd name="T20" fmla="*/ 882538788 w 220"/>
              <a:gd name="T21" fmla="*/ 2147483647 h 288"/>
              <a:gd name="T22" fmla="*/ 899030951 w 220"/>
              <a:gd name="T23" fmla="*/ 2147483647 h 288"/>
              <a:gd name="T24" fmla="*/ 965000004 w 220"/>
              <a:gd name="T25" fmla="*/ 2147483647 h 288"/>
              <a:gd name="T26" fmla="*/ 1022763587 w 220"/>
              <a:gd name="T27" fmla="*/ 2147483647 h 288"/>
              <a:gd name="T28" fmla="*/ 1138209127 w 220"/>
              <a:gd name="T29" fmla="*/ 2147483647 h 288"/>
              <a:gd name="T30" fmla="*/ 1327910817 w 220"/>
              <a:gd name="T31" fmla="*/ 2147483647 h 288"/>
              <a:gd name="T32" fmla="*/ 1525858385 w 220"/>
              <a:gd name="T33" fmla="*/ 2147483647 h 288"/>
              <a:gd name="T34" fmla="*/ 1699067710 w 220"/>
              <a:gd name="T35" fmla="*/ 2147483647 h 288"/>
              <a:gd name="T36" fmla="*/ 1806307983 w 220"/>
              <a:gd name="T37" fmla="*/ 1996856956 h 288"/>
              <a:gd name="T38" fmla="*/ 1798061901 w 220"/>
              <a:gd name="T39" fmla="*/ 1627537724 h 288"/>
              <a:gd name="T40" fmla="*/ 1682575346 w 220"/>
              <a:gd name="T41" fmla="*/ 1281253189 h 288"/>
              <a:gd name="T42" fmla="*/ 1501119940 w 220"/>
              <a:gd name="T43" fmla="*/ 992682742 h 288"/>
              <a:gd name="T44" fmla="*/ 1303172371 w 220"/>
              <a:gd name="T45" fmla="*/ 807997476 h 288"/>
              <a:gd name="T46" fmla="*/ 1105224803 w 220"/>
              <a:gd name="T47" fmla="*/ 646397981 h 288"/>
              <a:gd name="T48" fmla="*/ 899030951 w 220"/>
              <a:gd name="T49" fmla="*/ 496341258 h 288"/>
              <a:gd name="T50" fmla="*/ 684591018 w 220"/>
              <a:gd name="T51" fmla="*/ 334741763 h 288"/>
              <a:gd name="T52" fmla="*/ 486643449 w 220"/>
              <a:gd name="T53" fmla="*/ 196228039 h 288"/>
              <a:gd name="T54" fmla="*/ 296941962 w 220"/>
              <a:gd name="T55" fmla="*/ 80799861 h 288"/>
              <a:gd name="T56" fmla="*/ 148470880 w 220"/>
              <a:gd name="T57" fmla="*/ 11542773 h 288"/>
              <a:gd name="T58" fmla="*/ 32984527 w 220"/>
              <a:gd name="T59" fmla="*/ 0 h 288"/>
              <a:gd name="T60" fmla="*/ 74215134 w 220"/>
              <a:gd name="T61" fmla="*/ 80799861 h 288"/>
              <a:gd name="T62" fmla="*/ 255670541 w 220"/>
              <a:gd name="T63" fmla="*/ 207770812 h 288"/>
              <a:gd name="T64" fmla="*/ 445372028 w 220"/>
              <a:gd name="T65" fmla="*/ 334741763 h 288"/>
              <a:gd name="T66" fmla="*/ 635073516 w 220"/>
              <a:gd name="T67" fmla="*/ 461712940 h 288"/>
              <a:gd name="T68" fmla="*/ 833062100 w 220"/>
              <a:gd name="T69" fmla="*/ 611769437 h 288"/>
              <a:gd name="T70" fmla="*/ 1022763587 w 220"/>
              <a:gd name="T71" fmla="*/ 761826159 h 288"/>
              <a:gd name="T72" fmla="*/ 1212465075 w 220"/>
              <a:gd name="T73" fmla="*/ 946511426 h 288"/>
              <a:gd name="T74" fmla="*/ 1385674400 w 220"/>
              <a:gd name="T75" fmla="*/ 1131196466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0" name="Freeform 336"/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>
              <a:gd name="T0" fmla="*/ 564115023 w 1070"/>
              <a:gd name="T1" fmla="*/ 0 h 844"/>
              <a:gd name="T2" fmla="*/ 2147483647 w 1070"/>
              <a:gd name="T3" fmla="*/ 462058530 h 844"/>
              <a:gd name="T4" fmla="*/ 2147483647 w 1070"/>
              <a:gd name="T5" fmla="*/ 2010190148 h 844"/>
              <a:gd name="T6" fmla="*/ 0 w 1070"/>
              <a:gd name="T7" fmla="*/ 1486209847 h 844"/>
              <a:gd name="T8" fmla="*/ 564115023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1" name="Freeform 337"/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>
              <a:gd name="T0" fmla="*/ 389507124 w 819"/>
              <a:gd name="T1" fmla="*/ 0 h 333"/>
              <a:gd name="T2" fmla="*/ 2147483647 w 819"/>
              <a:gd name="T3" fmla="*/ 330592270 h 333"/>
              <a:gd name="T4" fmla="*/ 690643860 w 819"/>
              <a:gd name="T5" fmla="*/ 233075110 h 333"/>
              <a:gd name="T6" fmla="*/ 0 w 819"/>
              <a:gd name="T7" fmla="*/ 792003025 h 333"/>
              <a:gd name="T8" fmla="*/ 389507124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2" name="Freeform 338"/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>
              <a:gd name="T0" fmla="*/ 134909461 w 1083"/>
              <a:gd name="T1" fmla="*/ 0 h 306"/>
              <a:gd name="T2" fmla="*/ 2147483647 w 1083"/>
              <a:gd name="T3" fmla="*/ 640524334 h 306"/>
              <a:gd name="T4" fmla="*/ 2147483647 w 1083"/>
              <a:gd name="T5" fmla="*/ 750962745 h 306"/>
              <a:gd name="T6" fmla="*/ 0 w 1083"/>
              <a:gd name="T7" fmla="*/ 68719233 h 306"/>
              <a:gd name="T8" fmla="*/ 134909461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3" name="Freeform 339"/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>
              <a:gd name="T0" fmla="*/ 156899709 w 1088"/>
              <a:gd name="T1" fmla="*/ 0 h 311"/>
              <a:gd name="T2" fmla="*/ 2147483647 w 1088"/>
              <a:gd name="T3" fmla="*/ 607782205 h 311"/>
              <a:gd name="T4" fmla="*/ 2147483647 w 1088"/>
              <a:gd name="T5" fmla="*/ 727010152 h 311"/>
              <a:gd name="T6" fmla="*/ 0 w 1088"/>
              <a:gd name="T7" fmla="*/ 79473486 h 311"/>
              <a:gd name="T8" fmla="*/ 156899709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4" name="Freeform 340"/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>
              <a:gd name="T0" fmla="*/ 59440337 w 164"/>
              <a:gd name="T1" fmla="*/ 2310209 h 72"/>
              <a:gd name="T2" fmla="*/ 78006343 w 164"/>
              <a:gd name="T3" fmla="*/ 2310209 h 72"/>
              <a:gd name="T4" fmla="*/ 130034680 w 164"/>
              <a:gd name="T5" fmla="*/ 0 h 72"/>
              <a:gd name="T6" fmla="*/ 200605018 w 164"/>
              <a:gd name="T7" fmla="*/ 0 h 72"/>
              <a:gd name="T8" fmla="*/ 289765523 w 164"/>
              <a:gd name="T9" fmla="*/ 4637749 h 72"/>
              <a:gd name="T10" fmla="*/ 386362033 w 164"/>
              <a:gd name="T11" fmla="*/ 16205994 h 72"/>
              <a:gd name="T12" fmla="*/ 475522383 w 164"/>
              <a:gd name="T13" fmla="*/ 39359946 h 72"/>
              <a:gd name="T14" fmla="*/ 553552887 w 164"/>
              <a:gd name="T15" fmla="*/ 71771933 h 72"/>
              <a:gd name="T16" fmla="*/ 609275066 w 164"/>
              <a:gd name="T17" fmla="*/ 118079837 h 72"/>
              <a:gd name="T18" fmla="*/ 609275066 w 164"/>
              <a:gd name="T19" fmla="*/ 120389915 h 72"/>
              <a:gd name="T20" fmla="*/ 609275066 w 164"/>
              <a:gd name="T21" fmla="*/ 131975622 h 72"/>
              <a:gd name="T22" fmla="*/ 605557063 w 164"/>
              <a:gd name="T23" fmla="*/ 143543867 h 72"/>
              <a:gd name="T24" fmla="*/ 598121059 w 164"/>
              <a:gd name="T25" fmla="*/ 155129574 h 72"/>
              <a:gd name="T26" fmla="*/ 579555052 w 164"/>
              <a:gd name="T27" fmla="*/ 164387742 h 72"/>
              <a:gd name="T28" fmla="*/ 553552887 w 164"/>
              <a:gd name="T29" fmla="*/ 166697819 h 72"/>
              <a:gd name="T30" fmla="*/ 512678711 w 164"/>
              <a:gd name="T31" fmla="*/ 164387742 h 72"/>
              <a:gd name="T32" fmla="*/ 460674379 w 164"/>
              <a:gd name="T33" fmla="*/ 150491825 h 72"/>
              <a:gd name="T34" fmla="*/ 460674379 w 164"/>
              <a:gd name="T35" fmla="*/ 145854076 h 72"/>
              <a:gd name="T36" fmla="*/ 456956377 w 164"/>
              <a:gd name="T37" fmla="*/ 136595908 h 72"/>
              <a:gd name="T38" fmla="*/ 445802370 w 164"/>
              <a:gd name="T39" fmla="*/ 120389915 h 72"/>
              <a:gd name="T40" fmla="*/ 419800204 w 164"/>
              <a:gd name="T41" fmla="*/ 104183921 h 72"/>
              <a:gd name="T42" fmla="*/ 371513874 w 164"/>
              <a:gd name="T43" fmla="*/ 87977927 h 72"/>
              <a:gd name="T44" fmla="*/ 300919530 w 164"/>
              <a:gd name="T45" fmla="*/ 74082143 h 72"/>
              <a:gd name="T46" fmla="*/ 204323021 w 164"/>
              <a:gd name="T47" fmla="*/ 67134184 h 72"/>
              <a:gd name="T48" fmla="*/ 74312346 w 164"/>
              <a:gd name="T49" fmla="*/ 67134184 h 72"/>
              <a:gd name="T50" fmla="*/ 66876341 w 164"/>
              <a:gd name="T51" fmla="*/ 67134184 h 72"/>
              <a:gd name="T52" fmla="*/ 52004332 w 164"/>
              <a:gd name="T53" fmla="*/ 62513898 h 72"/>
              <a:gd name="T54" fmla="*/ 33438171 w 164"/>
              <a:gd name="T55" fmla="*/ 57876149 h 72"/>
              <a:gd name="T56" fmla="*/ 14872010 w 164"/>
              <a:gd name="T57" fmla="*/ 50928191 h 72"/>
              <a:gd name="T58" fmla="*/ 0 w 164"/>
              <a:gd name="T59" fmla="*/ 41670023 h 72"/>
              <a:gd name="T60" fmla="*/ 0 w 164"/>
              <a:gd name="T61" fmla="*/ 32411987 h 72"/>
              <a:gd name="T62" fmla="*/ 18566161 w 164"/>
              <a:gd name="T63" fmla="*/ 16205994 h 72"/>
              <a:gd name="T64" fmla="*/ 59440337 w 164"/>
              <a:gd name="T65" fmla="*/ 2310209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5" name="Freeform 341"/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>
              <a:gd name="T0" fmla="*/ 195219420 w 146"/>
              <a:gd name="T1" fmla="*/ 0 h 109"/>
              <a:gd name="T2" fmla="*/ 182211870 w 146"/>
              <a:gd name="T3" fmla="*/ 0 h 109"/>
              <a:gd name="T4" fmla="*/ 151834282 w 146"/>
              <a:gd name="T5" fmla="*/ 6752719 h 109"/>
              <a:gd name="T6" fmla="*/ 112785212 w 146"/>
              <a:gd name="T7" fmla="*/ 15773690 h 109"/>
              <a:gd name="T8" fmla="*/ 65064333 w 146"/>
              <a:gd name="T9" fmla="*/ 31530208 h 109"/>
              <a:gd name="T10" fmla="*/ 26041684 w 146"/>
              <a:gd name="T11" fmla="*/ 54056616 h 109"/>
              <a:gd name="T12" fmla="*/ 4335904 w 146"/>
              <a:gd name="T13" fmla="*/ 87837643 h 109"/>
              <a:gd name="T14" fmla="*/ 0 w 146"/>
              <a:gd name="T15" fmla="*/ 132890591 h 109"/>
              <a:gd name="T16" fmla="*/ 26041684 w 146"/>
              <a:gd name="T17" fmla="*/ 191448976 h 109"/>
              <a:gd name="T18" fmla="*/ 368759482 w 146"/>
              <a:gd name="T19" fmla="*/ 245505592 h 109"/>
              <a:gd name="T20" fmla="*/ 364423741 w 146"/>
              <a:gd name="T21" fmla="*/ 234250974 h 109"/>
              <a:gd name="T22" fmla="*/ 364423741 w 146"/>
              <a:gd name="T23" fmla="*/ 209473615 h 109"/>
              <a:gd name="T24" fmla="*/ 364423741 w 146"/>
              <a:gd name="T25" fmla="*/ 171173517 h 109"/>
              <a:gd name="T26" fmla="*/ 377431291 w 146"/>
              <a:gd name="T27" fmla="*/ 130639641 h 109"/>
              <a:gd name="T28" fmla="*/ 403472811 w 146"/>
              <a:gd name="T29" fmla="*/ 90088593 h 109"/>
              <a:gd name="T30" fmla="*/ 451193690 w 146"/>
              <a:gd name="T31" fmla="*/ 60809335 h 109"/>
              <a:gd name="T32" fmla="*/ 524956253 w 146"/>
              <a:gd name="T33" fmla="*/ 45052817 h 109"/>
              <a:gd name="T34" fmla="*/ 633405561 w 146"/>
              <a:gd name="T35" fmla="*/ 51805666 h 109"/>
              <a:gd name="T36" fmla="*/ 195219420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6" name="Freeform 342"/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>
              <a:gd name="T0" fmla="*/ 195262359 w 146"/>
              <a:gd name="T1" fmla="*/ 0 h 107"/>
              <a:gd name="T2" fmla="*/ 182227188 w 146"/>
              <a:gd name="T3" fmla="*/ 0 h 107"/>
              <a:gd name="T4" fmla="*/ 151873769 w 146"/>
              <a:gd name="T5" fmla="*/ 4760842 h 107"/>
              <a:gd name="T6" fmla="*/ 108485015 w 146"/>
              <a:gd name="T7" fmla="*/ 14282659 h 107"/>
              <a:gd name="T8" fmla="*/ 65096261 w 146"/>
              <a:gd name="T9" fmla="*/ 28565184 h 107"/>
              <a:gd name="T10" fmla="*/ 26043919 w 146"/>
              <a:gd name="T11" fmla="*/ 54758960 h 107"/>
              <a:gd name="T12" fmla="*/ 0 w 146"/>
              <a:gd name="T13" fmla="*/ 90474420 h 107"/>
              <a:gd name="T14" fmla="*/ 0 w 146"/>
              <a:gd name="T15" fmla="*/ 138100998 h 107"/>
              <a:gd name="T16" fmla="*/ 26043919 w 146"/>
              <a:gd name="T17" fmla="*/ 202381642 h 107"/>
              <a:gd name="T18" fmla="*/ 364480962 w 146"/>
              <a:gd name="T19" fmla="*/ 254769061 h 107"/>
              <a:gd name="T20" fmla="*/ 360144713 w 146"/>
              <a:gd name="T21" fmla="*/ 245247377 h 107"/>
              <a:gd name="T22" fmla="*/ 360144713 w 146"/>
              <a:gd name="T23" fmla="*/ 216664300 h 107"/>
              <a:gd name="T24" fmla="*/ 360144713 w 146"/>
              <a:gd name="T25" fmla="*/ 178577299 h 107"/>
              <a:gd name="T26" fmla="*/ 373153298 w 146"/>
              <a:gd name="T27" fmla="*/ 133340156 h 107"/>
              <a:gd name="T28" fmla="*/ 399170632 w 146"/>
              <a:gd name="T29" fmla="*/ 95235262 h 107"/>
              <a:gd name="T30" fmla="*/ 446922058 w 146"/>
              <a:gd name="T31" fmla="*/ 64280644 h 107"/>
              <a:gd name="T32" fmla="*/ 525000481 w 146"/>
              <a:gd name="T33" fmla="*/ 45237143 h 107"/>
              <a:gd name="T34" fmla="*/ 633485496 w 146"/>
              <a:gd name="T35" fmla="*/ 54758960 h 107"/>
              <a:gd name="T36" fmla="*/ 195262359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7" name="Freeform 343"/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>
              <a:gd name="T0" fmla="*/ 0 w 629"/>
              <a:gd name="T1" fmla="*/ 108721211 h 182"/>
              <a:gd name="T2" fmla="*/ 2147483647 w 629"/>
              <a:gd name="T3" fmla="*/ 494718731 h 182"/>
              <a:gd name="T4" fmla="*/ 2147483647 w 629"/>
              <a:gd name="T5" fmla="*/ 385997520 h 182"/>
              <a:gd name="T6" fmla="*/ 116572970 w 629"/>
              <a:gd name="T7" fmla="*/ 0 h 182"/>
              <a:gd name="T8" fmla="*/ 0 w 629"/>
              <a:gd name="T9" fmla="*/ 108721211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8" name="Freeform 344"/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>
              <a:gd name="T0" fmla="*/ 0 w 606"/>
              <a:gd name="T1" fmla="*/ 62572788 h 170"/>
              <a:gd name="T2" fmla="*/ 2147483647 w 606"/>
              <a:gd name="T3" fmla="*/ 379863425 h 170"/>
              <a:gd name="T4" fmla="*/ 2147483647 w 606"/>
              <a:gd name="T5" fmla="*/ 317290637 h 170"/>
              <a:gd name="T6" fmla="*/ 19418111 w 606"/>
              <a:gd name="T7" fmla="*/ 0 h 170"/>
              <a:gd name="T8" fmla="*/ 0 w 606"/>
              <a:gd name="T9" fmla="*/ 62572788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49" name="Freeform 345"/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>
              <a:gd name="T0" fmla="*/ 0 w 606"/>
              <a:gd name="T1" fmla="*/ 62572788 h 170"/>
              <a:gd name="T2" fmla="*/ 2147483647 w 606"/>
              <a:gd name="T3" fmla="*/ 379863425 h 170"/>
              <a:gd name="T4" fmla="*/ 2147483647 w 606"/>
              <a:gd name="T5" fmla="*/ 317290637 h 170"/>
              <a:gd name="T6" fmla="*/ 19418111 w 606"/>
              <a:gd name="T7" fmla="*/ 0 h 170"/>
              <a:gd name="T8" fmla="*/ 0 w 606"/>
              <a:gd name="T9" fmla="*/ 62572788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9650" name="Group 346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19931" name="Freeform 34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2" name="Freeform 34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3" name="Freeform 34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4" name="Freeform 35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5" name="Freeform 35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6" name="Freeform 35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7" name="Freeform 35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8" name="Freeform 35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9" name="Freeform 35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0" name="Freeform 35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1" name="Freeform 35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2" name="Freeform 35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3" name="Freeform 35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4" name="Freeform 36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5" name="Freeform 36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6" name="Freeform 36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7" name="Freeform 36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8" name="Freeform 36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49" name="Freeform 36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0" name="Freeform 36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1" name="Freeform 36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2" name="Freeform 36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3" name="Freeform 36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4" name="Freeform 37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5" name="Freeform 37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6" name="Freeform 37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7" name="Freeform 37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8" name="Freeform 37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59" name="Freeform 37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0" name="Rectangle 37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1" name="Freeform 37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2" name="Freeform 37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3" name="Freeform 37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4" name="Freeform 38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5" name="Freeform 38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6" name="Freeform 38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7" name="Freeform 38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8" name="Freeform 38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69" name="Freeform 38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651" name="Group 386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19892" name="Freeform 38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3" name="Freeform 38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4" name="Freeform 38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5" name="Freeform 39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6" name="Freeform 39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7" name="Freeform 39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8" name="Freeform 39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9" name="Freeform 39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0" name="Freeform 39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1" name="Freeform 39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2" name="Freeform 39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3" name="Freeform 39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4" name="Freeform 39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5" name="Freeform 40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6" name="Freeform 40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7" name="Freeform 40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8" name="Freeform 40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09" name="Freeform 40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0" name="Freeform 40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1" name="Freeform 40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2" name="Freeform 40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3" name="Freeform 40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4" name="Freeform 40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5" name="Freeform 41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6" name="Freeform 41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7" name="Freeform 41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8" name="Freeform 41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19" name="Freeform 41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0" name="Freeform 41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1" name="Rectangle 41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2" name="Freeform 41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3" name="Freeform 41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4" name="Freeform 41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5" name="Freeform 42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6" name="Freeform 42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7" name="Freeform 42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8" name="Freeform 42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29" name="Freeform 42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930" name="Freeform 42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652" name="Group 426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19853" name="Freeform 42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4" name="Freeform 42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5" name="Freeform 42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6" name="Freeform 43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7" name="Freeform 43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8" name="Freeform 43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9" name="Freeform 43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0" name="Freeform 43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1" name="Freeform 43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2" name="Freeform 43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3" name="Freeform 43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4" name="Freeform 43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5" name="Freeform 43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6" name="Freeform 44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7" name="Freeform 44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8" name="Freeform 44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69" name="Freeform 44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0" name="Freeform 44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1" name="Freeform 44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2" name="Freeform 44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3" name="Freeform 44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4" name="Freeform 44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5" name="Freeform 44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6" name="Freeform 45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7" name="Freeform 45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8" name="Freeform 45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79" name="Freeform 45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0" name="Freeform 45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1" name="Freeform 45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2" name="Rectangle 45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3" name="Freeform 45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4" name="Freeform 45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5" name="Freeform 45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6" name="Freeform 46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7" name="Freeform 46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8" name="Freeform 46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89" name="Freeform 46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0" name="Freeform 46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91" name="Freeform 46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653" name="Group 466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19814" name="Freeform 46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5" name="Freeform 46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6" name="Freeform 46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7" name="Freeform 47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8" name="Freeform 47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9" name="Freeform 47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0" name="Freeform 47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1" name="Freeform 47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2" name="Freeform 47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3" name="Freeform 47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4" name="Freeform 47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5" name="Freeform 47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6" name="Freeform 47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7" name="Freeform 48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8" name="Freeform 48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29" name="Freeform 48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0" name="Freeform 48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1" name="Freeform 48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2" name="Freeform 48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3" name="Freeform 48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4" name="Freeform 48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5" name="Freeform 48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6" name="Freeform 48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7" name="Freeform 49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8" name="Freeform 49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39" name="Freeform 49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0" name="Freeform 49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1" name="Freeform 49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2" name="Freeform 49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3" name="Rectangle 49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4" name="Freeform 49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5" name="Freeform 49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6" name="Freeform 49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7" name="Freeform 50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8" name="Freeform 50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49" name="Freeform 50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0" name="Freeform 50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1" name="Freeform 50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52" name="Freeform 50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654" name="Group 506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19775" name="Freeform 50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76" name="Freeform 50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77" name="Freeform 50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78" name="Freeform 51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79" name="Freeform 51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0" name="Freeform 51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1" name="Freeform 51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2" name="Freeform 51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3" name="Freeform 51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4" name="Freeform 51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5" name="Freeform 51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6" name="Freeform 51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7" name="Freeform 51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8" name="Freeform 52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89" name="Freeform 52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0" name="Freeform 52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1" name="Freeform 52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2" name="Freeform 52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3" name="Freeform 52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4" name="Freeform 52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5" name="Freeform 52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6" name="Freeform 52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7" name="Freeform 52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8" name="Freeform 53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99" name="Freeform 53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0" name="Freeform 53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1" name="Freeform 53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2" name="Freeform 53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3" name="Freeform 53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4" name="Rectangle 53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5" name="Freeform 53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6" name="Freeform 53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7" name="Freeform 53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8" name="Freeform 54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09" name="Freeform 54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0" name="Freeform 54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1" name="Freeform 54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2" name="Freeform 54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813" name="Freeform 54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655" name="AutoShape 546"/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56" name="Freeform 547"/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>
              <a:gd name="T0" fmla="*/ 1665242235 w 1894"/>
              <a:gd name="T1" fmla="*/ 0 h 1904"/>
              <a:gd name="T2" fmla="*/ 1703506916 w 1894"/>
              <a:gd name="T3" fmla="*/ 0 h 1904"/>
              <a:gd name="T4" fmla="*/ 1782556144 w 1894"/>
              <a:gd name="T5" fmla="*/ 2799551 h 1904"/>
              <a:gd name="T6" fmla="*/ 1892217280 w 1894"/>
              <a:gd name="T7" fmla="*/ 8398654 h 1904"/>
              <a:gd name="T8" fmla="*/ 2037567080 w 1894"/>
              <a:gd name="T9" fmla="*/ 16777441 h 1904"/>
              <a:gd name="T10" fmla="*/ 2147483647 w 1894"/>
              <a:gd name="T11" fmla="*/ 27975647 h 1904"/>
              <a:gd name="T12" fmla="*/ 2147483647 w 1894"/>
              <a:gd name="T13" fmla="*/ 47552639 h 1904"/>
              <a:gd name="T14" fmla="*/ 2147483647 w 1894"/>
              <a:gd name="T15" fmla="*/ 72748461 h 1904"/>
              <a:gd name="T16" fmla="*/ 2147483647 w 1894"/>
              <a:gd name="T17" fmla="*/ 106303343 h 1904"/>
              <a:gd name="T18" fmla="*/ 2147483647 w 1894"/>
              <a:gd name="T19" fmla="*/ 153875850 h 1904"/>
              <a:gd name="T20" fmla="*/ 2147483647 w 1894"/>
              <a:gd name="T21" fmla="*/ 204227899 h 1904"/>
              <a:gd name="T22" fmla="*/ 2147483647 w 1894"/>
              <a:gd name="T23" fmla="*/ 271377398 h 1904"/>
              <a:gd name="T24" fmla="*/ 2147483647 w 1894"/>
              <a:gd name="T25" fmla="*/ 349705094 h 1904"/>
              <a:gd name="T26" fmla="*/ 2147483647 w 1894"/>
              <a:gd name="T27" fmla="*/ 444830099 h 1904"/>
              <a:gd name="T28" fmla="*/ 2147483647 w 1894"/>
              <a:gd name="T29" fmla="*/ 551153310 h 1904"/>
              <a:gd name="T30" fmla="*/ 2147483647 w 1894"/>
              <a:gd name="T31" fmla="*/ 674253962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091118998 w 1894"/>
              <a:gd name="T61" fmla="*/ 2147483647 h 1904"/>
              <a:gd name="T62" fmla="*/ 1828455153 w 1894"/>
              <a:gd name="T63" fmla="*/ 2147483647 h 1904"/>
              <a:gd name="T64" fmla="*/ 1555599816 w 1894"/>
              <a:gd name="T65" fmla="*/ 2147483647 h 1904"/>
              <a:gd name="T66" fmla="*/ 1277630153 w 1894"/>
              <a:gd name="T67" fmla="*/ 2147483647 h 1904"/>
              <a:gd name="T68" fmla="*/ 994564744 w 1894"/>
              <a:gd name="T69" fmla="*/ 2147483647 h 1904"/>
              <a:gd name="T70" fmla="*/ 714037918 w 1894"/>
              <a:gd name="T71" fmla="*/ 2147483647 h 1904"/>
              <a:gd name="T72" fmla="*/ 438625418 w 1894"/>
              <a:gd name="T73" fmla="*/ 2147483647 h 1904"/>
              <a:gd name="T74" fmla="*/ 170865827 w 1894"/>
              <a:gd name="T75" fmla="*/ 2147483647 h 1904"/>
              <a:gd name="T76" fmla="*/ 40803264 w 1894"/>
              <a:gd name="T77" fmla="*/ 2147483647 h 1904"/>
              <a:gd name="T78" fmla="*/ 20401563 w 1894"/>
              <a:gd name="T79" fmla="*/ 2147483647 h 1904"/>
              <a:gd name="T80" fmla="*/ 0 w 1894"/>
              <a:gd name="T81" fmla="*/ 2147483647 h 1904"/>
              <a:gd name="T82" fmla="*/ 10191491 w 1894"/>
              <a:gd name="T83" fmla="*/ 2147483647 h 1904"/>
              <a:gd name="T84" fmla="*/ 989468998 w 1894"/>
              <a:gd name="T85" fmla="*/ 2147483647 h 1904"/>
              <a:gd name="T86" fmla="*/ 984354672 w 1894"/>
              <a:gd name="T87" fmla="*/ 2147483647 h 1904"/>
              <a:gd name="T88" fmla="*/ 994564744 w 1894"/>
              <a:gd name="T89" fmla="*/ 2147483647 h 1904"/>
              <a:gd name="T90" fmla="*/ 1050655245 w 1894"/>
              <a:gd name="T91" fmla="*/ 2147483647 h 1904"/>
              <a:gd name="T92" fmla="*/ 1193466599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57" name="Freeform 548"/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>
              <a:gd name="T0" fmla="*/ 101410425 w 1106"/>
              <a:gd name="T1" fmla="*/ 0 h 331"/>
              <a:gd name="T2" fmla="*/ 2147483647 w 1106"/>
              <a:gd name="T3" fmla="*/ 745267123 h 331"/>
              <a:gd name="T4" fmla="*/ 2147483647 w 1106"/>
              <a:gd name="T5" fmla="*/ 890563790 h 331"/>
              <a:gd name="T6" fmla="*/ 0 w 1106"/>
              <a:gd name="T7" fmla="*/ 96858093 h 331"/>
              <a:gd name="T8" fmla="*/ 101410425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58" name="Freeform 549"/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>
              <a:gd name="T0" fmla="*/ 2147483647 w 1285"/>
              <a:gd name="T1" fmla="*/ 1106846367 h 505"/>
              <a:gd name="T2" fmla="*/ 2147483647 w 1285"/>
              <a:gd name="T3" fmla="*/ 1101183102 h 505"/>
              <a:gd name="T4" fmla="*/ 2147483647 w 1285"/>
              <a:gd name="T5" fmla="*/ 1089876659 h 505"/>
              <a:gd name="T6" fmla="*/ 2147483647 w 1285"/>
              <a:gd name="T7" fmla="*/ 1070045471 h 505"/>
              <a:gd name="T8" fmla="*/ 2147483647 w 1285"/>
              <a:gd name="T9" fmla="*/ 1044571104 h 505"/>
              <a:gd name="T10" fmla="*/ 2147483647 w 1285"/>
              <a:gd name="T11" fmla="*/ 1004948619 h 505"/>
              <a:gd name="T12" fmla="*/ 2147483647 w 1285"/>
              <a:gd name="T13" fmla="*/ 962484598 h 505"/>
              <a:gd name="T14" fmla="*/ 2147483647 w 1285"/>
              <a:gd name="T15" fmla="*/ 911535866 h 505"/>
              <a:gd name="T16" fmla="*/ 2024303404 w 1285"/>
              <a:gd name="T17" fmla="*/ 846418926 h 505"/>
              <a:gd name="T18" fmla="*/ 1763837552 w 1285"/>
              <a:gd name="T19" fmla="*/ 772817274 h 505"/>
              <a:gd name="T20" fmla="*/ 1493085523 w 1285"/>
              <a:gd name="T21" fmla="*/ 690730910 h 505"/>
              <a:gd name="T22" fmla="*/ 1217162020 w 1285"/>
              <a:gd name="T23" fmla="*/ 591634804 h 505"/>
              <a:gd name="T24" fmla="*/ 938662379 w 1285"/>
              <a:gd name="T25" fmla="*/ 484073932 h 505"/>
              <a:gd name="T26" fmla="*/ 667891426 w 1285"/>
              <a:gd name="T27" fmla="*/ 362344994 h 505"/>
              <a:gd name="T28" fmla="*/ 399696886 w 1285"/>
              <a:gd name="T29" fmla="*/ 229289810 h 505"/>
              <a:gd name="T30" fmla="*/ 141826096 w 1285"/>
              <a:gd name="T31" fmla="*/ 79264917 h 505"/>
              <a:gd name="T32" fmla="*/ 15476438 w 1285"/>
              <a:gd name="T33" fmla="*/ 11326389 h 505"/>
              <a:gd name="T34" fmla="*/ 5152550 w 1285"/>
              <a:gd name="T35" fmla="*/ 90591306 h 505"/>
              <a:gd name="T36" fmla="*/ 0 w 1285"/>
              <a:gd name="T37" fmla="*/ 215141691 h 505"/>
              <a:gd name="T38" fmla="*/ 20628851 w 1285"/>
              <a:gd name="T39" fmla="*/ 339692217 h 505"/>
              <a:gd name="T40" fmla="*/ 48986665 w 1285"/>
              <a:gd name="T41" fmla="*/ 393482626 h 505"/>
              <a:gd name="T42" fmla="*/ 72210579 w 1285"/>
              <a:gd name="T43" fmla="*/ 407630604 h 505"/>
              <a:gd name="T44" fmla="*/ 121197244 w 1285"/>
              <a:gd name="T45" fmla="*/ 438788323 h 505"/>
              <a:gd name="T46" fmla="*/ 193407823 w 1285"/>
              <a:gd name="T47" fmla="*/ 481232255 h 505"/>
              <a:gd name="T48" fmla="*/ 288823529 w 1285"/>
              <a:gd name="T49" fmla="*/ 537864341 h 505"/>
              <a:gd name="T50" fmla="*/ 410020773 w 1285"/>
              <a:gd name="T51" fmla="*/ 600139604 h 505"/>
              <a:gd name="T52" fmla="*/ 554423144 w 1285"/>
              <a:gd name="T53" fmla="*/ 673741256 h 505"/>
              <a:gd name="T54" fmla="*/ 724625704 w 1285"/>
              <a:gd name="T55" fmla="*/ 755827762 h 505"/>
              <a:gd name="T56" fmla="*/ 923185941 w 1285"/>
              <a:gd name="T57" fmla="*/ 837934214 h 505"/>
              <a:gd name="T58" fmla="*/ 1142375166 w 1285"/>
              <a:gd name="T59" fmla="*/ 922842167 h 505"/>
              <a:gd name="T60" fmla="*/ 1392517130 w 1285"/>
              <a:gd name="T61" fmla="*/ 1010611884 h 505"/>
              <a:gd name="T62" fmla="*/ 1668440633 w 1285"/>
              <a:gd name="T63" fmla="*/ 1095539925 h 505"/>
              <a:gd name="T64" fmla="*/ 1970145401 w 1285"/>
              <a:gd name="T65" fmla="*/ 1177626430 h 505"/>
              <a:gd name="T66" fmla="*/ 2147483647 w 1285"/>
              <a:gd name="T67" fmla="*/ 1256891206 h 505"/>
              <a:gd name="T68" fmla="*/ 2147483647 w 1285"/>
              <a:gd name="T69" fmla="*/ 1336156123 h 505"/>
              <a:gd name="T70" fmla="*/ 2147483647 w 1285"/>
              <a:gd name="T71" fmla="*/ 1398431386 h 505"/>
              <a:gd name="T72" fmla="*/ 2147483647 w 1285"/>
              <a:gd name="T73" fmla="*/ 1423905753 h 505"/>
              <a:gd name="T74" fmla="*/ 2147483647 w 1285"/>
              <a:gd name="T75" fmla="*/ 1378620143 h 505"/>
              <a:gd name="T76" fmla="*/ 2147483647 w 1285"/>
              <a:gd name="T77" fmla="*/ 1290850426 h 505"/>
              <a:gd name="T78" fmla="*/ 2147483647 w 1285"/>
              <a:gd name="T79" fmla="*/ 1174784754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59" name="AutoShape 550"/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0" name="Freeform 551"/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>
              <a:gd name="T0" fmla="*/ 772403056 w 179"/>
              <a:gd name="T1" fmla="*/ 399460091 h 216"/>
              <a:gd name="T2" fmla="*/ 600769846 w 179"/>
              <a:gd name="T3" fmla="*/ 527868389 h 216"/>
              <a:gd name="T4" fmla="*/ 465877151 w 179"/>
              <a:gd name="T5" fmla="*/ 670511642 h 216"/>
              <a:gd name="T6" fmla="*/ 331037491 w 179"/>
              <a:gd name="T7" fmla="*/ 841683497 h 216"/>
              <a:gd name="T8" fmla="*/ 220709416 w 179"/>
              <a:gd name="T9" fmla="*/ 1027149241 h 216"/>
              <a:gd name="T10" fmla="*/ 122610500 w 179"/>
              <a:gd name="T11" fmla="*/ 1226908633 h 216"/>
              <a:gd name="T12" fmla="*/ 61305135 w 179"/>
              <a:gd name="T13" fmla="*/ 1440902980 h 216"/>
              <a:gd name="T14" fmla="*/ 24511355 w 179"/>
              <a:gd name="T15" fmla="*/ 1669132281 h 216"/>
              <a:gd name="T16" fmla="*/ 0 w 179"/>
              <a:gd name="T17" fmla="*/ 1897420275 h 216"/>
              <a:gd name="T18" fmla="*/ 24511355 w 179"/>
              <a:gd name="T19" fmla="*/ 2147483647 h 216"/>
              <a:gd name="T20" fmla="*/ 122610500 w 179"/>
              <a:gd name="T21" fmla="*/ 2147483647 h 216"/>
              <a:gd name="T22" fmla="*/ 281961516 w 179"/>
              <a:gd name="T23" fmla="*/ 2147483647 h 216"/>
              <a:gd name="T24" fmla="*/ 490388506 w 179"/>
              <a:gd name="T25" fmla="*/ 2147483647 h 216"/>
              <a:gd name="T26" fmla="*/ 723380347 w 179"/>
              <a:gd name="T27" fmla="*/ 2147483647 h 216"/>
              <a:gd name="T28" fmla="*/ 968547851 w 179"/>
              <a:gd name="T29" fmla="*/ 2147483647 h 216"/>
              <a:gd name="T30" fmla="*/ 1226051047 w 179"/>
              <a:gd name="T31" fmla="*/ 2147483647 h 216"/>
              <a:gd name="T32" fmla="*/ 1471218782 w 179"/>
              <a:gd name="T33" fmla="*/ 2147483647 h 216"/>
              <a:gd name="T34" fmla="*/ 1520294757 w 179"/>
              <a:gd name="T35" fmla="*/ 2147483647 h 216"/>
              <a:gd name="T36" fmla="*/ 1569317697 w 179"/>
              <a:gd name="T37" fmla="*/ 2147483647 h 216"/>
              <a:gd name="T38" fmla="*/ 1606111478 w 179"/>
              <a:gd name="T39" fmla="*/ 2147483647 h 216"/>
              <a:gd name="T40" fmla="*/ 1618340637 w 179"/>
              <a:gd name="T41" fmla="*/ 2147483647 h 216"/>
              <a:gd name="T42" fmla="*/ 1593829283 w 179"/>
              <a:gd name="T43" fmla="*/ 2147483647 h 216"/>
              <a:gd name="T44" fmla="*/ 1544806343 w 179"/>
              <a:gd name="T45" fmla="*/ 2147483647 h 216"/>
              <a:gd name="T46" fmla="*/ 1483501208 w 179"/>
              <a:gd name="T47" fmla="*/ 2147483647 h 216"/>
              <a:gd name="T48" fmla="*/ 1422195842 w 179"/>
              <a:gd name="T49" fmla="*/ 2147483647 h 216"/>
              <a:gd name="T50" fmla="*/ 1287356412 w 179"/>
              <a:gd name="T51" fmla="*/ 2147483647 h 216"/>
              <a:gd name="T52" fmla="*/ 1164745912 w 179"/>
              <a:gd name="T53" fmla="*/ 2147483647 h 216"/>
              <a:gd name="T54" fmla="*/ 1029853217 w 179"/>
              <a:gd name="T55" fmla="*/ 2147483647 h 216"/>
              <a:gd name="T56" fmla="*/ 919525142 w 179"/>
              <a:gd name="T57" fmla="*/ 2147483647 h 216"/>
              <a:gd name="T58" fmla="*/ 796914641 w 179"/>
              <a:gd name="T59" fmla="*/ 2147483647 h 216"/>
              <a:gd name="T60" fmla="*/ 686586566 w 179"/>
              <a:gd name="T61" fmla="*/ 2147483647 h 216"/>
              <a:gd name="T62" fmla="*/ 576258261 w 179"/>
              <a:gd name="T63" fmla="*/ 2147483647 h 216"/>
              <a:gd name="T64" fmla="*/ 478159346 w 179"/>
              <a:gd name="T65" fmla="*/ 2147483647 h 216"/>
              <a:gd name="T66" fmla="*/ 441365566 w 179"/>
              <a:gd name="T67" fmla="*/ 1711954530 h 216"/>
              <a:gd name="T68" fmla="*/ 539464711 w 179"/>
              <a:gd name="T69" fmla="*/ 1283965837 h 216"/>
              <a:gd name="T70" fmla="*/ 747891701 w 179"/>
              <a:gd name="T71" fmla="*/ 955857083 h 216"/>
              <a:gd name="T72" fmla="*/ 1029853217 w 179"/>
              <a:gd name="T73" fmla="*/ 670511642 h 216"/>
              <a:gd name="T74" fmla="*/ 1336379122 w 179"/>
              <a:gd name="T75" fmla="*/ 456517295 h 216"/>
              <a:gd name="T76" fmla="*/ 1667416843 w 179"/>
              <a:gd name="T77" fmla="*/ 299580395 h 216"/>
              <a:gd name="T78" fmla="*/ 1961660553 w 179"/>
              <a:gd name="T79" fmla="*/ 171171855 h 216"/>
              <a:gd name="T80" fmla="*/ 2147483647 w 179"/>
              <a:gd name="T81" fmla="*/ 71351094 h 216"/>
              <a:gd name="T82" fmla="*/ 2047477043 w 179"/>
              <a:gd name="T83" fmla="*/ 14293647 h 216"/>
              <a:gd name="T84" fmla="*/ 1888072993 w 179"/>
              <a:gd name="T85" fmla="*/ 0 h 216"/>
              <a:gd name="T86" fmla="*/ 1716439553 w 179"/>
              <a:gd name="T87" fmla="*/ 28528602 h 216"/>
              <a:gd name="T88" fmla="*/ 1520294757 w 179"/>
              <a:gd name="T89" fmla="*/ 71351094 h 216"/>
              <a:gd name="T90" fmla="*/ 1324096927 w 179"/>
              <a:gd name="T91" fmla="*/ 142643253 h 216"/>
              <a:gd name="T92" fmla="*/ 1127952132 w 179"/>
              <a:gd name="T93" fmla="*/ 213994347 h 216"/>
              <a:gd name="T94" fmla="*/ 944036497 w 179"/>
              <a:gd name="T95" fmla="*/ 313874043 h 216"/>
              <a:gd name="T96" fmla="*/ 772403056 w 179"/>
              <a:gd name="T97" fmla="*/ 399460091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1" name="Freeform 552"/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>
              <a:gd name="T0" fmla="*/ 1061813356 w 114"/>
              <a:gd name="T1" fmla="*/ 725119132 h 168"/>
              <a:gd name="T2" fmla="*/ 1117165304 w 114"/>
              <a:gd name="T3" fmla="*/ 949245772 h 168"/>
              <a:gd name="T4" fmla="*/ 1106094914 w 114"/>
              <a:gd name="T5" fmla="*/ 1160201666 h 168"/>
              <a:gd name="T6" fmla="*/ 1017581484 w 114"/>
              <a:gd name="T7" fmla="*/ 1331589333 h 168"/>
              <a:gd name="T8" fmla="*/ 906976961 w 114"/>
              <a:gd name="T9" fmla="*/ 1476635508 h 168"/>
              <a:gd name="T10" fmla="*/ 763210956 w 114"/>
              <a:gd name="T11" fmla="*/ 1621625694 h 168"/>
              <a:gd name="T12" fmla="*/ 597304172 w 114"/>
              <a:gd name="T13" fmla="*/ 1766671868 h 168"/>
              <a:gd name="T14" fmla="*/ 442418091 w 114"/>
              <a:gd name="T15" fmla="*/ 1885320562 h 168"/>
              <a:gd name="T16" fmla="*/ 298652086 w 114"/>
              <a:gd name="T17" fmla="*/ 2017140238 h 168"/>
              <a:gd name="T18" fmla="*/ 276511307 w 114"/>
              <a:gd name="T19" fmla="*/ 2056708465 h 168"/>
              <a:gd name="T20" fmla="*/ 265440918 w 114"/>
              <a:gd name="T21" fmla="*/ 2083105710 h 168"/>
              <a:gd name="T22" fmla="*/ 265440918 w 114"/>
              <a:gd name="T23" fmla="*/ 2135844683 h 168"/>
              <a:gd name="T24" fmla="*/ 276511307 w 114"/>
              <a:gd name="T25" fmla="*/ 2147483647 h 168"/>
              <a:gd name="T26" fmla="*/ 309722475 w 114"/>
              <a:gd name="T27" fmla="*/ 2147483647 h 168"/>
              <a:gd name="T28" fmla="*/ 342883958 w 114"/>
              <a:gd name="T29" fmla="*/ 2147483647 h 168"/>
              <a:gd name="T30" fmla="*/ 365024737 w 114"/>
              <a:gd name="T31" fmla="*/ 2147483647 h 168"/>
              <a:gd name="T32" fmla="*/ 409256609 w 114"/>
              <a:gd name="T33" fmla="*/ 2147483647 h 168"/>
              <a:gd name="T34" fmla="*/ 586233782 w 114"/>
              <a:gd name="T35" fmla="*/ 2069879211 h 168"/>
              <a:gd name="T36" fmla="*/ 763210956 w 114"/>
              <a:gd name="T37" fmla="*/ 1938059535 h 168"/>
              <a:gd name="T38" fmla="*/ 929117740 w 114"/>
              <a:gd name="T39" fmla="*/ 1779842615 h 168"/>
              <a:gd name="T40" fmla="*/ 1072883746 w 114"/>
              <a:gd name="T41" fmla="*/ 1595284201 h 168"/>
              <a:gd name="T42" fmla="*/ 1183488268 w 114"/>
              <a:gd name="T43" fmla="*/ 1397499053 h 168"/>
              <a:gd name="T44" fmla="*/ 1249860919 w 114"/>
              <a:gd name="T45" fmla="*/ 1173372413 h 168"/>
              <a:gd name="T46" fmla="*/ 1260931309 w 114"/>
              <a:gd name="T47" fmla="*/ 936075026 h 168"/>
              <a:gd name="T48" fmla="*/ 1216699437 w 114"/>
              <a:gd name="T49" fmla="*/ 672380158 h 168"/>
              <a:gd name="T50" fmla="*/ 1117165304 w 114"/>
              <a:gd name="T51" fmla="*/ 474650762 h 168"/>
              <a:gd name="T52" fmla="*/ 962279223 w 114"/>
              <a:gd name="T53" fmla="*/ 316433841 h 168"/>
              <a:gd name="T54" fmla="*/ 774231660 w 114"/>
              <a:gd name="T55" fmla="*/ 184558413 h 168"/>
              <a:gd name="T56" fmla="*/ 564093004 w 114"/>
              <a:gd name="T57" fmla="*/ 92307201 h 168"/>
              <a:gd name="T58" fmla="*/ 353954347 w 114"/>
              <a:gd name="T59" fmla="*/ 26341493 h 168"/>
              <a:gd name="T60" fmla="*/ 188047563 w 114"/>
              <a:gd name="T61" fmla="*/ 0 h 168"/>
              <a:gd name="T62" fmla="*/ 55302261 w 114"/>
              <a:gd name="T63" fmla="*/ 0 h 168"/>
              <a:gd name="T64" fmla="*/ 0 w 114"/>
              <a:gd name="T65" fmla="*/ 39568227 h 168"/>
              <a:gd name="T66" fmla="*/ 132745302 w 114"/>
              <a:gd name="T67" fmla="*/ 118648693 h 168"/>
              <a:gd name="T68" fmla="*/ 287581696 w 114"/>
              <a:gd name="T69" fmla="*/ 171387667 h 168"/>
              <a:gd name="T70" fmla="*/ 453488481 w 114"/>
              <a:gd name="T71" fmla="*/ 224126641 h 168"/>
              <a:gd name="T72" fmla="*/ 597304172 w 114"/>
              <a:gd name="T73" fmla="*/ 290036360 h 168"/>
              <a:gd name="T74" fmla="*/ 752140567 w 114"/>
              <a:gd name="T75" fmla="*/ 355946317 h 168"/>
              <a:gd name="T76" fmla="*/ 884885868 w 114"/>
              <a:gd name="T77" fmla="*/ 448253281 h 168"/>
              <a:gd name="T78" fmla="*/ 984420002 w 114"/>
              <a:gd name="T79" fmla="*/ 566902211 h 168"/>
              <a:gd name="T80" fmla="*/ 1061813356 w 114"/>
              <a:gd name="T81" fmla="*/ 725119132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2" name="Freeform 553"/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>
              <a:gd name="T0" fmla="*/ 1105201339 w 289"/>
              <a:gd name="T1" fmla="*/ 946922502 h 351"/>
              <a:gd name="T2" fmla="*/ 589433532 w 289"/>
              <a:gd name="T3" fmla="*/ 1544184696 h 351"/>
              <a:gd name="T4" fmla="*/ 184217949 w 289"/>
              <a:gd name="T5" fmla="*/ 2147483647 h 351"/>
              <a:gd name="T6" fmla="*/ 0 w 289"/>
              <a:gd name="T7" fmla="*/ 2147483647 h 351"/>
              <a:gd name="T8" fmla="*/ 36832977 w 289"/>
              <a:gd name="T9" fmla="*/ 2147483647 h 351"/>
              <a:gd name="T10" fmla="*/ 98256571 w 289"/>
              <a:gd name="T11" fmla="*/ 2147483647 h 351"/>
              <a:gd name="T12" fmla="*/ 208755503 w 289"/>
              <a:gd name="T13" fmla="*/ 2147483647 h 351"/>
              <a:gd name="T14" fmla="*/ 356140475 w 289"/>
              <a:gd name="T15" fmla="*/ 2147483647 h 351"/>
              <a:gd name="T16" fmla="*/ 613971085 w 289"/>
              <a:gd name="T17" fmla="*/ 2147483647 h 351"/>
              <a:gd name="T18" fmla="*/ 945574007 w 289"/>
              <a:gd name="T19" fmla="*/ 2147483647 h 351"/>
              <a:gd name="T20" fmla="*/ 1313956842 w 289"/>
              <a:gd name="T21" fmla="*/ 2147483647 h 351"/>
              <a:gd name="T22" fmla="*/ 1670044024 w 289"/>
              <a:gd name="T23" fmla="*/ 2147483647 h 351"/>
              <a:gd name="T24" fmla="*/ 2050722283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1866557397 w 289"/>
              <a:gd name="T49" fmla="*/ 2147483647 h 351"/>
              <a:gd name="T50" fmla="*/ 1535007769 w 289"/>
              <a:gd name="T51" fmla="*/ 2147483647 h 351"/>
              <a:gd name="T52" fmla="*/ 1203457911 w 289"/>
              <a:gd name="T53" fmla="*/ 2147483647 h 351"/>
              <a:gd name="T54" fmla="*/ 884150413 w 289"/>
              <a:gd name="T55" fmla="*/ 2147483647 h 351"/>
              <a:gd name="T56" fmla="*/ 601728955 w 289"/>
              <a:gd name="T57" fmla="*/ 2147483647 h 351"/>
              <a:gd name="T58" fmla="*/ 417511006 w 289"/>
              <a:gd name="T59" fmla="*/ 2147483647 h 351"/>
              <a:gd name="T60" fmla="*/ 368382605 w 289"/>
              <a:gd name="T61" fmla="*/ 2147483647 h 351"/>
              <a:gd name="T62" fmla="*/ 417511006 w 289"/>
              <a:gd name="T63" fmla="*/ 2147483647 h 351"/>
              <a:gd name="T64" fmla="*/ 564895978 w 289"/>
              <a:gd name="T65" fmla="*/ 2147483647 h 351"/>
              <a:gd name="T66" fmla="*/ 785893611 w 289"/>
              <a:gd name="T67" fmla="*/ 1864736604 h 351"/>
              <a:gd name="T68" fmla="*/ 1043777515 w 289"/>
              <a:gd name="T69" fmla="*/ 1485967652 h 351"/>
              <a:gd name="T70" fmla="*/ 1350789820 w 289"/>
              <a:gd name="T71" fmla="*/ 1121752900 h 351"/>
              <a:gd name="T72" fmla="*/ 1682339447 w 289"/>
              <a:gd name="T73" fmla="*/ 772092348 h 351"/>
              <a:gd name="T74" fmla="*/ 2147483647 w 289"/>
              <a:gd name="T75" fmla="*/ 509876913 h 351"/>
              <a:gd name="T76" fmla="*/ 2147483647 w 289"/>
              <a:gd name="T77" fmla="*/ 276769879 h 351"/>
              <a:gd name="T78" fmla="*/ 2147483647 w 289"/>
              <a:gd name="T79" fmla="*/ 87385281 h 351"/>
              <a:gd name="T80" fmla="*/ 2147483647 w 289"/>
              <a:gd name="T81" fmla="*/ 0 h 351"/>
              <a:gd name="T82" fmla="*/ 2147483647 w 289"/>
              <a:gd name="T83" fmla="*/ 58276637 h 351"/>
              <a:gd name="T84" fmla="*/ 1977056328 w 289"/>
              <a:gd name="T85" fmla="*/ 247661235 h 351"/>
              <a:gd name="T86" fmla="*/ 1559545322 w 289"/>
              <a:gd name="T87" fmla="*/ 509876913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3" name="Freeform 554"/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>
              <a:gd name="T0" fmla="*/ 2147483647 w 254"/>
              <a:gd name="T1" fmla="*/ 1034308027 h 234"/>
              <a:gd name="T2" fmla="*/ 2147483647 w 254"/>
              <a:gd name="T3" fmla="*/ 1223692381 h 234"/>
              <a:gd name="T4" fmla="*/ 2147483647 w 254"/>
              <a:gd name="T5" fmla="*/ 1442245215 h 234"/>
              <a:gd name="T6" fmla="*/ 2147483647 w 254"/>
              <a:gd name="T7" fmla="*/ 1675352250 h 234"/>
              <a:gd name="T8" fmla="*/ 2147483647 w 254"/>
              <a:gd name="T9" fmla="*/ 1922953892 h 234"/>
              <a:gd name="T10" fmla="*/ 2147483647 w 254"/>
              <a:gd name="T11" fmla="*/ 2126952283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084484375 w 254"/>
              <a:gd name="T23" fmla="*/ 2147483647 h 234"/>
              <a:gd name="T24" fmla="*/ 1981968750 w 254"/>
              <a:gd name="T25" fmla="*/ 2147483647 h 234"/>
              <a:gd name="T26" fmla="*/ 1959187500 w 254"/>
              <a:gd name="T27" fmla="*/ 2147483647 h 234"/>
              <a:gd name="T28" fmla="*/ 1959187500 w 254"/>
              <a:gd name="T29" fmla="*/ 2147483647 h 234"/>
              <a:gd name="T30" fmla="*/ 1959187500 w 254"/>
              <a:gd name="T31" fmla="*/ 2147483647 h 234"/>
              <a:gd name="T32" fmla="*/ 1981968750 w 254"/>
              <a:gd name="T33" fmla="*/ 2147483647 h 234"/>
              <a:gd name="T34" fmla="*/ 2016140625 w 254"/>
              <a:gd name="T35" fmla="*/ 2147483647 h 234"/>
              <a:gd name="T36" fmla="*/ 2061703125 w 254"/>
              <a:gd name="T37" fmla="*/ 2147483647 h 234"/>
              <a:gd name="T38" fmla="*/ 2095875000 w 254"/>
              <a:gd name="T39" fmla="*/ 2147483647 h 234"/>
              <a:gd name="T40" fmla="*/ 2130046875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1908399448 h 234"/>
              <a:gd name="T52" fmla="*/ 2147483647 w 254"/>
              <a:gd name="T53" fmla="*/ 1558798733 h 234"/>
              <a:gd name="T54" fmla="*/ 2147483647 w 254"/>
              <a:gd name="T55" fmla="*/ 1223692381 h 234"/>
              <a:gd name="T56" fmla="*/ 2147483647 w 254"/>
              <a:gd name="T57" fmla="*/ 932368302 h 234"/>
              <a:gd name="T58" fmla="*/ 2147483647 w 254"/>
              <a:gd name="T59" fmla="*/ 772092348 h 234"/>
              <a:gd name="T60" fmla="*/ 2147483647 w 254"/>
              <a:gd name="T61" fmla="*/ 655538831 h 234"/>
              <a:gd name="T62" fmla="*/ 2084484375 w 254"/>
              <a:gd name="T63" fmla="*/ 524431113 h 234"/>
              <a:gd name="T64" fmla="*/ 1879453125 w 254"/>
              <a:gd name="T65" fmla="*/ 422491633 h 234"/>
              <a:gd name="T66" fmla="*/ 1674421875 w 254"/>
              <a:gd name="T67" fmla="*/ 305938115 h 234"/>
              <a:gd name="T68" fmla="*/ 1469390625 w 254"/>
              <a:gd name="T69" fmla="*/ 233107035 h 234"/>
              <a:gd name="T70" fmla="*/ 1264359375 w 254"/>
              <a:gd name="T71" fmla="*/ 174830154 h 234"/>
              <a:gd name="T72" fmla="*/ 1059328125 w 254"/>
              <a:gd name="T73" fmla="*/ 101999317 h 234"/>
              <a:gd name="T74" fmla="*/ 854296875 w 254"/>
              <a:gd name="T75" fmla="*/ 58276637 h 234"/>
              <a:gd name="T76" fmla="*/ 672046875 w 254"/>
              <a:gd name="T77" fmla="*/ 29108644 h 234"/>
              <a:gd name="T78" fmla="*/ 489796875 w 254"/>
              <a:gd name="T79" fmla="*/ 0 h 234"/>
              <a:gd name="T80" fmla="*/ 353109375 w 254"/>
              <a:gd name="T81" fmla="*/ 0 h 234"/>
              <a:gd name="T82" fmla="*/ 216421875 w 254"/>
              <a:gd name="T83" fmla="*/ 0 h 234"/>
              <a:gd name="T84" fmla="*/ 113906250 w 254"/>
              <a:gd name="T85" fmla="*/ 0 h 234"/>
              <a:gd name="T86" fmla="*/ 34171875 w 254"/>
              <a:gd name="T87" fmla="*/ 29108644 h 234"/>
              <a:gd name="T88" fmla="*/ 0 w 254"/>
              <a:gd name="T89" fmla="*/ 58276637 h 234"/>
              <a:gd name="T90" fmla="*/ 125296875 w 254"/>
              <a:gd name="T91" fmla="*/ 87385281 h 234"/>
              <a:gd name="T92" fmla="*/ 239203125 w 254"/>
              <a:gd name="T93" fmla="*/ 101999317 h 234"/>
              <a:gd name="T94" fmla="*/ 387281250 w 254"/>
              <a:gd name="T95" fmla="*/ 131107717 h 234"/>
              <a:gd name="T96" fmla="*/ 523968750 w 254"/>
              <a:gd name="T97" fmla="*/ 174830154 h 234"/>
              <a:gd name="T98" fmla="*/ 672046875 w 254"/>
              <a:gd name="T99" fmla="*/ 218492998 h 234"/>
              <a:gd name="T100" fmla="*/ 842906250 w 254"/>
              <a:gd name="T101" fmla="*/ 247661235 h 234"/>
              <a:gd name="T102" fmla="*/ 990984375 w 254"/>
              <a:gd name="T103" fmla="*/ 291383671 h 234"/>
              <a:gd name="T104" fmla="*/ 1161843750 w 254"/>
              <a:gd name="T105" fmla="*/ 335046515 h 234"/>
              <a:gd name="T106" fmla="*/ 1321312500 w 254"/>
              <a:gd name="T107" fmla="*/ 407877596 h 234"/>
              <a:gd name="T108" fmla="*/ 1492171875 w 254"/>
              <a:gd name="T109" fmla="*/ 466154233 h 234"/>
              <a:gd name="T110" fmla="*/ 1651640625 w 254"/>
              <a:gd name="T111" fmla="*/ 524431113 h 234"/>
              <a:gd name="T112" fmla="*/ 1811109375 w 254"/>
              <a:gd name="T113" fmla="*/ 611875987 h 234"/>
              <a:gd name="T114" fmla="*/ 1970578125 w 254"/>
              <a:gd name="T115" fmla="*/ 699261267 h 234"/>
              <a:gd name="T116" fmla="*/ 2118656250 w 254"/>
              <a:gd name="T117" fmla="*/ 801260585 h 234"/>
              <a:gd name="T118" fmla="*/ 2147483647 w 254"/>
              <a:gd name="T119" fmla="*/ 917814102 h 234"/>
              <a:gd name="T120" fmla="*/ 2147483647 w 254"/>
              <a:gd name="T121" fmla="*/ 103430802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4" name="Freeform 555"/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>
              <a:gd name="T0" fmla="*/ 0 w 103"/>
              <a:gd name="T1" fmla="*/ 1611654528 h 221"/>
              <a:gd name="T2" fmla="*/ 0 w 103"/>
              <a:gd name="T3" fmla="*/ 1851419160 h 221"/>
              <a:gd name="T4" fmla="*/ 40180858 w 103"/>
              <a:gd name="T5" fmla="*/ 2077866590 h 221"/>
              <a:gd name="T6" fmla="*/ 120542790 w 103"/>
              <a:gd name="T7" fmla="*/ 2147483647 h 221"/>
              <a:gd name="T8" fmla="*/ 221018347 w 103"/>
              <a:gd name="T9" fmla="*/ 2147483647 h 221"/>
              <a:gd name="T10" fmla="*/ 351618057 w 103"/>
              <a:gd name="T11" fmla="*/ 2147483647 h 221"/>
              <a:gd name="T12" fmla="*/ 502331392 w 103"/>
              <a:gd name="T13" fmla="*/ 2147483647 h 221"/>
              <a:gd name="T14" fmla="*/ 663055040 w 103"/>
              <a:gd name="T15" fmla="*/ 2147483647 h 221"/>
              <a:gd name="T16" fmla="*/ 833835608 w 103"/>
              <a:gd name="T17" fmla="*/ 2147483647 h 221"/>
              <a:gd name="T18" fmla="*/ 894130307 w 103"/>
              <a:gd name="T19" fmla="*/ 2147483647 h 221"/>
              <a:gd name="T20" fmla="*/ 944368085 w 103"/>
              <a:gd name="T21" fmla="*/ 2147483647 h 221"/>
              <a:gd name="T22" fmla="*/ 984548943 w 103"/>
              <a:gd name="T23" fmla="*/ 2147483647 h 221"/>
              <a:gd name="T24" fmla="*/ 1004662784 w 103"/>
              <a:gd name="T25" fmla="*/ 2147483647 h 221"/>
              <a:gd name="T26" fmla="*/ 1004662784 w 103"/>
              <a:gd name="T27" fmla="*/ 2147483647 h 221"/>
              <a:gd name="T28" fmla="*/ 994605864 w 103"/>
              <a:gd name="T29" fmla="*/ 2147483647 h 221"/>
              <a:gd name="T30" fmla="*/ 964481710 w 103"/>
              <a:gd name="T31" fmla="*/ 2147483647 h 221"/>
              <a:gd name="T32" fmla="*/ 914243932 w 103"/>
              <a:gd name="T33" fmla="*/ 2147483647 h 221"/>
              <a:gd name="T34" fmla="*/ 743416972 w 103"/>
              <a:gd name="T35" fmla="*/ 2147483647 h 221"/>
              <a:gd name="T36" fmla="*/ 582693108 w 103"/>
              <a:gd name="T37" fmla="*/ 2147483647 h 221"/>
              <a:gd name="T38" fmla="*/ 452093614 w 103"/>
              <a:gd name="T39" fmla="*/ 2147483647 h 221"/>
              <a:gd name="T40" fmla="*/ 361674761 w 103"/>
              <a:gd name="T41" fmla="*/ 2064549625 h 221"/>
              <a:gd name="T42" fmla="*/ 301380278 w 103"/>
              <a:gd name="T43" fmla="*/ 1851419160 h 221"/>
              <a:gd name="T44" fmla="*/ 271256125 w 103"/>
              <a:gd name="T45" fmla="*/ 1625027910 h 221"/>
              <a:gd name="T46" fmla="*/ 271256125 w 103"/>
              <a:gd name="T47" fmla="*/ 1371946076 h 221"/>
              <a:gd name="T48" fmla="*/ 321493903 w 103"/>
              <a:gd name="T49" fmla="*/ 1118864242 h 221"/>
              <a:gd name="T50" fmla="*/ 381788602 w 103"/>
              <a:gd name="T51" fmla="*/ 932368181 h 221"/>
              <a:gd name="T52" fmla="*/ 462150534 w 103"/>
              <a:gd name="T53" fmla="*/ 759245265 h 221"/>
              <a:gd name="T54" fmla="*/ 562579483 w 103"/>
              <a:gd name="T55" fmla="*/ 612700574 h 221"/>
              <a:gd name="T56" fmla="*/ 663055040 w 103"/>
              <a:gd name="T57" fmla="*/ 466212062 h 221"/>
              <a:gd name="T58" fmla="*/ 763530597 w 103"/>
              <a:gd name="T59" fmla="*/ 332984572 h 221"/>
              <a:gd name="T60" fmla="*/ 864006153 w 103"/>
              <a:gd name="T61" fmla="*/ 226447430 h 221"/>
              <a:gd name="T62" fmla="*/ 964481710 w 103"/>
              <a:gd name="T63" fmla="*/ 106537143 h 221"/>
              <a:gd name="T64" fmla="*/ 1034786722 w 103"/>
              <a:gd name="T65" fmla="*/ 13317202 h 221"/>
              <a:gd name="T66" fmla="*/ 964481710 w 103"/>
              <a:gd name="T67" fmla="*/ 0 h 221"/>
              <a:gd name="T68" fmla="*/ 843892528 w 103"/>
              <a:gd name="T69" fmla="*/ 66585773 h 221"/>
              <a:gd name="T70" fmla="*/ 693225585 w 103"/>
              <a:gd name="T71" fmla="*/ 226447430 h 221"/>
              <a:gd name="T72" fmla="*/ 512388312 w 103"/>
              <a:gd name="T73" fmla="*/ 439521715 h 221"/>
              <a:gd name="T74" fmla="*/ 341561136 w 103"/>
              <a:gd name="T75" fmla="*/ 705920514 h 221"/>
              <a:gd name="T76" fmla="*/ 180837489 w 103"/>
              <a:gd name="T77" fmla="*/ 998953717 h 221"/>
              <a:gd name="T78" fmla="*/ 70305011 w 103"/>
              <a:gd name="T79" fmla="*/ 1305304123 h 221"/>
              <a:gd name="T80" fmla="*/ 0 w 103"/>
              <a:gd name="T81" fmla="*/ 1611654528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5" name="Freeform 556"/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>
              <a:gd name="T0" fmla="*/ 2053878501 w 221"/>
              <a:gd name="T1" fmla="*/ 1640634860 h 288"/>
              <a:gd name="T2" fmla="*/ 2147483647 w 221"/>
              <a:gd name="T3" fmla="*/ 1897456575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064936506 w 221"/>
              <a:gd name="T9" fmla="*/ 2147483647 h 288"/>
              <a:gd name="T10" fmla="*/ 1877196928 w 221"/>
              <a:gd name="T11" fmla="*/ 2147483647 h 288"/>
              <a:gd name="T12" fmla="*/ 1656332769 w 221"/>
              <a:gd name="T13" fmla="*/ 2147483647 h 288"/>
              <a:gd name="T14" fmla="*/ 1424460042 w 221"/>
              <a:gd name="T15" fmla="*/ 2147483647 h 288"/>
              <a:gd name="T16" fmla="*/ 1280903271 w 221"/>
              <a:gd name="T17" fmla="*/ 2147483647 h 288"/>
              <a:gd name="T18" fmla="*/ 1236770122 w 221"/>
              <a:gd name="T19" fmla="*/ 2147483647 h 288"/>
              <a:gd name="T20" fmla="*/ 1203595883 w 221"/>
              <a:gd name="T21" fmla="*/ 2147483647 h 288"/>
              <a:gd name="T22" fmla="*/ 1214653888 w 221"/>
              <a:gd name="T23" fmla="*/ 2147483647 h 288"/>
              <a:gd name="T24" fmla="*/ 1291961499 w 221"/>
              <a:gd name="T25" fmla="*/ 2147483647 h 288"/>
              <a:gd name="T26" fmla="*/ 1380277234 w 221"/>
              <a:gd name="T27" fmla="*/ 2147483647 h 288"/>
              <a:gd name="T28" fmla="*/ 1534892232 w 221"/>
              <a:gd name="T29" fmla="*/ 2147483647 h 288"/>
              <a:gd name="T30" fmla="*/ 1788881193 w 221"/>
              <a:gd name="T31" fmla="*/ 2147483647 h 288"/>
              <a:gd name="T32" fmla="*/ 2053878501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025867311 h 288"/>
              <a:gd name="T40" fmla="*/ 2147483647 w 221"/>
              <a:gd name="T41" fmla="*/ 1597870410 h 288"/>
              <a:gd name="T42" fmla="*/ 1998687124 w 221"/>
              <a:gd name="T43" fmla="*/ 1241226011 h 288"/>
              <a:gd name="T44" fmla="*/ 1755756390 w 221"/>
              <a:gd name="T45" fmla="*/ 984404539 h 288"/>
              <a:gd name="T46" fmla="*/ 1512825657 w 221"/>
              <a:gd name="T47" fmla="*/ 784641300 h 288"/>
              <a:gd name="T48" fmla="*/ 1258836696 w 221"/>
              <a:gd name="T49" fmla="*/ 570642728 h 288"/>
              <a:gd name="T50" fmla="*/ 982781160 w 221"/>
              <a:gd name="T51" fmla="*/ 385173515 h 288"/>
              <a:gd name="T52" fmla="*/ 728792422 w 221"/>
              <a:gd name="T53" fmla="*/ 213998329 h 288"/>
              <a:gd name="T54" fmla="*/ 463795114 w 221"/>
              <a:gd name="T55" fmla="*/ 85587593 h 288"/>
              <a:gd name="T56" fmla="*/ 242930733 w 221"/>
              <a:gd name="T57" fmla="*/ 14294026 h 288"/>
              <a:gd name="T58" fmla="*/ 77307388 w 221"/>
              <a:gd name="T59" fmla="*/ 14294026 h 288"/>
              <a:gd name="T60" fmla="*/ 88315957 w 221"/>
              <a:gd name="T61" fmla="*/ 71352503 h 288"/>
              <a:gd name="T62" fmla="*/ 287113541 w 221"/>
              <a:gd name="T63" fmla="*/ 185469213 h 288"/>
              <a:gd name="T64" fmla="*/ 518986269 w 221"/>
              <a:gd name="T65" fmla="*/ 313879949 h 288"/>
              <a:gd name="T66" fmla="*/ 784033235 w 221"/>
              <a:gd name="T67" fmla="*/ 485055135 h 288"/>
              <a:gd name="T68" fmla="*/ 1060088771 w 221"/>
              <a:gd name="T69" fmla="*/ 684818374 h 288"/>
              <a:gd name="T70" fmla="*/ 1336144084 w 221"/>
              <a:gd name="T71" fmla="*/ 913052036 h 288"/>
              <a:gd name="T72" fmla="*/ 1612199620 w 221"/>
              <a:gd name="T73" fmla="*/ 1155579725 h 288"/>
              <a:gd name="T74" fmla="*/ 1866138923 w 221"/>
              <a:gd name="T75" fmla="*/ 1398107171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6" name="Freeform 557"/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>
              <a:gd name="T0" fmla="*/ 276453257 w 74"/>
              <a:gd name="T1" fmla="*/ 179370326 h 174"/>
              <a:gd name="T2" fmla="*/ 256709905 w 74"/>
              <a:gd name="T3" fmla="*/ 104612594 h 174"/>
              <a:gd name="T4" fmla="*/ 227071709 w 74"/>
              <a:gd name="T5" fmla="*/ 44842520 h 174"/>
              <a:gd name="T6" fmla="*/ 167841655 w 74"/>
              <a:gd name="T7" fmla="*/ 14927307 h 174"/>
              <a:gd name="T8" fmla="*/ 118460323 w 74"/>
              <a:gd name="T9" fmla="*/ 0 h 174"/>
              <a:gd name="T10" fmla="*/ 69124899 w 74"/>
              <a:gd name="T11" fmla="*/ 29915213 h 174"/>
              <a:gd name="T12" fmla="*/ 29637981 w 74"/>
              <a:gd name="T13" fmla="*/ 74757979 h 174"/>
              <a:gd name="T14" fmla="*/ 0 w 74"/>
              <a:gd name="T15" fmla="*/ 149455114 h 174"/>
              <a:gd name="T16" fmla="*/ 0 w 74"/>
              <a:gd name="T17" fmla="*/ 239140400 h 174"/>
              <a:gd name="T18" fmla="*/ 49381547 w 74"/>
              <a:gd name="T19" fmla="*/ 582953745 h 174"/>
              <a:gd name="T20" fmla="*/ 128354953 w 74"/>
              <a:gd name="T21" fmla="*/ 986537164 h 174"/>
              <a:gd name="T22" fmla="*/ 236966554 w 74"/>
              <a:gd name="T23" fmla="*/ 1375193276 h 174"/>
              <a:gd name="T24" fmla="*/ 355426662 w 74"/>
              <a:gd name="T25" fmla="*/ 1763788790 h 174"/>
              <a:gd name="T26" fmla="*/ 483781615 w 74"/>
              <a:gd name="T27" fmla="*/ 2107602381 h 174"/>
              <a:gd name="T28" fmla="*/ 602241938 w 74"/>
              <a:gd name="T29" fmla="*/ 2147483647 h 174"/>
              <a:gd name="T30" fmla="*/ 681215343 w 74"/>
              <a:gd name="T31" fmla="*/ 2147483647 h 174"/>
              <a:gd name="T32" fmla="*/ 730596890 w 74"/>
              <a:gd name="T33" fmla="*/ 2147483647 h 174"/>
              <a:gd name="T34" fmla="*/ 710853324 w 74"/>
              <a:gd name="T35" fmla="*/ 2147483647 h 174"/>
              <a:gd name="T36" fmla="*/ 661471992 w 74"/>
              <a:gd name="T37" fmla="*/ 2147483647 h 174"/>
              <a:gd name="T38" fmla="*/ 602241938 w 74"/>
              <a:gd name="T39" fmla="*/ 1913304501 h 174"/>
              <a:gd name="T40" fmla="*/ 523268318 w 74"/>
              <a:gd name="T41" fmla="*/ 1569491156 h 174"/>
              <a:gd name="T42" fmla="*/ 454143633 w 74"/>
              <a:gd name="T43" fmla="*/ 1225677564 h 174"/>
              <a:gd name="T44" fmla="*/ 375170014 w 74"/>
              <a:gd name="T45" fmla="*/ 866936665 h 174"/>
              <a:gd name="T46" fmla="*/ 315939959 w 74"/>
              <a:gd name="T47" fmla="*/ 523183918 h 174"/>
              <a:gd name="T48" fmla="*/ 276453257 w 74"/>
              <a:gd name="T49" fmla="*/ 179370326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7" name="Freeform 558"/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>
              <a:gd name="T0" fmla="*/ 291383671 w 39"/>
              <a:gd name="T1" fmla="*/ 120130349 h 87"/>
              <a:gd name="T2" fmla="*/ 276769879 w 39"/>
              <a:gd name="T3" fmla="*/ 66732705 h 87"/>
              <a:gd name="T4" fmla="*/ 233107035 w 39"/>
              <a:gd name="T5" fmla="*/ 26670595 h 87"/>
              <a:gd name="T6" fmla="*/ 189384598 w 39"/>
              <a:gd name="T7" fmla="*/ 0 h 87"/>
              <a:gd name="T8" fmla="*/ 116553517 w 39"/>
              <a:gd name="T9" fmla="*/ 0 h 87"/>
              <a:gd name="T10" fmla="*/ 72831081 w 39"/>
              <a:gd name="T11" fmla="*/ 13335297 h 87"/>
              <a:gd name="T12" fmla="*/ 29108644 w 39"/>
              <a:gd name="T13" fmla="*/ 40062110 h 87"/>
              <a:gd name="T14" fmla="*/ 0 w 39"/>
              <a:gd name="T15" fmla="*/ 80068002 h 87"/>
              <a:gd name="T16" fmla="*/ 0 w 39"/>
              <a:gd name="T17" fmla="*/ 133465646 h 87"/>
              <a:gd name="T18" fmla="*/ 0 w 39"/>
              <a:gd name="T19" fmla="*/ 293658105 h 87"/>
              <a:gd name="T20" fmla="*/ 43722437 w 39"/>
              <a:gd name="T21" fmla="*/ 467129644 h 87"/>
              <a:gd name="T22" fmla="*/ 101999317 w 39"/>
              <a:gd name="T23" fmla="*/ 640657400 h 87"/>
              <a:gd name="T24" fmla="*/ 189384598 w 39"/>
              <a:gd name="T25" fmla="*/ 800793641 h 87"/>
              <a:gd name="T26" fmla="*/ 276769879 w 39"/>
              <a:gd name="T27" fmla="*/ 960986100 h 87"/>
              <a:gd name="T28" fmla="*/ 364214752 w 39"/>
              <a:gd name="T29" fmla="*/ 1081116212 h 87"/>
              <a:gd name="T30" fmla="*/ 480768269 w 39"/>
              <a:gd name="T31" fmla="*/ 1147849154 h 87"/>
              <a:gd name="T32" fmla="*/ 553599350 w 39"/>
              <a:gd name="T33" fmla="*/ 1161184451 h 87"/>
              <a:gd name="T34" fmla="*/ 568153550 w 39"/>
              <a:gd name="T35" fmla="*/ 934259050 h 87"/>
              <a:gd name="T36" fmla="*/ 495322469 w 39"/>
              <a:gd name="T37" fmla="*/ 667327995 h 87"/>
              <a:gd name="T38" fmla="*/ 393323396 w 39"/>
              <a:gd name="T39" fmla="*/ 387061405 h 87"/>
              <a:gd name="T40" fmla="*/ 291383671 w 39"/>
              <a:gd name="T41" fmla="*/ 120130349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8" name="Freeform 559"/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>
              <a:gd name="T0" fmla="*/ 117270119 w 34"/>
              <a:gd name="T1" fmla="*/ 72408822 h 51"/>
              <a:gd name="T2" fmla="*/ 117270119 w 34"/>
              <a:gd name="T3" fmla="*/ 82759818 h 51"/>
              <a:gd name="T4" fmla="*/ 117270119 w 34"/>
              <a:gd name="T5" fmla="*/ 82759818 h 51"/>
              <a:gd name="T6" fmla="*/ 117270119 w 34"/>
              <a:gd name="T7" fmla="*/ 82759818 h 51"/>
              <a:gd name="T8" fmla="*/ 117270119 w 34"/>
              <a:gd name="T9" fmla="*/ 82759818 h 51"/>
              <a:gd name="T10" fmla="*/ 110747362 w 34"/>
              <a:gd name="T11" fmla="*/ 51754548 h 51"/>
              <a:gd name="T12" fmla="*/ 91214015 w 34"/>
              <a:gd name="T13" fmla="*/ 10350997 h 51"/>
              <a:gd name="T14" fmla="*/ 71645743 w 34"/>
              <a:gd name="T15" fmla="*/ 0 h 51"/>
              <a:gd name="T16" fmla="*/ 45589451 w 34"/>
              <a:gd name="T17" fmla="*/ 0 h 51"/>
              <a:gd name="T18" fmla="*/ 26056104 w 34"/>
              <a:gd name="T19" fmla="*/ 10350997 h 51"/>
              <a:gd name="T20" fmla="*/ 6522757 w 34"/>
              <a:gd name="T21" fmla="*/ 51754548 h 51"/>
              <a:gd name="T22" fmla="*/ 0 w 34"/>
              <a:gd name="T23" fmla="*/ 82759818 h 51"/>
              <a:gd name="T24" fmla="*/ 0 w 34"/>
              <a:gd name="T25" fmla="*/ 113812591 h 51"/>
              <a:gd name="T26" fmla="*/ 6522757 w 34"/>
              <a:gd name="T27" fmla="*/ 165519637 h 51"/>
              <a:gd name="T28" fmla="*/ 26056104 w 34"/>
              <a:gd name="T29" fmla="*/ 237976179 h 51"/>
              <a:gd name="T30" fmla="*/ 52112209 w 34"/>
              <a:gd name="T31" fmla="*/ 310385000 h 51"/>
              <a:gd name="T32" fmla="*/ 84691257 w 34"/>
              <a:gd name="T33" fmla="*/ 382794040 h 51"/>
              <a:gd name="T34" fmla="*/ 117270119 w 34"/>
              <a:gd name="T35" fmla="*/ 444899367 h 51"/>
              <a:gd name="T36" fmla="*/ 162859571 w 34"/>
              <a:gd name="T37" fmla="*/ 486255634 h 51"/>
              <a:gd name="T38" fmla="*/ 195438619 w 34"/>
              <a:gd name="T39" fmla="*/ 527659186 h 51"/>
              <a:gd name="T40" fmla="*/ 221494724 w 34"/>
              <a:gd name="T41" fmla="*/ 527659186 h 51"/>
              <a:gd name="T42" fmla="*/ 214971966 w 34"/>
              <a:gd name="T43" fmla="*/ 413846595 h 51"/>
              <a:gd name="T44" fmla="*/ 188915862 w 34"/>
              <a:gd name="T45" fmla="*/ 279332228 h 51"/>
              <a:gd name="T46" fmla="*/ 149848981 w 34"/>
              <a:gd name="T47" fmla="*/ 155216361 h 51"/>
              <a:gd name="T48" fmla="*/ 117270119 w 34"/>
              <a:gd name="T49" fmla="*/ 72408822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69" name="Freeform 560"/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>
              <a:gd name="T0" fmla="*/ 521565877 w 46"/>
              <a:gd name="T1" fmla="*/ 333895881 h 33"/>
              <a:gd name="T2" fmla="*/ 577935603 w 46"/>
              <a:gd name="T3" fmla="*/ 306071404 h 33"/>
              <a:gd name="T4" fmla="*/ 634305330 w 46"/>
              <a:gd name="T5" fmla="*/ 264363191 h 33"/>
              <a:gd name="T6" fmla="*/ 648426991 w 46"/>
              <a:gd name="T7" fmla="*/ 208713998 h 33"/>
              <a:gd name="T8" fmla="*/ 648426991 w 46"/>
              <a:gd name="T9" fmla="*/ 139123344 h 33"/>
              <a:gd name="T10" fmla="*/ 620242127 w 46"/>
              <a:gd name="T11" fmla="*/ 69590654 h 33"/>
              <a:gd name="T12" fmla="*/ 577935603 w 46"/>
              <a:gd name="T13" fmla="*/ 27824717 h 33"/>
              <a:gd name="T14" fmla="*/ 521565877 w 46"/>
              <a:gd name="T15" fmla="*/ 0 h 33"/>
              <a:gd name="T16" fmla="*/ 451074489 w 46"/>
              <a:gd name="T17" fmla="*/ 0 h 33"/>
              <a:gd name="T18" fmla="*/ 408767965 w 46"/>
              <a:gd name="T19" fmla="*/ 0 h 33"/>
              <a:gd name="T20" fmla="*/ 352398238 w 46"/>
              <a:gd name="T21" fmla="*/ 13941220 h 33"/>
              <a:gd name="T22" fmla="*/ 267843648 w 46"/>
              <a:gd name="T23" fmla="*/ 41765937 h 33"/>
              <a:gd name="T24" fmla="*/ 169167639 w 46"/>
              <a:gd name="T25" fmla="*/ 97415371 h 33"/>
              <a:gd name="T26" fmla="*/ 70491388 w 46"/>
              <a:gd name="T27" fmla="*/ 194772777 h 33"/>
              <a:gd name="T28" fmla="*/ 28184863 w 46"/>
              <a:gd name="T29" fmla="*/ 278246687 h 33"/>
              <a:gd name="T30" fmla="*/ 0 w 46"/>
              <a:gd name="T31" fmla="*/ 361720597 h 33"/>
              <a:gd name="T32" fmla="*/ 0 w 46"/>
              <a:gd name="T33" fmla="*/ 403486535 h 33"/>
              <a:gd name="T34" fmla="*/ 42306524 w 46"/>
              <a:gd name="T35" fmla="*/ 431311251 h 33"/>
              <a:gd name="T36" fmla="*/ 98676251 w 46"/>
              <a:gd name="T37" fmla="*/ 459135968 h 33"/>
              <a:gd name="T38" fmla="*/ 169167639 w 46"/>
              <a:gd name="T39" fmla="*/ 459135968 h 33"/>
              <a:gd name="T40" fmla="*/ 225537365 w 46"/>
              <a:gd name="T41" fmla="*/ 459135968 h 33"/>
              <a:gd name="T42" fmla="*/ 296028511 w 46"/>
              <a:gd name="T43" fmla="*/ 431311251 h 33"/>
              <a:gd name="T44" fmla="*/ 366519899 w 46"/>
              <a:gd name="T45" fmla="*/ 417370031 h 33"/>
              <a:gd name="T46" fmla="*/ 451074489 w 46"/>
              <a:gd name="T47" fmla="*/ 389545314 h 33"/>
              <a:gd name="T48" fmla="*/ 521565877 w 46"/>
              <a:gd name="T49" fmla="*/ 333895881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0" name="Freeform 561"/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>
              <a:gd name="T0" fmla="*/ 824215811 w 177"/>
              <a:gd name="T1" fmla="*/ 451706070 h 219"/>
              <a:gd name="T2" fmla="*/ 659394243 w 177"/>
              <a:gd name="T3" fmla="*/ 588579906 h 219"/>
              <a:gd name="T4" fmla="*/ 519913425 w 177"/>
              <a:gd name="T5" fmla="*/ 739129379 h 219"/>
              <a:gd name="T6" fmla="*/ 367762116 w 177"/>
              <a:gd name="T7" fmla="*/ 903412141 h 219"/>
              <a:gd name="T8" fmla="*/ 253621583 w 177"/>
              <a:gd name="T9" fmla="*/ 1081370780 h 219"/>
              <a:gd name="T10" fmla="*/ 152151076 w 177"/>
              <a:gd name="T11" fmla="*/ 1273005535 h 219"/>
              <a:gd name="T12" fmla="*/ 76075655 w 177"/>
              <a:gd name="T13" fmla="*/ 1464582881 h 219"/>
              <a:gd name="T14" fmla="*/ 25340518 w 177"/>
              <a:gd name="T15" fmla="*/ 1656217636 h 219"/>
              <a:gd name="T16" fmla="*/ 0 w 177"/>
              <a:gd name="T17" fmla="*/ 1861585202 h 219"/>
              <a:gd name="T18" fmla="*/ 25340518 w 177"/>
              <a:gd name="T19" fmla="*/ 2147483647 h 219"/>
              <a:gd name="T20" fmla="*/ 126810792 w 177"/>
              <a:gd name="T21" fmla="*/ 2147483647 h 219"/>
              <a:gd name="T22" fmla="*/ 291632127 w 177"/>
              <a:gd name="T23" fmla="*/ 2147483647 h 219"/>
              <a:gd name="T24" fmla="*/ 481848314 w 177"/>
              <a:gd name="T25" fmla="*/ 2147483647 h 219"/>
              <a:gd name="T26" fmla="*/ 722799638 w 177"/>
              <a:gd name="T27" fmla="*/ 2147483647 h 219"/>
              <a:gd name="T28" fmla="*/ 989091480 w 177"/>
              <a:gd name="T29" fmla="*/ 2147483647 h 219"/>
              <a:gd name="T30" fmla="*/ 1242713063 w 177"/>
              <a:gd name="T31" fmla="*/ 2147483647 h 219"/>
              <a:gd name="T32" fmla="*/ 1496334646 w 177"/>
              <a:gd name="T33" fmla="*/ 2147483647 h 219"/>
              <a:gd name="T34" fmla="*/ 1559740042 w 177"/>
              <a:gd name="T35" fmla="*/ 2147483647 h 219"/>
              <a:gd name="T36" fmla="*/ 1610420845 w 177"/>
              <a:gd name="T37" fmla="*/ 2147483647 h 219"/>
              <a:gd name="T38" fmla="*/ 1648485723 w 177"/>
              <a:gd name="T39" fmla="*/ 2147483647 h 219"/>
              <a:gd name="T40" fmla="*/ 1661155982 w 177"/>
              <a:gd name="T41" fmla="*/ 2147483647 h 219"/>
              <a:gd name="T42" fmla="*/ 1648485723 w 177"/>
              <a:gd name="T43" fmla="*/ 2147483647 h 219"/>
              <a:gd name="T44" fmla="*/ 1610420845 w 177"/>
              <a:gd name="T45" fmla="*/ 2147483647 h 219"/>
              <a:gd name="T46" fmla="*/ 1559740042 w 177"/>
              <a:gd name="T47" fmla="*/ 2147483647 h 219"/>
              <a:gd name="T48" fmla="*/ 1483610054 w 177"/>
              <a:gd name="T49" fmla="*/ 2147483647 h 219"/>
              <a:gd name="T50" fmla="*/ 1407534399 w 177"/>
              <a:gd name="T51" fmla="*/ 2147483647 h 219"/>
              <a:gd name="T52" fmla="*/ 1344129003 w 177"/>
              <a:gd name="T53" fmla="*/ 2147483647 h 219"/>
              <a:gd name="T54" fmla="*/ 1268053348 w 177"/>
              <a:gd name="T55" fmla="*/ 2147483647 h 219"/>
              <a:gd name="T56" fmla="*/ 1230042804 w 177"/>
              <a:gd name="T57" fmla="*/ 2147483647 h 219"/>
              <a:gd name="T58" fmla="*/ 1103232013 w 177"/>
              <a:gd name="T59" fmla="*/ 2147483647 h 219"/>
              <a:gd name="T60" fmla="*/ 976421221 w 177"/>
              <a:gd name="T61" fmla="*/ 2147483647 h 219"/>
              <a:gd name="T62" fmla="*/ 849610430 w 177"/>
              <a:gd name="T63" fmla="*/ 2147483647 h 219"/>
              <a:gd name="T64" fmla="*/ 710129612 w 177"/>
              <a:gd name="T65" fmla="*/ 2147483647 h 219"/>
              <a:gd name="T66" fmla="*/ 583318821 w 177"/>
              <a:gd name="T67" fmla="*/ 2147483647 h 219"/>
              <a:gd name="T68" fmla="*/ 443837770 w 177"/>
              <a:gd name="T69" fmla="*/ 2147483647 h 219"/>
              <a:gd name="T70" fmla="*/ 329697238 w 177"/>
              <a:gd name="T71" fmla="*/ 2147483647 h 219"/>
              <a:gd name="T72" fmla="*/ 190216187 w 177"/>
              <a:gd name="T73" fmla="*/ 2147483647 h 219"/>
              <a:gd name="T74" fmla="*/ 164821335 w 177"/>
              <a:gd name="T75" fmla="*/ 1998459037 h 219"/>
              <a:gd name="T76" fmla="*/ 177545928 w 177"/>
              <a:gd name="T77" fmla="*/ 1793148404 h 219"/>
              <a:gd name="T78" fmla="*/ 240951324 w 177"/>
              <a:gd name="T79" fmla="*/ 1587780599 h 219"/>
              <a:gd name="T80" fmla="*/ 317026979 w 177"/>
              <a:gd name="T81" fmla="*/ 1396146083 h 219"/>
              <a:gd name="T82" fmla="*/ 431167511 w 177"/>
              <a:gd name="T83" fmla="*/ 1218244615 h 219"/>
              <a:gd name="T84" fmla="*/ 570648562 w 177"/>
              <a:gd name="T85" fmla="*/ 1040285976 h 219"/>
              <a:gd name="T86" fmla="*/ 710129612 w 177"/>
              <a:gd name="T87" fmla="*/ 889736263 h 219"/>
              <a:gd name="T88" fmla="*/ 887620974 w 177"/>
              <a:gd name="T89" fmla="*/ 752862667 h 219"/>
              <a:gd name="T90" fmla="*/ 1065167135 w 177"/>
              <a:gd name="T91" fmla="*/ 615931661 h 219"/>
              <a:gd name="T92" fmla="*/ 1242713063 w 177"/>
              <a:gd name="T93" fmla="*/ 506466991 h 219"/>
              <a:gd name="T94" fmla="*/ 1432929251 w 177"/>
              <a:gd name="T95" fmla="*/ 396945150 h 219"/>
              <a:gd name="T96" fmla="*/ 1610420845 w 177"/>
              <a:gd name="T97" fmla="*/ 314832474 h 219"/>
              <a:gd name="T98" fmla="*/ 1787966773 w 177"/>
              <a:gd name="T99" fmla="*/ 232719559 h 219"/>
              <a:gd name="T100" fmla="*/ 1952842443 w 177"/>
              <a:gd name="T101" fmla="*/ 164282761 h 219"/>
              <a:gd name="T102" fmla="*/ 2117664011 w 177"/>
              <a:gd name="T103" fmla="*/ 123197719 h 219"/>
              <a:gd name="T104" fmla="*/ 2147483647 w 177"/>
              <a:gd name="T105" fmla="*/ 95788792 h 219"/>
              <a:gd name="T106" fmla="*/ 2147483647 w 177"/>
              <a:gd name="T107" fmla="*/ 27351755 h 219"/>
              <a:gd name="T108" fmla="*/ 2003523246 w 177"/>
              <a:gd name="T109" fmla="*/ 0 h 219"/>
              <a:gd name="T110" fmla="*/ 1838701910 w 177"/>
              <a:gd name="T111" fmla="*/ 27351755 h 219"/>
              <a:gd name="T112" fmla="*/ 1635815464 w 177"/>
              <a:gd name="T113" fmla="*/ 82112676 h 219"/>
              <a:gd name="T114" fmla="*/ 1407534399 w 177"/>
              <a:gd name="T115" fmla="*/ 150549713 h 219"/>
              <a:gd name="T116" fmla="*/ 1191977927 w 177"/>
              <a:gd name="T117" fmla="*/ 232719559 h 219"/>
              <a:gd name="T118" fmla="*/ 989091480 w 177"/>
              <a:gd name="T119" fmla="*/ 355860107 h 219"/>
              <a:gd name="T120" fmla="*/ 824215811 w 177"/>
              <a:gd name="T121" fmla="*/ 451706070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1" name="Freeform 562"/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>
              <a:gd name="T0" fmla="*/ 1045134904 w 115"/>
              <a:gd name="T1" fmla="*/ 815795034 h 170"/>
              <a:gd name="T2" fmla="*/ 1077478160 w 115"/>
              <a:gd name="T3" fmla="*/ 1073461019 h 170"/>
              <a:gd name="T4" fmla="*/ 1055915990 w 115"/>
              <a:gd name="T5" fmla="*/ 1288094176 h 170"/>
              <a:gd name="T6" fmla="*/ 980496763 w 115"/>
              <a:gd name="T7" fmla="*/ 1474196110 h 170"/>
              <a:gd name="T8" fmla="*/ 862002009 w 115"/>
              <a:gd name="T9" fmla="*/ 1631648823 h 170"/>
              <a:gd name="T10" fmla="*/ 732677357 w 115"/>
              <a:gd name="T11" fmla="*/ 1789042781 h 170"/>
              <a:gd name="T12" fmla="*/ 581839125 w 115"/>
              <a:gd name="T13" fmla="*/ 1932170884 h 170"/>
              <a:gd name="T14" fmla="*/ 420219809 w 115"/>
              <a:gd name="T15" fmla="*/ 2075298988 h 170"/>
              <a:gd name="T16" fmla="*/ 290895157 w 115"/>
              <a:gd name="T17" fmla="*/ 2147483647 h 170"/>
              <a:gd name="T18" fmla="*/ 269381798 w 115"/>
              <a:gd name="T19" fmla="*/ 2147483647 h 170"/>
              <a:gd name="T20" fmla="*/ 247819407 w 115"/>
              <a:gd name="T21" fmla="*/ 2147483647 h 170"/>
              <a:gd name="T22" fmla="*/ 247819407 w 115"/>
              <a:gd name="T23" fmla="*/ 2147483647 h 170"/>
              <a:gd name="T24" fmla="*/ 280162883 w 115"/>
              <a:gd name="T25" fmla="*/ 2147483647 h 170"/>
              <a:gd name="T26" fmla="*/ 301676242 w 115"/>
              <a:gd name="T27" fmla="*/ 2147483647 h 170"/>
              <a:gd name="T28" fmla="*/ 334019718 w 115"/>
              <a:gd name="T29" fmla="*/ 2147483647 h 170"/>
              <a:gd name="T30" fmla="*/ 366362974 w 115"/>
              <a:gd name="T31" fmla="*/ 2147483647 h 170"/>
              <a:gd name="T32" fmla="*/ 398657638 w 115"/>
              <a:gd name="T33" fmla="*/ 2147483647 h 170"/>
              <a:gd name="T34" fmla="*/ 571058040 w 115"/>
              <a:gd name="T35" fmla="*/ 2147483647 h 170"/>
              <a:gd name="T36" fmla="*/ 743458442 w 115"/>
              <a:gd name="T37" fmla="*/ 2132538429 h 170"/>
              <a:gd name="T38" fmla="*/ 894296673 w 115"/>
              <a:gd name="T39" fmla="*/ 1960820105 h 170"/>
              <a:gd name="T40" fmla="*/ 1045134904 w 115"/>
              <a:gd name="T41" fmla="*/ 1760452559 h 170"/>
              <a:gd name="T42" fmla="*/ 1142116080 w 115"/>
              <a:gd name="T43" fmla="*/ 1545760161 h 170"/>
              <a:gd name="T44" fmla="*/ 1217535306 w 115"/>
              <a:gd name="T45" fmla="*/ 1302418786 h 170"/>
              <a:gd name="T46" fmla="*/ 1239097477 w 115"/>
              <a:gd name="T47" fmla="*/ 1044811799 h 170"/>
              <a:gd name="T48" fmla="*/ 1196021727 w 115"/>
              <a:gd name="T49" fmla="*/ 758555592 h 170"/>
              <a:gd name="T50" fmla="*/ 1088259245 w 115"/>
              <a:gd name="T51" fmla="*/ 558188047 h 170"/>
              <a:gd name="T52" fmla="*/ 958934593 w 115"/>
              <a:gd name="T53" fmla="*/ 372144869 h 170"/>
              <a:gd name="T54" fmla="*/ 775801918 w 115"/>
              <a:gd name="T55" fmla="*/ 214692155 h 170"/>
              <a:gd name="T56" fmla="*/ 592620210 w 115"/>
              <a:gd name="T57" fmla="*/ 114478883 h 170"/>
              <a:gd name="T58" fmla="*/ 398657638 w 115"/>
              <a:gd name="T59" fmla="*/ 28649220 h 170"/>
              <a:gd name="T60" fmla="*/ 226257237 w 115"/>
              <a:gd name="T61" fmla="*/ 0 h 170"/>
              <a:gd name="T62" fmla="*/ 96981397 w 115"/>
              <a:gd name="T63" fmla="*/ 14324610 h 170"/>
              <a:gd name="T64" fmla="*/ 0 w 115"/>
              <a:gd name="T65" fmla="*/ 71564052 h 170"/>
              <a:gd name="T66" fmla="*/ 161619317 w 115"/>
              <a:gd name="T67" fmla="*/ 143128104 h 170"/>
              <a:gd name="T68" fmla="*/ 323238633 w 115"/>
              <a:gd name="T69" fmla="*/ 186042935 h 170"/>
              <a:gd name="T70" fmla="*/ 463295558 w 115"/>
              <a:gd name="T71" fmla="*/ 229016765 h 170"/>
              <a:gd name="T72" fmla="*/ 614182602 w 115"/>
              <a:gd name="T73" fmla="*/ 286256207 h 170"/>
              <a:gd name="T74" fmla="*/ 754239527 w 115"/>
              <a:gd name="T75" fmla="*/ 372144869 h 170"/>
              <a:gd name="T76" fmla="*/ 872734503 w 115"/>
              <a:gd name="T77" fmla="*/ 472299142 h 170"/>
              <a:gd name="T78" fmla="*/ 980496763 w 115"/>
              <a:gd name="T79" fmla="*/ 615427488 h 170"/>
              <a:gd name="T80" fmla="*/ 1045134904 w 115"/>
              <a:gd name="T81" fmla="*/ 815795034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2" name="Freeform 563"/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>
              <a:gd name="T0" fmla="*/ 954702945 w 289"/>
              <a:gd name="T1" fmla="*/ 887678814 h 352"/>
              <a:gd name="T2" fmla="*/ 509190900 w 289"/>
              <a:gd name="T3" fmla="*/ 1447584495 h 352"/>
              <a:gd name="T4" fmla="*/ 169746486 w 289"/>
              <a:gd name="T5" fmla="*/ 2130383499 h 352"/>
              <a:gd name="T6" fmla="*/ 0 w 289"/>
              <a:gd name="T7" fmla="*/ 2147483647 h 352"/>
              <a:gd name="T8" fmla="*/ 31815478 w 289"/>
              <a:gd name="T9" fmla="*/ 2147483647 h 352"/>
              <a:gd name="T10" fmla="*/ 106067412 w 289"/>
              <a:gd name="T11" fmla="*/ 2147483647 h 352"/>
              <a:gd name="T12" fmla="*/ 201561744 w 289"/>
              <a:gd name="T13" fmla="*/ 2147483647 h 352"/>
              <a:gd name="T14" fmla="*/ 328823434 w 289"/>
              <a:gd name="T15" fmla="*/ 2147483647 h 352"/>
              <a:gd name="T16" fmla="*/ 541006377 w 289"/>
              <a:gd name="T17" fmla="*/ 2147483647 h 352"/>
              <a:gd name="T18" fmla="*/ 827393135 w 289"/>
              <a:gd name="T19" fmla="*/ 2147483647 h 352"/>
              <a:gd name="T20" fmla="*/ 1135022291 w 289"/>
              <a:gd name="T21" fmla="*/ 2147483647 h 352"/>
              <a:gd name="T22" fmla="*/ 1453272645 w 289"/>
              <a:gd name="T23" fmla="*/ 2147483647 h 352"/>
              <a:gd name="T24" fmla="*/ 1771523000 w 289"/>
              <a:gd name="T25" fmla="*/ 2147483647 h 352"/>
              <a:gd name="T26" fmla="*/ 2100346434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1898784690 w 289"/>
              <a:gd name="T47" fmla="*/ 2147483647 h 352"/>
              <a:gd name="T48" fmla="*/ 1591155535 w 289"/>
              <a:gd name="T49" fmla="*/ 2147483647 h 352"/>
              <a:gd name="T50" fmla="*/ 1294147578 w 289"/>
              <a:gd name="T51" fmla="*/ 2147483647 h 352"/>
              <a:gd name="T52" fmla="*/ 1007760820 w 289"/>
              <a:gd name="T53" fmla="*/ 2147483647 h 352"/>
              <a:gd name="T54" fmla="*/ 721325723 w 289"/>
              <a:gd name="T55" fmla="*/ 2147483647 h 352"/>
              <a:gd name="T56" fmla="*/ 477375642 w 289"/>
              <a:gd name="T57" fmla="*/ 2147483647 h 352"/>
              <a:gd name="T58" fmla="*/ 339444633 w 289"/>
              <a:gd name="T59" fmla="*/ 2147483647 h 352"/>
              <a:gd name="T60" fmla="*/ 286435097 w 289"/>
              <a:gd name="T61" fmla="*/ 2147483647 h 352"/>
              <a:gd name="T62" fmla="*/ 360687031 w 289"/>
              <a:gd name="T63" fmla="*/ 2147483647 h 352"/>
              <a:gd name="T64" fmla="*/ 477375642 w 289"/>
              <a:gd name="T65" fmla="*/ 2089419058 h 352"/>
              <a:gd name="T66" fmla="*/ 647073789 w 289"/>
              <a:gd name="T67" fmla="*/ 1734336059 h 352"/>
              <a:gd name="T68" fmla="*/ 848635533 w 289"/>
              <a:gd name="T69" fmla="*/ 1406619815 h 352"/>
              <a:gd name="T70" fmla="*/ 1082012754 w 289"/>
              <a:gd name="T71" fmla="*/ 1119811123 h 352"/>
              <a:gd name="T72" fmla="*/ 1368399512 w 289"/>
              <a:gd name="T73" fmla="*/ 805749932 h 352"/>
              <a:gd name="T74" fmla="*/ 1718465344 w 289"/>
              <a:gd name="T75" fmla="*/ 518941001 h 352"/>
              <a:gd name="T76" fmla="*/ 2089725235 w 289"/>
              <a:gd name="T77" fmla="*/ 273153878 h 352"/>
              <a:gd name="T78" fmla="*/ 2147483647 w 289"/>
              <a:gd name="T79" fmla="*/ 81929121 h 352"/>
              <a:gd name="T80" fmla="*/ 2147483647 w 289"/>
              <a:gd name="T81" fmla="*/ 0 h 352"/>
              <a:gd name="T82" fmla="*/ 2100346434 w 289"/>
              <a:gd name="T83" fmla="*/ 68274307 h 352"/>
              <a:gd name="T84" fmla="*/ 1718465344 w 289"/>
              <a:gd name="T85" fmla="*/ 245787123 h 352"/>
              <a:gd name="T86" fmla="*/ 1347205234 w 289"/>
              <a:gd name="T87" fmla="*/ 491631374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3" name="Freeform 564"/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>
              <a:gd name="T0" fmla="*/ 2147483647 w 252"/>
              <a:gd name="T1" fmla="*/ 1124290561 h 235"/>
              <a:gd name="T2" fmla="*/ 2147483647 w 252"/>
              <a:gd name="T3" fmla="*/ 1327332580 h 235"/>
              <a:gd name="T4" fmla="*/ 2147483647 w 252"/>
              <a:gd name="T5" fmla="*/ 1561549480 h 235"/>
              <a:gd name="T6" fmla="*/ 2147483647 w 252"/>
              <a:gd name="T7" fmla="*/ 1811384689 h 235"/>
              <a:gd name="T8" fmla="*/ 2147483647 w 252"/>
              <a:gd name="T9" fmla="*/ 2076838708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34520977 w 252"/>
              <a:gd name="T23" fmla="*/ 2147483647 h 235"/>
              <a:gd name="T24" fmla="*/ 2017873745 w 252"/>
              <a:gd name="T25" fmla="*/ 2147483647 h 235"/>
              <a:gd name="T26" fmla="*/ 1994523661 w 252"/>
              <a:gd name="T27" fmla="*/ 2147483647 h 235"/>
              <a:gd name="T28" fmla="*/ 1982899986 w 252"/>
              <a:gd name="T29" fmla="*/ 2147483647 h 235"/>
              <a:gd name="T30" fmla="*/ 1994523661 w 252"/>
              <a:gd name="T31" fmla="*/ 2147483647 h 235"/>
              <a:gd name="T32" fmla="*/ 2017873745 w 252"/>
              <a:gd name="T33" fmla="*/ 2147483647 h 235"/>
              <a:gd name="T34" fmla="*/ 2052847277 w 252"/>
              <a:gd name="T35" fmla="*/ 2147483647 h 235"/>
              <a:gd name="T36" fmla="*/ 2099495964 w 252"/>
              <a:gd name="T37" fmla="*/ 2147483647 h 235"/>
              <a:gd name="T38" fmla="*/ 2146195905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045601590 h 235"/>
              <a:gd name="T52" fmla="*/ 2147483647 w 252"/>
              <a:gd name="T53" fmla="*/ 1686435966 h 235"/>
              <a:gd name="T54" fmla="*/ 2147483647 w 252"/>
              <a:gd name="T55" fmla="*/ 1327332580 h 235"/>
              <a:gd name="T56" fmla="*/ 2147483647 w 252"/>
              <a:gd name="T57" fmla="*/ 1015022634 h 235"/>
              <a:gd name="T58" fmla="*/ 2147483647 w 252"/>
              <a:gd name="T59" fmla="*/ 843217983 h 235"/>
              <a:gd name="T60" fmla="*/ 2147483647 w 252"/>
              <a:gd name="T61" fmla="*/ 702712938 h 235"/>
              <a:gd name="T62" fmla="*/ 2111170893 w 252"/>
              <a:gd name="T63" fmla="*/ 562145405 h 235"/>
              <a:gd name="T64" fmla="*/ 1912901441 w 252"/>
              <a:gd name="T65" fmla="*/ 452877478 h 235"/>
              <a:gd name="T66" fmla="*/ 1702957061 w 252"/>
              <a:gd name="T67" fmla="*/ 343547064 h 235"/>
              <a:gd name="T68" fmla="*/ 1481337525 w 252"/>
              <a:gd name="T69" fmla="*/ 265454019 h 235"/>
              <a:gd name="T70" fmla="*/ 1271393145 w 252"/>
              <a:gd name="T71" fmla="*/ 187360973 h 235"/>
              <a:gd name="T72" fmla="*/ 1049773609 w 252"/>
              <a:gd name="T73" fmla="*/ 109330414 h 235"/>
              <a:gd name="T74" fmla="*/ 851452904 w 252"/>
              <a:gd name="T75" fmla="*/ 62474487 h 235"/>
              <a:gd name="T76" fmla="*/ 664858380 w 252"/>
              <a:gd name="T77" fmla="*/ 31237118 h 235"/>
              <a:gd name="T78" fmla="*/ 489887532 w 252"/>
              <a:gd name="T79" fmla="*/ 0 h 235"/>
              <a:gd name="T80" fmla="*/ 326591613 w 252"/>
              <a:gd name="T81" fmla="*/ 0 h 235"/>
              <a:gd name="T82" fmla="*/ 198269452 w 252"/>
              <a:gd name="T83" fmla="*/ 0 h 235"/>
              <a:gd name="T84" fmla="*/ 93297148 w 252"/>
              <a:gd name="T85" fmla="*/ 15618559 h 235"/>
              <a:gd name="T86" fmla="*/ 34973532 w 252"/>
              <a:gd name="T87" fmla="*/ 46855927 h 235"/>
              <a:gd name="T88" fmla="*/ 0 w 252"/>
              <a:gd name="T89" fmla="*/ 78093046 h 235"/>
              <a:gd name="T90" fmla="*/ 116647232 w 252"/>
              <a:gd name="T91" fmla="*/ 109330414 h 235"/>
              <a:gd name="T92" fmla="*/ 256593068 w 252"/>
              <a:gd name="T93" fmla="*/ 124948973 h 235"/>
              <a:gd name="T94" fmla="*/ 384915229 w 252"/>
              <a:gd name="T95" fmla="*/ 171742414 h 235"/>
              <a:gd name="T96" fmla="*/ 536536220 w 252"/>
              <a:gd name="T97" fmla="*/ 202979532 h 235"/>
              <a:gd name="T98" fmla="*/ 699831913 w 252"/>
              <a:gd name="T99" fmla="*/ 234216900 h 235"/>
              <a:gd name="T100" fmla="*/ 851452904 w 252"/>
              <a:gd name="T101" fmla="*/ 265454019 h 235"/>
              <a:gd name="T102" fmla="*/ 1014748596 w 252"/>
              <a:gd name="T103" fmla="*/ 312309946 h 235"/>
              <a:gd name="T104" fmla="*/ 1189719445 w 252"/>
              <a:gd name="T105" fmla="*/ 359165624 h 235"/>
              <a:gd name="T106" fmla="*/ 1341340209 w 252"/>
              <a:gd name="T107" fmla="*/ 437258919 h 235"/>
              <a:gd name="T108" fmla="*/ 1516311057 w 252"/>
              <a:gd name="T109" fmla="*/ 499670919 h 235"/>
              <a:gd name="T110" fmla="*/ 1691281905 w 252"/>
              <a:gd name="T111" fmla="*/ 577763965 h 235"/>
              <a:gd name="T112" fmla="*/ 1854577825 w 252"/>
              <a:gd name="T113" fmla="*/ 671475570 h 235"/>
              <a:gd name="T114" fmla="*/ 2006198589 w 252"/>
              <a:gd name="T115" fmla="*/ 765124937 h 235"/>
              <a:gd name="T116" fmla="*/ 2147483647 w 252"/>
              <a:gd name="T117" fmla="*/ 858836542 h 235"/>
              <a:gd name="T118" fmla="*/ 2147483647 w 252"/>
              <a:gd name="T119" fmla="*/ 999404075 h 235"/>
              <a:gd name="T120" fmla="*/ 2147483647 w 252"/>
              <a:gd name="T121" fmla="*/ 1124290561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4" name="Freeform 565"/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>
              <a:gd name="T0" fmla="*/ 0 w 103"/>
              <a:gd name="T1" fmla="*/ 1772117504 h 220"/>
              <a:gd name="T2" fmla="*/ 0 w 103"/>
              <a:gd name="T3" fmla="*/ 2037925979 h 220"/>
              <a:gd name="T4" fmla="*/ 49442030 w 103"/>
              <a:gd name="T5" fmla="*/ 2147483647 h 220"/>
              <a:gd name="T6" fmla="*/ 148272454 w 103"/>
              <a:gd name="T7" fmla="*/ 2147483647 h 220"/>
              <a:gd name="T8" fmla="*/ 271850595 w 103"/>
              <a:gd name="T9" fmla="*/ 2147483647 h 220"/>
              <a:gd name="T10" fmla="*/ 432523380 w 103"/>
              <a:gd name="T11" fmla="*/ 2147483647 h 220"/>
              <a:gd name="T12" fmla="*/ 617890707 w 103"/>
              <a:gd name="T13" fmla="*/ 2147483647 h 220"/>
              <a:gd name="T14" fmla="*/ 815604960 w 103"/>
              <a:gd name="T15" fmla="*/ 2147483647 h 220"/>
              <a:gd name="T16" fmla="*/ 1025666369 w 103"/>
              <a:gd name="T17" fmla="*/ 2147483647 h 220"/>
              <a:gd name="T18" fmla="*/ 1099802480 w 103"/>
              <a:gd name="T19" fmla="*/ 2147483647 h 220"/>
              <a:gd name="T20" fmla="*/ 1161591667 w 103"/>
              <a:gd name="T21" fmla="*/ 2147483647 h 220"/>
              <a:gd name="T22" fmla="*/ 1211033466 w 103"/>
              <a:gd name="T23" fmla="*/ 2147483647 h 220"/>
              <a:gd name="T24" fmla="*/ 1235727778 w 103"/>
              <a:gd name="T25" fmla="*/ 2147483647 h 220"/>
              <a:gd name="T26" fmla="*/ 1235727778 w 103"/>
              <a:gd name="T27" fmla="*/ 2147483647 h 220"/>
              <a:gd name="T28" fmla="*/ 1223380622 w 103"/>
              <a:gd name="T29" fmla="*/ 2147483647 h 220"/>
              <a:gd name="T30" fmla="*/ 1186339385 w 103"/>
              <a:gd name="T31" fmla="*/ 2147483647 h 220"/>
              <a:gd name="T32" fmla="*/ 1124550198 w 103"/>
              <a:gd name="T33" fmla="*/ 2147483647 h 220"/>
              <a:gd name="T34" fmla="*/ 914435384 w 103"/>
              <a:gd name="T35" fmla="*/ 2147483647 h 220"/>
              <a:gd name="T36" fmla="*/ 716721131 w 103"/>
              <a:gd name="T37" fmla="*/ 2147483647 h 220"/>
              <a:gd name="T38" fmla="*/ 556101521 w 103"/>
              <a:gd name="T39" fmla="*/ 2147483647 h 220"/>
              <a:gd name="T40" fmla="*/ 444870536 w 103"/>
              <a:gd name="T41" fmla="*/ 2147483647 h 220"/>
              <a:gd name="T42" fmla="*/ 370734424 w 103"/>
              <a:gd name="T43" fmla="*/ 2037925979 h 220"/>
              <a:gd name="T44" fmla="*/ 333639550 w 103"/>
              <a:gd name="T45" fmla="*/ 1786864456 h 220"/>
              <a:gd name="T46" fmla="*/ 333639550 w 103"/>
              <a:gd name="T47" fmla="*/ 1521055981 h 220"/>
              <a:gd name="T48" fmla="*/ 395428737 w 103"/>
              <a:gd name="T49" fmla="*/ 1225693005 h 220"/>
              <a:gd name="T50" fmla="*/ 481965410 w 103"/>
              <a:gd name="T51" fmla="*/ 1018993044 h 220"/>
              <a:gd name="T52" fmla="*/ 630237864 w 103"/>
              <a:gd name="T53" fmla="*/ 826980171 h 220"/>
              <a:gd name="T54" fmla="*/ 778510086 w 103"/>
              <a:gd name="T55" fmla="*/ 635027406 h 220"/>
              <a:gd name="T56" fmla="*/ 951530258 w 103"/>
              <a:gd name="T57" fmla="*/ 457821593 h 220"/>
              <a:gd name="T58" fmla="*/ 1099802480 w 103"/>
              <a:gd name="T59" fmla="*/ 310109928 h 220"/>
              <a:gd name="T60" fmla="*/ 1211033466 w 103"/>
              <a:gd name="T61" fmla="*/ 177205813 h 220"/>
              <a:gd name="T62" fmla="*/ 1272822652 w 103"/>
              <a:gd name="T63" fmla="*/ 73855710 h 220"/>
              <a:gd name="T64" fmla="*/ 1272822652 w 103"/>
              <a:gd name="T65" fmla="*/ 0 h 220"/>
              <a:gd name="T66" fmla="*/ 1136897354 w 103"/>
              <a:gd name="T67" fmla="*/ 59048405 h 220"/>
              <a:gd name="T68" fmla="*/ 951530258 w 103"/>
              <a:gd name="T69" fmla="*/ 177205813 h 220"/>
              <a:gd name="T70" fmla="*/ 753815774 w 103"/>
              <a:gd name="T71" fmla="*/ 369218686 h 220"/>
              <a:gd name="T72" fmla="*/ 543754365 w 103"/>
              <a:gd name="T73" fmla="*/ 590725953 h 220"/>
              <a:gd name="T74" fmla="*/ 358387268 w 103"/>
              <a:gd name="T75" fmla="*/ 841727122 h 220"/>
              <a:gd name="T76" fmla="*/ 197714253 w 103"/>
              <a:gd name="T77" fmla="*/ 1137090098 h 220"/>
              <a:gd name="T78" fmla="*/ 74136111 w 103"/>
              <a:gd name="T79" fmla="*/ 1447200026 h 220"/>
              <a:gd name="T80" fmla="*/ 0 w 103"/>
              <a:gd name="T81" fmla="*/ 1772117504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5" name="Freeform 566"/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>
              <a:gd name="T0" fmla="*/ 2147483647 w 220"/>
              <a:gd name="T1" fmla="*/ 1640634860 h 288"/>
              <a:gd name="T2" fmla="*/ 2147483647 w 220"/>
              <a:gd name="T3" fmla="*/ 1897456575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068404204 w 220"/>
              <a:gd name="T11" fmla="*/ 2147483647 h 288"/>
              <a:gd name="T12" fmla="*/ 1822177065 w 220"/>
              <a:gd name="T13" fmla="*/ 2147483647 h 288"/>
              <a:gd name="T14" fmla="*/ 1563579896 w 220"/>
              <a:gd name="T15" fmla="*/ 2147483647 h 288"/>
              <a:gd name="T16" fmla="*/ 1415886285 w 220"/>
              <a:gd name="T17" fmla="*/ 2147483647 h 288"/>
              <a:gd name="T18" fmla="*/ 1354302831 w 220"/>
              <a:gd name="T19" fmla="*/ 2147483647 h 288"/>
              <a:gd name="T20" fmla="*/ 1317352758 w 220"/>
              <a:gd name="T21" fmla="*/ 2147483647 h 288"/>
              <a:gd name="T22" fmla="*/ 1341986140 w 220"/>
              <a:gd name="T23" fmla="*/ 2147483647 h 288"/>
              <a:gd name="T24" fmla="*/ 1440466327 w 220"/>
              <a:gd name="T25" fmla="*/ 2147483647 h 288"/>
              <a:gd name="T26" fmla="*/ 1526683164 w 220"/>
              <a:gd name="T27" fmla="*/ 2147483647 h 288"/>
              <a:gd name="T28" fmla="*/ 1699010156 w 220"/>
              <a:gd name="T29" fmla="*/ 2147483647 h 288"/>
              <a:gd name="T30" fmla="*/ 198218736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011573285 h 288"/>
              <a:gd name="T40" fmla="*/ 2147483647 w 220"/>
              <a:gd name="T41" fmla="*/ 1583576384 h 288"/>
              <a:gd name="T42" fmla="*/ 2147483647 w 220"/>
              <a:gd name="T43" fmla="*/ 1226931985 h 288"/>
              <a:gd name="T44" fmla="*/ 1945290635 w 220"/>
              <a:gd name="T45" fmla="*/ 998639629 h 288"/>
              <a:gd name="T46" fmla="*/ 1649796733 w 220"/>
              <a:gd name="T47" fmla="*/ 798935326 h 288"/>
              <a:gd name="T48" fmla="*/ 1341986140 w 220"/>
              <a:gd name="T49" fmla="*/ 613466114 h 288"/>
              <a:gd name="T50" fmla="*/ 1021858856 w 220"/>
              <a:gd name="T51" fmla="*/ 413761568 h 288"/>
              <a:gd name="T52" fmla="*/ 726418064 w 220"/>
              <a:gd name="T53" fmla="*/ 242527689 h 288"/>
              <a:gd name="T54" fmla="*/ 443240853 w 220"/>
              <a:gd name="T55" fmla="*/ 99881619 h 288"/>
              <a:gd name="T56" fmla="*/ 221593756 w 220"/>
              <a:gd name="T57" fmla="*/ 14294026 h 288"/>
              <a:gd name="T58" fmla="*/ 49266764 w 220"/>
              <a:gd name="T59" fmla="*/ 0 h 288"/>
              <a:gd name="T60" fmla="*/ 110796878 w 220"/>
              <a:gd name="T61" fmla="*/ 99881619 h 288"/>
              <a:gd name="T62" fmla="*/ 381657398 w 220"/>
              <a:gd name="T63" fmla="*/ 256821715 h 288"/>
              <a:gd name="T64" fmla="*/ 664834609 w 220"/>
              <a:gd name="T65" fmla="*/ 413761568 h 288"/>
              <a:gd name="T66" fmla="*/ 948012051 w 220"/>
              <a:gd name="T67" fmla="*/ 570642728 h 288"/>
              <a:gd name="T68" fmla="*/ 1243505953 w 220"/>
              <a:gd name="T69" fmla="*/ 756111940 h 288"/>
              <a:gd name="T70" fmla="*/ 1526683164 w 220"/>
              <a:gd name="T71" fmla="*/ 941581153 h 288"/>
              <a:gd name="T72" fmla="*/ 1809860375 w 220"/>
              <a:gd name="T73" fmla="*/ 1169873751 h 288"/>
              <a:gd name="T74" fmla="*/ 2068404204 w 220"/>
              <a:gd name="T75" fmla="*/ 1398107171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6" name="Freeform 567"/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>
              <a:gd name="T0" fmla="*/ 795697492 w 1070"/>
              <a:gd name="T1" fmla="*/ 0 h 844"/>
              <a:gd name="T2" fmla="*/ 2147483647 w 1070"/>
              <a:gd name="T3" fmla="*/ 566697053 h 844"/>
              <a:gd name="T4" fmla="*/ 2147483647 w 1070"/>
              <a:gd name="T5" fmla="*/ 2147483647 h 844"/>
              <a:gd name="T6" fmla="*/ 0 w 1070"/>
              <a:gd name="T7" fmla="*/ 1822801928 h 844"/>
              <a:gd name="T8" fmla="*/ 795697492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7" name="Freeform 568"/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>
              <a:gd name="T0" fmla="*/ 550086715 w 819"/>
              <a:gd name="T1" fmla="*/ 0 h 333"/>
              <a:gd name="T2" fmla="*/ 2147483647 w 819"/>
              <a:gd name="T3" fmla="*/ 406628543 h 333"/>
              <a:gd name="T4" fmla="*/ 975388059 w 819"/>
              <a:gd name="T5" fmla="*/ 286685481 h 333"/>
              <a:gd name="T6" fmla="*/ 0 w 819"/>
              <a:gd name="T7" fmla="*/ 974129044 h 333"/>
              <a:gd name="T8" fmla="*/ 550086715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8" name="Freeform 569"/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>
              <a:gd name="T0" fmla="*/ 189695224 w 1083"/>
              <a:gd name="T1" fmla="*/ 0 h 306"/>
              <a:gd name="T2" fmla="*/ 2147483647 w 1083"/>
              <a:gd name="T3" fmla="*/ 799997881 h 306"/>
              <a:gd name="T4" fmla="*/ 2147483647 w 1083"/>
              <a:gd name="T5" fmla="*/ 937934366 h 306"/>
              <a:gd name="T6" fmla="*/ 0 w 1083"/>
              <a:gd name="T7" fmla="*/ 85817262 h 306"/>
              <a:gd name="T8" fmla="*/ 189695224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79" name="Freeform 570"/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>
              <a:gd name="T0" fmla="*/ 219975282 w 1088"/>
              <a:gd name="T1" fmla="*/ 0 h 311"/>
              <a:gd name="T2" fmla="*/ 2147483647 w 1088"/>
              <a:gd name="T3" fmla="*/ 759119530 h 311"/>
              <a:gd name="T4" fmla="*/ 2147483647 w 1088"/>
              <a:gd name="T5" fmla="*/ 908018168 h 311"/>
              <a:gd name="T6" fmla="*/ 0 w 1088"/>
              <a:gd name="T7" fmla="*/ 99258994 h 311"/>
              <a:gd name="T8" fmla="*/ 219975282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0" name="Freeform 571"/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>
              <a:gd name="T0" fmla="*/ 84640370 w 164"/>
              <a:gd name="T1" fmla="*/ 2310209 h 72"/>
              <a:gd name="T2" fmla="*/ 111082873 w 164"/>
              <a:gd name="T3" fmla="*/ 2310209 h 72"/>
              <a:gd name="T4" fmla="*/ 185128016 w 164"/>
              <a:gd name="T5" fmla="*/ 0 h 72"/>
              <a:gd name="T6" fmla="*/ 285646154 w 164"/>
              <a:gd name="T7" fmla="*/ 0 h 72"/>
              <a:gd name="T8" fmla="*/ 412606622 w 164"/>
              <a:gd name="T9" fmla="*/ 4637749 h 72"/>
              <a:gd name="T10" fmla="*/ 550131998 w 164"/>
              <a:gd name="T11" fmla="*/ 16205994 h 72"/>
              <a:gd name="T12" fmla="*/ 677062323 w 164"/>
              <a:gd name="T13" fmla="*/ 39359946 h 72"/>
              <a:gd name="T14" fmla="*/ 788145196 w 164"/>
              <a:gd name="T15" fmla="*/ 71771933 h 72"/>
              <a:gd name="T16" fmla="*/ 867503024 w 164"/>
              <a:gd name="T17" fmla="*/ 118079837 h 72"/>
              <a:gd name="T18" fmla="*/ 867503024 w 164"/>
              <a:gd name="T19" fmla="*/ 120389915 h 72"/>
              <a:gd name="T20" fmla="*/ 867503024 w 164"/>
              <a:gd name="T21" fmla="*/ 131975622 h 72"/>
              <a:gd name="T22" fmla="*/ 862220656 w 164"/>
              <a:gd name="T23" fmla="*/ 143543867 h 72"/>
              <a:gd name="T24" fmla="*/ 851625429 w 164"/>
              <a:gd name="T25" fmla="*/ 155129574 h 72"/>
              <a:gd name="T26" fmla="*/ 825182926 w 164"/>
              <a:gd name="T27" fmla="*/ 164387742 h 72"/>
              <a:gd name="T28" fmla="*/ 788145196 w 164"/>
              <a:gd name="T29" fmla="*/ 166697819 h 72"/>
              <a:gd name="T30" fmla="*/ 729977647 w 164"/>
              <a:gd name="T31" fmla="*/ 164387742 h 72"/>
              <a:gd name="T32" fmla="*/ 655902187 w 164"/>
              <a:gd name="T33" fmla="*/ 150491825 h 72"/>
              <a:gd name="T34" fmla="*/ 655902187 w 164"/>
              <a:gd name="T35" fmla="*/ 145854076 h 72"/>
              <a:gd name="T36" fmla="*/ 650619645 w 164"/>
              <a:gd name="T37" fmla="*/ 136595908 h 72"/>
              <a:gd name="T38" fmla="*/ 634772368 w 164"/>
              <a:gd name="T39" fmla="*/ 120389915 h 72"/>
              <a:gd name="T40" fmla="*/ 597734638 w 164"/>
              <a:gd name="T41" fmla="*/ 104183921 h 72"/>
              <a:gd name="T42" fmla="*/ 528972037 w 164"/>
              <a:gd name="T43" fmla="*/ 87977927 h 72"/>
              <a:gd name="T44" fmla="*/ 428453898 w 164"/>
              <a:gd name="T45" fmla="*/ 74082143 h 72"/>
              <a:gd name="T46" fmla="*/ 290928522 w 164"/>
              <a:gd name="T47" fmla="*/ 67134184 h 72"/>
              <a:gd name="T48" fmla="*/ 105800506 w 164"/>
              <a:gd name="T49" fmla="*/ 67134184 h 72"/>
              <a:gd name="T50" fmla="*/ 95205279 w 164"/>
              <a:gd name="T51" fmla="*/ 67134184 h 72"/>
              <a:gd name="T52" fmla="*/ 74045143 w 164"/>
              <a:gd name="T53" fmla="*/ 62513898 h 72"/>
              <a:gd name="T54" fmla="*/ 47602639 w 164"/>
              <a:gd name="T55" fmla="*/ 57876149 h 72"/>
              <a:gd name="T56" fmla="*/ 21160136 w 164"/>
              <a:gd name="T57" fmla="*/ 50928191 h 72"/>
              <a:gd name="T58" fmla="*/ 0 w 164"/>
              <a:gd name="T59" fmla="*/ 41670023 h 72"/>
              <a:gd name="T60" fmla="*/ 0 w 164"/>
              <a:gd name="T61" fmla="*/ 32411987 h 72"/>
              <a:gd name="T62" fmla="*/ 26442504 w 164"/>
              <a:gd name="T63" fmla="*/ 16205994 h 72"/>
              <a:gd name="T64" fmla="*/ 84640370 w 164"/>
              <a:gd name="T65" fmla="*/ 2310209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1" name="Freeform 572"/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>
              <a:gd name="T0" fmla="*/ 284220055 w 146"/>
              <a:gd name="T1" fmla="*/ 0 h 109"/>
              <a:gd name="T2" fmla="*/ 265290192 w 146"/>
              <a:gd name="T3" fmla="*/ 0 h 109"/>
              <a:gd name="T4" fmla="*/ 221075160 w 146"/>
              <a:gd name="T5" fmla="*/ 9269544 h 109"/>
              <a:gd name="T6" fmla="*/ 164217544 w 146"/>
              <a:gd name="T7" fmla="*/ 21614614 h 109"/>
              <a:gd name="T8" fmla="*/ 94751356 w 146"/>
              <a:gd name="T9" fmla="*/ 43250491 h 109"/>
              <a:gd name="T10" fmla="*/ 37893740 w 146"/>
              <a:gd name="T11" fmla="*/ 74134648 h 109"/>
              <a:gd name="T12" fmla="*/ 6321292 w 146"/>
              <a:gd name="T13" fmla="*/ 120482220 h 109"/>
              <a:gd name="T14" fmla="*/ 0 w 146"/>
              <a:gd name="T15" fmla="*/ 182271653 h 109"/>
              <a:gd name="T16" fmla="*/ 37893740 w 146"/>
              <a:gd name="T17" fmla="*/ 262600172 h 109"/>
              <a:gd name="T18" fmla="*/ 536867478 w 146"/>
              <a:gd name="T19" fmla="*/ 336734966 h 109"/>
              <a:gd name="T20" fmla="*/ 530546186 w 146"/>
              <a:gd name="T21" fmla="*/ 321292814 h 109"/>
              <a:gd name="T22" fmla="*/ 530546186 w 146"/>
              <a:gd name="T23" fmla="*/ 287311867 h 109"/>
              <a:gd name="T24" fmla="*/ 530546186 w 146"/>
              <a:gd name="T25" fmla="*/ 234791833 h 109"/>
              <a:gd name="T26" fmla="*/ 549510247 w 146"/>
              <a:gd name="T27" fmla="*/ 179174862 h 109"/>
              <a:gd name="T28" fmla="*/ 587403987 w 146"/>
              <a:gd name="T29" fmla="*/ 123579010 h 109"/>
              <a:gd name="T30" fmla="*/ 656869990 w 146"/>
              <a:gd name="T31" fmla="*/ 83404192 h 109"/>
              <a:gd name="T32" fmla="*/ 764264114 w 146"/>
              <a:gd name="T33" fmla="*/ 61789578 h 109"/>
              <a:gd name="T34" fmla="*/ 922160181 w 146"/>
              <a:gd name="T35" fmla="*/ 71058976 h 109"/>
              <a:gd name="T36" fmla="*/ 284220055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2" name="Freeform 573"/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>
              <a:gd name="T0" fmla="*/ 284198988 w 146"/>
              <a:gd name="T1" fmla="*/ 0 h 107"/>
              <a:gd name="T2" fmla="*/ 265236369 w 146"/>
              <a:gd name="T3" fmla="*/ 0 h 107"/>
              <a:gd name="T4" fmla="*/ 221024639 w 146"/>
              <a:gd name="T5" fmla="*/ 6537533 h 107"/>
              <a:gd name="T6" fmla="*/ 157884486 w 146"/>
              <a:gd name="T7" fmla="*/ 19590640 h 107"/>
              <a:gd name="T8" fmla="*/ 94744333 w 146"/>
              <a:gd name="T9" fmla="*/ 39181429 h 107"/>
              <a:gd name="T10" fmla="*/ 37890857 w 146"/>
              <a:gd name="T11" fmla="*/ 75105070 h 107"/>
              <a:gd name="T12" fmla="*/ 0 w 146"/>
              <a:gd name="T13" fmla="*/ 124103777 h 107"/>
              <a:gd name="T14" fmla="*/ 0 w 146"/>
              <a:gd name="T15" fmla="*/ 189413379 h 107"/>
              <a:gd name="T16" fmla="*/ 37890857 w 146"/>
              <a:gd name="T17" fmla="*/ 277593662 h 107"/>
              <a:gd name="T18" fmla="*/ 530506934 w 146"/>
              <a:gd name="T19" fmla="*/ 349440797 h 107"/>
              <a:gd name="T20" fmla="*/ 524186061 w 146"/>
              <a:gd name="T21" fmla="*/ 336387689 h 107"/>
              <a:gd name="T22" fmla="*/ 524186061 w 146"/>
              <a:gd name="T23" fmla="*/ 297184303 h 107"/>
              <a:gd name="T24" fmla="*/ 524186061 w 146"/>
              <a:gd name="T25" fmla="*/ 244927808 h 107"/>
              <a:gd name="T26" fmla="*/ 543114484 w 146"/>
              <a:gd name="T27" fmla="*/ 182875846 h 107"/>
              <a:gd name="T28" fmla="*/ 581039537 w 146"/>
              <a:gd name="T29" fmla="*/ 130641310 h 107"/>
              <a:gd name="T30" fmla="*/ 650500563 w 146"/>
              <a:gd name="T31" fmla="*/ 88180136 h 107"/>
              <a:gd name="T32" fmla="*/ 764173319 w 146"/>
              <a:gd name="T33" fmla="*/ 62051814 h 107"/>
              <a:gd name="T34" fmla="*/ 922057805 w 146"/>
              <a:gd name="T35" fmla="*/ 75105070 h 107"/>
              <a:gd name="T36" fmla="*/ 284198988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3" name="Freeform 574"/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>
              <a:gd name="T0" fmla="*/ 0 w 629"/>
              <a:gd name="T1" fmla="*/ 130414765 h 182"/>
              <a:gd name="T2" fmla="*/ 2147483647 w 629"/>
              <a:gd name="T3" fmla="*/ 593429790 h 182"/>
              <a:gd name="T4" fmla="*/ 2147483647 w 629"/>
              <a:gd name="T5" fmla="*/ 463015025 h 182"/>
              <a:gd name="T6" fmla="*/ 159899335 w 629"/>
              <a:gd name="T7" fmla="*/ 0 h 182"/>
              <a:gd name="T8" fmla="*/ 0 w 629"/>
              <a:gd name="T9" fmla="*/ 130414765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4" name="Freeform 575"/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>
              <a:gd name="T0" fmla="*/ 0 w 606"/>
              <a:gd name="T1" fmla="*/ 76955211 h 170"/>
              <a:gd name="T2" fmla="*/ 2147483647 w 606"/>
              <a:gd name="T3" fmla="*/ 467244818 h 170"/>
              <a:gd name="T4" fmla="*/ 2147483647 w 606"/>
              <a:gd name="T5" fmla="*/ 390289607 h 170"/>
              <a:gd name="T6" fmla="*/ 27047619 w 606"/>
              <a:gd name="T7" fmla="*/ 0 h 170"/>
              <a:gd name="T8" fmla="*/ 0 w 606"/>
              <a:gd name="T9" fmla="*/ 76955211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5" name="Freeform 576"/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>
              <a:gd name="T0" fmla="*/ 0 w 606"/>
              <a:gd name="T1" fmla="*/ 76948758 h 170"/>
              <a:gd name="T2" fmla="*/ 2147483647 w 606"/>
              <a:gd name="T3" fmla="*/ 467185977 h 170"/>
              <a:gd name="T4" fmla="*/ 2147483647 w 606"/>
              <a:gd name="T5" fmla="*/ 390237219 h 170"/>
              <a:gd name="T6" fmla="*/ 27047619 w 606"/>
              <a:gd name="T7" fmla="*/ 0 h 170"/>
              <a:gd name="T8" fmla="*/ 0 w 606"/>
              <a:gd name="T9" fmla="*/ 76948758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6" name="AutoShape 577"/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7" name="Freeform 578"/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3664005 h 1904"/>
              <a:gd name="T6" fmla="*/ 2147483647 w 1894"/>
              <a:gd name="T7" fmla="*/ 11015922 h 1904"/>
              <a:gd name="T8" fmla="*/ 2147483647 w 1894"/>
              <a:gd name="T9" fmla="*/ 22007936 h 1904"/>
              <a:gd name="T10" fmla="*/ 2147483647 w 1894"/>
              <a:gd name="T11" fmla="*/ 36687863 h 1904"/>
              <a:gd name="T12" fmla="*/ 2147483647 w 1894"/>
              <a:gd name="T13" fmla="*/ 62383712 h 1904"/>
              <a:gd name="T14" fmla="*/ 2147483647 w 1894"/>
              <a:gd name="T15" fmla="*/ 95407570 h 1904"/>
              <a:gd name="T16" fmla="*/ 2147483647 w 1894"/>
              <a:gd name="T17" fmla="*/ 139447350 h 1904"/>
              <a:gd name="T18" fmla="*/ 2147483647 w 1894"/>
              <a:gd name="T19" fmla="*/ 201854817 h 1904"/>
              <a:gd name="T20" fmla="*/ 2147483647 w 1894"/>
              <a:gd name="T21" fmla="*/ 267902533 h 1904"/>
              <a:gd name="T22" fmla="*/ 2147483647 w 1894"/>
              <a:gd name="T23" fmla="*/ 355982094 h 1904"/>
              <a:gd name="T24" fmla="*/ 2147483647 w 1894"/>
              <a:gd name="T25" fmla="*/ 458741581 h 1904"/>
              <a:gd name="T26" fmla="*/ 2147483647 w 1894"/>
              <a:gd name="T27" fmla="*/ 583509005 h 1904"/>
              <a:gd name="T28" fmla="*/ 2147483647 w 1894"/>
              <a:gd name="T29" fmla="*/ 722980110 h 1904"/>
              <a:gd name="T30" fmla="*/ 2147483647 w 1894"/>
              <a:gd name="T31" fmla="*/ 884459151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1867894133 w 1894"/>
              <a:gd name="T67" fmla="*/ 2147483647 h 1904"/>
              <a:gd name="T68" fmla="*/ 1454046198 w 1894"/>
              <a:gd name="T69" fmla="*/ 2147483647 h 1904"/>
              <a:gd name="T70" fmla="*/ 1043925017 w 1894"/>
              <a:gd name="T71" fmla="*/ 2147483647 h 1904"/>
              <a:gd name="T72" fmla="*/ 641281691 w 1894"/>
              <a:gd name="T73" fmla="*/ 2147483647 h 1904"/>
              <a:gd name="T74" fmla="*/ 249794749 w 1894"/>
              <a:gd name="T75" fmla="*/ 2147483647 h 1904"/>
              <a:gd name="T76" fmla="*/ 59653505 w 1894"/>
              <a:gd name="T77" fmla="*/ 2147483647 h 1904"/>
              <a:gd name="T78" fmla="*/ 29814813 w 1894"/>
              <a:gd name="T79" fmla="*/ 2147483647 h 1904"/>
              <a:gd name="T80" fmla="*/ 0 w 1894"/>
              <a:gd name="T81" fmla="*/ 2147483647 h 1904"/>
              <a:gd name="T82" fmla="*/ 14907329 w 1894"/>
              <a:gd name="T83" fmla="*/ 2147483647 h 1904"/>
              <a:gd name="T84" fmla="*/ 1446592533 w 1894"/>
              <a:gd name="T85" fmla="*/ 2147483647 h 1904"/>
              <a:gd name="T86" fmla="*/ 1439138714 w 1894"/>
              <a:gd name="T87" fmla="*/ 2147483647 h 1904"/>
              <a:gd name="T88" fmla="*/ 1454046198 w 1894"/>
              <a:gd name="T89" fmla="*/ 2147483647 h 1904"/>
              <a:gd name="T90" fmla="*/ 1536060696 w 1894"/>
              <a:gd name="T91" fmla="*/ 2147483647 h 1904"/>
              <a:gd name="T92" fmla="*/ 1744860213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8" name="Freeform 579"/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>
              <a:gd name="T0" fmla="*/ 149013768 w 1106"/>
              <a:gd name="T1" fmla="*/ 0 h 331"/>
              <a:gd name="T2" fmla="*/ 2147483647 w 1106"/>
              <a:gd name="T3" fmla="*/ 910399910 h 331"/>
              <a:gd name="T4" fmla="*/ 2147483647 w 1106"/>
              <a:gd name="T5" fmla="*/ 1087886372 h 331"/>
              <a:gd name="T6" fmla="*/ 0 w 1106"/>
              <a:gd name="T7" fmla="*/ 118309539 h 331"/>
              <a:gd name="T8" fmla="*/ 149013768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89" name="Freeform 580"/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>
              <a:gd name="T0" fmla="*/ 2147483647 w 1285"/>
              <a:gd name="T1" fmla="*/ 1343273518 h 505"/>
              <a:gd name="T2" fmla="*/ 2147483647 w 1285"/>
              <a:gd name="T3" fmla="*/ 1336420346 h 505"/>
              <a:gd name="T4" fmla="*/ 2147483647 w 1285"/>
              <a:gd name="T5" fmla="*/ 1322668434 h 505"/>
              <a:gd name="T6" fmla="*/ 2147483647 w 1285"/>
              <a:gd name="T7" fmla="*/ 1298625297 h 505"/>
              <a:gd name="T8" fmla="*/ 2147483647 w 1285"/>
              <a:gd name="T9" fmla="*/ 1267706204 h 505"/>
              <a:gd name="T10" fmla="*/ 2147483647 w 1285"/>
              <a:gd name="T11" fmla="*/ 1219597145 h 505"/>
              <a:gd name="T12" fmla="*/ 2147483647 w 1285"/>
              <a:gd name="T13" fmla="*/ 1168072969 h 505"/>
              <a:gd name="T14" fmla="*/ 2147483647 w 1285"/>
              <a:gd name="T15" fmla="*/ 1106234632 h 505"/>
              <a:gd name="T16" fmla="*/ 2147483647 w 1285"/>
              <a:gd name="T17" fmla="*/ 1027206480 h 505"/>
              <a:gd name="T18" fmla="*/ 2147483647 w 1285"/>
              <a:gd name="T19" fmla="*/ 937887254 h 505"/>
              <a:gd name="T20" fmla="*/ 2147483647 w 1285"/>
              <a:gd name="T21" fmla="*/ 838253868 h 505"/>
              <a:gd name="T22" fmla="*/ 1780262972 w 1285"/>
              <a:gd name="T23" fmla="*/ 718015398 h 505"/>
              <a:gd name="T24" fmla="*/ 1372924123 w 1285"/>
              <a:gd name="T25" fmla="*/ 587463070 h 505"/>
              <a:gd name="T26" fmla="*/ 976876647 w 1285"/>
              <a:gd name="T27" fmla="*/ 439743410 h 505"/>
              <a:gd name="T28" fmla="*/ 584633381 w 1285"/>
              <a:gd name="T29" fmla="*/ 278271989 h 505"/>
              <a:gd name="T30" fmla="*/ 207437288 w 1285"/>
              <a:gd name="T31" fmla="*/ 96195333 h 505"/>
              <a:gd name="T32" fmla="*/ 22631311 w 1285"/>
              <a:gd name="T33" fmla="*/ 13751912 h 505"/>
              <a:gd name="T34" fmla="*/ 7535728 w 1285"/>
              <a:gd name="T35" fmla="*/ 109947245 h 505"/>
              <a:gd name="T36" fmla="*/ 0 w 1285"/>
              <a:gd name="T37" fmla="*/ 261104808 h 505"/>
              <a:gd name="T38" fmla="*/ 30167039 w 1285"/>
              <a:gd name="T39" fmla="*/ 412262370 h 505"/>
              <a:gd name="T40" fmla="*/ 71673861 w 1285"/>
              <a:gd name="T41" fmla="*/ 477538610 h 505"/>
              <a:gd name="T42" fmla="*/ 105620672 w 1285"/>
              <a:gd name="T43" fmla="*/ 494705791 h 505"/>
              <a:gd name="T44" fmla="*/ 177270249 w 1285"/>
              <a:gd name="T45" fmla="*/ 532500840 h 505"/>
              <a:gd name="T46" fmla="*/ 282891077 w 1285"/>
              <a:gd name="T47" fmla="*/ 584025017 h 505"/>
              <a:gd name="T48" fmla="*/ 422434432 w 1285"/>
              <a:gd name="T49" fmla="*/ 652739310 h 505"/>
              <a:gd name="T50" fmla="*/ 599704837 w 1285"/>
              <a:gd name="T51" fmla="*/ 728329408 h 505"/>
              <a:gd name="T52" fmla="*/ 810922053 w 1285"/>
              <a:gd name="T53" fmla="*/ 817648785 h 505"/>
              <a:gd name="T54" fmla="*/ 1059866163 w 1285"/>
              <a:gd name="T55" fmla="*/ 917282020 h 505"/>
              <a:gd name="T56" fmla="*/ 1350292812 w 1285"/>
              <a:gd name="T57" fmla="*/ 1016915406 h 505"/>
              <a:gd name="T58" fmla="*/ 1670886500 w 1285"/>
              <a:gd name="T59" fmla="*/ 1119963910 h 505"/>
              <a:gd name="T60" fmla="*/ 2036742810 w 1285"/>
              <a:gd name="T61" fmla="*/ 1226473101 h 505"/>
              <a:gd name="T62" fmla="*/ 2147483647 w 1285"/>
              <a:gd name="T63" fmla="*/ 1329544390 h 505"/>
              <a:gd name="T64" fmla="*/ 2147483647 w 1285"/>
              <a:gd name="T65" fmla="*/ 1429177776 h 505"/>
              <a:gd name="T66" fmla="*/ 2147483647 w 1285"/>
              <a:gd name="T67" fmla="*/ 1525372958 h 505"/>
              <a:gd name="T68" fmla="*/ 2147483647 w 1285"/>
              <a:gd name="T69" fmla="*/ 1621568291 h 505"/>
              <a:gd name="T70" fmla="*/ 2147483647 w 1285"/>
              <a:gd name="T71" fmla="*/ 1697135755 h 505"/>
              <a:gd name="T72" fmla="*/ 2147483647 w 1285"/>
              <a:gd name="T73" fmla="*/ 1728054848 h 505"/>
              <a:gd name="T74" fmla="*/ 2147483647 w 1285"/>
              <a:gd name="T75" fmla="*/ 1673092618 h 505"/>
              <a:gd name="T76" fmla="*/ 2147483647 w 1285"/>
              <a:gd name="T77" fmla="*/ 1566583276 h 505"/>
              <a:gd name="T78" fmla="*/ 2147483647 w 1285"/>
              <a:gd name="T79" fmla="*/ 1425739723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0" name="AutoShape 581"/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1" name="Freeform 582"/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>
              <a:gd name="T0" fmla="*/ 1071820966 w 179"/>
              <a:gd name="T1" fmla="*/ 518592065 h 216"/>
              <a:gd name="T2" fmla="*/ 833682595 w 179"/>
              <a:gd name="T3" fmla="*/ 685342535 h 216"/>
              <a:gd name="T4" fmla="*/ 646479485 w 179"/>
              <a:gd name="T5" fmla="*/ 870504037 h 216"/>
              <a:gd name="T6" fmla="*/ 459342473 w 179"/>
              <a:gd name="T7" fmla="*/ 1092767796 h 216"/>
              <a:gd name="T8" fmla="*/ 306272296 w 179"/>
              <a:gd name="T9" fmla="*/ 1333582815 h 216"/>
              <a:gd name="T10" fmla="*/ 170136644 w 179"/>
              <a:gd name="T11" fmla="*/ 1592878715 h 216"/>
              <a:gd name="T12" fmla="*/ 85068193 w 179"/>
              <a:gd name="T13" fmla="*/ 1870725875 h 216"/>
              <a:gd name="T14" fmla="*/ 34000992 w 179"/>
              <a:gd name="T15" fmla="*/ 2147483647 h 216"/>
              <a:gd name="T16" fmla="*/ 0 w 179"/>
              <a:gd name="T17" fmla="*/ 2147483647 h 216"/>
              <a:gd name="T18" fmla="*/ 34000992 w 179"/>
              <a:gd name="T19" fmla="*/ 2147483647 h 216"/>
              <a:gd name="T20" fmla="*/ 170136644 w 179"/>
              <a:gd name="T21" fmla="*/ 2147483647 h 216"/>
              <a:gd name="T22" fmla="*/ 391274647 w 179"/>
              <a:gd name="T23" fmla="*/ 2147483647 h 216"/>
              <a:gd name="T24" fmla="*/ 680546576 w 179"/>
              <a:gd name="T25" fmla="*/ 2147483647 h 216"/>
              <a:gd name="T26" fmla="*/ 1003819239 w 179"/>
              <a:gd name="T27" fmla="*/ 2147483647 h 216"/>
              <a:gd name="T28" fmla="*/ 1344026428 w 179"/>
              <a:gd name="T29" fmla="*/ 2147483647 h 216"/>
              <a:gd name="T30" fmla="*/ 1701366182 w 179"/>
              <a:gd name="T31" fmla="*/ 2147483647 h 216"/>
              <a:gd name="T32" fmla="*/ 2041573371 w 179"/>
              <a:gd name="T33" fmla="*/ 2147483647 h 216"/>
              <a:gd name="T34" fmla="*/ 210964119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3708288 w 179"/>
              <a:gd name="T45" fmla="*/ 2147483647 h 216"/>
              <a:gd name="T46" fmla="*/ 2058639838 w 179"/>
              <a:gd name="T47" fmla="*/ 2147483647 h 216"/>
              <a:gd name="T48" fmla="*/ 1973571644 w 179"/>
              <a:gd name="T49" fmla="*/ 2147483647 h 216"/>
              <a:gd name="T50" fmla="*/ 1786434633 w 179"/>
              <a:gd name="T51" fmla="*/ 2147483647 h 216"/>
              <a:gd name="T52" fmla="*/ 1616297989 w 179"/>
              <a:gd name="T53" fmla="*/ 2147483647 h 216"/>
              <a:gd name="T54" fmla="*/ 1429094621 w 179"/>
              <a:gd name="T55" fmla="*/ 2147483647 h 216"/>
              <a:gd name="T56" fmla="*/ 1276024701 w 179"/>
              <a:gd name="T57" fmla="*/ 2147483647 h 216"/>
              <a:gd name="T58" fmla="*/ 1105888057 w 179"/>
              <a:gd name="T59" fmla="*/ 2147483647 h 216"/>
              <a:gd name="T60" fmla="*/ 952751780 w 179"/>
              <a:gd name="T61" fmla="*/ 2147483647 h 216"/>
              <a:gd name="T62" fmla="*/ 799615761 w 179"/>
              <a:gd name="T63" fmla="*/ 2147483647 h 216"/>
              <a:gd name="T64" fmla="*/ 663545951 w 179"/>
              <a:gd name="T65" fmla="*/ 2147483647 h 216"/>
              <a:gd name="T66" fmla="*/ 612478493 w 179"/>
              <a:gd name="T67" fmla="*/ 2147483647 h 216"/>
              <a:gd name="T68" fmla="*/ 748614402 w 179"/>
              <a:gd name="T69" fmla="*/ 1667013377 h 216"/>
              <a:gd name="T70" fmla="*/ 1037820231 w 179"/>
              <a:gd name="T71" fmla="*/ 1240967006 h 216"/>
              <a:gd name="T72" fmla="*/ 1429094621 w 179"/>
              <a:gd name="T73" fmla="*/ 870504037 h 216"/>
              <a:gd name="T74" fmla="*/ 1854436360 w 179"/>
              <a:gd name="T75" fmla="*/ 592726727 h 216"/>
              <a:gd name="T76" fmla="*/ 2147483647 w 179"/>
              <a:gd name="T77" fmla="*/ 388944115 h 216"/>
              <a:gd name="T78" fmla="*/ 2147483647 w 179"/>
              <a:gd name="T79" fmla="*/ 222263758 h 216"/>
              <a:gd name="T80" fmla="*/ 2147483647 w 179"/>
              <a:gd name="T81" fmla="*/ 92615808 h 216"/>
              <a:gd name="T82" fmla="*/ 2147483647 w 179"/>
              <a:gd name="T83" fmla="*/ 18551260 h 216"/>
              <a:gd name="T84" fmla="*/ 2147483647 w 179"/>
              <a:gd name="T85" fmla="*/ 0 h 216"/>
              <a:gd name="T86" fmla="*/ 2147483647 w 179"/>
              <a:gd name="T87" fmla="*/ 37032406 h 216"/>
              <a:gd name="T88" fmla="*/ 2109641197 w 179"/>
              <a:gd name="T89" fmla="*/ 92615808 h 216"/>
              <a:gd name="T90" fmla="*/ 1837435735 w 179"/>
              <a:gd name="T91" fmla="*/ 185231617 h 216"/>
              <a:gd name="T92" fmla="*/ 1565230530 w 179"/>
              <a:gd name="T93" fmla="*/ 277847160 h 216"/>
              <a:gd name="T94" fmla="*/ 1310025436 w 179"/>
              <a:gd name="T95" fmla="*/ 407495375 h 216"/>
              <a:gd name="T96" fmla="*/ 1071820966 w 179"/>
              <a:gd name="T97" fmla="*/ 518592065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2" name="Freeform 583"/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>
              <a:gd name="T0" fmla="*/ 1511863395 w 114"/>
              <a:gd name="T1" fmla="*/ 1018703248 h 168"/>
              <a:gd name="T2" fmla="*/ 1590588523 w 114"/>
              <a:gd name="T3" fmla="*/ 1333582815 h 168"/>
              <a:gd name="T4" fmla="*/ 1574881297 w 114"/>
              <a:gd name="T5" fmla="*/ 1629911121 h 168"/>
              <a:gd name="T6" fmla="*/ 1448908409 w 114"/>
              <a:gd name="T7" fmla="*/ 1870725875 h 168"/>
              <a:gd name="T8" fmla="*/ 1291394988 w 114"/>
              <a:gd name="T9" fmla="*/ 2074438637 h 168"/>
              <a:gd name="T10" fmla="*/ 1086634058 w 114"/>
              <a:gd name="T11" fmla="*/ 2147483647 h 168"/>
              <a:gd name="T12" fmla="*/ 850458424 w 114"/>
              <a:gd name="T13" fmla="*/ 2147483647 h 168"/>
              <a:gd name="T14" fmla="*/ 629927353 w 114"/>
              <a:gd name="T15" fmla="*/ 2147483647 h 168"/>
              <a:gd name="T16" fmla="*/ 425229338 w 114"/>
              <a:gd name="T17" fmla="*/ 2147483647 h 168"/>
              <a:gd name="T18" fmla="*/ 393688804 w 114"/>
              <a:gd name="T19" fmla="*/ 2147483647 h 168"/>
              <a:gd name="T20" fmla="*/ 377981578 w 114"/>
              <a:gd name="T21" fmla="*/ 2147483647 h 168"/>
              <a:gd name="T22" fmla="*/ 377981578 w 114"/>
              <a:gd name="T23" fmla="*/ 2147483647 h 168"/>
              <a:gd name="T24" fmla="*/ 393688804 w 114"/>
              <a:gd name="T25" fmla="*/ 2147483647 h 168"/>
              <a:gd name="T26" fmla="*/ 440936564 w 114"/>
              <a:gd name="T27" fmla="*/ 2147483647 h 168"/>
              <a:gd name="T28" fmla="*/ 488184324 w 114"/>
              <a:gd name="T29" fmla="*/ 2147483647 h 168"/>
              <a:gd name="T30" fmla="*/ 519724607 w 114"/>
              <a:gd name="T31" fmla="*/ 2147483647 h 168"/>
              <a:gd name="T32" fmla="*/ 582679593 w 114"/>
              <a:gd name="T33" fmla="*/ 2147483647 h 168"/>
              <a:gd name="T34" fmla="*/ 834688283 w 114"/>
              <a:gd name="T35" fmla="*/ 2147483647 h 168"/>
              <a:gd name="T36" fmla="*/ 1086634058 w 114"/>
              <a:gd name="T37" fmla="*/ 2147483647 h 168"/>
              <a:gd name="T38" fmla="*/ 1322872607 w 114"/>
              <a:gd name="T39" fmla="*/ 2147483647 h 168"/>
              <a:gd name="T40" fmla="*/ 1527633537 w 114"/>
              <a:gd name="T41" fmla="*/ 2147483647 h 168"/>
              <a:gd name="T42" fmla="*/ 1685084043 w 114"/>
              <a:gd name="T43" fmla="*/ 1963341683 h 168"/>
              <a:gd name="T44" fmla="*/ 1779579312 w 114"/>
              <a:gd name="T45" fmla="*/ 1648462117 h 168"/>
              <a:gd name="T46" fmla="*/ 1795349453 w 114"/>
              <a:gd name="T47" fmla="*/ 1315031554 h 168"/>
              <a:gd name="T48" fmla="*/ 1732331552 w 114"/>
              <a:gd name="T49" fmla="*/ 944638435 h 168"/>
              <a:gd name="T50" fmla="*/ 1590588523 w 114"/>
              <a:gd name="T51" fmla="*/ 666791275 h 168"/>
              <a:gd name="T52" fmla="*/ 1370120366 w 114"/>
              <a:gd name="T53" fmla="*/ 444527517 h 168"/>
              <a:gd name="T54" fmla="*/ 1102404199 w 114"/>
              <a:gd name="T55" fmla="*/ 259296165 h 168"/>
              <a:gd name="T56" fmla="*/ 803210915 w 114"/>
              <a:gd name="T57" fmla="*/ 129647950 h 168"/>
              <a:gd name="T58" fmla="*/ 503954465 w 114"/>
              <a:gd name="T59" fmla="*/ 37032406 h 168"/>
              <a:gd name="T60" fmla="*/ 267715916 w 114"/>
              <a:gd name="T61" fmla="*/ 0 h 168"/>
              <a:gd name="T62" fmla="*/ 78725128 w 114"/>
              <a:gd name="T63" fmla="*/ 0 h 168"/>
              <a:gd name="T64" fmla="*/ 0 w 114"/>
              <a:gd name="T65" fmla="*/ 55583402 h 168"/>
              <a:gd name="T66" fmla="*/ 188990789 w 114"/>
              <a:gd name="T67" fmla="*/ 166680356 h 168"/>
              <a:gd name="T68" fmla="*/ 409459196 w 114"/>
              <a:gd name="T69" fmla="*/ 240815019 h 168"/>
              <a:gd name="T70" fmla="*/ 645697494 w 114"/>
              <a:gd name="T71" fmla="*/ 314879567 h 168"/>
              <a:gd name="T72" fmla="*/ 850458424 w 114"/>
              <a:gd name="T73" fmla="*/ 407495375 h 168"/>
              <a:gd name="T74" fmla="*/ 1070926832 w 114"/>
              <a:gd name="T75" fmla="*/ 500110919 h 168"/>
              <a:gd name="T76" fmla="*/ 1259917620 w 114"/>
              <a:gd name="T77" fmla="*/ 629759133 h 168"/>
              <a:gd name="T78" fmla="*/ 1401660649 w 114"/>
              <a:gd name="T79" fmla="*/ 796439490 h 168"/>
              <a:gd name="T80" fmla="*/ 1511863395 w 114"/>
              <a:gd name="T81" fmla="*/ 101870324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3" name="Freeform 584"/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>
              <a:gd name="T0" fmla="*/ 1548797549 w 289"/>
              <a:gd name="T1" fmla="*/ 1173326940 h 351"/>
              <a:gd name="T2" fmla="*/ 825989920 w 289"/>
              <a:gd name="T3" fmla="*/ 1913408739 h 351"/>
              <a:gd name="T4" fmla="*/ 258155042 w 289"/>
              <a:gd name="T5" fmla="*/ 2147483647 h 351"/>
              <a:gd name="T6" fmla="*/ 0 w 289"/>
              <a:gd name="T7" fmla="*/ 2147483647 h 351"/>
              <a:gd name="T8" fmla="*/ 51657755 w 289"/>
              <a:gd name="T9" fmla="*/ 2147483647 h 351"/>
              <a:gd name="T10" fmla="*/ 137642654 w 289"/>
              <a:gd name="T11" fmla="*/ 2147483647 h 351"/>
              <a:gd name="T12" fmla="*/ 292549311 w 289"/>
              <a:gd name="T13" fmla="*/ 2147483647 h 351"/>
              <a:gd name="T14" fmla="*/ 499046598 w 289"/>
              <a:gd name="T15" fmla="*/ 2147483647 h 351"/>
              <a:gd name="T16" fmla="*/ 860450541 w 289"/>
              <a:gd name="T17" fmla="*/ 2147483647 h 351"/>
              <a:gd name="T18" fmla="*/ 1325103128 w 289"/>
              <a:gd name="T19" fmla="*/ 2147483647 h 351"/>
              <a:gd name="T20" fmla="*/ 1841346860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1686440462 w 289"/>
              <a:gd name="T53" fmla="*/ 2147483647 h 351"/>
              <a:gd name="T54" fmla="*/ 1239051361 w 289"/>
              <a:gd name="T55" fmla="*/ 2147483647 h 351"/>
              <a:gd name="T56" fmla="*/ 843253665 w 289"/>
              <a:gd name="T57" fmla="*/ 2147483647 h 351"/>
              <a:gd name="T58" fmla="*/ 585098365 w 289"/>
              <a:gd name="T59" fmla="*/ 2147483647 h 351"/>
              <a:gd name="T60" fmla="*/ 516243733 w 289"/>
              <a:gd name="T61" fmla="*/ 2147483647 h 351"/>
              <a:gd name="T62" fmla="*/ 585098365 w 289"/>
              <a:gd name="T63" fmla="*/ 2147483647 h 351"/>
              <a:gd name="T64" fmla="*/ 791595909 w 289"/>
              <a:gd name="T65" fmla="*/ 2147483647 h 351"/>
              <a:gd name="T66" fmla="*/ 1101342097 w 289"/>
              <a:gd name="T67" fmla="*/ 2147483647 h 351"/>
              <a:gd name="T68" fmla="*/ 1462746040 w 289"/>
              <a:gd name="T69" fmla="*/ 1841224037 h 351"/>
              <a:gd name="T70" fmla="*/ 1892938006 w 289"/>
              <a:gd name="T71" fmla="*/ 1389949772 h 351"/>
              <a:gd name="T72" fmla="*/ 2147483647 w 289"/>
              <a:gd name="T73" fmla="*/ 956704369 h 351"/>
              <a:gd name="T74" fmla="*/ 2147483647 w 289"/>
              <a:gd name="T75" fmla="*/ 631770383 h 351"/>
              <a:gd name="T76" fmla="*/ 2147483647 w 289"/>
              <a:gd name="T77" fmla="*/ 342963111 h 351"/>
              <a:gd name="T78" fmla="*/ 2147483647 w 289"/>
              <a:gd name="T79" fmla="*/ 108311416 h 351"/>
              <a:gd name="T80" fmla="*/ 2147483647 w 289"/>
              <a:gd name="T81" fmla="*/ 0 h 351"/>
              <a:gd name="T82" fmla="*/ 2147483647 w 289"/>
              <a:gd name="T83" fmla="*/ 72184701 h 351"/>
              <a:gd name="T84" fmla="*/ 2147483647 w 289"/>
              <a:gd name="T85" fmla="*/ 306836396 h 351"/>
              <a:gd name="T86" fmla="*/ 2147483647 w 289"/>
              <a:gd name="T87" fmla="*/ 631770383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4" name="Freeform 585"/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>
              <a:gd name="T0" fmla="*/ 2147483647 w 254"/>
              <a:gd name="T1" fmla="*/ 1315122873 h 234"/>
              <a:gd name="T2" fmla="*/ 2147483647 w 254"/>
              <a:gd name="T3" fmla="*/ 1555871573 h 234"/>
              <a:gd name="T4" fmla="*/ 2147483647 w 254"/>
              <a:gd name="T5" fmla="*/ 1833723359 h 234"/>
              <a:gd name="T6" fmla="*/ 2147483647 w 254"/>
              <a:gd name="T7" fmla="*/ 2130056440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1981924824 h 234"/>
              <a:gd name="T54" fmla="*/ 2147483647 w 254"/>
              <a:gd name="T55" fmla="*/ 1555871573 h 234"/>
              <a:gd name="T56" fmla="*/ 2147483647 w 254"/>
              <a:gd name="T57" fmla="*/ 1185402702 h 234"/>
              <a:gd name="T58" fmla="*/ 2147483647 w 254"/>
              <a:gd name="T59" fmla="*/ 981686707 h 234"/>
              <a:gd name="T60" fmla="*/ 2147483647 w 254"/>
              <a:gd name="T61" fmla="*/ 833485242 h 234"/>
              <a:gd name="T62" fmla="*/ 2147483647 w 254"/>
              <a:gd name="T63" fmla="*/ 666802216 h 234"/>
              <a:gd name="T64" fmla="*/ 2147483647 w 254"/>
              <a:gd name="T65" fmla="*/ 537151896 h 234"/>
              <a:gd name="T66" fmla="*/ 2147483647 w 254"/>
              <a:gd name="T67" fmla="*/ 388950431 h 234"/>
              <a:gd name="T68" fmla="*/ 2015625000 w 254"/>
              <a:gd name="T69" fmla="*/ 296333081 h 234"/>
              <a:gd name="T70" fmla="*/ 1734375000 w 254"/>
              <a:gd name="T71" fmla="*/ 222267405 h 234"/>
              <a:gd name="T72" fmla="*/ 1453125000 w 254"/>
              <a:gd name="T73" fmla="*/ 129650055 h 234"/>
              <a:gd name="T74" fmla="*/ 1171875000 w 254"/>
              <a:gd name="T75" fmla="*/ 74065675 h 234"/>
              <a:gd name="T76" fmla="*/ 921875000 w 254"/>
              <a:gd name="T77" fmla="*/ 37032970 h 234"/>
              <a:gd name="T78" fmla="*/ 671875000 w 254"/>
              <a:gd name="T79" fmla="*/ 0 h 234"/>
              <a:gd name="T80" fmla="*/ 484375000 w 254"/>
              <a:gd name="T81" fmla="*/ 0 h 234"/>
              <a:gd name="T82" fmla="*/ 296875000 w 254"/>
              <a:gd name="T83" fmla="*/ 0 h 234"/>
              <a:gd name="T84" fmla="*/ 156250000 w 254"/>
              <a:gd name="T85" fmla="*/ 0 h 234"/>
              <a:gd name="T86" fmla="*/ 46875000 w 254"/>
              <a:gd name="T87" fmla="*/ 37032970 h 234"/>
              <a:gd name="T88" fmla="*/ 0 w 254"/>
              <a:gd name="T89" fmla="*/ 74065675 h 234"/>
              <a:gd name="T90" fmla="*/ 171875000 w 254"/>
              <a:gd name="T91" fmla="*/ 111168760 h 234"/>
              <a:gd name="T92" fmla="*/ 328125000 w 254"/>
              <a:gd name="T93" fmla="*/ 129650055 h 234"/>
              <a:gd name="T94" fmla="*/ 531250000 w 254"/>
              <a:gd name="T95" fmla="*/ 166683025 h 234"/>
              <a:gd name="T96" fmla="*/ 718750000 w 254"/>
              <a:gd name="T97" fmla="*/ 222267405 h 234"/>
              <a:gd name="T98" fmla="*/ 921875000 w 254"/>
              <a:gd name="T99" fmla="*/ 277851786 h 234"/>
              <a:gd name="T100" fmla="*/ 1156250000 w 254"/>
              <a:gd name="T101" fmla="*/ 314884491 h 234"/>
              <a:gd name="T102" fmla="*/ 1359375000 w 254"/>
              <a:gd name="T103" fmla="*/ 370468871 h 234"/>
              <a:gd name="T104" fmla="*/ 1593750000 w 254"/>
              <a:gd name="T105" fmla="*/ 425983401 h 234"/>
              <a:gd name="T106" fmla="*/ 1812500000 w 254"/>
              <a:gd name="T107" fmla="*/ 518600486 h 234"/>
              <a:gd name="T108" fmla="*/ 2046875000 w 254"/>
              <a:gd name="T109" fmla="*/ 592736276 h 234"/>
              <a:gd name="T110" fmla="*/ 2147483647 w 254"/>
              <a:gd name="T111" fmla="*/ 666802216 h 234"/>
              <a:gd name="T112" fmla="*/ 2147483647 w 254"/>
              <a:gd name="T113" fmla="*/ 777970712 h 234"/>
              <a:gd name="T114" fmla="*/ 2147483647 w 254"/>
              <a:gd name="T115" fmla="*/ 889069357 h 234"/>
              <a:gd name="T116" fmla="*/ 2147483647 w 254"/>
              <a:gd name="T117" fmla="*/ 1018719677 h 234"/>
              <a:gd name="T118" fmla="*/ 2147483647 w 254"/>
              <a:gd name="T119" fmla="*/ 1166921143 h 234"/>
              <a:gd name="T120" fmla="*/ 2147483647 w 254"/>
              <a:gd name="T121" fmla="*/ 1315122873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5" name="Freeform 586"/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>
              <a:gd name="T0" fmla="*/ 0 w 103"/>
              <a:gd name="T1" fmla="*/ 2092442260 h 221"/>
              <a:gd name="T2" fmla="*/ 0 w 103"/>
              <a:gd name="T3" fmla="*/ 2147483647 h 221"/>
              <a:gd name="T4" fmla="*/ 59961262 w 103"/>
              <a:gd name="T5" fmla="*/ 2147483647 h 221"/>
              <a:gd name="T6" fmla="*/ 179944204 w 103"/>
              <a:gd name="T7" fmla="*/ 2147483647 h 221"/>
              <a:gd name="T8" fmla="*/ 329908023 w 103"/>
              <a:gd name="T9" fmla="*/ 2147483647 h 221"/>
              <a:gd name="T10" fmla="*/ 524872751 w 103"/>
              <a:gd name="T11" fmla="*/ 2147483647 h 221"/>
              <a:gd name="T12" fmla="*/ 749818357 w 103"/>
              <a:gd name="T13" fmla="*/ 2147483647 h 221"/>
              <a:gd name="T14" fmla="*/ 989784487 w 103"/>
              <a:gd name="T15" fmla="*/ 2147483647 h 221"/>
              <a:gd name="T16" fmla="*/ 1244710724 w 103"/>
              <a:gd name="T17" fmla="*/ 2147483647 h 221"/>
              <a:gd name="T18" fmla="*/ 1334713035 w 103"/>
              <a:gd name="T19" fmla="*/ 2147483647 h 221"/>
              <a:gd name="T20" fmla="*/ 1409695068 w 103"/>
              <a:gd name="T21" fmla="*/ 2147483647 h 221"/>
              <a:gd name="T22" fmla="*/ 1469656083 w 103"/>
              <a:gd name="T23" fmla="*/ 2147483647 h 221"/>
              <a:gd name="T24" fmla="*/ 1499636715 w 103"/>
              <a:gd name="T25" fmla="*/ 2147483647 h 221"/>
              <a:gd name="T26" fmla="*/ 1499636715 w 103"/>
              <a:gd name="T27" fmla="*/ 2147483647 h 221"/>
              <a:gd name="T28" fmla="*/ 1484676854 w 103"/>
              <a:gd name="T29" fmla="*/ 2147483647 h 221"/>
              <a:gd name="T30" fmla="*/ 1439675452 w 103"/>
              <a:gd name="T31" fmla="*/ 2147483647 h 221"/>
              <a:gd name="T32" fmla="*/ 1364693666 w 103"/>
              <a:gd name="T33" fmla="*/ 2147483647 h 221"/>
              <a:gd name="T34" fmla="*/ 1109767676 w 103"/>
              <a:gd name="T35" fmla="*/ 2147483647 h 221"/>
              <a:gd name="T36" fmla="*/ 869801546 w 103"/>
              <a:gd name="T37" fmla="*/ 2147483647 h 221"/>
              <a:gd name="T38" fmla="*/ 674836571 w 103"/>
              <a:gd name="T39" fmla="*/ 2147483647 h 221"/>
              <a:gd name="T40" fmla="*/ 539893522 w 103"/>
              <a:gd name="T41" fmla="*/ 2147483647 h 221"/>
              <a:gd name="T42" fmla="*/ 449890965 w 103"/>
              <a:gd name="T43" fmla="*/ 2147483647 h 221"/>
              <a:gd name="T44" fmla="*/ 404889810 w 103"/>
              <a:gd name="T45" fmla="*/ 2109762330 h 221"/>
              <a:gd name="T46" fmla="*/ 404889810 w 103"/>
              <a:gd name="T47" fmla="*/ 1781217324 h 221"/>
              <a:gd name="T48" fmla="*/ 479871596 w 103"/>
              <a:gd name="T49" fmla="*/ 1452605600 h 221"/>
              <a:gd name="T50" fmla="*/ 569874153 w 103"/>
              <a:gd name="T51" fmla="*/ 1210526992 h 221"/>
              <a:gd name="T52" fmla="*/ 689857095 w 103"/>
              <a:gd name="T53" fmla="*/ 985701478 h 221"/>
              <a:gd name="T54" fmla="*/ 839820915 w 103"/>
              <a:gd name="T55" fmla="*/ 795449128 h 221"/>
              <a:gd name="T56" fmla="*/ 989784487 w 103"/>
              <a:gd name="T57" fmla="*/ 605263496 h 221"/>
              <a:gd name="T58" fmla="*/ 1139748307 w 103"/>
              <a:gd name="T59" fmla="*/ 432330958 h 221"/>
              <a:gd name="T60" fmla="*/ 1289711880 w 103"/>
              <a:gd name="T61" fmla="*/ 293971842 h 221"/>
              <a:gd name="T62" fmla="*/ 1439675452 w 103"/>
              <a:gd name="T63" fmla="*/ 138359374 h 221"/>
              <a:gd name="T64" fmla="*/ 1544637870 w 103"/>
              <a:gd name="T65" fmla="*/ 17320070 h 221"/>
              <a:gd name="T66" fmla="*/ 1439675452 w 103"/>
              <a:gd name="T67" fmla="*/ 0 h 221"/>
              <a:gd name="T68" fmla="*/ 1259731249 w 103"/>
              <a:gd name="T69" fmla="*/ 86466140 h 221"/>
              <a:gd name="T70" fmla="*/ 1034785889 w 103"/>
              <a:gd name="T71" fmla="*/ 293971842 h 221"/>
              <a:gd name="T72" fmla="*/ 764839128 w 103"/>
              <a:gd name="T73" fmla="*/ 570690332 h 221"/>
              <a:gd name="T74" fmla="*/ 509852227 w 103"/>
              <a:gd name="T75" fmla="*/ 916555150 h 221"/>
              <a:gd name="T76" fmla="*/ 269946761 w 103"/>
              <a:gd name="T77" fmla="*/ 1296993132 h 221"/>
              <a:gd name="T78" fmla="*/ 104962417 w 103"/>
              <a:gd name="T79" fmla="*/ 1694751184 h 221"/>
              <a:gd name="T80" fmla="*/ 0 w 103"/>
              <a:gd name="T81" fmla="*/ 2092442260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6" name="Freeform 587"/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>
              <a:gd name="T0" fmla="*/ 2147483647 w 221"/>
              <a:gd name="T1" fmla="*/ 2130022040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050094937 w 221"/>
              <a:gd name="T15" fmla="*/ 2147483647 h 288"/>
              <a:gd name="T16" fmla="*/ 1843460917 w 221"/>
              <a:gd name="T17" fmla="*/ 2147483647 h 288"/>
              <a:gd name="T18" fmla="*/ 1779934558 w 221"/>
              <a:gd name="T19" fmla="*/ 2147483647 h 288"/>
              <a:gd name="T20" fmla="*/ 1732210969 w 221"/>
              <a:gd name="T21" fmla="*/ 2147483647 h 288"/>
              <a:gd name="T22" fmla="*/ 1748139951 w 221"/>
              <a:gd name="T23" fmla="*/ 2147483647 h 288"/>
              <a:gd name="T24" fmla="*/ 1859389899 w 221"/>
              <a:gd name="T25" fmla="*/ 2147483647 h 288"/>
              <a:gd name="T26" fmla="*/ 1986505472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074438637 h 288"/>
              <a:gd name="T42" fmla="*/ 2147483647 w 221"/>
              <a:gd name="T43" fmla="*/ 1611429975 h 288"/>
              <a:gd name="T44" fmla="*/ 2147483647 w 221"/>
              <a:gd name="T45" fmla="*/ 1277999148 h 288"/>
              <a:gd name="T46" fmla="*/ 2147483647 w 221"/>
              <a:gd name="T47" fmla="*/ 1018703248 h 288"/>
              <a:gd name="T48" fmla="*/ 1811666059 w 221"/>
              <a:gd name="T49" fmla="*/ 740855823 h 288"/>
              <a:gd name="T50" fmla="*/ 1414390358 w 221"/>
              <a:gd name="T51" fmla="*/ 500110919 h 288"/>
              <a:gd name="T52" fmla="*/ 1048845906 w 221"/>
              <a:gd name="T53" fmla="*/ 277847160 h 288"/>
              <a:gd name="T54" fmla="*/ 667436081 w 221"/>
              <a:gd name="T55" fmla="*/ 111166804 h 288"/>
              <a:gd name="T56" fmla="*/ 349615218 w 221"/>
              <a:gd name="T57" fmla="*/ 18551260 h 288"/>
              <a:gd name="T58" fmla="*/ 111249948 w 221"/>
              <a:gd name="T59" fmla="*/ 18551260 h 288"/>
              <a:gd name="T60" fmla="*/ 127115573 w 221"/>
              <a:gd name="T61" fmla="*/ 92615808 h 288"/>
              <a:gd name="T62" fmla="*/ 413204683 w 221"/>
              <a:gd name="T63" fmla="*/ 240815019 h 288"/>
              <a:gd name="T64" fmla="*/ 746954277 w 221"/>
              <a:gd name="T65" fmla="*/ 407495375 h 288"/>
              <a:gd name="T66" fmla="*/ 1128364353 w 221"/>
              <a:gd name="T67" fmla="*/ 629759133 h 288"/>
              <a:gd name="T68" fmla="*/ 1525640306 w 221"/>
              <a:gd name="T69" fmla="*/ 889055033 h 288"/>
              <a:gd name="T70" fmla="*/ 1922916007 w 221"/>
              <a:gd name="T71" fmla="*/ 1185383604 h 288"/>
              <a:gd name="T72" fmla="*/ 2147483647 w 221"/>
              <a:gd name="T73" fmla="*/ 1500262906 h 288"/>
              <a:gd name="T74" fmla="*/ 2147483647 w 221"/>
              <a:gd name="T75" fmla="*/ 1815142473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7" name="Freeform 588"/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>
              <a:gd name="T0" fmla="*/ 367997091 w 74"/>
              <a:gd name="T1" fmla="*/ 222258963 h 174"/>
              <a:gd name="T2" fmla="*/ 341711500 w 74"/>
              <a:gd name="T3" fmla="*/ 129645219 h 174"/>
              <a:gd name="T4" fmla="*/ 302283350 w 74"/>
              <a:gd name="T5" fmla="*/ 55582269 h 174"/>
              <a:gd name="T6" fmla="*/ 223426814 w 74"/>
              <a:gd name="T7" fmla="*/ 18550794 h 174"/>
              <a:gd name="T8" fmla="*/ 157713073 w 74"/>
              <a:gd name="T9" fmla="*/ 0 h 174"/>
              <a:gd name="T10" fmla="*/ 91999332 w 74"/>
              <a:gd name="T11" fmla="*/ 37031475 h 174"/>
              <a:gd name="T12" fmla="*/ 39428150 w 74"/>
              <a:gd name="T13" fmla="*/ 92613744 h 174"/>
              <a:gd name="T14" fmla="*/ 0 w 74"/>
              <a:gd name="T15" fmla="*/ 185227488 h 174"/>
              <a:gd name="T16" fmla="*/ 0 w 74"/>
              <a:gd name="T17" fmla="*/ 296321913 h 174"/>
              <a:gd name="T18" fmla="*/ 65713741 w 74"/>
              <a:gd name="T19" fmla="*/ 722359159 h 174"/>
              <a:gd name="T20" fmla="*/ 170855868 w 74"/>
              <a:gd name="T21" fmla="*/ 1222389241 h 174"/>
              <a:gd name="T22" fmla="*/ 315425909 w 74"/>
              <a:gd name="T23" fmla="*/ 1703938642 h 174"/>
              <a:gd name="T24" fmla="*/ 473138982 w 74"/>
              <a:gd name="T25" fmla="*/ 2147483647 h 174"/>
              <a:gd name="T26" fmla="*/ 643939158 w 74"/>
              <a:gd name="T27" fmla="*/ 2147483647 h 174"/>
              <a:gd name="T28" fmla="*/ 801651994 w 74"/>
              <a:gd name="T29" fmla="*/ 2147483647 h 174"/>
              <a:gd name="T30" fmla="*/ 906794121 w 74"/>
              <a:gd name="T31" fmla="*/ 2147483647 h 174"/>
              <a:gd name="T32" fmla="*/ 972507862 w 74"/>
              <a:gd name="T33" fmla="*/ 2147483647 h 174"/>
              <a:gd name="T34" fmla="*/ 946222272 w 74"/>
              <a:gd name="T35" fmla="*/ 2147483647 h 174"/>
              <a:gd name="T36" fmla="*/ 880508531 w 74"/>
              <a:gd name="T37" fmla="*/ 2147483647 h 174"/>
              <a:gd name="T38" fmla="*/ 801651994 w 74"/>
              <a:gd name="T39" fmla="*/ 2147483647 h 174"/>
              <a:gd name="T40" fmla="*/ 696510103 w 74"/>
              <a:gd name="T41" fmla="*/ 1944748399 h 174"/>
              <a:gd name="T42" fmla="*/ 604510771 w 74"/>
              <a:gd name="T43" fmla="*/ 1518781267 h 174"/>
              <a:gd name="T44" fmla="*/ 499368880 w 74"/>
              <a:gd name="T45" fmla="*/ 1074263341 h 174"/>
              <a:gd name="T46" fmla="*/ 420568037 w 74"/>
              <a:gd name="T47" fmla="*/ 648226095 h 174"/>
              <a:gd name="T48" fmla="*/ 367997091 w 74"/>
              <a:gd name="T49" fmla="*/ 222258963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8" name="Freeform 589"/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>
              <a:gd name="T0" fmla="*/ 291383671 w 39"/>
              <a:gd name="T1" fmla="*/ 150032034 h 87"/>
              <a:gd name="T2" fmla="*/ 276769879 w 39"/>
              <a:gd name="T3" fmla="*/ 83336597 h 87"/>
              <a:gd name="T4" fmla="*/ 233107035 w 39"/>
              <a:gd name="T5" fmla="*/ 33347718 h 87"/>
              <a:gd name="T6" fmla="*/ 189384598 w 39"/>
              <a:gd name="T7" fmla="*/ 0 h 87"/>
              <a:gd name="T8" fmla="*/ 116553517 w 39"/>
              <a:gd name="T9" fmla="*/ 0 h 87"/>
              <a:gd name="T10" fmla="*/ 72831081 w 39"/>
              <a:gd name="T11" fmla="*/ 16641160 h 87"/>
              <a:gd name="T12" fmla="*/ 29108644 w 39"/>
              <a:gd name="T13" fmla="*/ 49988879 h 87"/>
              <a:gd name="T14" fmla="*/ 0 w 39"/>
              <a:gd name="T15" fmla="*/ 100043155 h 87"/>
              <a:gd name="T16" fmla="*/ 0 w 39"/>
              <a:gd name="T17" fmla="*/ 166738592 h 87"/>
              <a:gd name="T18" fmla="*/ 0 w 39"/>
              <a:gd name="T19" fmla="*/ 366759505 h 87"/>
              <a:gd name="T20" fmla="*/ 43722437 w 39"/>
              <a:gd name="T21" fmla="*/ 583486975 h 87"/>
              <a:gd name="T22" fmla="*/ 101999317 w 39"/>
              <a:gd name="T23" fmla="*/ 800214446 h 87"/>
              <a:gd name="T24" fmla="*/ 189384598 w 39"/>
              <a:gd name="T25" fmla="*/ 1000300501 h 87"/>
              <a:gd name="T26" fmla="*/ 276769879 w 39"/>
              <a:gd name="T27" fmla="*/ 1200321669 h 87"/>
              <a:gd name="T28" fmla="*/ 364214752 w 39"/>
              <a:gd name="T29" fmla="*/ 1350353703 h 87"/>
              <a:gd name="T30" fmla="*/ 480768269 w 39"/>
              <a:gd name="T31" fmla="*/ 1433755442 h 87"/>
              <a:gd name="T32" fmla="*/ 553599350 w 39"/>
              <a:gd name="T33" fmla="*/ 1450396603 h 87"/>
              <a:gd name="T34" fmla="*/ 568153550 w 39"/>
              <a:gd name="T35" fmla="*/ 1166973951 h 87"/>
              <a:gd name="T36" fmla="*/ 495322469 w 39"/>
              <a:gd name="T37" fmla="*/ 833562164 h 87"/>
              <a:gd name="T38" fmla="*/ 393323396 w 39"/>
              <a:gd name="T39" fmla="*/ 483443820 h 87"/>
              <a:gd name="T40" fmla="*/ 291383671 w 39"/>
              <a:gd name="T41" fmla="*/ 150032034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699" name="Freeform 590"/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>
              <a:gd name="T0" fmla="*/ 229044686 w 34"/>
              <a:gd name="T1" fmla="*/ 108084720 h 51"/>
              <a:gd name="T2" fmla="*/ 229044686 w 34"/>
              <a:gd name="T3" fmla="*/ 123525429 h 51"/>
              <a:gd name="T4" fmla="*/ 229044686 w 34"/>
              <a:gd name="T5" fmla="*/ 123525429 h 51"/>
              <a:gd name="T6" fmla="*/ 229044686 w 34"/>
              <a:gd name="T7" fmla="*/ 123525429 h 51"/>
              <a:gd name="T8" fmla="*/ 229044686 w 34"/>
              <a:gd name="T9" fmla="*/ 123525429 h 51"/>
              <a:gd name="T10" fmla="*/ 216344353 w 34"/>
              <a:gd name="T11" fmla="*/ 77203300 h 51"/>
              <a:gd name="T12" fmla="*/ 178188255 w 34"/>
              <a:gd name="T13" fmla="*/ 15440710 h 51"/>
              <a:gd name="T14" fmla="*/ 139977758 w 34"/>
              <a:gd name="T15" fmla="*/ 0 h 51"/>
              <a:gd name="T16" fmla="*/ 89066928 w 34"/>
              <a:gd name="T17" fmla="*/ 0 h 51"/>
              <a:gd name="T18" fmla="*/ 50911063 w 34"/>
              <a:gd name="T19" fmla="*/ 15440710 h 51"/>
              <a:gd name="T20" fmla="*/ 12700567 w 34"/>
              <a:gd name="T21" fmla="*/ 77203300 h 51"/>
              <a:gd name="T22" fmla="*/ 0 w 34"/>
              <a:gd name="T23" fmla="*/ 123525429 h 51"/>
              <a:gd name="T24" fmla="*/ 0 w 34"/>
              <a:gd name="T25" fmla="*/ 169847559 h 51"/>
              <a:gd name="T26" fmla="*/ 12700567 w 34"/>
              <a:gd name="T27" fmla="*/ 247050859 h 51"/>
              <a:gd name="T28" fmla="*/ 50911063 w 34"/>
              <a:gd name="T29" fmla="*/ 355135578 h 51"/>
              <a:gd name="T30" fmla="*/ 101821893 w 34"/>
              <a:gd name="T31" fmla="*/ 463282304 h 51"/>
              <a:gd name="T32" fmla="*/ 165433290 w 34"/>
              <a:gd name="T33" fmla="*/ 571367273 h 51"/>
              <a:gd name="T34" fmla="*/ 229044686 w 34"/>
              <a:gd name="T35" fmla="*/ 664011282 h 51"/>
              <a:gd name="T36" fmla="*/ 318166247 w 34"/>
              <a:gd name="T37" fmla="*/ 725773873 h 51"/>
              <a:gd name="T38" fmla="*/ 381777643 w 34"/>
              <a:gd name="T39" fmla="*/ 787536712 h 51"/>
              <a:gd name="T40" fmla="*/ 432688706 w 34"/>
              <a:gd name="T41" fmla="*/ 787536712 h 51"/>
              <a:gd name="T42" fmla="*/ 419988140 w 34"/>
              <a:gd name="T43" fmla="*/ 617689153 h 51"/>
              <a:gd name="T44" fmla="*/ 369077077 w 34"/>
              <a:gd name="T45" fmla="*/ 416960424 h 51"/>
              <a:gd name="T46" fmla="*/ 292710715 w 34"/>
              <a:gd name="T47" fmla="*/ 231610149 h 51"/>
              <a:gd name="T48" fmla="*/ 229044686 w 34"/>
              <a:gd name="T49" fmla="*/ 108084720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0" name="Freeform 591"/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>
              <a:gd name="T0" fmla="*/ 778628165 w 46"/>
              <a:gd name="T1" fmla="*/ 170991068 h 33"/>
              <a:gd name="T2" fmla="*/ 862855670 w 46"/>
              <a:gd name="T3" fmla="*/ 156735703 h 33"/>
              <a:gd name="T4" fmla="*/ 947006974 w 46"/>
              <a:gd name="T5" fmla="*/ 135371032 h 33"/>
              <a:gd name="T6" fmla="*/ 968044800 w 46"/>
              <a:gd name="T7" fmla="*/ 106860109 h 33"/>
              <a:gd name="T8" fmla="*/ 968044800 w 46"/>
              <a:gd name="T9" fmla="*/ 71240073 h 33"/>
              <a:gd name="T10" fmla="*/ 925969148 w 46"/>
              <a:gd name="T11" fmla="*/ 35620036 h 33"/>
              <a:gd name="T12" fmla="*/ 862855670 w 46"/>
              <a:gd name="T13" fmla="*/ 14255365 h 33"/>
              <a:gd name="T14" fmla="*/ 778628165 w 46"/>
              <a:gd name="T15" fmla="*/ 0 h 33"/>
              <a:gd name="T16" fmla="*/ 673439035 w 46"/>
              <a:gd name="T17" fmla="*/ 0 h 33"/>
              <a:gd name="T18" fmla="*/ 610325557 w 46"/>
              <a:gd name="T19" fmla="*/ 0 h 33"/>
              <a:gd name="T20" fmla="*/ 526098052 w 46"/>
              <a:gd name="T21" fmla="*/ 7109114 h 33"/>
              <a:gd name="T22" fmla="*/ 399871096 w 46"/>
              <a:gd name="T23" fmla="*/ 21364671 h 33"/>
              <a:gd name="T24" fmla="*/ 252530113 w 46"/>
              <a:gd name="T25" fmla="*/ 49875402 h 33"/>
              <a:gd name="T26" fmla="*/ 105189130 w 46"/>
              <a:gd name="T27" fmla="*/ 99750995 h 33"/>
              <a:gd name="T28" fmla="*/ 42075652 w 46"/>
              <a:gd name="T29" fmla="*/ 142480145 h 33"/>
              <a:gd name="T30" fmla="*/ 0 w 46"/>
              <a:gd name="T31" fmla="*/ 185246433 h 33"/>
              <a:gd name="T32" fmla="*/ 0 w 46"/>
              <a:gd name="T33" fmla="*/ 206611105 h 33"/>
              <a:gd name="T34" fmla="*/ 63113478 w 46"/>
              <a:gd name="T35" fmla="*/ 220866662 h 33"/>
              <a:gd name="T36" fmla="*/ 147340983 w 46"/>
              <a:gd name="T37" fmla="*/ 235122027 h 33"/>
              <a:gd name="T38" fmla="*/ 252530113 w 46"/>
              <a:gd name="T39" fmla="*/ 235122027 h 33"/>
              <a:gd name="T40" fmla="*/ 336681417 w 46"/>
              <a:gd name="T41" fmla="*/ 235122027 h 33"/>
              <a:gd name="T42" fmla="*/ 441946748 w 46"/>
              <a:gd name="T43" fmla="*/ 220866662 h 33"/>
              <a:gd name="T44" fmla="*/ 547135878 w 46"/>
              <a:gd name="T45" fmla="*/ 213757356 h 33"/>
              <a:gd name="T46" fmla="*/ 673439035 w 46"/>
              <a:gd name="T47" fmla="*/ 199501991 h 33"/>
              <a:gd name="T48" fmla="*/ 778628165 w 46"/>
              <a:gd name="T49" fmla="*/ 170991068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1" name="Freeform 592"/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>
              <a:gd name="T0" fmla="*/ 1143807347 w 177"/>
              <a:gd name="T1" fmla="*/ 586473300 h 219"/>
              <a:gd name="T2" fmla="*/ 915005250 w 177"/>
              <a:gd name="T3" fmla="*/ 764145082 h 219"/>
              <a:gd name="T4" fmla="*/ 721450314 w 177"/>
              <a:gd name="T5" fmla="*/ 959658886 h 219"/>
              <a:gd name="T6" fmla="*/ 510305740 w 177"/>
              <a:gd name="T7" fmla="*/ 1172878490 h 219"/>
              <a:gd name="T8" fmla="*/ 351930338 w 177"/>
              <a:gd name="T9" fmla="*/ 1403940376 h 219"/>
              <a:gd name="T10" fmla="*/ 211144574 w 177"/>
              <a:gd name="T11" fmla="*/ 1652708063 h 219"/>
              <a:gd name="T12" fmla="*/ 105606230 w 177"/>
              <a:gd name="T13" fmla="*/ 1901543599 h 219"/>
              <a:gd name="T14" fmla="*/ 35179535 w 177"/>
              <a:gd name="T15" fmla="*/ 2147483647 h 219"/>
              <a:gd name="T16" fmla="*/ 0 w 177"/>
              <a:gd name="T17" fmla="*/ 2147483647 h 219"/>
              <a:gd name="T18" fmla="*/ 35179535 w 177"/>
              <a:gd name="T19" fmla="*/ 2147483647 h 219"/>
              <a:gd name="T20" fmla="*/ 175965299 w 177"/>
              <a:gd name="T21" fmla="*/ 2147483647 h 219"/>
              <a:gd name="T22" fmla="*/ 404699510 w 177"/>
              <a:gd name="T23" fmla="*/ 2147483647 h 219"/>
              <a:gd name="T24" fmla="*/ 668681142 w 177"/>
              <a:gd name="T25" fmla="*/ 2147483647 h 219"/>
              <a:gd name="T26" fmla="*/ 1003021843 w 177"/>
              <a:gd name="T27" fmla="*/ 2147483647 h 219"/>
              <a:gd name="T28" fmla="*/ 1372541818 w 177"/>
              <a:gd name="T29" fmla="*/ 2147483647 h 219"/>
              <a:gd name="T30" fmla="*/ 1724472156 w 177"/>
              <a:gd name="T31" fmla="*/ 2147483647 h 219"/>
              <a:gd name="T32" fmla="*/ 2076402495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058812857 w 177"/>
              <a:gd name="T49" fmla="*/ 2147483647 h 219"/>
              <a:gd name="T50" fmla="*/ 1953206627 w 177"/>
              <a:gd name="T51" fmla="*/ 2147483647 h 219"/>
              <a:gd name="T52" fmla="*/ 1865257921 w 177"/>
              <a:gd name="T53" fmla="*/ 2147483647 h 219"/>
              <a:gd name="T54" fmla="*/ 1759651691 w 177"/>
              <a:gd name="T55" fmla="*/ 2147483647 h 219"/>
              <a:gd name="T56" fmla="*/ 1706882519 w 177"/>
              <a:gd name="T57" fmla="*/ 2147483647 h 219"/>
              <a:gd name="T58" fmla="*/ 1530917220 w 177"/>
              <a:gd name="T59" fmla="*/ 2147483647 h 219"/>
              <a:gd name="T60" fmla="*/ 1354952181 w 177"/>
              <a:gd name="T61" fmla="*/ 2147483647 h 219"/>
              <a:gd name="T62" fmla="*/ 1178986882 w 177"/>
              <a:gd name="T63" fmla="*/ 2147483647 h 219"/>
              <a:gd name="T64" fmla="*/ 985431946 w 177"/>
              <a:gd name="T65" fmla="*/ 2147483647 h 219"/>
              <a:gd name="T66" fmla="*/ 809466906 w 177"/>
              <a:gd name="T67" fmla="*/ 2147483647 h 219"/>
              <a:gd name="T68" fmla="*/ 615911970 w 177"/>
              <a:gd name="T69" fmla="*/ 2147483647 h 219"/>
              <a:gd name="T70" fmla="*/ 457536568 w 177"/>
              <a:gd name="T71" fmla="*/ 2147483647 h 219"/>
              <a:gd name="T72" fmla="*/ 263981632 w 177"/>
              <a:gd name="T73" fmla="*/ 2147483647 h 219"/>
              <a:gd name="T74" fmla="*/ 228734471 w 177"/>
              <a:gd name="T75" fmla="*/ 2147483647 h 219"/>
              <a:gd name="T76" fmla="*/ 246324108 w 177"/>
              <a:gd name="T77" fmla="*/ 2147483647 h 219"/>
              <a:gd name="T78" fmla="*/ 334340701 w 177"/>
              <a:gd name="T79" fmla="*/ 2061441471 h 219"/>
              <a:gd name="T80" fmla="*/ 439946671 w 177"/>
              <a:gd name="T81" fmla="*/ 1812673784 h 219"/>
              <a:gd name="T82" fmla="*/ 598254446 w 177"/>
              <a:gd name="T83" fmla="*/ 1581612158 h 219"/>
              <a:gd name="T84" fmla="*/ 791877009 w 177"/>
              <a:gd name="T85" fmla="*/ 1350618382 h 219"/>
              <a:gd name="T86" fmla="*/ 985431946 w 177"/>
              <a:gd name="T87" fmla="*/ 1155104579 h 219"/>
              <a:gd name="T88" fmla="*/ 1231756314 w 177"/>
              <a:gd name="T89" fmla="*/ 977432797 h 219"/>
              <a:gd name="T90" fmla="*/ 1478148048 w 177"/>
              <a:gd name="T91" fmla="*/ 799692904 h 219"/>
              <a:gd name="T92" fmla="*/ 1724472156 w 177"/>
              <a:gd name="T93" fmla="*/ 657501095 h 219"/>
              <a:gd name="T94" fmla="*/ 1988386162 w 177"/>
              <a:gd name="T95" fmla="*/ 515377395 h 219"/>
              <a:gd name="T96" fmla="*/ 2147483647 w 177"/>
              <a:gd name="T97" fmla="*/ 408733408 h 219"/>
              <a:gd name="T98" fmla="*/ 2147483647 w 177"/>
              <a:gd name="T99" fmla="*/ 302089681 h 219"/>
              <a:gd name="T100" fmla="*/ 2147483647 w 177"/>
              <a:gd name="T101" fmla="*/ 213287714 h 219"/>
              <a:gd name="T102" fmla="*/ 2147483647 w 177"/>
              <a:gd name="T103" fmla="*/ 159965721 h 219"/>
              <a:gd name="T104" fmla="*/ 2147483647 w 177"/>
              <a:gd name="T105" fmla="*/ 124417899 h 219"/>
              <a:gd name="T106" fmla="*/ 2147483647 w 177"/>
              <a:gd name="T107" fmla="*/ 35548083 h 219"/>
              <a:gd name="T108" fmla="*/ 2147483647 w 177"/>
              <a:gd name="T109" fmla="*/ 0 h 219"/>
              <a:gd name="T110" fmla="*/ 2147483647 w 177"/>
              <a:gd name="T111" fmla="*/ 35548083 h 219"/>
              <a:gd name="T112" fmla="*/ 2147483647 w 177"/>
              <a:gd name="T113" fmla="*/ 106643988 h 219"/>
              <a:gd name="T114" fmla="*/ 1953206627 w 177"/>
              <a:gd name="T115" fmla="*/ 195513803 h 219"/>
              <a:gd name="T116" fmla="*/ 1654113087 w 177"/>
              <a:gd name="T117" fmla="*/ 302089681 h 219"/>
              <a:gd name="T118" fmla="*/ 1372541818 w 177"/>
              <a:gd name="T119" fmla="*/ 462055401 h 219"/>
              <a:gd name="T120" fmla="*/ 1143807347 w 177"/>
              <a:gd name="T121" fmla="*/ 586473300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2" name="Freeform 593"/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>
              <a:gd name="T0" fmla="*/ 1750268401 w 115"/>
              <a:gd name="T1" fmla="*/ 1132060879 h 170"/>
              <a:gd name="T2" fmla="*/ 1804409675 w 115"/>
              <a:gd name="T3" fmla="*/ 1489588738 h 170"/>
              <a:gd name="T4" fmla="*/ 1768292498 w 115"/>
              <a:gd name="T5" fmla="*/ 1787491699 h 170"/>
              <a:gd name="T6" fmla="*/ 1641985854 w 115"/>
              <a:gd name="T7" fmla="*/ 2045718299 h 170"/>
              <a:gd name="T8" fmla="*/ 1443513838 w 115"/>
              <a:gd name="T9" fmla="*/ 2147483647 h 170"/>
              <a:gd name="T10" fmla="*/ 1227017726 w 115"/>
              <a:gd name="T11" fmla="*/ 2147483647 h 170"/>
              <a:gd name="T12" fmla="*/ 974335717 w 115"/>
              <a:gd name="T13" fmla="*/ 2147483647 h 170"/>
              <a:gd name="T14" fmla="*/ 703698331 w 115"/>
              <a:gd name="T15" fmla="*/ 2147483647 h 170"/>
              <a:gd name="T16" fmla="*/ 487202218 w 115"/>
              <a:gd name="T17" fmla="*/ 2147483647 h 170"/>
              <a:gd name="T18" fmla="*/ 451085304 w 115"/>
              <a:gd name="T19" fmla="*/ 2147483647 h 170"/>
              <a:gd name="T20" fmla="*/ 415036847 w 115"/>
              <a:gd name="T21" fmla="*/ 2147483647 h 170"/>
              <a:gd name="T22" fmla="*/ 415036847 w 115"/>
              <a:gd name="T23" fmla="*/ 2147483647 h 170"/>
              <a:gd name="T24" fmla="*/ 469109402 w 115"/>
              <a:gd name="T25" fmla="*/ 2147483647 h 170"/>
              <a:gd name="T26" fmla="*/ 505226316 w 115"/>
              <a:gd name="T27" fmla="*/ 2147483647 h 170"/>
              <a:gd name="T28" fmla="*/ 559367589 w 115"/>
              <a:gd name="T29" fmla="*/ 2147483647 h 170"/>
              <a:gd name="T30" fmla="*/ 613508863 w 115"/>
              <a:gd name="T31" fmla="*/ 2147483647 h 170"/>
              <a:gd name="T32" fmla="*/ 667650136 w 115"/>
              <a:gd name="T33" fmla="*/ 2147483647 h 170"/>
              <a:gd name="T34" fmla="*/ 956311620 w 115"/>
              <a:gd name="T35" fmla="*/ 2147483647 h 170"/>
              <a:gd name="T36" fmla="*/ 1245041823 w 115"/>
              <a:gd name="T37" fmla="*/ 2147483647 h 170"/>
              <a:gd name="T38" fmla="*/ 1497655112 w 115"/>
              <a:gd name="T39" fmla="*/ 2147483647 h 170"/>
              <a:gd name="T40" fmla="*/ 1750268401 w 115"/>
              <a:gd name="T41" fmla="*/ 2147483647 h 170"/>
              <a:gd name="T42" fmla="*/ 1912623240 w 115"/>
              <a:gd name="T43" fmla="*/ 2145019286 h 170"/>
              <a:gd name="T44" fmla="*/ 2038929885 w 115"/>
              <a:gd name="T45" fmla="*/ 1807366574 h 170"/>
              <a:gd name="T46" fmla="*/ 2075046799 w 115"/>
              <a:gd name="T47" fmla="*/ 1449838987 h 170"/>
              <a:gd name="T48" fmla="*/ 2002881428 w 115"/>
              <a:gd name="T49" fmla="*/ 1052634768 h 170"/>
              <a:gd name="T50" fmla="*/ 1822433772 w 115"/>
              <a:gd name="T51" fmla="*/ 774606682 h 170"/>
              <a:gd name="T52" fmla="*/ 1605937659 w 115"/>
              <a:gd name="T53" fmla="*/ 516380082 h 170"/>
              <a:gd name="T54" fmla="*/ 1299183097 w 115"/>
              <a:gd name="T55" fmla="*/ 297902961 h 170"/>
              <a:gd name="T56" fmla="*/ 992428796 w 115"/>
              <a:gd name="T57" fmla="*/ 158852223 h 170"/>
              <a:gd name="T58" fmla="*/ 667650136 w 115"/>
              <a:gd name="T59" fmla="*/ 39749751 h 170"/>
              <a:gd name="T60" fmla="*/ 378919933 w 115"/>
              <a:gd name="T61" fmla="*/ 0 h 170"/>
              <a:gd name="T62" fmla="*/ 162423821 w 115"/>
              <a:gd name="T63" fmla="*/ 19874875 h 170"/>
              <a:gd name="T64" fmla="*/ 0 w 115"/>
              <a:gd name="T65" fmla="*/ 99300987 h 170"/>
              <a:gd name="T66" fmla="*/ 270637386 w 115"/>
              <a:gd name="T67" fmla="*/ 198601974 h 170"/>
              <a:gd name="T68" fmla="*/ 541343492 w 115"/>
              <a:gd name="T69" fmla="*/ 258226600 h 170"/>
              <a:gd name="T70" fmla="*/ 775863702 w 115"/>
              <a:gd name="T71" fmla="*/ 317777837 h 170"/>
              <a:gd name="T72" fmla="*/ 1028476991 w 115"/>
              <a:gd name="T73" fmla="*/ 397204219 h 170"/>
              <a:gd name="T74" fmla="*/ 1263066183 w 115"/>
              <a:gd name="T75" fmla="*/ 516380082 h 170"/>
              <a:gd name="T76" fmla="*/ 1461537936 w 115"/>
              <a:gd name="T77" fmla="*/ 655430819 h 170"/>
              <a:gd name="T78" fmla="*/ 1641985854 w 115"/>
              <a:gd name="T79" fmla="*/ 854032794 h 170"/>
              <a:gd name="T80" fmla="*/ 1750268401 w 115"/>
              <a:gd name="T81" fmla="*/ 1132060879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3" name="Freeform 594"/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>
              <a:gd name="T0" fmla="*/ 1451967951 w 289"/>
              <a:gd name="T1" fmla="*/ 1163317141 h 352"/>
              <a:gd name="T2" fmla="*/ 774412690 w 289"/>
              <a:gd name="T3" fmla="*/ 1897147043 h 352"/>
              <a:gd name="T4" fmla="*/ 258137563 w 289"/>
              <a:gd name="T5" fmla="*/ 2147483647 h 352"/>
              <a:gd name="T6" fmla="*/ 0 w 289"/>
              <a:gd name="T7" fmla="*/ 2147483647 h 352"/>
              <a:gd name="T8" fmla="*/ 48396877 w 289"/>
              <a:gd name="T9" fmla="*/ 2147483647 h 352"/>
              <a:gd name="T10" fmla="*/ 161344063 w 289"/>
              <a:gd name="T11" fmla="*/ 2147483647 h 352"/>
              <a:gd name="T12" fmla="*/ 306534440 w 289"/>
              <a:gd name="T13" fmla="*/ 2147483647 h 352"/>
              <a:gd name="T14" fmla="*/ 500121441 w 289"/>
              <a:gd name="T15" fmla="*/ 2147483647 h 352"/>
              <a:gd name="T16" fmla="*/ 822809567 w 289"/>
              <a:gd name="T17" fmla="*/ 2147483647 h 352"/>
              <a:gd name="T18" fmla="*/ 1258380697 w 289"/>
              <a:gd name="T19" fmla="*/ 2147483647 h 352"/>
              <a:gd name="T20" fmla="*/ 1726258948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1968243078 w 289"/>
              <a:gd name="T51" fmla="*/ 2147483647 h 352"/>
              <a:gd name="T52" fmla="*/ 1532671694 w 289"/>
              <a:gd name="T53" fmla="*/ 2147483647 h 352"/>
              <a:gd name="T54" fmla="*/ 1097036635 w 289"/>
              <a:gd name="T55" fmla="*/ 2147483647 h 352"/>
              <a:gd name="T56" fmla="*/ 726015813 w 289"/>
              <a:gd name="T57" fmla="*/ 2147483647 h 352"/>
              <a:gd name="T58" fmla="*/ 516275127 w 289"/>
              <a:gd name="T59" fmla="*/ 2147483647 h 352"/>
              <a:gd name="T60" fmla="*/ 435571131 w 289"/>
              <a:gd name="T61" fmla="*/ 2147483647 h 352"/>
              <a:gd name="T62" fmla="*/ 548518317 w 289"/>
              <a:gd name="T63" fmla="*/ 2147483647 h 352"/>
              <a:gd name="T64" fmla="*/ 726015813 w 289"/>
              <a:gd name="T65" fmla="*/ 2147483647 h 352"/>
              <a:gd name="T66" fmla="*/ 984153377 w 289"/>
              <a:gd name="T67" fmla="*/ 2147483647 h 352"/>
              <a:gd name="T68" fmla="*/ 1290687817 w 289"/>
              <a:gd name="T69" fmla="*/ 1843435668 h 352"/>
              <a:gd name="T70" fmla="*/ 1645618880 w 289"/>
              <a:gd name="T71" fmla="*/ 1467591534 h 352"/>
              <a:gd name="T72" fmla="*/ 2081190011 w 289"/>
              <a:gd name="T73" fmla="*/ 1055962399 h 352"/>
              <a:gd name="T74" fmla="*/ 2147483647 w 289"/>
              <a:gd name="T75" fmla="*/ 680118265 h 352"/>
              <a:gd name="T76" fmla="*/ 2147483647 w 289"/>
              <a:gd name="T77" fmla="*/ 357985769 h 352"/>
              <a:gd name="T78" fmla="*/ 2147483647 w 289"/>
              <a:gd name="T79" fmla="*/ 107354742 h 352"/>
              <a:gd name="T80" fmla="*/ 2147483647 w 289"/>
              <a:gd name="T81" fmla="*/ 0 h 352"/>
              <a:gd name="T82" fmla="*/ 2147483647 w 289"/>
              <a:gd name="T83" fmla="*/ 89496377 h 352"/>
              <a:gd name="T84" fmla="*/ 2147483647 w 289"/>
              <a:gd name="T85" fmla="*/ 322132496 h 352"/>
              <a:gd name="T86" fmla="*/ 2048946821 w 289"/>
              <a:gd name="T87" fmla="*/ 644333526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4" name="Freeform 595"/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>
              <a:gd name="T0" fmla="*/ 2147483647 w 252"/>
              <a:gd name="T1" fmla="*/ 1420505538 h 235"/>
              <a:gd name="T2" fmla="*/ 2147483647 w 252"/>
              <a:gd name="T3" fmla="*/ 1677007168 h 235"/>
              <a:gd name="T4" fmla="*/ 2147483647 w 252"/>
              <a:gd name="T5" fmla="*/ 1972936623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30794921 h 235"/>
              <a:gd name="T54" fmla="*/ 2147483647 w 252"/>
              <a:gd name="T55" fmla="*/ 1677007168 h 235"/>
              <a:gd name="T56" fmla="*/ 2147483647 w 252"/>
              <a:gd name="T57" fmla="*/ 1282434381 h 235"/>
              <a:gd name="T58" fmla="*/ 2147483647 w 252"/>
              <a:gd name="T59" fmla="*/ 1065360847 h 235"/>
              <a:gd name="T60" fmla="*/ 2147483647 w 252"/>
              <a:gd name="T61" fmla="*/ 887861594 h 235"/>
              <a:gd name="T62" fmla="*/ 2147483647 w 252"/>
              <a:gd name="T63" fmla="*/ 710289383 h 235"/>
              <a:gd name="T64" fmla="*/ 2147483647 w 252"/>
              <a:gd name="T65" fmla="*/ 572144998 h 235"/>
              <a:gd name="T66" fmla="*/ 2147483647 w 252"/>
              <a:gd name="T67" fmla="*/ 434073840 h 235"/>
              <a:gd name="T68" fmla="*/ 2147483647 w 252"/>
              <a:gd name="T69" fmla="*/ 335430509 h 235"/>
              <a:gd name="T70" fmla="*/ 1878071438 w 252"/>
              <a:gd name="T71" fmla="*/ 236787447 h 235"/>
              <a:gd name="T72" fmla="*/ 1550661357 w 252"/>
              <a:gd name="T73" fmla="*/ 138071157 h 235"/>
              <a:gd name="T74" fmla="*/ 1257806792 w 252"/>
              <a:gd name="T75" fmla="*/ 78929149 h 235"/>
              <a:gd name="T76" fmla="*/ 982096710 w 252"/>
              <a:gd name="T77" fmla="*/ 39428096 h 235"/>
              <a:gd name="T78" fmla="*/ 723664127 w 252"/>
              <a:gd name="T79" fmla="*/ 0 h 235"/>
              <a:gd name="T80" fmla="*/ 482442924 w 252"/>
              <a:gd name="T81" fmla="*/ 0 h 235"/>
              <a:gd name="T82" fmla="*/ 292921202 w 252"/>
              <a:gd name="T83" fmla="*/ 0 h 235"/>
              <a:gd name="T84" fmla="*/ 137821723 w 252"/>
              <a:gd name="T85" fmla="*/ 19713913 h 235"/>
              <a:gd name="T86" fmla="*/ 51699741 w 252"/>
              <a:gd name="T87" fmla="*/ 59215236 h 235"/>
              <a:gd name="T88" fmla="*/ 0 w 252"/>
              <a:gd name="T89" fmla="*/ 98643062 h 235"/>
              <a:gd name="T90" fmla="*/ 172310601 w 252"/>
              <a:gd name="T91" fmla="*/ 138071157 h 235"/>
              <a:gd name="T92" fmla="*/ 379043184 w 252"/>
              <a:gd name="T93" fmla="*/ 157858298 h 235"/>
              <a:gd name="T94" fmla="*/ 568564647 w 252"/>
              <a:gd name="T95" fmla="*/ 217000306 h 235"/>
              <a:gd name="T96" fmla="*/ 792574989 w 252"/>
              <a:gd name="T97" fmla="*/ 256501360 h 235"/>
              <a:gd name="T98" fmla="*/ 1033796450 w 252"/>
              <a:gd name="T99" fmla="*/ 295929455 h 235"/>
              <a:gd name="T100" fmla="*/ 1257806792 w 252"/>
              <a:gd name="T101" fmla="*/ 335430509 h 235"/>
              <a:gd name="T102" fmla="*/ 1499028253 w 252"/>
              <a:gd name="T103" fmla="*/ 394572787 h 235"/>
              <a:gd name="T104" fmla="*/ 1757460836 w 252"/>
              <a:gd name="T105" fmla="*/ 453787753 h 235"/>
              <a:gd name="T106" fmla="*/ 1981404282 w 252"/>
              <a:gd name="T107" fmla="*/ 552431085 h 235"/>
              <a:gd name="T108" fmla="*/ 2147483647 w 252"/>
              <a:gd name="T109" fmla="*/ 631360234 h 235"/>
              <a:gd name="T110" fmla="*/ 2147483647 w 252"/>
              <a:gd name="T111" fmla="*/ 730003296 h 235"/>
              <a:gd name="T112" fmla="*/ 2147483647 w 252"/>
              <a:gd name="T113" fmla="*/ 848360540 h 235"/>
              <a:gd name="T114" fmla="*/ 2147483647 w 252"/>
              <a:gd name="T115" fmla="*/ 966717785 h 235"/>
              <a:gd name="T116" fmla="*/ 2147483647 w 252"/>
              <a:gd name="T117" fmla="*/ 1085147987 h 235"/>
              <a:gd name="T118" fmla="*/ 2147483647 w 252"/>
              <a:gd name="T119" fmla="*/ 1262720468 h 235"/>
              <a:gd name="T120" fmla="*/ 2147483647 w 252"/>
              <a:gd name="T121" fmla="*/ 1420505538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5" name="Freeform 596"/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71944198 w 103"/>
              <a:gd name="T5" fmla="*/ 2147483647 h 220"/>
              <a:gd name="T6" fmla="*/ 215832856 w 103"/>
              <a:gd name="T7" fmla="*/ 2147483647 h 220"/>
              <a:gd name="T8" fmla="*/ 395693350 w 103"/>
              <a:gd name="T9" fmla="*/ 2147483647 h 220"/>
              <a:gd name="T10" fmla="*/ 629512124 w 103"/>
              <a:gd name="T11" fmla="*/ 2147483647 h 220"/>
              <a:gd name="T12" fmla="*/ 899302998 w 103"/>
              <a:gd name="T13" fmla="*/ 2147483647 h 220"/>
              <a:gd name="T14" fmla="*/ 1187148698 w 103"/>
              <a:gd name="T15" fmla="*/ 2147483647 h 220"/>
              <a:gd name="T16" fmla="*/ 1492911670 w 103"/>
              <a:gd name="T17" fmla="*/ 2147483647 h 220"/>
              <a:gd name="T18" fmla="*/ 1600827966 w 103"/>
              <a:gd name="T19" fmla="*/ 2147483647 h 220"/>
              <a:gd name="T20" fmla="*/ 1690758345 w 103"/>
              <a:gd name="T21" fmla="*/ 2147483647 h 220"/>
              <a:gd name="T22" fmla="*/ 1762702543 w 103"/>
              <a:gd name="T23" fmla="*/ 2147483647 h 220"/>
              <a:gd name="T24" fmla="*/ 1798674642 w 103"/>
              <a:gd name="T25" fmla="*/ 2147483647 h 220"/>
              <a:gd name="T26" fmla="*/ 1798674642 w 103"/>
              <a:gd name="T27" fmla="*/ 2147483647 h 220"/>
              <a:gd name="T28" fmla="*/ 1780688723 w 103"/>
              <a:gd name="T29" fmla="*/ 2147483647 h 220"/>
              <a:gd name="T30" fmla="*/ 1726730444 w 103"/>
              <a:gd name="T31" fmla="*/ 2147483647 h 220"/>
              <a:gd name="T32" fmla="*/ 1636800065 w 103"/>
              <a:gd name="T33" fmla="*/ 2147483647 h 220"/>
              <a:gd name="T34" fmla="*/ 1331037093 w 103"/>
              <a:gd name="T35" fmla="*/ 2147483647 h 220"/>
              <a:gd name="T36" fmla="*/ 1043260302 w 103"/>
              <a:gd name="T37" fmla="*/ 2147483647 h 220"/>
              <a:gd name="T38" fmla="*/ 809372619 w 103"/>
              <a:gd name="T39" fmla="*/ 2147483647 h 220"/>
              <a:gd name="T40" fmla="*/ 647498305 w 103"/>
              <a:gd name="T41" fmla="*/ 2147483647 h 220"/>
              <a:gd name="T42" fmla="*/ 539581746 w 103"/>
              <a:gd name="T43" fmla="*/ 2147483647 h 220"/>
              <a:gd name="T44" fmla="*/ 485623729 w 103"/>
              <a:gd name="T45" fmla="*/ 2147483647 h 220"/>
              <a:gd name="T46" fmla="*/ 485623729 w 103"/>
              <a:gd name="T47" fmla="*/ 1960247255 h 220"/>
              <a:gd name="T48" fmla="*/ 575553845 w 103"/>
              <a:gd name="T49" fmla="*/ 1579602928 h 220"/>
              <a:gd name="T50" fmla="*/ 701456322 w 103"/>
              <a:gd name="T51" fmla="*/ 1313151872 h 220"/>
              <a:gd name="T52" fmla="*/ 917289178 w 103"/>
              <a:gd name="T53" fmla="*/ 1065732939 h 220"/>
              <a:gd name="T54" fmla="*/ 1133190418 w 103"/>
              <a:gd name="T55" fmla="*/ 818314006 h 220"/>
              <a:gd name="T56" fmla="*/ 1384995373 w 103"/>
              <a:gd name="T57" fmla="*/ 589998748 h 220"/>
              <a:gd name="T58" fmla="*/ 1600827966 w 103"/>
              <a:gd name="T59" fmla="*/ 399676717 h 220"/>
              <a:gd name="T60" fmla="*/ 1762702543 w 103"/>
              <a:gd name="T61" fmla="*/ 228386543 h 220"/>
              <a:gd name="T62" fmla="*/ 1852632921 w 103"/>
              <a:gd name="T63" fmla="*/ 95161149 h 220"/>
              <a:gd name="T64" fmla="*/ 1852632921 w 103"/>
              <a:gd name="T65" fmla="*/ 0 h 220"/>
              <a:gd name="T66" fmla="*/ 1654786246 w 103"/>
              <a:gd name="T67" fmla="*/ 76128759 h 220"/>
              <a:gd name="T68" fmla="*/ 1384995373 w 103"/>
              <a:gd name="T69" fmla="*/ 228386543 h 220"/>
              <a:gd name="T70" fmla="*/ 1097218319 w 103"/>
              <a:gd name="T71" fmla="*/ 475805476 h 220"/>
              <a:gd name="T72" fmla="*/ 791386701 w 103"/>
              <a:gd name="T73" fmla="*/ 761217370 h 220"/>
              <a:gd name="T74" fmla="*/ 521595828 w 103"/>
              <a:gd name="T75" fmla="*/ 1084765061 h 220"/>
              <a:gd name="T76" fmla="*/ 287777054 w 103"/>
              <a:gd name="T77" fmla="*/ 1465409656 h 220"/>
              <a:gd name="T78" fmla="*/ 107916297 w 103"/>
              <a:gd name="T79" fmla="*/ 1865086106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6" name="Freeform 597"/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>
              <a:gd name="T0" fmla="*/ 2147483647 w 220"/>
              <a:gd name="T1" fmla="*/ 1999669593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015953261 w 220"/>
              <a:gd name="T17" fmla="*/ 2147483647 h 288"/>
              <a:gd name="T18" fmla="*/ 1928294513 w 220"/>
              <a:gd name="T19" fmla="*/ 2147483647 h 288"/>
              <a:gd name="T20" fmla="*/ 1875726125 w 220"/>
              <a:gd name="T21" fmla="*/ 2147483647 h 288"/>
              <a:gd name="T22" fmla="*/ 1910749203 w 220"/>
              <a:gd name="T23" fmla="*/ 2147483647 h 288"/>
              <a:gd name="T24" fmla="*/ 2050976340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1930134681 h 288"/>
              <a:gd name="T42" fmla="*/ 2147483647 w 220"/>
              <a:gd name="T43" fmla="*/ 1495406441 h 288"/>
              <a:gd name="T44" fmla="*/ 2147483647 w 220"/>
              <a:gd name="T45" fmla="*/ 1217198916 h 288"/>
              <a:gd name="T46" fmla="*/ 2147483647 w 220"/>
              <a:gd name="T47" fmla="*/ 973759237 h 288"/>
              <a:gd name="T48" fmla="*/ 1910749203 w 220"/>
              <a:gd name="T49" fmla="*/ 747703091 h 288"/>
              <a:gd name="T50" fmla="*/ 1454976655 w 220"/>
              <a:gd name="T51" fmla="*/ 504263411 h 288"/>
              <a:gd name="T52" fmla="*/ 1034294725 w 220"/>
              <a:gd name="T53" fmla="*/ 295591058 h 288"/>
              <a:gd name="T54" fmla="*/ 631090565 w 220"/>
              <a:gd name="T55" fmla="*/ 121753390 h 288"/>
              <a:gd name="T56" fmla="*/ 315545153 w 220"/>
              <a:gd name="T57" fmla="*/ 17383793 h 288"/>
              <a:gd name="T58" fmla="*/ 70113698 w 220"/>
              <a:gd name="T59" fmla="*/ 0 h 288"/>
              <a:gd name="T60" fmla="*/ 157772706 w 220"/>
              <a:gd name="T61" fmla="*/ 121753390 h 288"/>
              <a:gd name="T62" fmla="*/ 543431557 w 220"/>
              <a:gd name="T63" fmla="*/ 312974850 h 288"/>
              <a:gd name="T64" fmla="*/ 946635717 w 220"/>
              <a:gd name="T65" fmla="*/ 504263411 h 288"/>
              <a:gd name="T66" fmla="*/ 1349839878 w 220"/>
              <a:gd name="T67" fmla="*/ 695551972 h 288"/>
              <a:gd name="T68" fmla="*/ 1770521807 w 220"/>
              <a:gd name="T69" fmla="*/ 921607859 h 288"/>
              <a:gd name="T70" fmla="*/ 2147483647 w 220"/>
              <a:gd name="T71" fmla="*/ 1147664005 h 288"/>
              <a:gd name="T72" fmla="*/ 2147483647 w 220"/>
              <a:gd name="T73" fmla="*/ 1425871270 h 288"/>
              <a:gd name="T74" fmla="*/ 2147483647 w 220"/>
              <a:gd name="T75" fmla="*/ 1704078535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7" name="Freeform 598"/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>
              <a:gd name="T0" fmla="*/ 1132946847 w 1070"/>
              <a:gd name="T1" fmla="*/ 0 h 844"/>
              <a:gd name="T2" fmla="*/ 2147483647 w 1070"/>
              <a:gd name="T3" fmla="*/ 711804766 h 844"/>
              <a:gd name="T4" fmla="*/ 2147483647 w 1070"/>
              <a:gd name="T5" fmla="*/ 2147483647 h 844"/>
              <a:gd name="T6" fmla="*/ 0 w 1070"/>
              <a:gd name="T7" fmla="*/ 2147483647 h 844"/>
              <a:gd name="T8" fmla="*/ 11329468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8" name="Freeform 599"/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>
              <a:gd name="T0" fmla="*/ 794624486 w 819"/>
              <a:gd name="T1" fmla="*/ 0 h 333"/>
              <a:gd name="T2" fmla="*/ 2147483647 w 819"/>
              <a:gd name="T3" fmla="*/ 541187600 h 333"/>
              <a:gd name="T4" fmla="*/ 1409022062 w 819"/>
              <a:gd name="T5" fmla="*/ 381556231 h 333"/>
              <a:gd name="T6" fmla="*/ 0 w 819"/>
              <a:gd name="T7" fmla="*/ 1296528695 h 333"/>
              <a:gd name="T8" fmla="*/ 794624486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09" name="Freeform 600"/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>
              <a:gd name="T0" fmla="*/ 275364107 w 1083"/>
              <a:gd name="T1" fmla="*/ 0 h 306"/>
              <a:gd name="T2" fmla="*/ 2147483647 w 1083"/>
              <a:gd name="T3" fmla="*/ 983960670 h 306"/>
              <a:gd name="T4" fmla="*/ 2147483647 w 1083"/>
              <a:gd name="T5" fmla="*/ 1153618196 h 306"/>
              <a:gd name="T6" fmla="*/ 0 w 1083"/>
              <a:gd name="T7" fmla="*/ 105563614 h 306"/>
              <a:gd name="T8" fmla="*/ 27536410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0" name="Freeform 601"/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>
              <a:gd name="T0" fmla="*/ 318392893 w 1088"/>
              <a:gd name="T1" fmla="*/ 0 h 311"/>
              <a:gd name="T2" fmla="*/ 2147483647 w 1088"/>
              <a:gd name="T3" fmla="*/ 933675415 h 311"/>
              <a:gd name="T4" fmla="*/ 2147483647 w 1088"/>
              <a:gd name="T5" fmla="*/ 1116822635 h 311"/>
              <a:gd name="T6" fmla="*/ 0 w 1088"/>
              <a:gd name="T7" fmla="*/ 122105906 h 311"/>
              <a:gd name="T8" fmla="*/ 318392893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1" name="Freeform 602"/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>
              <a:gd name="T0" fmla="*/ 116113041 w 164"/>
              <a:gd name="T1" fmla="*/ 3668040 h 72"/>
              <a:gd name="T2" fmla="*/ 152393805 w 164"/>
              <a:gd name="T3" fmla="*/ 3668040 h 72"/>
              <a:gd name="T4" fmla="*/ 253964572 w 164"/>
              <a:gd name="T5" fmla="*/ 0 h 72"/>
              <a:gd name="T6" fmla="*/ 391816102 w 164"/>
              <a:gd name="T7" fmla="*/ 0 h 72"/>
              <a:gd name="T8" fmla="*/ 565985761 w 164"/>
              <a:gd name="T9" fmla="*/ 7360002 h 72"/>
              <a:gd name="T10" fmla="*/ 754622578 w 164"/>
              <a:gd name="T11" fmla="*/ 25724280 h 72"/>
              <a:gd name="T12" fmla="*/ 928754872 w 164"/>
              <a:gd name="T13" fmla="*/ 62500524 h 72"/>
              <a:gd name="T14" fmla="*/ 1081148483 w 164"/>
              <a:gd name="T15" fmla="*/ 113949084 h 72"/>
              <a:gd name="T16" fmla="*/ 1189990581 w 164"/>
              <a:gd name="T17" fmla="*/ 187477651 h 72"/>
              <a:gd name="T18" fmla="*/ 1189990581 w 164"/>
              <a:gd name="T19" fmla="*/ 191145692 h 72"/>
              <a:gd name="T20" fmla="*/ 1189990581 w 164"/>
              <a:gd name="T21" fmla="*/ 209533737 h 72"/>
              <a:gd name="T22" fmla="*/ 1182719444 w 164"/>
              <a:gd name="T23" fmla="*/ 227921936 h 72"/>
              <a:gd name="T24" fmla="*/ 1168214534 w 164"/>
              <a:gd name="T25" fmla="*/ 246286214 h 72"/>
              <a:gd name="T26" fmla="*/ 1131933963 w 164"/>
              <a:gd name="T27" fmla="*/ 261006218 h 72"/>
              <a:gd name="T28" fmla="*/ 1081148483 w 164"/>
              <a:gd name="T29" fmla="*/ 264674259 h 72"/>
              <a:gd name="T30" fmla="*/ 1001316012 w 164"/>
              <a:gd name="T31" fmla="*/ 261006218 h 72"/>
              <a:gd name="T32" fmla="*/ 899745245 w 164"/>
              <a:gd name="T33" fmla="*/ 238949979 h 72"/>
              <a:gd name="T34" fmla="*/ 899745245 w 164"/>
              <a:gd name="T35" fmla="*/ 231589976 h 72"/>
              <a:gd name="T36" fmla="*/ 892511666 w 164"/>
              <a:gd name="T37" fmla="*/ 216893739 h 72"/>
              <a:gd name="T38" fmla="*/ 870735813 w 164"/>
              <a:gd name="T39" fmla="*/ 191145692 h 72"/>
              <a:gd name="T40" fmla="*/ 819950332 w 164"/>
              <a:gd name="T41" fmla="*/ 165421412 h 72"/>
              <a:gd name="T42" fmla="*/ 725613145 w 164"/>
              <a:gd name="T43" fmla="*/ 139697132 h 72"/>
              <a:gd name="T44" fmla="*/ 587724056 w 164"/>
              <a:gd name="T45" fmla="*/ 117640892 h 72"/>
              <a:gd name="T46" fmla="*/ 399087239 w 164"/>
              <a:gd name="T47" fmla="*/ 106612849 h 72"/>
              <a:gd name="T48" fmla="*/ 145122668 w 164"/>
              <a:gd name="T49" fmla="*/ 106612849 h 72"/>
              <a:gd name="T50" fmla="*/ 130617951 w 164"/>
              <a:gd name="T51" fmla="*/ 106612849 h 72"/>
              <a:gd name="T52" fmla="*/ 101570767 w 164"/>
              <a:gd name="T53" fmla="*/ 99252847 h 72"/>
              <a:gd name="T54" fmla="*/ 65290197 w 164"/>
              <a:gd name="T55" fmla="*/ 91892845 h 72"/>
              <a:gd name="T56" fmla="*/ 29009627 w 164"/>
              <a:gd name="T57" fmla="*/ 80864802 h 72"/>
              <a:gd name="T58" fmla="*/ 0 w 164"/>
              <a:gd name="T59" fmla="*/ 66168565 h 72"/>
              <a:gd name="T60" fmla="*/ 0 w 164"/>
              <a:gd name="T61" fmla="*/ 51472327 h 72"/>
              <a:gd name="T62" fmla="*/ 36280570 w 164"/>
              <a:gd name="T63" fmla="*/ 25724280 h 72"/>
              <a:gd name="T64" fmla="*/ 116113041 w 164"/>
              <a:gd name="T65" fmla="*/ 366804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2" name="Freeform 603"/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>
              <a:gd name="T0" fmla="*/ 396786894 w 146"/>
              <a:gd name="T1" fmla="*/ 0 h 109"/>
              <a:gd name="T2" fmla="*/ 370325937 w 146"/>
              <a:gd name="T3" fmla="*/ 0 h 109"/>
              <a:gd name="T4" fmla="*/ 308612006 w 146"/>
              <a:gd name="T5" fmla="*/ 9269544 h 109"/>
              <a:gd name="T6" fmla="*/ 229229134 w 146"/>
              <a:gd name="T7" fmla="*/ 21614614 h 109"/>
              <a:gd name="T8" fmla="*/ 132262229 w 146"/>
              <a:gd name="T9" fmla="*/ 43250491 h 109"/>
              <a:gd name="T10" fmla="*/ 52921915 w 146"/>
              <a:gd name="T11" fmla="*/ 74134648 h 109"/>
              <a:gd name="T12" fmla="*/ 8834574 w 146"/>
              <a:gd name="T13" fmla="*/ 120482220 h 109"/>
              <a:gd name="T14" fmla="*/ 0 w 146"/>
              <a:gd name="T15" fmla="*/ 182271653 h 109"/>
              <a:gd name="T16" fmla="*/ 52921915 w 146"/>
              <a:gd name="T17" fmla="*/ 262600172 h 109"/>
              <a:gd name="T18" fmla="*/ 749443891 w 146"/>
              <a:gd name="T19" fmla="*/ 336734966 h 109"/>
              <a:gd name="T20" fmla="*/ 740609317 w 146"/>
              <a:gd name="T21" fmla="*/ 321292814 h 109"/>
              <a:gd name="T22" fmla="*/ 740609317 w 146"/>
              <a:gd name="T23" fmla="*/ 287311867 h 109"/>
              <a:gd name="T24" fmla="*/ 740609317 w 146"/>
              <a:gd name="T25" fmla="*/ 234791833 h 109"/>
              <a:gd name="T26" fmla="*/ 767070274 w 146"/>
              <a:gd name="T27" fmla="*/ 179174862 h 109"/>
              <a:gd name="T28" fmla="*/ 819992189 w 146"/>
              <a:gd name="T29" fmla="*/ 123579010 h 109"/>
              <a:gd name="T30" fmla="*/ 916959094 w 146"/>
              <a:gd name="T31" fmla="*/ 83404192 h 109"/>
              <a:gd name="T32" fmla="*/ 1066847707 w 146"/>
              <a:gd name="T33" fmla="*/ 61789578 h 109"/>
              <a:gd name="T34" fmla="*/ 1287285031 w 146"/>
              <a:gd name="T35" fmla="*/ 71058976 h 109"/>
              <a:gd name="T36" fmla="*/ 396786894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3" name="Freeform 604"/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>
              <a:gd name="T0" fmla="*/ 396813272 w 146"/>
              <a:gd name="T1" fmla="*/ 0 h 107"/>
              <a:gd name="T2" fmla="*/ 370350611 w 146"/>
              <a:gd name="T3" fmla="*/ 0 h 107"/>
              <a:gd name="T4" fmla="*/ 308632568 w 146"/>
              <a:gd name="T5" fmla="*/ 6537533 h 107"/>
              <a:gd name="T6" fmla="*/ 220451864 w 146"/>
              <a:gd name="T7" fmla="*/ 19590640 h 107"/>
              <a:gd name="T8" fmla="*/ 132271159 w 146"/>
              <a:gd name="T9" fmla="*/ 39181429 h 107"/>
              <a:gd name="T10" fmla="*/ 52925529 w 146"/>
              <a:gd name="T11" fmla="*/ 75105070 h 107"/>
              <a:gd name="T12" fmla="*/ 0 w 146"/>
              <a:gd name="T13" fmla="*/ 124103777 h 107"/>
              <a:gd name="T14" fmla="*/ 0 w 146"/>
              <a:gd name="T15" fmla="*/ 189413379 h 107"/>
              <a:gd name="T16" fmla="*/ 52925529 w 146"/>
              <a:gd name="T17" fmla="*/ 277593662 h 107"/>
              <a:gd name="T18" fmla="*/ 740701015 w 146"/>
              <a:gd name="T19" fmla="*/ 349440797 h 107"/>
              <a:gd name="T20" fmla="*/ 731865942 w 146"/>
              <a:gd name="T21" fmla="*/ 336387689 h 107"/>
              <a:gd name="T22" fmla="*/ 731865942 w 146"/>
              <a:gd name="T23" fmla="*/ 297184303 h 107"/>
              <a:gd name="T24" fmla="*/ 731865942 w 146"/>
              <a:gd name="T25" fmla="*/ 244927808 h 107"/>
              <a:gd name="T26" fmla="*/ 758328603 w 146"/>
              <a:gd name="T27" fmla="*/ 182875846 h 107"/>
              <a:gd name="T28" fmla="*/ 811254131 w 146"/>
              <a:gd name="T29" fmla="*/ 130641310 h 107"/>
              <a:gd name="T30" fmla="*/ 908227350 w 146"/>
              <a:gd name="T31" fmla="*/ 88180136 h 107"/>
              <a:gd name="T32" fmla="*/ 1066961170 w 146"/>
              <a:gd name="T33" fmla="*/ 62051814 h 107"/>
              <a:gd name="T34" fmla="*/ 1287413034 w 146"/>
              <a:gd name="T35" fmla="*/ 75105070 h 107"/>
              <a:gd name="T36" fmla="*/ 396813272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4" name="Freeform 605"/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>
              <a:gd name="T0" fmla="*/ 0 w 629"/>
              <a:gd name="T1" fmla="*/ 182064627 h 182"/>
              <a:gd name="T2" fmla="*/ 2147483647 w 629"/>
              <a:gd name="T3" fmla="*/ 828395353 h 182"/>
              <a:gd name="T4" fmla="*/ 2147483647 w 629"/>
              <a:gd name="T5" fmla="*/ 646330726 h 182"/>
              <a:gd name="T6" fmla="*/ 238689332 w 629"/>
              <a:gd name="T7" fmla="*/ 0 h 182"/>
              <a:gd name="T8" fmla="*/ 0 w 629"/>
              <a:gd name="T9" fmla="*/ 18206462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5" name="Freeform 606"/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>
              <a:gd name="T0" fmla="*/ 0 w 606"/>
              <a:gd name="T1" fmla="*/ 112016846 h 170"/>
              <a:gd name="T2" fmla="*/ 2147483647 w 606"/>
              <a:gd name="T3" fmla="*/ 680089386 h 170"/>
              <a:gd name="T4" fmla="*/ 2147483647 w 606"/>
              <a:gd name="T5" fmla="*/ 568072540 h 170"/>
              <a:gd name="T6" fmla="*/ 39439609 w 606"/>
              <a:gd name="T7" fmla="*/ 0 h 170"/>
              <a:gd name="T8" fmla="*/ 0 w 606"/>
              <a:gd name="T9" fmla="*/ 112016846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6" name="Freeform 607"/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>
              <a:gd name="T0" fmla="*/ 0 w 606"/>
              <a:gd name="T1" fmla="*/ 93403121 h 170"/>
              <a:gd name="T2" fmla="*/ 2147483647 w 606"/>
              <a:gd name="T3" fmla="*/ 567026462 h 170"/>
              <a:gd name="T4" fmla="*/ 2147483647 w 606"/>
              <a:gd name="T5" fmla="*/ 473623341 h 170"/>
              <a:gd name="T6" fmla="*/ 39439609 w 606"/>
              <a:gd name="T7" fmla="*/ 0 h 170"/>
              <a:gd name="T8" fmla="*/ 0 w 606"/>
              <a:gd name="T9" fmla="*/ 93403121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7" name="AutoShape 608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8" name="Freeform 609"/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>
              <a:gd name="T0" fmla="*/ 1143690168 w 177"/>
              <a:gd name="T1" fmla="*/ 586473300 h 219"/>
              <a:gd name="T2" fmla="*/ 914965608 w 177"/>
              <a:gd name="T3" fmla="*/ 764145082 h 219"/>
              <a:gd name="T4" fmla="*/ 721419037 w 177"/>
              <a:gd name="T5" fmla="*/ 959658886 h 219"/>
              <a:gd name="T6" fmla="*/ 510283471 w 177"/>
              <a:gd name="T7" fmla="*/ 1172878490 h 219"/>
              <a:gd name="T8" fmla="*/ 351915151 w 177"/>
              <a:gd name="T9" fmla="*/ 1403940376 h 219"/>
              <a:gd name="T10" fmla="*/ 211135566 w 177"/>
              <a:gd name="T11" fmla="*/ 1652708063 h 219"/>
              <a:gd name="T12" fmla="*/ 105601595 w 177"/>
              <a:gd name="T13" fmla="*/ 1901543599 h 219"/>
              <a:gd name="T14" fmla="*/ 35177990 w 177"/>
              <a:gd name="T15" fmla="*/ 2147483647 h 219"/>
              <a:gd name="T16" fmla="*/ 0 w 177"/>
              <a:gd name="T17" fmla="*/ 2147483647 h 219"/>
              <a:gd name="T18" fmla="*/ 35177990 w 177"/>
              <a:gd name="T19" fmla="*/ 2147483647 h 219"/>
              <a:gd name="T20" fmla="*/ 175957576 w 177"/>
              <a:gd name="T21" fmla="*/ 2147483647 h 219"/>
              <a:gd name="T22" fmla="*/ 404682136 w 177"/>
              <a:gd name="T23" fmla="*/ 2147483647 h 219"/>
              <a:gd name="T24" fmla="*/ 668652052 w 177"/>
              <a:gd name="T25" fmla="*/ 2147483647 h 219"/>
              <a:gd name="T26" fmla="*/ 1002910583 w 177"/>
              <a:gd name="T27" fmla="*/ 2147483647 h 219"/>
              <a:gd name="T28" fmla="*/ 1372414469 w 177"/>
              <a:gd name="T29" fmla="*/ 2147483647 h 219"/>
              <a:gd name="T30" fmla="*/ 1724329620 w 177"/>
              <a:gd name="T31" fmla="*/ 2147483647 h 219"/>
              <a:gd name="T32" fmla="*/ 2076244771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058655776 w 177"/>
              <a:gd name="T49" fmla="*/ 2147483647 h 219"/>
              <a:gd name="T50" fmla="*/ 1953121806 w 177"/>
              <a:gd name="T51" fmla="*/ 2147483647 h 219"/>
              <a:gd name="T52" fmla="*/ 1865109206 w 177"/>
              <a:gd name="T53" fmla="*/ 2147483647 h 219"/>
              <a:gd name="T54" fmla="*/ 1759575235 w 177"/>
              <a:gd name="T55" fmla="*/ 2147483647 h 219"/>
              <a:gd name="T56" fmla="*/ 1706740625 w 177"/>
              <a:gd name="T57" fmla="*/ 2147483647 h 219"/>
              <a:gd name="T58" fmla="*/ 1530783049 w 177"/>
              <a:gd name="T59" fmla="*/ 2147483647 h 219"/>
              <a:gd name="T60" fmla="*/ 1354825474 w 177"/>
              <a:gd name="T61" fmla="*/ 2147483647 h 219"/>
              <a:gd name="T62" fmla="*/ 1178868159 w 177"/>
              <a:gd name="T63" fmla="*/ 2147483647 h 219"/>
              <a:gd name="T64" fmla="*/ 985321588 w 177"/>
              <a:gd name="T65" fmla="*/ 2147483647 h 219"/>
              <a:gd name="T66" fmla="*/ 809364012 w 177"/>
              <a:gd name="T67" fmla="*/ 2147483647 h 219"/>
              <a:gd name="T68" fmla="*/ 615817442 w 177"/>
              <a:gd name="T69" fmla="*/ 2147483647 h 219"/>
              <a:gd name="T70" fmla="*/ 457448861 w 177"/>
              <a:gd name="T71" fmla="*/ 2147483647 h 219"/>
              <a:gd name="T72" fmla="*/ 263902551 w 177"/>
              <a:gd name="T73" fmla="*/ 2147483647 h 219"/>
              <a:gd name="T74" fmla="*/ 228724561 w 177"/>
              <a:gd name="T75" fmla="*/ 2147483647 h 219"/>
              <a:gd name="T76" fmla="*/ 246313556 w 177"/>
              <a:gd name="T77" fmla="*/ 2147483647 h 219"/>
              <a:gd name="T78" fmla="*/ 334326156 w 177"/>
              <a:gd name="T79" fmla="*/ 2061441471 h 219"/>
              <a:gd name="T80" fmla="*/ 439859866 w 177"/>
              <a:gd name="T81" fmla="*/ 1812673784 h 219"/>
              <a:gd name="T82" fmla="*/ 598228447 w 177"/>
              <a:gd name="T83" fmla="*/ 1581612158 h 219"/>
              <a:gd name="T84" fmla="*/ 791775017 w 177"/>
              <a:gd name="T85" fmla="*/ 1350618382 h 219"/>
              <a:gd name="T86" fmla="*/ 985321588 w 177"/>
              <a:gd name="T87" fmla="*/ 1155104579 h 219"/>
              <a:gd name="T88" fmla="*/ 1231702769 w 177"/>
              <a:gd name="T89" fmla="*/ 977432797 h 219"/>
              <a:gd name="T90" fmla="*/ 1478016064 w 177"/>
              <a:gd name="T91" fmla="*/ 799692904 h 219"/>
              <a:gd name="T92" fmla="*/ 1724329620 w 177"/>
              <a:gd name="T93" fmla="*/ 657501095 h 219"/>
              <a:gd name="T94" fmla="*/ 1988299796 w 177"/>
              <a:gd name="T95" fmla="*/ 515377395 h 219"/>
              <a:gd name="T96" fmla="*/ 2147483647 w 177"/>
              <a:gd name="T97" fmla="*/ 408733408 h 219"/>
              <a:gd name="T98" fmla="*/ 2147483647 w 177"/>
              <a:gd name="T99" fmla="*/ 302089681 h 219"/>
              <a:gd name="T100" fmla="*/ 2147483647 w 177"/>
              <a:gd name="T101" fmla="*/ 213287714 h 219"/>
              <a:gd name="T102" fmla="*/ 2147483647 w 177"/>
              <a:gd name="T103" fmla="*/ 159965721 h 219"/>
              <a:gd name="T104" fmla="*/ 2147483647 w 177"/>
              <a:gd name="T105" fmla="*/ 124417899 h 219"/>
              <a:gd name="T106" fmla="*/ 2147483647 w 177"/>
              <a:gd name="T107" fmla="*/ 35548083 h 219"/>
              <a:gd name="T108" fmla="*/ 2147483647 w 177"/>
              <a:gd name="T109" fmla="*/ 0 h 219"/>
              <a:gd name="T110" fmla="*/ 2147483647 w 177"/>
              <a:gd name="T111" fmla="*/ 35548083 h 219"/>
              <a:gd name="T112" fmla="*/ 2147483647 w 177"/>
              <a:gd name="T113" fmla="*/ 106643988 h 219"/>
              <a:gd name="T114" fmla="*/ 1953121806 w 177"/>
              <a:gd name="T115" fmla="*/ 195513803 h 219"/>
              <a:gd name="T116" fmla="*/ 1653973640 w 177"/>
              <a:gd name="T117" fmla="*/ 302089681 h 219"/>
              <a:gd name="T118" fmla="*/ 1372414469 w 177"/>
              <a:gd name="T119" fmla="*/ 462055401 h 219"/>
              <a:gd name="T120" fmla="*/ 1143690168 w 177"/>
              <a:gd name="T121" fmla="*/ 586473300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19" name="Freeform 610"/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>
              <a:gd name="T0" fmla="*/ 1750083431 w 115"/>
              <a:gd name="T1" fmla="*/ 1132011917 h 170"/>
              <a:gd name="T2" fmla="*/ 1804221074 w 115"/>
              <a:gd name="T3" fmla="*/ 1489450497 h 170"/>
              <a:gd name="T4" fmla="*/ 1768106407 w 115"/>
              <a:gd name="T5" fmla="*/ 1787414147 h 170"/>
              <a:gd name="T6" fmla="*/ 1641808146 w 115"/>
              <a:gd name="T7" fmla="*/ 2045556063 h 170"/>
              <a:gd name="T8" fmla="*/ 1443349268 w 115"/>
              <a:gd name="T9" fmla="*/ 2147483647 h 170"/>
              <a:gd name="T10" fmla="*/ 1226867676 w 115"/>
              <a:gd name="T11" fmla="*/ 2147483647 h 170"/>
              <a:gd name="T12" fmla="*/ 974271155 w 115"/>
              <a:gd name="T13" fmla="*/ 2147483647 h 170"/>
              <a:gd name="T14" fmla="*/ 703651659 w 115"/>
              <a:gd name="T15" fmla="*/ 2147483647 h 170"/>
              <a:gd name="T16" fmla="*/ 487170067 w 115"/>
              <a:gd name="T17" fmla="*/ 2147483647 h 170"/>
              <a:gd name="T18" fmla="*/ 451055400 w 115"/>
              <a:gd name="T19" fmla="*/ 2147483647 h 170"/>
              <a:gd name="T20" fmla="*/ 414940470 w 115"/>
              <a:gd name="T21" fmla="*/ 2147483647 h 170"/>
              <a:gd name="T22" fmla="*/ 414940470 w 115"/>
              <a:gd name="T23" fmla="*/ 2147483647 h 170"/>
              <a:gd name="T24" fmla="*/ 469078113 w 115"/>
              <a:gd name="T25" fmla="*/ 2147483647 h 170"/>
              <a:gd name="T26" fmla="*/ 505193042 w 115"/>
              <a:gd name="T27" fmla="*/ 2147483647 h 170"/>
              <a:gd name="T28" fmla="*/ 559330685 w 115"/>
              <a:gd name="T29" fmla="*/ 2147483647 h 170"/>
              <a:gd name="T30" fmla="*/ 613399348 w 115"/>
              <a:gd name="T31" fmla="*/ 2147483647 h 170"/>
              <a:gd name="T32" fmla="*/ 667536991 w 115"/>
              <a:gd name="T33" fmla="*/ 2147483647 h 170"/>
              <a:gd name="T34" fmla="*/ 956248180 w 115"/>
              <a:gd name="T35" fmla="*/ 2147483647 h 170"/>
              <a:gd name="T36" fmla="*/ 1244890651 w 115"/>
              <a:gd name="T37" fmla="*/ 2147483647 h 170"/>
              <a:gd name="T38" fmla="*/ 1497486910 w 115"/>
              <a:gd name="T39" fmla="*/ 2147483647 h 170"/>
              <a:gd name="T40" fmla="*/ 1750083431 w 115"/>
              <a:gd name="T41" fmla="*/ 2147483647 h 170"/>
              <a:gd name="T42" fmla="*/ 1912427642 w 115"/>
              <a:gd name="T43" fmla="*/ 2144852998 h 170"/>
              <a:gd name="T44" fmla="*/ 2038725903 w 115"/>
              <a:gd name="T45" fmla="*/ 1807214661 h 170"/>
              <a:gd name="T46" fmla="*/ 2074840570 w 115"/>
              <a:gd name="T47" fmla="*/ 1449775810 h 170"/>
              <a:gd name="T48" fmla="*/ 2002679952 w 115"/>
              <a:gd name="T49" fmla="*/ 1052589156 h 170"/>
              <a:gd name="T50" fmla="*/ 1822244049 w 115"/>
              <a:gd name="T51" fmla="*/ 774499678 h 170"/>
              <a:gd name="T52" fmla="*/ 1605762195 w 115"/>
              <a:gd name="T53" fmla="*/ 516357491 h 170"/>
              <a:gd name="T54" fmla="*/ 1299028294 w 115"/>
              <a:gd name="T55" fmla="*/ 297889991 h 170"/>
              <a:gd name="T56" fmla="*/ 992294130 w 115"/>
              <a:gd name="T57" fmla="*/ 158845523 h 170"/>
              <a:gd name="T58" fmla="*/ 667536991 w 115"/>
              <a:gd name="T59" fmla="*/ 39748075 h 170"/>
              <a:gd name="T60" fmla="*/ 378894782 w 115"/>
              <a:gd name="T61" fmla="*/ 0 h 170"/>
              <a:gd name="T62" fmla="*/ 162412928 w 115"/>
              <a:gd name="T63" fmla="*/ 19873902 h 170"/>
              <a:gd name="T64" fmla="*/ 0 w 115"/>
              <a:gd name="T65" fmla="*/ 99296664 h 170"/>
              <a:gd name="T66" fmla="*/ 270619496 w 115"/>
              <a:gd name="T67" fmla="*/ 198593327 h 170"/>
              <a:gd name="T68" fmla="*/ 541238731 w 115"/>
              <a:gd name="T69" fmla="*/ 258142187 h 170"/>
              <a:gd name="T70" fmla="*/ 775812276 w 115"/>
              <a:gd name="T71" fmla="*/ 317764164 h 170"/>
              <a:gd name="T72" fmla="*/ 1028408798 w 115"/>
              <a:gd name="T73" fmla="*/ 397186926 h 170"/>
              <a:gd name="T74" fmla="*/ 1262913627 w 115"/>
              <a:gd name="T75" fmla="*/ 516357491 h 170"/>
              <a:gd name="T76" fmla="*/ 1461441222 w 115"/>
              <a:gd name="T77" fmla="*/ 655402230 h 170"/>
              <a:gd name="T78" fmla="*/ 1641808146 w 115"/>
              <a:gd name="T79" fmla="*/ 853995828 h 170"/>
              <a:gd name="T80" fmla="*/ 1750083431 w 115"/>
              <a:gd name="T81" fmla="*/ 113201191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20" name="Freeform 611"/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>
              <a:gd name="T0" fmla="*/ 1451967951 w 289"/>
              <a:gd name="T1" fmla="*/ 1163317141 h 352"/>
              <a:gd name="T2" fmla="*/ 774412690 w 289"/>
              <a:gd name="T3" fmla="*/ 1897147043 h 352"/>
              <a:gd name="T4" fmla="*/ 258137563 w 289"/>
              <a:gd name="T5" fmla="*/ 2147483647 h 352"/>
              <a:gd name="T6" fmla="*/ 0 w 289"/>
              <a:gd name="T7" fmla="*/ 2147483647 h 352"/>
              <a:gd name="T8" fmla="*/ 48396877 w 289"/>
              <a:gd name="T9" fmla="*/ 2147483647 h 352"/>
              <a:gd name="T10" fmla="*/ 161344063 w 289"/>
              <a:gd name="T11" fmla="*/ 2147483647 h 352"/>
              <a:gd name="T12" fmla="*/ 306534440 w 289"/>
              <a:gd name="T13" fmla="*/ 2147483647 h 352"/>
              <a:gd name="T14" fmla="*/ 500121441 w 289"/>
              <a:gd name="T15" fmla="*/ 2147483647 h 352"/>
              <a:gd name="T16" fmla="*/ 822809567 w 289"/>
              <a:gd name="T17" fmla="*/ 2147483647 h 352"/>
              <a:gd name="T18" fmla="*/ 1258380697 w 289"/>
              <a:gd name="T19" fmla="*/ 2147483647 h 352"/>
              <a:gd name="T20" fmla="*/ 1726258948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1968243078 w 289"/>
              <a:gd name="T51" fmla="*/ 2147483647 h 352"/>
              <a:gd name="T52" fmla="*/ 1532671694 w 289"/>
              <a:gd name="T53" fmla="*/ 2147483647 h 352"/>
              <a:gd name="T54" fmla="*/ 1097036635 w 289"/>
              <a:gd name="T55" fmla="*/ 2147483647 h 352"/>
              <a:gd name="T56" fmla="*/ 726015813 w 289"/>
              <a:gd name="T57" fmla="*/ 2147483647 h 352"/>
              <a:gd name="T58" fmla="*/ 516275127 w 289"/>
              <a:gd name="T59" fmla="*/ 2147483647 h 352"/>
              <a:gd name="T60" fmla="*/ 435571131 w 289"/>
              <a:gd name="T61" fmla="*/ 2147483647 h 352"/>
              <a:gd name="T62" fmla="*/ 548518317 w 289"/>
              <a:gd name="T63" fmla="*/ 2147483647 h 352"/>
              <a:gd name="T64" fmla="*/ 726015813 w 289"/>
              <a:gd name="T65" fmla="*/ 2147483647 h 352"/>
              <a:gd name="T66" fmla="*/ 984153377 w 289"/>
              <a:gd name="T67" fmla="*/ 2147483647 h 352"/>
              <a:gd name="T68" fmla="*/ 1290687817 w 289"/>
              <a:gd name="T69" fmla="*/ 1843435668 h 352"/>
              <a:gd name="T70" fmla="*/ 1645618880 w 289"/>
              <a:gd name="T71" fmla="*/ 1467591534 h 352"/>
              <a:gd name="T72" fmla="*/ 2081190011 w 289"/>
              <a:gd name="T73" fmla="*/ 1055962399 h 352"/>
              <a:gd name="T74" fmla="*/ 2147483647 w 289"/>
              <a:gd name="T75" fmla="*/ 680118265 h 352"/>
              <a:gd name="T76" fmla="*/ 2147483647 w 289"/>
              <a:gd name="T77" fmla="*/ 357985769 h 352"/>
              <a:gd name="T78" fmla="*/ 2147483647 w 289"/>
              <a:gd name="T79" fmla="*/ 107354742 h 352"/>
              <a:gd name="T80" fmla="*/ 2147483647 w 289"/>
              <a:gd name="T81" fmla="*/ 0 h 352"/>
              <a:gd name="T82" fmla="*/ 2147483647 w 289"/>
              <a:gd name="T83" fmla="*/ 89496377 h 352"/>
              <a:gd name="T84" fmla="*/ 2147483647 w 289"/>
              <a:gd name="T85" fmla="*/ 322132496 h 352"/>
              <a:gd name="T86" fmla="*/ 2048946821 w 289"/>
              <a:gd name="T87" fmla="*/ 644333526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21" name="Freeform 612"/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>
              <a:gd name="T0" fmla="*/ 2147483647 w 252"/>
              <a:gd name="T1" fmla="*/ 1420505538 h 235"/>
              <a:gd name="T2" fmla="*/ 2147483647 w 252"/>
              <a:gd name="T3" fmla="*/ 1677007168 h 235"/>
              <a:gd name="T4" fmla="*/ 2147483647 w 252"/>
              <a:gd name="T5" fmla="*/ 1972936623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30794921 h 235"/>
              <a:gd name="T54" fmla="*/ 2147483647 w 252"/>
              <a:gd name="T55" fmla="*/ 1677007168 h 235"/>
              <a:gd name="T56" fmla="*/ 2147483647 w 252"/>
              <a:gd name="T57" fmla="*/ 1282434381 h 235"/>
              <a:gd name="T58" fmla="*/ 2147483647 w 252"/>
              <a:gd name="T59" fmla="*/ 1065360847 h 235"/>
              <a:gd name="T60" fmla="*/ 2147483647 w 252"/>
              <a:gd name="T61" fmla="*/ 887861594 h 235"/>
              <a:gd name="T62" fmla="*/ 2147483647 w 252"/>
              <a:gd name="T63" fmla="*/ 710289383 h 235"/>
              <a:gd name="T64" fmla="*/ 2147483647 w 252"/>
              <a:gd name="T65" fmla="*/ 572144998 h 235"/>
              <a:gd name="T66" fmla="*/ 2147483647 w 252"/>
              <a:gd name="T67" fmla="*/ 434073840 h 235"/>
              <a:gd name="T68" fmla="*/ 2147483647 w 252"/>
              <a:gd name="T69" fmla="*/ 335430509 h 235"/>
              <a:gd name="T70" fmla="*/ 1878129221 w 252"/>
              <a:gd name="T71" fmla="*/ 236787447 h 235"/>
              <a:gd name="T72" fmla="*/ 1550775840 w 252"/>
              <a:gd name="T73" fmla="*/ 138071157 h 235"/>
              <a:gd name="T74" fmla="*/ 1257845488 w 252"/>
              <a:gd name="T75" fmla="*/ 78929149 h 235"/>
              <a:gd name="T76" fmla="*/ 982126779 w 252"/>
              <a:gd name="T77" fmla="*/ 39428096 h 235"/>
              <a:gd name="T78" fmla="*/ 723686352 w 252"/>
              <a:gd name="T79" fmla="*/ 0 h 235"/>
              <a:gd name="T80" fmla="*/ 482457568 w 252"/>
              <a:gd name="T81" fmla="*/ 0 h 235"/>
              <a:gd name="T82" fmla="*/ 292930352 w 252"/>
              <a:gd name="T83" fmla="*/ 0 h 235"/>
              <a:gd name="T84" fmla="*/ 137825906 w 252"/>
              <a:gd name="T85" fmla="*/ 19713913 h 235"/>
              <a:gd name="T86" fmla="*/ 51701310 w 252"/>
              <a:gd name="T87" fmla="*/ 59215236 h 235"/>
              <a:gd name="T88" fmla="*/ 0 w 252"/>
              <a:gd name="T89" fmla="*/ 98643062 h 235"/>
              <a:gd name="T90" fmla="*/ 172315831 w 252"/>
              <a:gd name="T91" fmla="*/ 138071157 h 235"/>
              <a:gd name="T92" fmla="*/ 379054690 w 252"/>
              <a:gd name="T93" fmla="*/ 157858298 h 235"/>
              <a:gd name="T94" fmla="*/ 568582165 w 252"/>
              <a:gd name="T95" fmla="*/ 217000306 h 235"/>
              <a:gd name="T96" fmla="*/ 792599563 w 252"/>
              <a:gd name="T97" fmla="*/ 256501360 h 235"/>
              <a:gd name="T98" fmla="*/ 1033828347 w 252"/>
              <a:gd name="T99" fmla="*/ 295929455 h 235"/>
              <a:gd name="T100" fmla="*/ 1257845488 w 252"/>
              <a:gd name="T101" fmla="*/ 335430509 h 235"/>
              <a:gd name="T102" fmla="*/ 1499074272 w 252"/>
              <a:gd name="T103" fmla="*/ 394572787 h 235"/>
              <a:gd name="T104" fmla="*/ 1757514699 w 252"/>
              <a:gd name="T105" fmla="*/ 453787753 h 235"/>
              <a:gd name="T106" fmla="*/ 1981532098 w 252"/>
              <a:gd name="T107" fmla="*/ 552431085 h 235"/>
              <a:gd name="T108" fmla="*/ 2147483647 w 252"/>
              <a:gd name="T109" fmla="*/ 631360234 h 235"/>
              <a:gd name="T110" fmla="*/ 2147483647 w 252"/>
              <a:gd name="T111" fmla="*/ 730003296 h 235"/>
              <a:gd name="T112" fmla="*/ 2147483647 w 252"/>
              <a:gd name="T113" fmla="*/ 848360540 h 235"/>
              <a:gd name="T114" fmla="*/ 2147483647 w 252"/>
              <a:gd name="T115" fmla="*/ 966717785 h 235"/>
              <a:gd name="T116" fmla="*/ 2147483647 w 252"/>
              <a:gd name="T117" fmla="*/ 1085147987 h 235"/>
              <a:gd name="T118" fmla="*/ 2147483647 w 252"/>
              <a:gd name="T119" fmla="*/ 1262720468 h 235"/>
              <a:gd name="T120" fmla="*/ 2147483647 w 252"/>
              <a:gd name="T121" fmla="*/ 1420505538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22" name="Freeform 613"/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71949484 w 103"/>
              <a:gd name="T5" fmla="*/ 2147483647 h 220"/>
              <a:gd name="T6" fmla="*/ 215848714 w 103"/>
              <a:gd name="T7" fmla="*/ 2147483647 h 220"/>
              <a:gd name="T8" fmla="*/ 395722686 w 103"/>
              <a:gd name="T9" fmla="*/ 2147483647 h 220"/>
              <a:gd name="T10" fmla="*/ 629627420 w 103"/>
              <a:gd name="T11" fmla="*/ 2147483647 h 220"/>
              <a:gd name="T12" fmla="*/ 899438247 w 103"/>
              <a:gd name="T13" fmla="*/ 2147483647 h 220"/>
              <a:gd name="T14" fmla="*/ 1187236707 w 103"/>
              <a:gd name="T15" fmla="*/ 2147483647 h 220"/>
              <a:gd name="T16" fmla="*/ 1493090925 w 103"/>
              <a:gd name="T17" fmla="*/ 2147483647 h 220"/>
              <a:gd name="T18" fmla="*/ 1601015412 w 103"/>
              <a:gd name="T19" fmla="*/ 2147483647 h 220"/>
              <a:gd name="T20" fmla="*/ 1690952267 w 103"/>
              <a:gd name="T21" fmla="*/ 2147483647 h 220"/>
              <a:gd name="T22" fmla="*/ 1762902013 w 103"/>
              <a:gd name="T23" fmla="*/ 2147483647 h 220"/>
              <a:gd name="T24" fmla="*/ 1798876755 w 103"/>
              <a:gd name="T25" fmla="*/ 2147483647 h 220"/>
              <a:gd name="T26" fmla="*/ 1798876755 w 103"/>
              <a:gd name="T27" fmla="*/ 2147483647 h 220"/>
              <a:gd name="T28" fmla="*/ 1780889384 w 103"/>
              <a:gd name="T29" fmla="*/ 2147483647 h 220"/>
              <a:gd name="T30" fmla="*/ 1726927009 w 103"/>
              <a:gd name="T31" fmla="*/ 2147483647 h 220"/>
              <a:gd name="T32" fmla="*/ 1636990154 w 103"/>
              <a:gd name="T33" fmla="*/ 2147483647 h 220"/>
              <a:gd name="T34" fmla="*/ 1331135674 w 103"/>
              <a:gd name="T35" fmla="*/ 2147483647 h 220"/>
              <a:gd name="T36" fmla="*/ 1043337477 w 103"/>
              <a:gd name="T37" fmla="*/ 2147483647 h 220"/>
              <a:gd name="T38" fmla="*/ 809501392 w 103"/>
              <a:gd name="T39" fmla="*/ 2147483647 h 220"/>
              <a:gd name="T40" fmla="*/ 647614791 w 103"/>
              <a:gd name="T41" fmla="*/ 2147483647 h 220"/>
              <a:gd name="T42" fmla="*/ 539690565 w 103"/>
              <a:gd name="T43" fmla="*/ 2147483647 h 220"/>
              <a:gd name="T44" fmla="*/ 485728190 w 103"/>
              <a:gd name="T45" fmla="*/ 2147483647 h 220"/>
              <a:gd name="T46" fmla="*/ 485728190 w 103"/>
              <a:gd name="T47" fmla="*/ 1960314002 h 220"/>
              <a:gd name="T48" fmla="*/ 575665307 w 103"/>
              <a:gd name="T49" fmla="*/ 1579656786 h 220"/>
              <a:gd name="T50" fmla="*/ 701576904 w 103"/>
              <a:gd name="T51" fmla="*/ 1313196655 h 220"/>
              <a:gd name="T52" fmla="*/ 917425618 w 103"/>
              <a:gd name="T53" fmla="*/ 1065769238 h 220"/>
              <a:gd name="T54" fmla="*/ 1133274594 w 103"/>
              <a:gd name="T55" fmla="*/ 818413374 h 220"/>
              <a:gd name="T56" fmla="*/ 1385098049 w 103"/>
              <a:gd name="T57" fmla="*/ 590018938 h 220"/>
              <a:gd name="T58" fmla="*/ 1601015412 w 103"/>
              <a:gd name="T59" fmla="*/ 399690197 h 220"/>
              <a:gd name="T60" fmla="*/ 1762902013 w 103"/>
              <a:gd name="T61" fmla="*/ 228394436 h 220"/>
              <a:gd name="T62" fmla="*/ 1852838868 w 103"/>
              <a:gd name="T63" fmla="*/ 95164371 h 220"/>
              <a:gd name="T64" fmla="*/ 1852838868 w 103"/>
              <a:gd name="T65" fmla="*/ 0 h 220"/>
              <a:gd name="T66" fmla="*/ 1654977525 w 103"/>
              <a:gd name="T67" fmla="*/ 76131390 h 220"/>
              <a:gd name="T68" fmla="*/ 1385098049 w 103"/>
              <a:gd name="T69" fmla="*/ 228394436 h 220"/>
              <a:gd name="T70" fmla="*/ 1097299590 w 103"/>
              <a:gd name="T71" fmla="*/ 475821587 h 220"/>
              <a:gd name="T72" fmla="*/ 791514021 w 103"/>
              <a:gd name="T73" fmla="*/ 761314699 h 220"/>
              <a:gd name="T74" fmla="*/ 521703194 w 103"/>
              <a:gd name="T75" fmla="*/ 1084802219 h 220"/>
              <a:gd name="T76" fmla="*/ 287798198 w 103"/>
              <a:gd name="T77" fmla="*/ 1465459435 h 220"/>
              <a:gd name="T78" fmla="*/ 107924488 w 103"/>
              <a:gd name="T79" fmla="*/ 1865149632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9723" name="Freeform 614"/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>
              <a:gd name="T0" fmla="*/ 2147483647 w 220"/>
              <a:gd name="T1" fmla="*/ 1999616108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015953261 w 220"/>
              <a:gd name="T17" fmla="*/ 2147483647 h 288"/>
              <a:gd name="T18" fmla="*/ 1928294513 w 220"/>
              <a:gd name="T19" fmla="*/ 2147483647 h 288"/>
              <a:gd name="T20" fmla="*/ 1875726125 w 220"/>
              <a:gd name="T21" fmla="*/ 2147483647 h 288"/>
              <a:gd name="T22" fmla="*/ 1910749203 w 220"/>
              <a:gd name="T23" fmla="*/ 2147483647 h 288"/>
              <a:gd name="T24" fmla="*/ 2050976340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1930082905 h 288"/>
              <a:gd name="T42" fmla="*/ 2147483647 w 220"/>
              <a:gd name="T43" fmla="*/ 1495366191 h 288"/>
              <a:gd name="T44" fmla="*/ 2147483647 w 220"/>
              <a:gd name="T45" fmla="*/ 1217166282 h 288"/>
              <a:gd name="T46" fmla="*/ 2147483647 w 220"/>
              <a:gd name="T47" fmla="*/ 973733233 h 288"/>
              <a:gd name="T48" fmla="*/ 1910749203 w 220"/>
              <a:gd name="T49" fmla="*/ 747683225 h 288"/>
              <a:gd name="T50" fmla="*/ 1454976655 w 220"/>
              <a:gd name="T51" fmla="*/ 504249917 h 288"/>
              <a:gd name="T52" fmla="*/ 1034294725 w 220"/>
              <a:gd name="T53" fmla="*/ 295583210 h 288"/>
              <a:gd name="T54" fmla="*/ 631090565 w 220"/>
              <a:gd name="T55" fmla="*/ 121683105 h 288"/>
              <a:gd name="T56" fmla="*/ 315545153 w 220"/>
              <a:gd name="T57" fmla="*/ 17383301 h 288"/>
              <a:gd name="T58" fmla="*/ 70113698 w 220"/>
              <a:gd name="T59" fmla="*/ 0 h 288"/>
              <a:gd name="T60" fmla="*/ 157772706 w 220"/>
              <a:gd name="T61" fmla="*/ 121683105 h 288"/>
              <a:gd name="T62" fmla="*/ 543431557 w 220"/>
              <a:gd name="T63" fmla="*/ 312966511 h 288"/>
              <a:gd name="T64" fmla="*/ 946635717 w 220"/>
              <a:gd name="T65" fmla="*/ 504249917 h 288"/>
              <a:gd name="T66" fmla="*/ 1349839878 w 220"/>
              <a:gd name="T67" fmla="*/ 695533323 h 288"/>
              <a:gd name="T68" fmla="*/ 1770521807 w 220"/>
              <a:gd name="T69" fmla="*/ 921583331 h 288"/>
              <a:gd name="T70" fmla="*/ 2147483647 w 220"/>
              <a:gd name="T71" fmla="*/ 1147633079 h 288"/>
              <a:gd name="T72" fmla="*/ 2147483647 w 220"/>
              <a:gd name="T73" fmla="*/ 1425832988 h 288"/>
              <a:gd name="T74" fmla="*/ 2147483647 w 220"/>
              <a:gd name="T75" fmla="*/ 1704032898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9724" name="Group 615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19751" name="Picture 616" descr="31u_bnrz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52" name="Freeform 617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3" name="Freeform 618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1 h 180"/>
                <a:gd name="T6" fmla="*/ 1 w 128"/>
                <a:gd name="T7" fmla="*/ 1 h 180"/>
                <a:gd name="T8" fmla="*/ 1 w 128"/>
                <a:gd name="T9" fmla="*/ 1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1 h 180"/>
                <a:gd name="T44" fmla="*/ 1 w 128"/>
                <a:gd name="T45" fmla="*/ 1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4" name="Freeform 619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1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1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5" name="Freeform 620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6" name="Freeform 621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1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7" name="Freeform 622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8" name="Freeform 623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59" name="Freeform 624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0" name="Freeform 625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1" name="Freeform 626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2" name="Freeform 627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1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1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1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3" name="Freeform 628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4" name="Freeform 629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5" name="Freeform 630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1 w 282"/>
                <a:gd name="T71" fmla="*/ 0 h 253"/>
                <a:gd name="T72" fmla="*/ 1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1 w 282"/>
                <a:gd name="T103" fmla="*/ 0 h 253"/>
                <a:gd name="T104" fmla="*/ 1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6" name="Freeform 631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67" name="Freeform 632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19768" name="Group 633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19769" name="Rectangle 634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70" name="Rectangle 635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71" name="Rectangle 636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72" name="Rectangle 637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73" name="Rectangle 638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74" name="Rectangle 639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19725" name="Line 640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9726" name="Group 641"/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19728" name="Freeform 642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29" name="Freeform 643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1 h 180"/>
                <a:gd name="T6" fmla="*/ 1 w 128"/>
                <a:gd name="T7" fmla="*/ 1 h 180"/>
                <a:gd name="T8" fmla="*/ 1 w 128"/>
                <a:gd name="T9" fmla="*/ 1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1 h 180"/>
                <a:gd name="T44" fmla="*/ 1 w 128"/>
                <a:gd name="T45" fmla="*/ 1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0" name="Freeform 644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1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1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1" name="Freeform 645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2" name="Freeform 646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1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3" name="Freeform 647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4" name="Freeform 648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5" name="Freeform 649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6" name="Freeform 650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7" name="Freeform 651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8" name="Freeform 652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1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1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1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39" name="Freeform 653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40" name="Freeform 654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41" name="Freeform 655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1 w 282"/>
                <a:gd name="T71" fmla="*/ 0 h 253"/>
                <a:gd name="T72" fmla="*/ 1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1 w 282"/>
                <a:gd name="T103" fmla="*/ 0 h 253"/>
                <a:gd name="T104" fmla="*/ 1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42" name="Freeform 656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743" name="Freeform 657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19744" name="Group 658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19745" name="Rectangle 659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46" name="Rectangle 660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47" name="Rectangle 661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48" name="Rectangle 662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49" name="Rectangle 663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9750" name="Rectangle 664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19727" name="Line 162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350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57175"/>
            <a:ext cx="8364538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Code Division Multiple Access (CDMA)</a:t>
            </a:r>
            <a:br>
              <a:rPr lang="en-US" sz="3600" dirty="0"/>
            </a:br>
            <a:r>
              <a:rPr lang="en-US" sz="3600" dirty="0"/>
              <a:t>(not to be confused with CSMA!)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34325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used  in several wireless broadcast channels (cellular, satellite, </a:t>
            </a:r>
            <a:r>
              <a:rPr lang="en-US" sz="2400" dirty="0" err="1"/>
              <a:t>etc</a:t>
            </a:r>
            <a:r>
              <a:rPr lang="en-US" sz="2400" dirty="0"/>
              <a:t>) standards 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unique </a:t>
            </a:r>
            <a:r>
              <a:rPr lang="ja-JP" altLang="en-US" sz="2400" dirty="0"/>
              <a:t>“</a:t>
            </a:r>
            <a:r>
              <a:rPr lang="en-US" sz="2400" dirty="0"/>
              <a:t>code</a:t>
            </a:r>
            <a:r>
              <a:rPr lang="ja-JP" altLang="en-US" sz="2400" dirty="0"/>
              <a:t>”</a:t>
            </a:r>
            <a:r>
              <a:rPr lang="en-US" sz="2400" dirty="0"/>
              <a:t> assigned to each user; i.e., code set partitioning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all users share same frequency, but each user has own </a:t>
            </a:r>
            <a:r>
              <a:rPr lang="ja-JP" altLang="en-US" sz="2400" dirty="0"/>
              <a:t>“</a:t>
            </a:r>
            <a:r>
              <a:rPr lang="en-US" sz="2400" dirty="0"/>
              <a:t>chipping</a:t>
            </a:r>
            <a:r>
              <a:rPr lang="ja-JP" altLang="en-US" sz="2400" dirty="0"/>
              <a:t>”</a:t>
            </a:r>
            <a:r>
              <a:rPr lang="en-US" sz="2400" dirty="0"/>
              <a:t> sequence (i.e., code) to encode data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i="1" dirty="0">
                <a:solidFill>
                  <a:srgbClr val="FF0000"/>
                </a:solidFill>
              </a:rPr>
              <a:t>encoded signal</a:t>
            </a:r>
            <a:r>
              <a:rPr lang="en-US" sz="2400" dirty="0"/>
              <a:t> = (original data) XOR (chipping sequence)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i="1" dirty="0">
                <a:solidFill>
                  <a:srgbClr val="FF0000"/>
                </a:solidFill>
              </a:rPr>
              <a:t>decoding:</a:t>
            </a:r>
            <a:r>
              <a:rPr lang="en-US" sz="2400" dirty="0"/>
              <a:t> inner-product of encoded signal and chipping sequence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allows multiple users to </a:t>
            </a:r>
            <a:r>
              <a:rPr lang="ja-JP" altLang="en-US" sz="2400" dirty="0"/>
              <a:t>“</a:t>
            </a:r>
            <a:r>
              <a:rPr lang="en-US" sz="2400" dirty="0"/>
              <a:t>coexist</a:t>
            </a:r>
            <a:r>
              <a:rPr lang="ja-JP" altLang="en-US" sz="2400" dirty="0"/>
              <a:t>”</a:t>
            </a:r>
            <a:r>
              <a:rPr lang="en-US" sz="2400" dirty="0"/>
              <a:t> and transmit simultaneously with minimal interference (if codes are </a:t>
            </a:r>
            <a:r>
              <a:rPr lang="ja-JP" altLang="en-US" sz="2400" dirty="0"/>
              <a:t>“</a:t>
            </a:r>
            <a:r>
              <a:rPr lang="en-US" sz="2400" dirty="0"/>
              <a:t>orthogonal</a:t>
            </a:r>
            <a:r>
              <a:rPr lang="ja-JP" altLang="en-US" sz="2400" dirty="0"/>
              <a:t>”</a:t>
            </a:r>
            <a:r>
              <a:rPr lang="en-US" sz="2400" dirty="0"/>
              <a:t>)</a:t>
            </a:r>
            <a:endParaRPr lang="en-US" sz="3200" dirty="0"/>
          </a:p>
          <a:p>
            <a:pPr>
              <a:lnSpc>
                <a:spcPct val="80000"/>
              </a:lnSpc>
            </a:pPr>
            <a:endParaRPr lang="en-US" sz="32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0825"/>
            <a:ext cx="7772400" cy="1143000"/>
          </a:xfrm>
        </p:spPr>
        <p:txBody>
          <a:bodyPr/>
          <a:lstStyle/>
          <a:p>
            <a:r>
              <a:rPr lang="en-US" dirty="0"/>
              <a:t>CDMA Encode/Decode</a:t>
            </a:r>
          </a:p>
        </p:txBody>
      </p:sp>
      <p:sp>
        <p:nvSpPr>
          <p:cNvPr id="43013" name="Line 6"/>
          <p:cNvSpPr>
            <a:spLocks noChangeShapeType="1"/>
          </p:cNvSpPr>
          <p:nvPr/>
        </p:nvSpPr>
        <p:spPr bwMode="auto">
          <a:xfrm>
            <a:off x="3219450" y="15525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4" name="Line 9"/>
          <p:cNvSpPr>
            <a:spLocks noChangeShapeType="1"/>
          </p:cNvSpPr>
          <p:nvPr/>
        </p:nvSpPr>
        <p:spPr bwMode="auto">
          <a:xfrm>
            <a:off x="4276725" y="1528763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5" name="Text Box 10"/>
          <p:cNvSpPr txBox="1">
            <a:spLocks noChangeArrowheads="1"/>
          </p:cNvSpPr>
          <p:nvPr/>
        </p:nvSpPr>
        <p:spPr bwMode="auto">
          <a:xfrm>
            <a:off x="2389188" y="2960688"/>
            <a:ext cx="639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cs typeface="Calibri"/>
              </a:rPr>
              <a:t>slot 1</a:t>
            </a:r>
          </a:p>
        </p:txBody>
      </p:sp>
      <p:sp>
        <p:nvSpPr>
          <p:cNvPr id="43016" name="Text Box 11"/>
          <p:cNvSpPr txBox="1">
            <a:spLocks noChangeArrowheads="1"/>
          </p:cNvSpPr>
          <p:nvPr/>
        </p:nvSpPr>
        <p:spPr bwMode="auto">
          <a:xfrm>
            <a:off x="3408363" y="2965450"/>
            <a:ext cx="639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cs typeface="Calibri"/>
              </a:rPr>
              <a:t>slot 0</a:t>
            </a:r>
          </a:p>
        </p:txBody>
      </p:sp>
      <p:grpSp>
        <p:nvGrpSpPr>
          <p:cNvPr id="2" name="Group 150"/>
          <p:cNvGrpSpPr>
            <a:grpSpLocks/>
          </p:cNvGrpSpPr>
          <p:nvPr/>
        </p:nvGrpSpPr>
        <p:grpSpPr bwMode="auto">
          <a:xfrm>
            <a:off x="2084388" y="1462088"/>
            <a:ext cx="1254125" cy="1624012"/>
            <a:chOff x="1313" y="921"/>
            <a:chExt cx="790" cy="1023"/>
          </a:xfrm>
        </p:grpSpPr>
        <p:sp>
          <p:nvSpPr>
            <p:cNvPr id="43268" name="Line 5"/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269" name="Rectangle 12"/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70" name="Text Box 15"/>
            <p:cNvSpPr txBox="1">
              <a:spLocks noChangeArrowheads="1"/>
            </p:cNvSpPr>
            <p:nvPr/>
          </p:nvSpPr>
          <p:spPr bwMode="auto">
            <a:xfrm>
              <a:off x="1436" y="1194"/>
              <a:ext cx="3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Calibri"/>
                  <a:cs typeface="Calibri"/>
                </a:rPr>
                <a:t>d</a:t>
              </a:r>
              <a:r>
                <a:rPr lang="en-US" sz="1200" baseline="-25000" dirty="0">
                  <a:latin typeface="Calibri"/>
                  <a:cs typeface="Calibri"/>
                </a:rPr>
                <a:t>1</a:t>
              </a:r>
              <a:r>
                <a:rPr lang="en-US" sz="1200" dirty="0">
                  <a:latin typeface="Calibri"/>
                  <a:cs typeface="Calibri"/>
                </a:rPr>
                <a:t> = -1</a:t>
              </a:r>
            </a:p>
          </p:txBody>
        </p:sp>
        <p:grpSp>
          <p:nvGrpSpPr>
            <p:cNvPr id="43271" name="Group 44"/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43272" name="Text Box 17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273" name="Group 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43295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96" name="Line 20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297" name="Line 21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274" name="Group 23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43292" name="Rectangle 2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93" name="Line 2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294" name="Line 2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3275" name="Rectangle 27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76" name="Rectangle 28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77" name="Text Box 29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278" name="Text Box 30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279" name="Text Box 31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280" name="Group 3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4329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29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281" name="Group 35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4328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28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282" name="Group 38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43286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287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283" name="Group 41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4328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28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</p:grpSp>
      </p:grpSp>
      <p:sp>
        <p:nvSpPr>
          <p:cNvPr id="43018" name="Oval 74"/>
          <p:cNvSpPr>
            <a:spLocks noChangeArrowheads="1"/>
          </p:cNvSpPr>
          <p:nvPr/>
        </p:nvSpPr>
        <p:spPr bwMode="auto">
          <a:xfrm>
            <a:off x="4672013" y="1855788"/>
            <a:ext cx="419100" cy="42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Text Box 75"/>
          <p:cNvSpPr txBox="1">
            <a:spLocks noChangeArrowheads="1"/>
          </p:cNvSpPr>
          <p:nvPr/>
        </p:nvSpPr>
        <p:spPr bwMode="auto">
          <a:xfrm>
            <a:off x="4298950" y="1444625"/>
            <a:ext cx="11126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 err="1">
                <a:latin typeface="Calibri"/>
                <a:cs typeface="Calibri"/>
              </a:rPr>
              <a:t>Z</a:t>
            </a:r>
            <a:r>
              <a:rPr lang="en-US" sz="1800" baseline="-25000" dirty="0" err="1">
                <a:latin typeface="Calibri"/>
                <a:cs typeface="Calibri"/>
              </a:rPr>
              <a:t>i,m</a:t>
            </a:r>
            <a:r>
              <a:rPr lang="en-US" sz="1800" dirty="0">
                <a:latin typeface="Calibri"/>
                <a:cs typeface="Calibri"/>
              </a:rPr>
              <a:t>= </a:t>
            </a:r>
            <a:r>
              <a:rPr lang="en-US" sz="1800" dirty="0" err="1">
                <a:latin typeface="Calibri"/>
                <a:cs typeface="Calibri"/>
              </a:rPr>
              <a:t>d</a:t>
            </a:r>
            <a:r>
              <a:rPr lang="en-US" sz="1800" baseline="-25000" dirty="0" err="1">
                <a:latin typeface="Calibri"/>
                <a:cs typeface="Calibri"/>
              </a:rPr>
              <a:t>i</a:t>
            </a:r>
            <a:r>
              <a:rPr lang="en-US" baseline="30000" dirty="0" err="1">
                <a:latin typeface="Calibri"/>
                <a:cs typeface="Calibri"/>
              </a:rPr>
              <a:t>.</a:t>
            </a:r>
            <a:r>
              <a:rPr lang="en-US" sz="1800" dirty="0" err="1">
                <a:latin typeface="Calibri"/>
                <a:cs typeface="Calibri"/>
              </a:rPr>
              <a:t>c</a:t>
            </a:r>
            <a:r>
              <a:rPr lang="en-US" sz="1800" baseline="-25000" dirty="0" err="1">
                <a:latin typeface="Calibri"/>
                <a:cs typeface="Calibri"/>
              </a:rPr>
              <a:t>m</a:t>
            </a:r>
            <a:endParaRPr lang="en-US" sz="1800" baseline="-25000" dirty="0">
              <a:latin typeface="Calibri"/>
              <a:cs typeface="Calibri"/>
            </a:endParaRPr>
          </a:p>
        </p:txBody>
      </p:sp>
      <p:sp>
        <p:nvSpPr>
          <p:cNvPr id="43020" name="Line 72"/>
          <p:cNvSpPr>
            <a:spLocks noChangeShapeType="1"/>
          </p:cNvSpPr>
          <p:nvPr/>
        </p:nvSpPr>
        <p:spPr bwMode="auto">
          <a:xfrm>
            <a:off x="4319588" y="1985963"/>
            <a:ext cx="3190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1" name="Line 73"/>
          <p:cNvSpPr>
            <a:spLocks noChangeShapeType="1"/>
          </p:cNvSpPr>
          <p:nvPr/>
        </p:nvSpPr>
        <p:spPr bwMode="auto">
          <a:xfrm flipV="1">
            <a:off x="4333875" y="2251075"/>
            <a:ext cx="403225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" name="Group 149"/>
          <p:cNvGrpSpPr>
            <a:grpSpLocks/>
          </p:cNvGrpSpPr>
          <p:nvPr/>
        </p:nvGrpSpPr>
        <p:grpSpPr bwMode="auto">
          <a:xfrm>
            <a:off x="3141663" y="1695450"/>
            <a:ext cx="1254125" cy="1236663"/>
            <a:chOff x="1979" y="1068"/>
            <a:chExt cx="790" cy="779"/>
          </a:xfrm>
        </p:grpSpPr>
        <p:sp>
          <p:nvSpPr>
            <p:cNvPr id="43239" name="Rectangle 13"/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40" name="Text Box 16"/>
            <p:cNvSpPr txBox="1">
              <a:spLocks noChangeArrowheads="1"/>
            </p:cNvSpPr>
            <p:nvPr/>
          </p:nvSpPr>
          <p:spPr bwMode="auto">
            <a:xfrm>
              <a:off x="2186" y="1068"/>
              <a:ext cx="34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Calibri"/>
                  <a:cs typeface="Calibri"/>
                </a:rPr>
                <a:t>d</a:t>
              </a:r>
              <a:r>
                <a:rPr lang="en-US" sz="1200" baseline="-25000" dirty="0">
                  <a:latin typeface="Calibri"/>
                  <a:cs typeface="Calibri"/>
                </a:rPr>
                <a:t>0</a:t>
              </a:r>
              <a:r>
                <a:rPr lang="en-US" sz="1200" dirty="0">
                  <a:latin typeface="Calibri"/>
                  <a:cs typeface="Calibri"/>
                </a:rPr>
                <a:t> = 1</a:t>
              </a:r>
            </a:p>
          </p:txBody>
        </p:sp>
        <p:grpSp>
          <p:nvGrpSpPr>
            <p:cNvPr id="43241" name="Group 45"/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43242" name="Text Box 46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243" name="Group 47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43265" name="Rectangle 4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66" name="Line 4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267" name="Line 5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244" name="Group 51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43262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63" name="Line 5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264" name="Line 5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3245" name="Rectangle 55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46" name="Rectangle 56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47" name="Text Box 57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248" name="Text Box 58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249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250" name="Group 60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43260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261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251" name="Group 63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43258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259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252" name="Group 66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43256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257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253" name="Group 69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4325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255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</p:grpSp>
      </p:grp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6461125" y="1830388"/>
            <a:ext cx="1254125" cy="487362"/>
            <a:chOff x="1313" y="1534"/>
            <a:chExt cx="790" cy="307"/>
          </a:xfrm>
        </p:grpSpPr>
        <p:sp>
          <p:nvSpPr>
            <p:cNvPr id="43213" name="Text Box 77"/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latin typeface="Calibri"/>
                  <a:cs typeface="Calibri"/>
                </a:rPr>
                <a:t>1</a:t>
              </a:r>
            </a:p>
          </p:txBody>
        </p:sp>
        <p:grpSp>
          <p:nvGrpSpPr>
            <p:cNvPr id="43214" name="Group 78"/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43236" name="Rectangle 79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37" name="Line 80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238" name="Line 81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215" name="Group 82"/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43233" name="Rectangle 83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34" name="Line 84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235" name="Line 85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3216" name="Rectangle 86"/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7" name="Rectangle 87"/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8" name="Text Box 88"/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43219" name="Text Box 89"/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43220" name="Text Box 90"/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latin typeface="Calibri"/>
                  <a:cs typeface="Calibri"/>
                </a:rPr>
                <a:t>1</a:t>
              </a:r>
            </a:p>
          </p:txBody>
        </p:sp>
        <p:grpSp>
          <p:nvGrpSpPr>
            <p:cNvPr id="43221" name="Group 91"/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43231" name="Text Box 92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232" name="Text Box 93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-</a:t>
                </a:r>
              </a:p>
            </p:txBody>
          </p:sp>
        </p:grpSp>
        <p:grpSp>
          <p:nvGrpSpPr>
            <p:cNvPr id="43222" name="Group 94"/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43229" name="Text Box 95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230" name="Text Box 96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-</a:t>
                </a:r>
              </a:p>
            </p:txBody>
          </p:sp>
        </p:grpSp>
        <p:grpSp>
          <p:nvGrpSpPr>
            <p:cNvPr id="43223" name="Group 97"/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43227" name="Text Box 98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228" name="Text Box 99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-</a:t>
                </a:r>
              </a:p>
            </p:txBody>
          </p:sp>
        </p:grpSp>
        <p:grpSp>
          <p:nvGrpSpPr>
            <p:cNvPr id="43224" name="Group 100"/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43225" name="Text Box 101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226" name="Text Box 102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-</a:t>
                </a:r>
              </a:p>
            </p:txBody>
          </p:sp>
        </p:grpSp>
      </p:grpSp>
      <p:grpSp>
        <p:nvGrpSpPr>
          <p:cNvPr id="25" name="Group 136"/>
          <p:cNvGrpSpPr>
            <a:grpSpLocks/>
          </p:cNvGrpSpPr>
          <p:nvPr/>
        </p:nvGrpSpPr>
        <p:grpSpPr bwMode="auto">
          <a:xfrm>
            <a:off x="5360988" y="1830388"/>
            <a:ext cx="1249362" cy="487362"/>
            <a:chOff x="4928" y="1534"/>
            <a:chExt cx="787" cy="307"/>
          </a:xfrm>
        </p:grpSpPr>
        <p:grpSp>
          <p:nvGrpSpPr>
            <p:cNvPr id="43182" name="Group 134"/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43206" name="Text Box 104"/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207" name="Group 105"/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43210" name="Rectangle 10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11" name="Line 10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212" name="Line 10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3208" name="Text Box 115"/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209" name="Text Box 116"/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</p:grpSp>
        <p:grpSp>
          <p:nvGrpSpPr>
            <p:cNvPr id="43183" name="Group 135"/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43184" name="Group 133"/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43204" name="Rectangle 114"/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05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</p:grpSp>
          <p:grpSp>
            <p:nvGrpSpPr>
              <p:cNvPr id="43185" name="Group 132"/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43200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3201" name="Group 118"/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43202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dirty="0">
                        <a:latin typeface="Calibri"/>
                        <a:cs typeface="Calibri"/>
                      </a:rPr>
                      <a:t>1</a:t>
                    </a:r>
                  </a:p>
                </p:txBody>
              </p:sp>
              <p:sp>
                <p:nvSpPr>
                  <p:cNvPr id="43203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dirty="0">
                        <a:latin typeface="Calibri"/>
                        <a:cs typeface="Calibri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43186" name="Group 131"/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43187" name="Group 109"/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43197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98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3199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188" name="Group 121"/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43195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dirty="0">
                        <a:latin typeface="Calibri"/>
                        <a:cs typeface="Calibri"/>
                      </a:rPr>
                      <a:t>1</a:t>
                    </a:r>
                  </a:p>
                </p:txBody>
              </p:sp>
              <p:sp>
                <p:nvSpPr>
                  <p:cNvPr id="43196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dirty="0">
                        <a:latin typeface="Calibri"/>
                        <a:cs typeface="Calibri"/>
                      </a:rPr>
                      <a:t>-</a:t>
                    </a:r>
                  </a:p>
                </p:txBody>
              </p:sp>
            </p:grpSp>
            <p:grpSp>
              <p:nvGrpSpPr>
                <p:cNvPr id="43189" name="Group 124"/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43193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dirty="0">
                        <a:latin typeface="Calibri"/>
                        <a:cs typeface="Calibri"/>
                      </a:rPr>
                      <a:t>1</a:t>
                    </a:r>
                  </a:p>
                </p:txBody>
              </p:sp>
              <p:sp>
                <p:nvSpPr>
                  <p:cNvPr id="43194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dirty="0">
                        <a:latin typeface="Calibri"/>
                        <a:cs typeface="Calibri"/>
                      </a:rPr>
                      <a:t>-</a:t>
                    </a:r>
                  </a:p>
                </p:txBody>
              </p:sp>
            </p:grpSp>
            <p:grpSp>
              <p:nvGrpSpPr>
                <p:cNvPr id="43190" name="Group 127"/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43191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dirty="0">
                        <a:latin typeface="Calibri"/>
                        <a:cs typeface="Calibri"/>
                      </a:rPr>
                      <a:t>1</a:t>
                    </a:r>
                  </a:p>
                </p:txBody>
              </p:sp>
              <p:sp>
                <p:nvSpPr>
                  <p:cNvPr id="43192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dirty="0">
                        <a:latin typeface="Calibri"/>
                        <a:cs typeface="Calibri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43025" name="Text Box 137"/>
          <p:cNvSpPr txBox="1">
            <a:spLocks noChangeArrowheads="1"/>
          </p:cNvSpPr>
          <p:nvPr/>
        </p:nvSpPr>
        <p:spPr bwMode="auto">
          <a:xfrm>
            <a:off x="6582108" y="2308225"/>
            <a:ext cx="8422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/>
                <a:cs typeface="Calibri"/>
              </a:rPr>
              <a:t>slot 0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channel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output</a:t>
            </a:r>
          </a:p>
        </p:txBody>
      </p:sp>
      <p:sp>
        <p:nvSpPr>
          <p:cNvPr id="43026" name="Text Box 138"/>
          <p:cNvSpPr txBox="1">
            <a:spLocks noChangeArrowheads="1"/>
          </p:cNvSpPr>
          <p:nvPr/>
        </p:nvSpPr>
        <p:spPr bwMode="auto">
          <a:xfrm>
            <a:off x="5539120" y="2327275"/>
            <a:ext cx="8422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/>
                <a:cs typeface="Calibri"/>
              </a:rPr>
              <a:t>slot 1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channel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output</a:t>
            </a:r>
          </a:p>
        </p:txBody>
      </p:sp>
      <p:sp>
        <p:nvSpPr>
          <p:cNvPr id="43027" name="Line 139"/>
          <p:cNvSpPr>
            <a:spLocks noChangeShapeType="1"/>
          </p:cNvSpPr>
          <p:nvPr/>
        </p:nvSpPr>
        <p:spPr bwMode="auto">
          <a:xfrm flipH="1">
            <a:off x="5438775" y="166687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8" name="Line 140"/>
          <p:cNvSpPr>
            <a:spLocks noChangeShapeType="1"/>
          </p:cNvSpPr>
          <p:nvPr/>
        </p:nvSpPr>
        <p:spPr bwMode="auto">
          <a:xfrm flipH="1">
            <a:off x="6510338" y="164782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9" name="Line 141"/>
          <p:cNvSpPr>
            <a:spLocks noChangeShapeType="1"/>
          </p:cNvSpPr>
          <p:nvPr/>
        </p:nvSpPr>
        <p:spPr bwMode="auto">
          <a:xfrm flipH="1">
            <a:off x="7624763" y="1657350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0" name="Text Box 142"/>
          <p:cNvSpPr txBox="1">
            <a:spLocks noChangeArrowheads="1"/>
          </p:cNvSpPr>
          <p:nvPr/>
        </p:nvSpPr>
        <p:spPr bwMode="auto">
          <a:xfrm>
            <a:off x="5418138" y="1184275"/>
            <a:ext cx="2427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latin typeface="Calibri"/>
                <a:cs typeface="Calibri"/>
              </a:rPr>
              <a:t>channel output </a:t>
            </a:r>
            <a:r>
              <a:rPr lang="en-US" sz="2000" dirty="0" err="1">
                <a:latin typeface="Calibri"/>
                <a:cs typeface="Calibri"/>
              </a:rPr>
              <a:t>Z</a:t>
            </a:r>
            <a:r>
              <a:rPr lang="en-US" sz="2000" baseline="-25000" dirty="0" err="1">
                <a:latin typeface="Calibri"/>
                <a:cs typeface="Calibri"/>
              </a:rPr>
              <a:t>i,m</a:t>
            </a:r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43031" name="Text Box 143"/>
          <p:cNvSpPr txBox="1">
            <a:spLocks noChangeArrowheads="1"/>
          </p:cNvSpPr>
          <p:nvPr/>
        </p:nvSpPr>
        <p:spPr bwMode="auto">
          <a:xfrm>
            <a:off x="100042" y="2089219"/>
            <a:ext cx="1241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sender</a:t>
            </a:r>
          </a:p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adds code</a:t>
            </a:r>
          </a:p>
        </p:txBody>
      </p:sp>
      <p:sp>
        <p:nvSpPr>
          <p:cNvPr id="43032" name="Text Box 144"/>
          <p:cNvSpPr txBox="1">
            <a:spLocks noChangeArrowheads="1"/>
          </p:cNvSpPr>
          <p:nvPr/>
        </p:nvSpPr>
        <p:spPr bwMode="auto">
          <a:xfrm>
            <a:off x="1485900" y="2454275"/>
            <a:ext cx="640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cs typeface="Calibri"/>
              </a:rPr>
              <a:t>code</a:t>
            </a:r>
          </a:p>
        </p:txBody>
      </p:sp>
      <p:sp>
        <p:nvSpPr>
          <p:cNvPr id="43033" name="Text Box 145"/>
          <p:cNvSpPr txBox="1">
            <a:spLocks noChangeArrowheads="1"/>
          </p:cNvSpPr>
          <p:nvPr/>
        </p:nvSpPr>
        <p:spPr bwMode="auto">
          <a:xfrm>
            <a:off x="1525588" y="1679575"/>
            <a:ext cx="6044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cs typeface="Calibri"/>
              </a:rPr>
              <a:t>data</a:t>
            </a:r>
          </a:p>
          <a:p>
            <a:r>
              <a:rPr lang="en-US" sz="1800" dirty="0">
                <a:latin typeface="Calibri"/>
                <a:cs typeface="Calibri"/>
              </a:rPr>
              <a:t>bits</a:t>
            </a:r>
          </a:p>
        </p:txBody>
      </p:sp>
      <p:sp>
        <p:nvSpPr>
          <p:cNvPr id="43034" name="Line 146"/>
          <p:cNvSpPr>
            <a:spLocks noChangeShapeType="1"/>
          </p:cNvSpPr>
          <p:nvPr/>
        </p:nvSpPr>
        <p:spPr bwMode="auto">
          <a:xfrm>
            <a:off x="5132388" y="2054225"/>
            <a:ext cx="3190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5" name="Line 151"/>
          <p:cNvSpPr>
            <a:spLocks noChangeShapeType="1"/>
          </p:cNvSpPr>
          <p:nvPr/>
        </p:nvSpPr>
        <p:spPr bwMode="auto">
          <a:xfrm>
            <a:off x="4033838" y="4167188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6" name="Line 152"/>
          <p:cNvSpPr>
            <a:spLocks noChangeShapeType="1"/>
          </p:cNvSpPr>
          <p:nvPr/>
        </p:nvSpPr>
        <p:spPr bwMode="auto">
          <a:xfrm>
            <a:off x="5110163" y="41433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7" name="Text Box 153"/>
          <p:cNvSpPr txBox="1">
            <a:spLocks noChangeArrowheads="1"/>
          </p:cNvSpPr>
          <p:nvPr/>
        </p:nvSpPr>
        <p:spPr bwMode="auto">
          <a:xfrm>
            <a:off x="3222625" y="5575300"/>
            <a:ext cx="639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cs typeface="Calibri"/>
              </a:rPr>
              <a:t>slot 1</a:t>
            </a:r>
          </a:p>
        </p:txBody>
      </p:sp>
      <p:sp>
        <p:nvSpPr>
          <p:cNvPr id="43038" name="Text Box 154"/>
          <p:cNvSpPr txBox="1">
            <a:spLocks noChangeArrowheads="1"/>
          </p:cNvSpPr>
          <p:nvPr/>
        </p:nvSpPr>
        <p:spPr bwMode="auto">
          <a:xfrm>
            <a:off x="4241800" y="5580063"/>
            <a:ext cx="639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cs typeface="Calibri"/>
              </a:rPr>
              <a:t>slot 0</a:t>
            </a:r>
          </a:p>
        </p:txBody>
      </p:sp>
      <p:sp>
        <p:nvSpPr>
          <p:cNvPr id="43039" name="Line 156"/>
          <p:cNvSpPr>
            <a:spLocks noChangeShapeType="1"/>
          </p:cNvSpPr>
          <p:nvPr/>
        </p:nvSpPr>
        <p:spPr bwMode="auto">
          <a:xfrm>
            <a:off x="2957513" y="42068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95" name="Group 298"/>
          <p:cNvGrpSpPr>
            <a:grpSpLocks/>
          </p:cNvGrpSpPr>
          <p:nvPr/>
        </p:nvGrpSpPr>
        <p:grpSpPr bwMode="auto">
          <a:xfrm>
            <a:off x="6289675" y="4638683"/>
            <a:ext cx="1076325" cy="276226"/>
            <a:chOff x="3962" y="2922"/>
            <a:chExt cx="678" cy="174"/>
          </a:xfrm>
        </p:grpSpPr>
        <p:sp>
          <p:nvSpPr>
            <p:cNvPr id="43180" name="Rectangle 157"/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1" name="Text Box 158"/>
            <p:cNvSpPr txBox="1">
              <a:spLocks noChangeArrowheads="1"/>
            </p:cNvSpPr>
            <p:nvPr/>
          </p:nvSpPr>
          <p:spPr bwMode="auto">
            <a:xfrm>
              <a:off x="4048" y="2922"/>
              <a:ext cx="3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Calibri"/>
                  <a:cs typeface="Calibri"/>
                </a:rPr>
                <a:t>d</a:t>
              </a:r>
              <a:r>
                <a:rPr lang="en-US" sz="1200" baseline="-25000" dirty="0">
                  <a:latin typeface="Calibri"/>
                  <a:cs typeface="Calibri"/>
                </a:rPr>
                <a:t>1</a:t>
              </a:r>
              <a:r>
                <a:rPr lang="en-US" sz="1200" dirty="0">
                  <a:latin typeface="Calibri"/>
                  <a:cs typeface="Calibri"/>
                </a:rPr>
                <a:t> = -1</a:t>
              </a:r>
            </a:p>
          </p:txBody>
        </p:sp>
      </p:grpSp>
      <p:sp>
        <p:nvSpPr>
          <p:cNvPr id="43041" name="Oval 186"/>
          <p:cNvSpPr>
            <a:spLocks noChangeArrowheads="1"/>
          </p:cNvSpPr>
          <p:nvPr/>
        </p:nvSpPr>
        <p:spPr bwMode="auto">
          <a:xfrm>
            <a:off x="5505450" y="4470400"/>
            <a:ext cx="419100" cy="423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Line 188"/>
          <p:cNvSpPr>
            <a:spLocks noChangeShapeType="1"/>
          </p:cNvSpPr>
          <p:nvPr/>
        </p:nvSpPr>
        <p:spPr bwMode="auto">
          <a:xfrm>
            <a:off x="5153025" y="4600575"/>
            <a:ext cx="3190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43" name="Line 189"/>
          <p:cNvSpPr>
            <a:spLocks noChangeShapeType="1"/>
          </p:cNvSpPr>
          <p:nvPr/>
        </p:nvSpPr>
        <p:spPr bwMode="auto">
          <a:xfrm flipV="1">
            <a:off x="5167313" y="4865688"/>
            <a:ext cx="403225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96" name="Group 296"/>
          <p:cNvGrpSpPr>
            <a:grpSpLocks/>
          </p:cNvGrpSpPr>
          <p:nvPr/>
        </p:nvGrpSpPr>
        <p:grpSpPr bwMode="auto">
          <a:xfrm>
            <a:off x="7366000" y="4438658"/>
            <a:ext cx="1062038" cy="276226"/>
            <a:chOff x="4640" y="2796"/>
            <a:chExt cx="669" cy="174"/>
          </a:xfrm>
        </p:grpSpPr>
        <p:sp>
          <p:nvSpPr>
            <p:cNvPr id="43178" name="Rectangle 191"/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9" name="Text Box 192"/>
            <p:cNvSpPr txBox="1">
              <a:spLocks noChangeArrowheads="1"/>
            </p:cNvSpPr>
            <p:nvPr/>
          </p:nvSpPr>
          <p:spPr bwMode="auto">
            <a:xfrm>
              <a:off x="4798" y="2796"/>
              <a:ext cx="34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Calibri"/>
                  <a:cs typeface="Calibri"/>
                </a:rPr>
                <a:t>d</a:t>
              </a:r>
              <a:r>
                <a:rPr lang="en-US" sz="1200" baseline="-25000" dirty="0">
                  <a:latin typeface="Calibri"/>
                  <a:cs typeface="Calibri"/>
                </a:rPr>
                <a:t>0</a:t>
              </a:r>
              <a:r>
                <a:rPr lang="en-US" sz="1200" dirty="0">
                  <a:latin typeface="Calibri"/>
                  <a:cs typeface="Calibri"/>
                </a:rPr>
                <a:t> = 1</a:t>
              </a:r>
            </a:p>
          </p:txBody>
        </p:sp>
      </p:grpSp>
      <p:grpSp>
        <p:nvGrpSpPr>
          <p:cNvPr id="297" name="Group 295"/>
          <p:cNvGrpSpPr>
            <a:grpSpLocks/>
          </p:cNvGrpSpPr>
          <p:nvPr/>
        </p:nvGrpSpPr>
        <p:grpSpPr bwMode="auto">
          <a:xfrm>
            <a:off x="3965575" y="4362450"/>
            <a:ext cx="1263650" cy="1184275"/>
            <a:chOff x="2498" y="2748"/>
            <a:chExt cx="796" cy="746"/>
          </a:xfrm>
        </p:grpSpPr>
        <p:grpSp>
          <p:nvGrpSpPr>
            <p:cNvPr id="43124" name="Group 193"/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43152" name="Text Box 194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153" name="Group 195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43175" name="Rectangle 19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76" name="Line 19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177" name="Line 19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154" name="Group 199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43172" name="Rectangle 200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73" name="Line 201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174" name="Line 202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3155" name="Rectangle 203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56" name="Rectangle 204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57" name="Text Box 205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158" name="Text Box 206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159" name="Text Box 207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160" name="Group 208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43170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71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161" name="Group 211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43168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69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162" name="Group 214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43166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67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163" name="Group 217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43164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65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</p:grpSp>
        <p:grpSp>
          <p:nvGrpSpPr>
            <p:cNvPr id="43125" name="Group 220"/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43126" name="Text Box 221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127" name="Group 2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43149" name="Rectangle 22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50" name="Line 22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151" name="Line 22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128" name="Group 226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43146" name="Rectangle 227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47" name="Line 228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148" name="Line 229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3129" name="Rectangle 230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30" name="Rectangle 231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31" name="Text Box 232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132" name="Text Box 233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133" name="Text Box 234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134" name="Group 235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43144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45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135" name="Group 238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43142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43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136" name="Group 241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43140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41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137" name="Group 244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43138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39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</p:grpSp>
      </p:grpSp>
      <p:grpSp>
        <p:nvGrpSpPr>
          <p:cNvPr id="312" name="Group 297"/>
          <p:cNvGrpSpPr>
            <a:grpSpLocks/>
          </p:cNvGrpSpPr>
          <p:nvPr/>
        </p:nvGrpSpPr>
        <p:grpSpPr bwMode="auto">
          <a:xfrm>
            <a:off x="2874963" y="4362450"/>
            <a:ext cx="1277937" cy="1174750"/>
            <a:chOff x="1811" y="2748"/>
            <a:chExt cx="805" cy="740"/>
          </a:xfrm>
        </p:grpSpPr>
        <p:grpSp>
          <p:nvGrpSpPr>
            <p:cNvPr id="43065" name="Group 159"/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43098" name="Text Box 160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099" name="Group 161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43121" name="Rectangle 16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22" name="Line 16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123" name="Line 16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100" name="Group 165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43118" name="Rectangle 16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19" name="Line 16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120" name="Line 16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3101" name="Rectangle 169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2" name="Rectangle 170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3" name="Text Box 171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104" name="Text Box 172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3105" name="Text Box 173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000" dirty="0">
                    <a:latin typeface="Calibri"/>
                    <a:cs typeface="Calibri"/>
                  </a:rPr>
                  <a:t>1</a:t>
                </a:r>
              </a:p>
            </p:txBody>
          </p:sp>
          <p:grpSp>
            <p:nvGrpSpPr>
              <p:cNvPr id="43106" name="Group 17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43116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17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107" name="Group 177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43114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15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108" name="Group 180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43112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13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  <p:grpSp>
            <p:nvGrpSpPr>
              <p:cNvPr id="43109" name="Group 183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43110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111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-</a:t>
                  </a:r>
                </a:p>
              </p:txBody>
            </p:sp>
          </p:grpSp>
        </p:grpSp>
        <p:grpSp>
          <p:nvGrpSpPr>
            <p:cNvPr id="43066" name="Group 247"/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43067" name="Group 248"/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43091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grpSp>
              <p:nvGrpSpPr>
                <p:cNvPr id="43092" name="Group 250"/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43095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9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309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093" name="Text Box 254"/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43094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Calibri"/>
                      <a:cs typeface="Calibri"/>
                    </a:rPr>
                    <a:t>1</a:t>
                  </a:r>
                </a:p>
              </p:txBody>
            </p:sp>
          </p:grpSp>
          <p:grpSp>
            <p:nvGrpSpPr>
              <p:cNvPr id="43068" name="Group 256"/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43069" name="Group 257"/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43089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90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 dirty="0">
                        <a:latin typeface="Calibri"/>
                        <a:cs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43070" name="Group 260"/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4308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3086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43087" name="Text Box 2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1</a:t>
                      </a:r>
                    </a:p>
                  </p:txBody>
                </p:sp>
                <p:sp>
                  <p:nvSpPr>
                    <p:cNvPr id="43088" name="Text Box 2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43071" name="Group 265"/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43072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43082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083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084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073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43080" name="Text Box 2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1</a:t>
                      </a:r>
                    </a:p>
                  </p:txBody>
                </p:sp>
                <p:sp>
                  <p:nvSpPr>
                    <p:cNvPr id="43081" name="Text Box 2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3074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43078" name="Text Box 2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1</a:t>
                      </a:r>
                    </a:p>
                  </p:txBody>
                </p:sp>
                <p:sp>
                  <p:nvSpPr>
                    <p:cNvPr id="43079" name="Text Box 2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3075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43076" name="Text Box 2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1</a:t>
                      </a:r>
                    </a:p>
                  </p:txBody>
                </p:sp>
                <p:sp>
                  <p:nvSpPr>
                    <p:cNvPr id="43077" name="Text Box 2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43047" name="Text Box 279"/>
          <p:cNvSpPr txBox="1">
            <a:spLocks noChangeArrowheads="1"/>
          </p:cNvSpPr>
          <p:nvPr/>
        </p:nvSpPr>
        <p:spPr bwMode="auto">
          <a:xfrm>
            <a:off x="7415545" y="4922838"/>
            <a:ext cx="8422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/>
                <a:cs typeface="Calibri"/>
              </a:rPr>
              <a:t>slot 0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channel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output</a:t>
            </a:r>
          </a:p>
        </p:txBody>
      </p:sp>
      <p:sp>
        <p:nvSpPr>
          <p:cNvPr id="43048" name="Text Box 280"/>
          <p:cNvSpPr txBox="1">
            <a:spLocks noChangeArrowheads="1"/>
          </p:cNvSpPr>
          <p:nvPr/>
        </p:nvSpPr>
        <p:spPr bwMode="auto">
          <a:xfrm>
            <a:off x="6372558" y="4941888"/>
            <a:ext cx="8422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/>
                <a:cs typeface="Calibri"/>
              </a:rPr>
              <a:t>slot 1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channel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output</a:t>
            </a:r>
          </a:p>
        </p:txBody>
      </p:sp>
      <p:sp>
        <p:nvSpPr>
          <p:cNvPr id="43049" name="Line 281"/>
          <p:cNvSpPr>
            <a:spLocks noChangeShapeType="1"/>
          </p:cNvSpPr>
          <p:nvPr/>
        </p:nvSpPr>
        <p:spPr bwMode="auto">
          <a:xfrm flipH="1">
            <a:off x="6272213" y="428148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50" name="Line 282"/>
          <p:cNvSpPr>
            <a:spLocks noChangeShapeType="1"/>
          </p:cNvSpPr>
          <p:nvPr/>
        </p:nvSpPr>
        <p:spPr bwMode="auto">
          <a:xfrm flipH="1">
            <a:off x="7343775" y="426243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51" name="Line 283"/>
          <p:cNvSpPr>
            <a:spLocks noChangeShapeType="1"/>
          </p:cNvSpPr>
          <p:nvPr/>
        </p:nvSpPr>
        <p:spPr bwMode="auto">
          <a:xfrm flipH="1">
            <a:off x="8458200" y="4271963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52" name="Text Box 285"/>
          <p:cNvSpPr txBox="1">
            <a:spLocks noChangeArrowheads="1"/>
          </p:cNvSpPr>
          <p:nvPr/>
        </p:nvSpPr>
        <p:spPr bwMode="auto">
          <a:xfrm>
            <a:off x="732479" y="5437257"/>
            <a:ext cx="16496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receiver</a:t>
            </a:r>
          </a:p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removes code</a:t>
            </a:r>
          </a:p>
        </p:txBody>
      </p:sp>
      <p:sp>
        <p:nvSpPr>
          <p:cNvPr id="43053" name="Text Box 286"/>
          <p:cNvSpPr txBox="1">
            <a:spLocks noChangeArrowheads="1"/>
          </p:cNvSpPr>
          <p:nvPr/>
        </p:nvSpPr>
        <p:spPr bwMode="auto">
          <a:xfrm>
            <a:off x="2319338" y="5068888"/>
            <a:ext cx="640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cs typeface="Calibri"/>
              </a:rPr>
              <a:t>code</a:t>
            </a:r>
          </a:p>
        </p:txBody>
      </p:sp>
      <p:sp>
        <p:nvSpPr>
          <p:cNvPr id="43054" name="Text Box 287"/>
          <p:cNvSpPr txBox="1">
            <a:spLocks noChangeArrowheads="1"/>
          </p:cNvSpPr>
          <p:nvPr/>
        </p:nvSpPr>
        <p:spPr bwMode="auto">
          <a:xfrm>
            <a:off x="1341438" y="4303713"/>
            <a:ext cx="9858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cs typeface="Calibri"/>
              </a:rPr>
              <a:t>received</a:t>
            </a:r>
          </a:p>
          <a:p>
            <a:r>
              <a:rPr lang="en-US" sz="1800" dirty="0">
                <a:latin typeface="Calibri"/>
                <a:cs typeface="Calibri"/>
              </a:rPr>
              <a:t>input</a:t>
            </a:r>
          </a:p>
        </p:txBody>
      </p:sp>
      <p:sp>
        <p:nvSpPr>
          <p:cNvPr id="43055" name="Line 288"/>
          <p:cNvSpPr>
            <a:spLocks noChangeShapeType="1"/>
          </p:cNvSpPr>
          <p:nvPr/>
        </p:nvSpPr>
        <p:spPr bwMode="auto">
          <a:xfrm>
            <a:off x="5965825" y="4668838"/>
            <a:ext cx="31908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43056" name="Group 294"/>
          <p:cNvGrpSpPr>
            <a:grpSpLocks/>
          </p:cNvGrpSpPr>
          <p:nvPr/>
        </p:nvGrpSpPr>
        <p:grpSpPr bwMode="auto">
          <a:xfrm>
            <a:off x="5003800" y="3530600"/>
            <a:ext cx="1397000" cy="981075"/>
            <a:chOff x="4239" y="2007"/>
            <a:chExt cx="880" cy="618"/>
          </a:xfrm>
        </p:grpSpPr>
        <p:sp>
          <p:nvSpPr>
            <p:cNvPr id="43060" name="Text Box 187"/>
            <p:cNvSpPr txBox="1">
              <a:spLocks noChangeArrowheads="1"/>
            </p:cNvSpPr>
            <p:nvPr/>
          </p:nvSpPr>
          <p:spPr bwMode="auto">
            <a:xfrm>
              <a:off x="4239" y="2047"/>
              <a:ext cx="8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cs typeface="Calibri"/>
                </a:rPr>
                <a:t>D</a:t>
              </a:r>
              <a:r>
                <a:rPr lang="en-US" sz="1800" baseline="-25000" dirty="0">
                  <a:latin typeface="Calibri"/>
                  <a:cs typeface="Calibri"/>
                </a:rPr>
                <a:t>i </a:t>
              </a:r>
              <a:r>
                <a:rPr lang="en-US" sz="1800" dirty="0">
                  <a:latin typeface="Calibri"/>
                  <a:cs typeface="Calibri"/>
                </a:rPr>
                <a:t>= </a:t>
              </a:r>
              <a:r>
                <a:rPr lang="en-US" sz="2800" dirty="0">
                  <a:latin typeface="Symbol" charset="0"/>
                  <a:cs typeface="Calibri"/>
                </a:rPr>
                <a:t>S</a:t>
              </a:r>
              <a:r>
                <a:rPr lang="en-US" sz="1800" baseline="-25000" dirty="0">
                  <a:latin typeface="Calibri"/>
                  <a:cs typeface="Calibri"/>
                </a:rPr>
                <a:t> </a:t>
              </a:r>
              <a:r>
                <a:rPr lang="en-US" sz="1800" dirty="0" err="1">
                  <a:latin typeface="Calibri"/>
                  <a:cs typeface="Calibri"/>
                </a:rPr>
                <a:t>Z</a:t>
              </a:r>
              <a:r>
                <a:rPr lang="en-US" sz="1800" baseline="-25000" dirty="0" err="1">
                  <a:latin typeface="Calibri"/>
                  <a:cs typeface="Calibri"/>
                </a:rPr>
                <a:t>i,m</a:t>
              </a:r>
              <a:r>
                <a:rPr lang="en-US" baseline="30000" dirty="0" err="1">
                  <a:latin typeface="Calibri"/>
                  <a:cs typeface="Calibri"/>
                </a:rPr>
                <a:t>.</a:t>
              </a:r>
              <a:r>
                <a:rPr lang="en-US" sz="1800" dirty="0" err="1">
                  <a:latin typeface="Calibri"/>
                  <a:cs typeface="Calibri"/>
                </a:rPr>
                <a:t>c</a:t>
              </a:r>
              <a:r>
                <a:rPr lang="en-US" sz="1800" baseline="-25000" dirty="0" err="1">
                  <a:latin typeface="Calibri"/>
                  <a:cs typeface="Calibri"/>
                </a:rPr>
                <a:t>m</a:t>
              </a:r>
              <a:endParaRPr lang="en-US" sz="1800" baseline="-25000" dirty="0">
                <a:latin typeface="Calibri"/>
                <a:cs typeface="Calibri"/>
              </a:endParaRPr>
            </a:p>
          </p:txBody>
        </p:sp>
        <p:sp>
          <p:nvSpPr>
            <p:cNvPr id="43061" name="Text Box 289"/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Calibri"/>
                </a:rPr>
                <a:t>m=1</a:t>
              </a:r>
            </a:p>
          </p:txBody>
        </p:sp>
        <p:sp>
          <p:nvSpPr>
            <p:cNvPr id="43062" name="Text Box 290"/>
            <p:cNvSpPr txBox="1">
              <a:spLocks noChangeArrowheads="1"/>
            </p:cNvSpPr>
            <p:nvPr/>
          </p:nvSpPr>
          <p:spPr bwMode="auto">
            <a:xfrm>
              <a:off x="4541" y="2007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Calibri"/>
                </a:rPr>
                <a:t>M</a:t>
              </a:r>
            </a:p>
          </p:txBody>
        </p:sp>
        <p:sp>
          <p:nvSpPr>
            <p:cNvPr id="43063" name="Text Box 291"/>
            <p:cNvSpPr txBox="1">
              <a:spLocks noChangeArrowheads="1"/>
            </p:cNvSpPr>
            <p:nvPr/>
          </p:nvSpPr>
          <p:spPr bwMode="auto">
            <a:xfrm>
              <a:off x="4718" y="2392"/>
              <a:ext cx="2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M</a:t>
              </a:r>
            </a:p>
          </p:txBody>
        </p:sp>
        <p:sp>
          <p:nvSpPr>
            <p:cNvPr id="43064" name="Line 293"/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04780" name="Freeform 300"/>
          <p:cNvSpPr>
            <a:spLocks/>
          </p:cNvSpPr>
          <p:nvPr/>
        </p:nvSpPr>
        <p:spPr bwMode="auto">
          <a:xfrm>
            <a:off x="7745413" y="2060575"/>
            <a:ext cx="341312" cy="1376363"/>
          </a:xfrm>
          <a:custGeom>
            <a:avLst/>
            <a:gdLst>
              <a:gd name="T0" fmla="*/ 0 w 215"/>
              <a:gd name="T1" fmla="*/ 0 h 819"/>
              <a:gd name="T2" fmla="*/ 215 w 215"/>
              <a:gd name="T3" fmla="*/ 0 h 819"/>
              <a:gd name="T4" fmla="*/ 215 w 215"/>
              <a:gd name="T5" fmla="*/ 819 h 819"/>
              <a:gd name="T6" fmla="*/ 0 60000 65536"/>
              <a:gd name="T7" fmla="*/ 0 60000 65536"/>
              <a:gd name="T8" fmla="*/ 0 60000 65536"/>
              <a:gd name="T9" fmla="*/ 0 w 215"/>
              <a:gd name="T10" fmla="*/ 0 h 819"/>
              <a:gd name="T11" fmla="*/ 215 w 215"/>
              <a:gd name="T12" fmla="*/ 819 h 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4782" name="Line 302"/>
          <p:cNvSpPr>
            <a:spLocks noChangeShapeType="1"/>
          </p:cNvSpPr>
          <p:nvPr/>
        </p:nvSpPr>
        <p:spPr bwMode="auto">
          <a:xfrm flipH="1">
            <a:off x="2522538" y="3436938"/>
            <a:ext cx="55530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4783" name="Freeform 303"/>
          <p:cNvSpPr>
            <a:spLocks/>
          </p:cNvSpPr>
          <p:nvPr/>
        </p:nvSpPr>
        <p:spPr bwMode="auto">
          <a:xfrm>
            <a:off x="2522538" y="3436938"/>
            <a:ext cx="396875" cy="1157287"/>
          </a:xfrm>
          <a:custGeom>
            <a:avLst/>
            <a:gdLst>
              <a:gd name="T0" fmla="*/ 0 w 250"/>
              <a:gd name="T1" fmla="*/ 0 h 729"/>
              <a:gd name="T2" fmla="*/ 0 w 250"/>
              <a:gd name="T3" fmla="*/ 729 h 729"/>
              <a:gd name="T4" fmla="*/ 250 w 250"/>
              <a:gd name="T5" fmla="*/ 729 h 729"/>
              <a:gd name="T6" fmla="*/ 0 60000 65536"/>
              <a:gd name="T7" fmla="*/ 0 60000 65536"/>
              <a:gd name="T8" fmla="*/ 0 60000 65536"/>
              <a:gd name="T9" fmla="*/ 0 w 250"/>
              <a:gd name="T10" fmla="*/ 0 h 729"/>
              <a:gd name="T11" fmla="*/ 250 w 250"/>
              <a:gd name="T12" fmla="*/ 729 h 7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0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0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780" grpId="0" animBg="1"/>
      <p:bldP spid="404782" grpId="0" animBg="1"/>
      <p:bldP spid="4047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CDMA: two-sender interference</a:t>
            </a:r>
            <a:endParaRPr lang="en-US" dirty="0"/>
          </a:p>
        </p:txBody>
      </p:sp>
      <p:pic>
        <p:nvPicPr>
          <p:cNvPr id="45061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181100"/>
            <a:ext cx="502602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330" y="1736475"/>
            <a:ext cx="1191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Each sender adds a </a:t>
            </a:r>
            <a:r>
              <a:rPr lang="en-US" b="1" i="1" dirty="0">
                <a:solidFill>
                  <a:srgbClr val="FF0000"/>
                </a:solidFill>
              </a:rPr>
              <a:t>unique</a:t>
            </a:r>
          </a:p>
          <a:p>
            <a:r>
              <a:rPr lang="en-US" dirty="0">
                <a:solidFill>
                  <a:srgbClr val="FF0000"/>
                </a:solidFill>
              </a:rPr>
              <a:t>code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730" y="5026660"/>
            <a:ext cx="1191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sender</a:t>
            </a:r>
          </a:p>
          <a:p>
            <a:r>
              <a:rPr lang="en-US" dirty="0">
                <a:solidFill>
                  <a:srgbClr val="FF0000"/>
                </a:solidFill>
              </a:rPr>
              <a:t>removes</a:t>
            </a:r>
          </a:p>
          <a:p>
            <a:r>
              <a:rPr lang="en-US" dirty="0">
                <a:solidFill>
                  <a:srgbClr val="FF0000"/>
                </a:solidFill>
              </a:rPr>
              <a:t>its </a:t>
            </a:r>
            <a:r>
              <a:rPr lang="en-US" b="1" i="1" dirty="0">
                <a:solidFill>
                  <a:srgbClr val="FF0000"/>
                </a:solidFill>
              </a:rPr>
              <a:t>unique</a:t>
            </a:r>
          </a:p>
          <a:p>
            <a:r>
              <a:rPr lang="en-US" dirty="0">
                <a:solidFill>
                  <a:srgbClr val="FF0000"/>
                </a:solidFill>
              </a:rPr>
              <a:t>code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6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Examples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112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Common Wired coding</a:t>
            </a:r>
          </a:p>
          <a:p>
            <a:pPr lvl="1"/>
            <a:r>
              <a:rPr lang="en-US" dirty="0"/>
              <a:t>Block codecs: table-lookups</a:t>
            </a:r>
          </a:p>
          <a:p>
            <a:pPr lvl="2"/>
            <a:r>
              <a:rPr lang="en-US" dirty="0"/>
              <a:t>fixed overhead, inline control signals</a:t>
            </a:r>
          </a:p>
          <a:p>
            <a:pPr lvl="1"/>
            <a:r>
              <a:rPr lang="en-US" dirty="0"/>
              <a:t>Scramblers: shift registers</a:t>
            </a:r>
          </a:p>
          <a:p>
            <a:pPr lvl="2"/>
            <a:r>
              <a:rPr lang="en-US" dirty="0"/>
              <a:t>overhead free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Like earlier coding schemes and error correction/detection; you can combine these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, 10Gb/s Ethernet may use a hybrid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CDMA (Code Division Multiple Access)</a:t>
            </a:r>
          </a:p>
          <a:p>
            <a:pPr lvl="1"/>
            <a:r>
              <a:rPr lang="en-US" dirty="0"/>
              <a:t>coping intelligently with competing sources</a:t>
            </a:r>
          </a:p>
          <a:p>
            <a:pPr lvl="1"/>
            <a:r>
              <a:rPr lang="en-US" dirty="0"/>
              <a:t>Mobile phones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07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1430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Error Detection and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97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Transmission media are not perfect and cause signal impairments: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Attenuation</a:t>
            </a:r>
          </a:p>
          <a:p>
            <a:pPr marL="914400" lvl="1" indent="-514350"/>
            <a:r>
              <a:rPr lang="en-US" dirty="0"/>
              <a:t>Loss of energy to overcome medium’s resistance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Distortion</a:t>
            </a:r>
          </a:p>
          <a:p>
            <a:pPr lvl="1"/>
            <a:r>
              <a:rPr lang="en-US" dirty="0"/>
              <a:t>The signal changes its form or shape, caused in composite signals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Noise</a:t>
            </a:r>
          </a:p>
          <a:p>
            <a:pPr marL="914400" lvl="1" indent="-514350"/>
            <a:r>
              <a:rPr lang="en-US" dirty="0"/>
              <a:t>Thermal noise, induced noise, crosstalk, impulse noise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Interference can change the shape or timing of a signal: </a:t>
            </a:r>
          </a:p>
          <a:p>
            <a:pPr marL="0" indent="0">
              <a:buNone/>
            </a:pPr>
            <a:r>
              <a:rPr lang="en-US" dirty="0"/>
              <a:t>0 </a:t>
            </a:r>
            <a:r>
              <a:rPr lang="en-US" dirty="0">
                <a:sym typeface="Wingdings"/>
              </a:rPr>
              <a:t> 1 or 1  0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27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20000" cy="9906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How to use coding to deal with errors in data communication?</a:t>
            </a:r>
          </a:p>
        </p:txBody>
      </p:sp>
      <p:sp>
        <p:nvSpPr>
          <p:cNvPr id="30723" name="AutoShape 4"/>
          <p:cNvSpPr>
            <a:spLocks noChangeArrowheads="1"/>
          </p:cNvSpPr>
          <p:nvPr/>
        </p:nvSpPr>
        <p:spPr bwMode="auto">
          <a:xfrm rot="-5400000">
            <a:off x="4343400" y="914400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4114800" y="3124200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228600" y="3733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0000</a:t>
            </a:r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6934200" y="3810000"/>
            <a:ext cx="10668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0001</a:t>
            </a:r>
          </a:p>
        </p:txBody>
      </p:sp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228600" y="4495800"/>
            <a:ext cx="8686800" cy="2133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Basic Idea : </a:t>
            </a:r>
          </a:p>
          <a:p>
            <a:pPr marL="533400" indent="-533400" eaLnBrk="1" hangingPunct="1">
              <a:spcBef>
                <a:spcPct val="20000"/>
              </a:spcBef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Add additional information (redundancy) to a message. </a:t>
            </a:r>
          </a:p>
          <a:p>
            <a:pPr marL="533400" indent="-533400" eaLnBrk="1" hangingPunct="1">
              <a:spcBef>
                <a:spcPct val="20000"/>
              </a:spcBef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Detect an error and re-send a message.      </a:t>
            </a:r>
          </a:p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     Or, fix an error in the received message. </a:t>
            </a:r>
          </a:p>
        </p:txBody>
      </p:sp>
      <p:pic>
        <p:nvPicPr>
          <p:cNvPr id="30730" name="Picture 11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438400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Rectangle 13"/>
          <p:cNvSpPr>
            <a:spLocks noChangeArrowheads="1"/>
          </p:cNvSpPr>
          <p:nvPr/>
        </p:nvSpPr>
        <p:spPr bwMode="auto">
          <a:xfrm>
            <a:off x="1371600" y="3733800"/>
            <a:ext cx="1143000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0000</a:t>
            </a:r>
          </a:p>
        </p:txBody>
      </p:sp>
      <p:sp>
        <p:nvSpPr>
          <p:cNvPr id="30733" name="Rectangle 14"/>
          <p:cNvSpPr>
            <a:spLocks noChangeArrowheads="1"/>
          </p:cNvSpPr>
          <p:nvPr/>
        </p:nvSpPr>
        <p:spPr bwMode="auto">
          <a:xfrm>
            <a:off x="8001000" y="3810000"/>
            <a:ext cx="1143000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0000</a:t>
            </a:r>
          </a:p>
        </p:txBody>
      </p:sp>
      <p:sp>
        <p:nvSpPr>
          <p:cNvPr id="3073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1430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Error Detection and Correction</a:t>
            </a:r>
          </a:p>
        </p:txBody>
      </p:sp>
      <p:sp>
        <p:nvSpPr>
          <p:cNvPr id="30735" name="Freeform 17"/>
          <p:cNvSpPr>
            <a:spLocks/>
          </p:cNvSpPr>
          <p:nvPr/>
        </p:nvSpPr>
        <p:spPr bwMode="auto">
          <a:xfrm>
            <a:off x="7010400" y="2667000"/>
            <a:ext cx="985838" cy="693738"/>
          </a:xfrm>
          <a:custGeom>
            <a:avLst/>
            <a:gdLst>
              <a:gd name="T0" fmla="*/ 2 w 621"/>
              <a:gd name="T1" fmla="*/ 65 h 437"/>
              <a:gd name="T2" fmla="*/ 12 w 621"/>
              <a:gd name="T3" fmla="*/ 186 h 437"/>
              <a:gd name="T4" fmla="*/ 105 w 621"/>
              <a:gd name="T5" fmla="*/ 148 h 437"/>
              <a:gd name="T6" fmla="*/ 133 w 621"/>
              <a:gd name="T7" fmla="*/ 148 h 437"/>
              <a:gd name="T8" fmla="*/ 142 w 621"/>
              <a:gd name="T9" fmla="*/ 288 h 437"/>
              <a:gd name="T10" fmla="*/ 179 w 621"/>
              <a:gd name="T11" fmla="*/ 232 h 437"/>
              <a:gd name="T12" fmla="*/ 188 w 621"/>
              <a:gd name="T13" fmla="*/ 195 h 437"/>
              <a:gd name="T14" fmla="*/ 198 w 621"/>
              <a:gd name="T15" fmla="*/ 167 h 437"/>
              <a:gd name="T16" fmla="*/ 216 w 621"/>
              <a:gd name="T17" fmla="*/ 260 h 437"/>
              <a:gd name="T18" fmla="*/ 263 w 621"/>
              <a:gd name="T19" fmla="*/ 120 h 437"/>
              <a:gd name="T20" fmla="*/ 272 w 621"/>
              <a:gd name="T21" fmla="*/ 195 h 437"/>
              <a:gd name="T22" fmla="*/ 291 w 621"/>
              <a:gd name="T23" fmla="*/ 148 h 437"/>
              <a:gd name="T24" fmla="*/ 319 w 621"/>
              <a:gd name="T25" fmla="*/ 74 h 437"/>
              <a:gd name="T26" fmla="*/ 337 w 621"/>
              <a:gd name="T27" fmla="*/ 111 h 437"/>
              <a:gd name="T28" fmla="*/ 384 w 621"/>
              <a:gd name="T29" fmla="*/ 204 h 437"/>
              <a:gd name="T30" fmla="*/ 402 w 621"/>
              <a:gd name="T31" fmla="*/ 269 h 437"/>
              <a:gd name="T32" fmla="*/ 393 w 621"/>
              <a:gd name="T33" fmla="*/ 353 h 437"/>
              <a:gd name="T34" fmla="*/ 402 w 621"/>
              <a:gd name="T35" fmla="*/ 130 h 437"/>
              <a:gd name="T36" fmla="*/ 412 w 621"/>
              <a:gd name="T37" fmla="*/ 74 h 437"/>
              <a:gd name="T38" fmla="*/ 393 w 621"/>
              <a:gd name="T39" fmla="*/ 279 h 437"/>
              <a:gd name="T40" fmla="*/ 412 w 621"/>
              <a:gd name="T41" fmla="*/ 251 h 437"/>
              <a:gd name="T42" fmla="*/ 533 w 621"/>
              <a:gd name="T43" fmla="*/ 204 h 437"/>
              <a:gd name="T44" fmla="*/ 579 w 621"/>
              <a:gd name="T45" fmla="*/ 65 h 437"/>
              <a:gd name="T46" fmla="*/ 561 w 621"/>
              <a:gd name="T47" fmla="*/ 325 h 437"/>
              <a:gd name="T48" fmla="*/ 375 w 621"/>
              <a:gd name="T49" fmla="*/ 334 h 437"/>
              <a:gd name="T50" fmla="*/ 356 w 621"/>
              <a:gd name="T51" fmla="*/ 437 h 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21"/>
              <a:gd name="T79" fmla="*/ 0 h 437"/>
              <a:gd name="T80" fmla="*/ 621 w 621"/>
              <a:gd name="T81" fmla="*/ 437 h 4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21" h="437">
                <a:moveTo>
                  <a:pt x="2" y="65"/>
                </a:moveTo>
                <a:cubicBezTo>
                  <a:pt x="5" y="105"/>
                  <a:pt x="0" y="147"/>
                  <a:pt x="12" y="186"/>
                </a:cubicBezTo>
                <a:cubicBezTo>
                  <a:pt x="23" y="223"/>
                  <a:pt x="99" y="152"/>
                  <a:pt x="105" y="148"/>
                </a:cubicBezTo>
                <a:cubicBezTo>
                  <a:pt x="128" y="75"/>
                  <a:pt x="119" y="74"/>
                  <a:pt x="133" y="148"/>
                </a:cubicBezTo>
                <a:cubicBezTo>
                  <a:pt x="136" y="194"/>
                  <a:pt x="119" y="246"/>
                  <a:pt x="142" y="288"/>
                </a:cubicBezTo>
                <a:cubicBezTo>
                  <a:pt x="152" y="307"/>
                  <a:pt x="179" y="232"/>
                  <a:pt x="179" y="232"/>
                </a:cubicBezTo>
                <a:cubicBezTo>
                  <a:pt x="182" y="219"/>
                  <a:pt x="184" y="207"/>
                  <a:pt x="188" y="195"/>
                </a:cubicBezTo>
                <a:cubicBezTo>
                  <a:pt x="190" y="185"/>
                  <a:pt x="193" y="158"/>
                  <a:pt x="198" y="167"/>
                </a:cubicBezTo>
                <a:cubicBezTo>
                  <a:pt x="212" y="195"/>
                  <a:pt x="206" y="229"/>
                  <a:pt x="216" y="260"/>
                </a:cubicBezTo>
                <a:cubicBezTo>
                  <a:pt x="243" y="219"/>
                  <a:pt x="251" y="167"/>
                  <a:pt x="263" y="120"/>
                </a:cubicBezTo>
                <a:cubicBezTo>
                  <a:pt x="266" y="145"/>
                  <a:pt x="254" y="177"/>
                  <a:pt x="272" y="195"/>
                </a:cubicBezTo>
                <a:cubicBezTo>
                  <a:pt x="283" y="206"/>
                  <a:pt x="285" y="164"/>
                  <a:pt x="291" y="148"/>
                </a:cubicBezTo>
                <a:cubicBezTo>
                  <a:pt x="316" y="72"/>
                  <a:pt x="280" y="149"/>
                  <a:pt x="319" y="74"/>
                </a:cubicBezTo>
                <a:cubicBezTo>
                  <a:pt x="336" y="0"/>
                  <a:pt x="320" y="48"/>
                  <a:pt x="337" y="111"/>
                </a:cubicBezTo>
                <a:cubicBezTo>
                  <a:pt x="349" y="156"/>
                  <a:pt x="361" y="170"/>
                  <a:pt x="384" y="204"/>
                </a:cubicBezTo>
                <a:cubicBezTo>
                  <a:pt x="390" y="225"/>
                  <a:pt x="400" y="246"/>
                  <a:pt x="402" y="269"/>
                </a:cubicBezTo>
                <a:cubicBezTo>
                  <a:pt x="403" y="297"/>
                  <a:pt x="393" y="381"/>
                  <a:pt x="393" y="353"/>
                </a:cubicBezTo>
                <a:cubicBezTo>
                  <a:pt x="393" y="278"/>
                  <a:pt x="396" y="204"/>
                  <a:pt x="402" y="130"/>
                </a:cubicBezTo>
                <a:cubicBezTo>
                  <a:pt x="403" y="111"/>
                  <a:pt x="413" y="55"/>
                  <a:pt x="412" y="74"/>
                </a:cubicBezTo>
                <a:cubicBezTo>
                  <a:pt x="407" y="142"/>
                  <a:pt x="393" y="210"/>
                  <a:pt x="393" y="279"/>
                </a:cubicBezTo>
                <a:cubicBezTo>
                  <a:pt x="393" y="290"/>
                  <a:pt x="403" y="258"/>
                  <a:pt x="412" y="251"/>
                </a:cubicBezTo>
                <a:cubicBezTo>
                  <a:pt x="442" y="226"/>
                  <a:pt x="495" y="212"/>
                  <a:pt x="533" y="204"/>
                </a:cubicBezTo>
                <a:cubicBezTo>
                  <a:pt x="547" y="157"/>
                  <a:pt x="564" y="111"/>
                  <a:pt x="579" y="65"/>
                </a:cubicBezTo>
                <a:cubicBezTo>
                  <a:pt x="573" y="151"/>
                  <a:pt x="621" y="262"/>
                  <a:pt x="561" y="325"/>
                </a:cubicBezTo>
                <a:cubicBezTo>
                  <a:pt x="459" y="430"/>
                  <a:pt x="273" y="232"/>
                  <a:pt x="375" y="334"/>
                </a:cubicBezTo>
                <a:cubicBezTo>
                  <a:pt x="387" y="371"/>
                  <a:pt x="396" y="415"/>
                  <a:pt x="356" y="437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4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29" grpId="0" animBg="1"/>
      <p:bldP spid="30732" grpId="0" animBg="1"/>
      <p:bldP spid="30733" grpId="0" animBg="1"/>
      <p:bldP spid="307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Coding – a channel function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724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Change the representation of data.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2895600"/>
            <a:ext cx="21336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Given Data</a:t>
            </a: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2590800" y="2971800"/>
            <a:ext cx="3352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H="1">
            <a:off x="2667000" y="3275013"/>
            <a:ext cx="32004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6248400" y="2895600"/>
            <a:ext cx="26670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Changed Data</a:t>
            </a:r>
          </a:p>
        </p:txBody>
      </p:sp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3429000" y="2209800"/>
            <a:ext cx="17526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Encoding </a:t>
            </a:r>
          </a:p>
        </p:txBody>
      </p:sp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3429000" y="3429000"/>
            <a:ext cx="18288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Decoding </a:t>
            </a:r>
          </a:p>
        </p:txBody>
      </p:sp>
      <p:sp>
        <p:nvSpPr>
          <p:cNvPr id="20490" name="AutoShape 21"/>
          <p:cNvSpPr>
            <a:spLocks noChangeArrowheads="1"/>
          </p:cNvSpPr>
          <p:nvPr/>
        </p:nvSpPr>
        <p:spPr bwMode="auto">
          <a:xfrm>
            <a:off x="152400" y="1981200"/>
            <a:ext cx="8839200" cy="220980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12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1981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457200" y="2362200"/>
            <a:ext cx="19050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 err="1">
                <a:solidFill>
                  <a:schemeClr val="tx1"/>
                </a:solidFill>
                <a:latin typeface="Calibri"/>
              </a:rPr>
              <a:t>MyPasswd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37" name="Rectangle 19"/>
          <p:cNvSpPr>
            <a:spLocks noChangeArrowheads="1"/>
          </p:cNvSpPr>
          <p:nvPr/>
        </p:nvSpPr>
        <p:spPr bwMode="auto">
          <a:xfrm>
            <a:off x="457200" y="3505200"/>
            <a:ext cx="23622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38" name="Rectangle 23"/>
          <p:cNvSpPr>
            <a:spLocks noChangeArrowheads="1"/>
          </p:cNvSpPr>
          <p:nvPr/>
        </p:nvSpPr>
        <p:spPr bwMode="auto">
          <a:xfrm>
            <a:off x="6934200" y="2362200"/>
            <a:ext cx="19050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 err="1">
                <a:solidFill>
                  <a:schemeClr val="tx1"/>
                </a:solidFill>
                <a:latin typeface="Calibri"/>
              </a:rPr>
              <a:t>MyPasswd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39" name="Rectangle 24"/>
          <p:cNvSpPr>
            <a:spLocks noChangeArrowheads="1"/>
          </p:cNvSpPr>
          <p:nvPr/>
        </p:nvSpPr>
        <p:spPr bwMode="auto">
          <a:xfrm>
            <a:off x="6629400" y="3505200"/>
            <a:ext cx="22098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40" name="Rectangle 31"/>
          <p:cNvSpPr>
            <a:spLocks noChangeArrowheads="1"/>
          </p:cNvSpPr>
          <p:nvPr/>
        </p:nvSpPr>
        <p:spPr bwMode="auto">
          <a:xfrm>
            <a:off x="457200" y="4724400"/>
            <a:ext cx="24384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41" name="Rectangle 34"/>
          <p:cNvSpPr>
            <a:spLocks noChangeArrowheads="1"/>
          </p:cNvSpPr>
          <p:nvPr/>
        </p:nvSpPr>
        <p:spPr bwMode="auto">
          <a:xfrm>
            <a:off x="6477000" y="4724400"/>
            <a:ext cx="24384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42" name="Freeform 39"/>
          <p:cNvSpPr>
            <a:spLocks/>
          </p:cNvSpPr>
          <p:nvPr/>
        </p:nvSpPr>
        <p:spPr bwMode="auto">
          <a:xfrm>
            <a:off x="533400" y="5818188"/>
            <a:ext cx="2759075" cy="812800"/>
          </a:xfrm>
          <a:custGeom>
            <a:avLst/>
            <a:gdLst>
              <a:gd name="T0" fmla="*/ 8 w 1738"/>
              <a:gd name="T1" fmla="*/ 65 h 512"/>
              <a:gd name="T2" fmla="*/ 27 w 1738"/>
              <a:gd name="T3" fmla="*/ 224 h 512"/>
              <a:gd name="T4" fmla="*/ 36 w 1738"/>
              <a:gd name="T5" fmla="*/ 261 h 512"/>
              <a:gd name="T6" fmla="*/ 73 w 1738"/>
              <a:gd name="T7" fmla="*/ 279 h 512"/>
              <a:gd name="T8" fmla="*/ 110 w 1738"/>
              <a:gd name="T9" fmla="*/ 158 h 512"/>
              <a:gd name="T10" fmla="*/ 129 w 1738"/>
              <a:gd name="T11" fmla="*/ 103 h 512"/>
              <a:gd name="T12" fmla="*/ 157 w 1738"/>
              <a:gd name="T13" fmla="*/ 84 h 512"/>
              <a:gd name="T14" fmla="*/ 222 w 1738"/>
              <a:gd name="T15" fmla="*/ 224 h 512"/>
              <a:gd name="T16" fmla="*/ 269 w 1738"/>
              <a:gd name="T17" fmla="*/ 354 h 512"/>
              <a:gd name="T18" fmla="*/ 324 w 1738"/>
              <a:gd name="T19" fmla="*/ 131 h 512"/>
              <a:gd name="T20" fmla="*/ 343 w 1738"/>
              <a:gd name="T21" fmla="*/ 75 h 512"/>
              <a:gd name="T22" fmla="*/ 417 w 1738"/>
              <a:gd name="T23" fmla="*/ 186 h 512"/>
              <a:gd name="T24" fmla="*/ 473 w 1738"/>
              <a:gd name="T25" fmla="*/ 372 h 512"/>
              <a:gd name="T26" fmla="*/ 510 w 1738"/>
              <a:gd name="T27" fmla="*/ 149 h 512"/>
              <a:gd name="T28" fmla="*/ 566 w 1738"/>
              <a:gd name="T29" fmla="*/ 242 h 512"/>
              <a:gd name="T30" fmla="*/ 576 w 1738"/>
              <a:gd name="T31" fmla="*/ 279 h 512"/>
              <a:gd name="T32" fmla="*/ 594 w 1738"/>
              <a:gd name="T33" fmla="*/ 354 h 512"/>
              <a:gd name="T34" fmla="*/ 631 w 1738"/>
              <a:gd name="T35" fmla="*/ 186 h 512"/>
              <a:gd name="T36" fmla="*/ 687 w 1738"/>
              <a:gd name="T37" fmla="*/ 345 h 512"/>
              <a:gd name="T38" fmla="*/ 734 w 1738"/>
              <a:gd name="T39" fmla="*/ 131 h 512"/>
              <a:gd name="T40" fmla="*/ 762 w 1738"/>
              <a:gd name="T41" fmla="*/ 279 h 512"/>
              <a:gd name="T42" fmla="*/ 799 w 1738"/>
              <a:gd name="T43" fmla="*/ 410 h 512"/>
              <a:gd name="T44" fmla="*/ 864 w 1738"/>
              <a:gd name="T45" fmla="*/ 93 h 512"/>
              <a:gd name="T46" fmla="*/ 920 w 1738"/>
              <a:gd name="T47" fmla="*/ 205 h 512"/>
              <a:gd name="T48" fmla="*/ 985 w 1738"/>
              <a:gd name="T49" fmla="*/ 419 h 512"/>
              <a:gd name="T50" fmla="*/ 1013 w 1738"/>
              <a:gd name="T51" fmla="*/ 512 h 512"/>
              <a:gd name="T52" fmla="*/ 1041 w 1738"/>
              <a:gd name="T53" fmla="*/ 214 h 512"/>
              <a:gd name="T54" fmla="*/ 1069 w 1738"/>
              <a:gd name="T55" fmla="*/ 0 h 512"/>
              <a:gd name="T56" fmla="*/ 1143 w 1738"/>
              <a:gd name="T57" fmla="*/ 75 h 512"/>
              <a:gd name="T58" fmla="*/ 1227 w 1738"/>
              <a:gd name="T59" fmla="*/ 419 h 512"/>
              <a:gd name="T60" fmla="*/ 1273 w 1738"/>
              <a:gd name="T61" fmla="*/ 168 h 512"/>
              <a:gd name="T62" fmla="*/ 1310 w 1738"/>
              <a:gd name="T63" fmla="*/ 28 h 512"/>
              <a:gd name="T64" fmla="*/ 1357 w 1738"/>
              <a:gd name="T65" fmla="*/ 65 h 512"/>
              <a:gd name="T66" fmla="*/ 1385 w 1738"/>
              <a:gd name="T67" fmla="*/ 140 h 512"/>
              <a:gd name="T68" fmla="*/ 1422 w 1738"/>
              <a:gd name="T69" fmla="*/ 317 h 512"/>
              <a:gd name="T70" fmla="*/ 1431 w 1738"/>
              <a:gd name="T71" fmla="*/ 382 h 512"/>
              <a:gd name="T72" fmla="*/ 1441 w 1738"/>
              <a:gd name="T73" fmla="*/ 410 h 512"/>
              <a:gd name="T74" fmla="*/ 1459 w 1738"/>
              <a:gd name="T75" fmla="*/ 307 h 512"/>
              <a:gd name="T76" fmla="*/ 1506 w 1738"/>
              <a:gd name="T77" fmla="*/ 131 h 512"/>
              <a:gd name="T78" fmla="*/ 1534 w 1738"/>
              <a:gd name="T79" fmla="*/ 140 h 512"/>
              <a:gd name="T80" fmla="*/ 1599 w 1738"/>
              <a:gd name="T81" fmla="*/ 307 h 512"/>
              <a:gd name="T82" fmla="*/ 1645 w 1738"/>
              <a:gd name="T83" fmla="*/ 224 h 512"/>
              <a:gd name="T84" fmla="*/ 1655 w 1738"/>
              <a:gd name="T85" fmla="*/ 251 h 512"/>
              <a:gd name="T86" fmla="*/ 1682 w 1738"/>
              <a:gd name="T87" fmla="*/ 261 h 512"/>
              <a:gd name="T88" fmla="*/ 1738 w 1738"/>
              <a:gd name="T89" fmla="*/ 261 h 5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38"/>
              <a:gd name="T136" fmla="*/ 0 h 512"/>
              <a:gd name="T137" fmla="*/ 1738 w 1738"/>
              <a:gd name="T138" fmla="*/ 512 h 5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38" h="512">
                <a:moveTo>
                  <a:pt x="8" y="65"/>
                </a:moveTo>
                <a:cubicBezTo>
                  <a:pt x="23" y="294"/>
                  <a:pt x="0" y="134"/>
                  <a:pt x="27" y="224"/>
                </a:cubicBezTo>
                <a:cubicBezTo>
                  <a:pt x="30" y="236"/>
                  <a:pt x="27" y="251"/>
                  <a:pt x="36" y="261"/>
                </a:cubicBezTo>
                <a:cubicBezTo>
                  <a:pt x="44" y="271"/>
                  <a:pt x="60" y="273"/>
                  <a:pt x="73" y="279"/>
                </a:cubicBezTo>
                <a:cubicBezTo>
                  <a:pt x="86" y="238"/>
                  <a:pt x="96" y="198"/>
                  <a:pt x="110" y="158"/>
                </a:cubicBezTo>
                <a:cubicBezTo>
                  <a:pt x="116" y="139"/>
                  <a:pt x="117" y="118"/>
                  <a:pt x="129" y="103"/>
                </a:cubicBezTo>
                <a:cubicBezTo>
                  <a:pt x="135" y="94"/>
                  <a:pt x="147" y="90"/>
                  <a:pt x="157" y="84"/>
                </a:cubicBezTo>
                <a:cubicBezTo>
                  <a:pt x="221" y="104"/>
                  <a:pt x="208" y="167"/>
                  <a:pt x="222" y="224"/>
                </a:cubicBezTo>
                <a:cubicBezTo>
                  <a:pt x="232" y="267"/>
                  <a:pt x="248" y="314"/>
                  <a:pt x="269" y="354"/>
                </a:cubicBezTo>
                <a:cubicBezTo>
                  <a:pt x="353" y="326"/>
                  <a:pt x="318" y="192"/>
                  <a:pt x="324" y="131"/>
                </a:cubicBezTo>
                <a:cubicBezTo>
                  <a:pt x="325" y="111"/>
                  <a:pt x="336" y="93"/>
                  <a:pt x="343" y="75"/>
                </a:cubicBezTo>
                <a:cubicBezTo>
                  <a:pt x="378" y="110"/>
                  <a:pt x="390" y="145"/>
                  <a:pt x="417" y="186"/>
                </a:cubicBezTo>
                <a:cubicBezTo>
                  <a:pt x="435" y="249"/>
                  <a:pt x="444" y="312"/>
                  <a:pt x="473" y="372"/>
                </a:cubicBezTo>
                <a:cubicBezTo>
                  <a:pt x="515" y="288"/>
                  <a:pt x="503" y="268"/>
                  <a:pt x="510" y="149"/>
                </a:cubicBezTo>
                <a:cubicBezTo>
                  <a:pt x="530" y="179"/>
                  <a:pt x="546" y="211"/>
                  <a:pt x="566" y="242"/>
                </a:cubicBezTo>
                <a:cubicBezTo>
                  <a:pt x="569" y="254"/>
                  <a:pt x="572" y="266"/>
                  <a:pt x="576" y="279"/>
                </a:cubicBezTo>
                <a:cubicBezTo>
                  <a:pt x="582" y="303"/>
                  <a:pt x="594" y="354"/>
                  <a:pt x="594" y="354"/>
                </a:cubicBezTo>
                <a:cubicBezTo>
                  <a:pt x="607" y="298"/>
                  <a:pt x="617" y="241"/>
                  <a:pt x="631" y="186"/>
                </a:cubicBezTo>
                <a:cubicBezTo>
                  <a:pt x="676" y="231"/>
                  <a:pt x="675" y="282"/>
                  <a:pt x="687" y="345"/>
                </a:cubicBezTo>
                <a:cubicBezTo>
                  <a:pt x="770" y="315"/>
                  <a:pt x="713" y="206"/>
                  <a:pt x="734" y="131"/>
                </a:cubicBezTo>
                <a:cubicBezTo>
                  <a:pt x="774" y="255"/>
                  <a:pt x="728" y="102"/>
                  <a:pt x="762" y="279"/>
                </a:cubicBezTo>
                <a:cubicBezTo>
                  <a:pt x="770" y="322"/>
                  <a:pt x="789" y="366"/>
                  <a:pt x="799" y="410"/>
                </a:cubicBezTo>
                <a:cubicBezTo>
                  <a:pt x="846" y="309"/>
                  <a:pt x="833" y="198"/>
                  <a:pt x="864" y="93"/>
                </a:cubicBezTo>
                <a:cubicBezTo>
                  <a:pt x="888" y="129"/>
                  <a:pt x="895" y="168"/>
                  <a:pt x="920" y="205"/>
                </a:cubicBezTo>
                <a:cubicBezTo>
                  <a:pt x="937" y="277"/>
                  <a:pt x="942" y="356"/>
                  <a:pt x="985" y="419"/>
                </a:cubicBezTo>
                <a:cubicBezTo>
                  <a:pt x="992" y="450"/>
                  <a:pt x="1001" y="481"/>
                  <a:pt x="1013" y="512"/>
                </a:cubicBezTo>
                <a:cubicBezTo>
                  <a:pt x="1046" y="407"/>
                  <a:pt x="1034" y="347"/>
                  <a:pt x="1041" y="214"/>
                </a:cubicBezTo>
                <a:cubicBezTo>
                  <a:pt x="1049" y="17"/>
                  <a:pt x="1015" y="79"/>
                  <a:pt x="1069" y="0"/>
                </a:cubicBezTo>
                <a:cubicBezTo>
                  <a:pt x="1108" y="20"/>
                  <a:pt x="1129" y="32"/>
                  <a:pt x="1143" y="75"/>
                </a:cubicBezTo>
                <a:cubicBezTo>
                  <a:pt x="1150" y="175"/>
                  <a:pt x="1148" y="340"/>
                  <a:pt x="1227" y="419"/>
                </a:cubicBezTo>
                <a:cubicBezTo>
                  <a:pt x="1300" y="307"/>
                  <a:pt x="1260" y="389"/>
                  <a:pt x="1273" y="168"/>
                </a:cubicBezTo>
                <a:cubicBezTo>
                  <a:pt x="1280" y="37"/>
                  <a:pt x="1249" y="69"/>
                  <a:pt x="1310" y="28"/>
                </a:cubicBezTo>
                <a:cubicBezTo>
                  <a:pt x="1339" y="38"/>
                  <a:pt x="1342" y="33"/>
                  <a:pt x="1357" y="65"/>
                </a:cubicBezTo>
                <a:cubicBezTo>
                  <a:pt x="1368" y="89"/>
                  <a:pt x="1385" y="140"/>
                  <a:pt x="1385" y="140"/>
                </a:cubicBezTo>
                <a:cubicBezTo>
                  <a:pt x="1392" y="209"/>
                  <a:pt x="1400" y="252"/>
                  <a:pt x="1422" y="317"/>
                </a:cubicBezTo>
                <a:cubicBezTo>
                  <a:pt x="1425" y="338"/>
                  <a:pt x="1426" y="360"/>
                  <a:pt x="1431" y="382"/>
                </a:cubicBezTo>
                <a:cubicBezTo>
                  <a:pt x="1432" y="391"/>
                  <a:pt x="1435" y="418"/>
                  <a:pt x="1441" y="410"/>
                </a:cubicBezTo>
                <a:cubicBezTo>
                  <a:pt x="1460" y="381"/>
                  <a:pt x="1451" y="340"/>
                  <a:pt x="1459" y="307"/>
                </a:cubicBezTo>
                <a:cubicBezTo>
                  <a:pt x="1472" y="248"/>
                  <a:pt x="1490" y="189"/>
                  <a:pt x="1506" y="131"/>
                </a:cubicBezTo>
                <a:cubicBezTo>
                  <a:pt x="1515" y="134"/>
                  <a:pt x="1527" y="133"/>
                  <a:pt x="1534" y="140"/>
                </a:cubicBezTo>
                <a:cubicBezTo>
                  <a:pt x="1568" y="174"/>
                  <a:pt x="1567" y="260"/>
                  <a:pt x="1599" y="307"/>
                </a:cubicBezTo>
                <a:cubicBezTo>
                  <a:pt x="1600" y="292"/>
                  <a:pt x="1588" y="202"/>
                  <a:pt x="1645" y="224"/>
                </a:cubicBezTo>
                <a:cubicBezTo>
                  <a:pt x="1653" y="227"/>
                  <a:pt x="1648" y="244"/>
                  <a:pt x="1655" y="251"/>
                </a:cubicBezTo>
                <a:cubicBezTo>
                  <a:pt x="1661" y="257"/>
                  <a:pt x="1673" y="257"/>
                  <a:pt x="1682" y="261"/>
                </a:cubicBezTo>
                <a:cubicBezTo>
                  <a:pt x="1705" y="296"/>
                  <a:pt x="1715" y="305"/>
                  <a:pt x="1738" y="26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3" name="Freeform 40"/>
          <p:cNvSpPr>
            <a:spLocks/>
          </p:cNvSpPr>
          <p:nvPr/>
        </p:nvSpPr>
        <p:spPr bwMode="auto">
          <a:xfrm>
            <a:off x="6096000" y="5791200"/>
            <a:ext cx="2759075" cy="812800"/>
          </a:xfrm>
          <a:custGeom>
            <a:avLst/>
            <a:gdLst>
              <a:gd name="T0" fmla="*/ 8 w 1738"/>
              <a:gd name="T1" fmla="*/ 65 h 512"/>
              <a:gd name="T2" fmla="*/ 27 w 1738"/>
              <a:gd name="T3" fmla="*/ 224 h 512"/>
              <a:gd name="T4" fmla="*/ 36 w 1738"/>
              <a:gd name="T5" fmla="*/ 261 h 512"/>
              <a:gd name="T6" fmla="*/ 73 w 1738"/>
              <a:gd name="T7" fmla="*/ 279 h 512"/>
              <a:gd name="T8" fmla="*/ 110 w 1738"/>
              <a:gd name="T9" fmla="*/ 158 h 512"/>
              <a:gd name="T10" fmla="*/ 129 w 1738"/>
              <a:gd name="T11" fmla="*/ 103 h 512"/>
              <a:gd name="T12" fmla="*/ 157 w 1738"/>
              <a:gd name="T13" fmla="*/ 84 h 512"/>
              <a:gd name="T14" fmla="*/ 222 w 1738"/>
              <a:gd name="T15" fmla="*/ 224 h 512"/>
              <a:gd name="T16" fmla="*/ 269 w 1738"/>
              <a:gd name="T17" fmla="*/ 354 h 512"/>
              <a:gd name="T18" fmla="*/ 324 w 1738"/>
              <a:gd name="T19" fmla="*/ 131 h 512"/>
              <a:gd name="T20" fmla="*/ 343 w 1738"/>
              <a:gd name="T21" fmla="*/ 75 h 512"/>
              <a:gd name="T22" fmla="*/ 417 w 1738"/>
              <a:gd name="T23" fmla="*/ 186 h 512"/>
              <a:gd name="T24" fmla="*/ 473 w 1738"/>
              <a:gd name="T25" fmla="*/ 372 h 512"/>
              <a:gd name="T26" fmla="*/ 510 w 1738"/>
              <a:gd name="T27" fmla="*/ 149 h 512"/>
              <a:gd name="T28" fmla="*/ 566 w 1738"/>
              <a:gd name="T29" fmla="*/ 242 h 512"/>
              <a:gd name="T30" fmla="*/ 576 w 1738"/>
              <a:gd name="T31" fmla="*/ 279 h 512"/>
              <a:gd name="T32" fmla="*/ 594 w 1738"/>
              <a:gd name="T33" fmla="*/ 354 h 512"/>
              <a:gd name="T34" fmla="*/ 631 w 1738"/>
              <a:gd name="T35" fmla="*/ 186 h 512"/>
              <a:gd name="T36" fmla="*/ 687 w 1738"/>
              <a:gd name="T37" fmla="*/ 345 h 512"/>
              <a:gd name="T38" fmla="*/ 734 w 1738"/>
              <a:gd name="T39" fmla="*/ 131 h 512"/>
              <a:gd name="T40" fmla="*/ 762 w 1738"/>
              <a:gd name="T41" fmla="*/ 279 h 512"/>
              <a:gd name="T42" fmla="*/ 799 w 1738"/>
              <a:gd name="T43" fmla="*/ 410 h 512"/>
              <a:gd name="T44" fmla="*/ 864 w 1738"/>
              <a:gd name="T45" fmla="*/ 93 h 512"/>
              <a:gd name="T46" fmla="*/ 920 w 1738"/>
              <a:gd name="T47" fmla="*/ 205 h 512"/>
              <a:gd name="T48" fmla="*/ 985 w 1738"/>
              <a:gd name="T49" fmla="*/ 419 h 512"/>
              <a:gd name="T50" fmla="*/ 1013 w 1738"/>
              <a:gd name="T51" fmla="*/ 512 h 512"/>
              <a:gd name="T52" fmla="*/ 1041 w 1738"/>
              <a:gd name="T53" fmla="*/ 214 h 512"/>
              <a:gd name="T54" fmla="*/ 1069 w 1738"/>
              <a:gd name="T55" fmla="*/ 0 h 512"/>
              <a:gd name="T56" fmla="*/ 1143 w 1738"/>
              <a:gd name="T57" fmla="*/ 75 h 512"/>
              <a:gd name="T58" fmla="*/ 1227 w 1738"/>
              <a:gd name="T59" fmla="*/ 419 h 512"/>
              <a:gd name="T60" fmla="*/ 1273 w 1738"/>
              <a:gd name="T61" fmla="*/ 168 h 512"/>
              <a:gd name="T62" fmla="*/ 1310 w 1738"/>
              <a:gd name="T63" fmla="*/ 28 h 512"/>
              <a:gd name="T64" fmla="*/ 1357 w 1738"/>
              <a:gd name="T65" fmla="*/ 65 h 512"/>
              <a:gd name="T66" fmla="*/ 1385 w 1738"/>
              <a:gd name="T67" fmla="*/ 140 h 512"/>
              <a:gd name="T68" fmla="*/ 1422 w 1738"/>
              <a:gd name="T69" fmla="*/ 317 h 512"/>
              <a:gd name="T70" fmla="*/ 1431 w 1738"/>
              <a:gd name="T71" fmla="*/ 382 h 512"/>
              <a:gd name="T72" fmla="*/ 1441 w 1738"/>
              <a:gd name="T73" fmla="*/ 410 h 512"/>
              <a:gd name="T74" fmla="*/ 1459 w 1738"/>
              <a:gd name="T75" fmla="*/ 307 h 512"/>
              <a:gd name="T76" fmla="*/ 1506 w 1738"/>
              <a:gd name="T77" fmla="*/ 131 h 512"/>
              <a:gd name="T78" fmla="*/ 1534 w 1738"/>
              <a:gd name="T79" fmla="*/ 140 h 512"/>
              <a:gd name="T80" fmla="*/ 1599 w 1738"/>
              <a:gd name="T81" fmla="*/ 307 h 512"/>
              <a:gd name="T82" fmla="*/ 1645 w 1738"/>
              <a:gd name="T83" fmla="*/ 224 h 512"/>
              <a:gd name="T84" fmla="*/ 1655 w 1738"/>
              <a:gd name="T85" fmla="*/ 251 h 512"/>
              <a:gd name="T86" fmla="*/ 1682 w 1738"/>
              <a:gd name="T87" fmla="*/ 261 h 512"/>
              <a:gd name="T88" fmla="*/ 1738 w 1738"/>
              <a:gd name="T89" fmla="*/ 261 h 5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38"/>
              <a:gd name="T136" fmla="*/ 0 h 512"/>
              <a:gd name="T137" fmla="*/ 1738 w 1738"/>
              <a:gd name="T138" fmla="*/ 512 h 5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38" h="512">
                <a:moveTo>
                  <a:pt x="8" y="65"/>
                </a:moveTo>
                <a:cubicBezTo>
                  <a:pt x="23" y="294"/>
                  <a:pt x="0" y="134"/>
                  <a:pt x="27" y="224"/>
                </a:cubicBezTo>
                <a:cubicBezTo>
                  <a:pt x="30" y="236"/>
                  <a:pt x="27" y="251"/>
                  <a:pt x="36" y="261"/>
                </a:cubicBezTo>
                <a:cubicBezTo>
                  <a:pt x="44" y="271"/>
                  <a:pt x="60" y="273"/>
                  <a:pt x="73" y="279"/>
                </a:cubicBezTo>
                <a:cubicBezTo>
                  <a:pt x="86" y="238"/>
                  <a:pt x="96" y="198"/>
                  <a:pt x="110" y="158"/>
                </a:cubicBezTo>
                <a:cubicBezTo>
                  <a:pt x="116" y="139"/>
                  <a:pt x="117" y="118"/>
                  <a:pt x="129" y="103"/>
                </a:cubicBezTo>
                <a:cubicBezTo>
                  <a:pt x="135" y="94"/>
                  <a:pt x="147" y="90"/>
                  <a:pt x="157" y="84"/>
                </a:cubicBezTo>
                <a:cubicBezTo>
                  <a:pt x="221" y="104"/>
                  <a:pt x="208" y="167"/>
                  <a:pt x="222" y="224"/>
                </a:cubicBezTo>
                <a:cubicBezTo>
                  <a:pt x="232" y="267"/>
                  <a:pt x="248" y="314"/>
                  <a:pt x="269" y="354"/>
                </a:cubicBezTo>
                <a:cubicBezTo>
                  <a:pt x="353" y="326"/>
                  <a:pt x="318" y="192"/>
                  <a:pt x="324" y="131"/>
                </a:cubicBezTo>
                <a:cubicBezTo>
                  <a:pt x="325" y="111"/>
                  <a:pt x="336" y="93"/>
                  <a:pt x="343" y="75"/>
                </a:cubicBezTo>
                <a:cubicBezTo>
                  <a:pt x="378" y="110"/>
                  <a:pt x="390" y="145"/>
                  <a:pt x="417" y="186"/>
                </a:cubicBezTo>
                <a:cubicBezTo>
                  <a:pt x="435" y="249"/>
                  <a:pt x="444" y="312"/>
                  <a:pt x="473" y="372"/>
                </a:cubicBezTo>
                <a:cubicBezTo>
                  <a:pt x="515" y="288"/>
                  <a:pt x="503" y="268"/>
                  <a:pt x="510" y="149"/>
                </a:cubicBezTo>
                <a:cubicBezTo>
                  <a:pt x="530" y="179"/>
                  <a:pt x="546" y="211"/>
                  <a:pt x="566" y="242"/>
                </a:cubicBezTo>
                <a:cubicBezTo>
                  <a:pt x="569" y="254"/>
                  <a:pt x="572" y="266"/>
                  <a:pt x="576" y="279"/>
                </a:cubicBezTo>
                <a:cubicBezTo>
                  <a:pt x="582" y="303"/>
                  <a:pt x="594" y="354"/>
                  <a:pt x="594" y="354"/>
                </a:cubicBezTo>
                <a:cubicBezTo>
                  <a:pt x="607" y="298"/>
                  <a:pt x="617" y="241"/>
                  <a:pt x="631" y="186"/>
                </a:cubicBezTo>
                <a:cubicBezTo>
                  <a:pt x="676" y="231"/>
                  <a:pt x="675" y="282"/>
                  <a:pt x="687" y="345"/>
                </a:cubicBezTo>
                <a:cubicBezTo>
                  <a:pt x="770" y="315"/>
                  <a:pt x="713" y="206"/>
                  <a:pt x="734" y="131"/>
                </a:cubicBezTo>
                <a:cubicBezTo>
                  <a:pt x="774" y="255"/>
                  <a:pt x="728" y="102"/>
                  <a:pt x="762" y="279"/>
                </a:cubicBezTo>
                <a:cubicBezTo>
                  <a:pt x="770" y="322"/>
                  <a:pt x="789" y="366"/>
                  <a:pt x="799" y="410"/>
                </a:cubicBezTo>
                <a:cubicBezTo>
                  <a:pt x="846" y="309"/>
                  <a:pt x="833" y="198"/>
                  <a:pt x="864" y="93"/>
                </a:cubicBezTo>
                <a:cubicBezTo>
                  <a:pt x="888" y="129"/>
                  <a:pt x="895" y="168"/>
                  <a:pt x="920" y="205"/>
                </a:cubicBezTo>
                <a:cubicBezTo>
                  <a:pt x="937" y="277"/>
                  <a:pt x="942" y="356"/>
                  <a:pt x="985" y="419"/>
                </a:cubicBezTo>
                <a:cubicBezTo>
                  <a:pt x="992" y="450"/>
                  <a:pt x="1001" y="481"/>
                  <a:pt x="1013" y="512"/>
                </a:cubicBezTo>
                <a:cubicBezTo>
                  <a:pt x="1046" y="407"/>
                  <a:pt x="1034" y="347"/>
                  <a:pt x="1041" y="214"/>
                </a:cubicBezTo>
                <a:cubicBezTo>
                  <a:pt x="1049" y="17"/>
                  <a:pt x="1015" y="79"/>
                  <a:pt x="1069" y="0"/>
                </a:cubicBezTo>
                <a:cubicBezTo>
                  <a:pt x="1108" y="20"/>
                  <a:pt x="1129" y="32"/>
                  <a:pt x="1143" y="75"/>
                </a:cubicBezTo>
                <a:cubicBezTo>
                  <a:pt x="1150" y="175"/>
                  <a:pt x="1148" y="340"/>
                  <a:pt x="1227" y="419"/>
                </a:cubicBezTo>
                <a:cubicBezTo>
                  <a:pt x="1300" y="307"/>
                  <a:pt x="1260" y="389"/>
                  <a:pt x="1273" y="168"/>
                </a:cubicBezTo>
                <a:cubicBezTo>
                  <a:pt x="1280" y="37"/>
                  <a:pt x="1249" y="69"/>
                  <a:pt x="1310" y="28"/>
                </a:cubicBezTo>
                <a:cubicBezTo>
                  <a:pt x="1339" y="38"/>
                  <a:pt x="1342" y="33"/>
                  <a:pt x="1357" y="65"/>
                </a:cubicBezTo>
                <a:cubicBezTo>
                  <a:pt x="1368" y="89"/>
                  <a:pt x="1385" y="140"/>
                  <a:pt x="1385" y="140"/>
                </a:cubicBezTo>
                <a:cubicBezTo>
                  <a:pt x="1392" y="209"/>
                  <a:pt x="1400" y="252"/>
                  <a:pt x="1422" y="317"/>
                </a:cubicBezTo>
                <a:cubicBezTo>
                  <a:pt x="1425" y="338"/>
                  <a:pt x="1426" y="360"/>
                  <a:pt x="1431" y="382"/>
                </a:cubicBezTo>
                <a:cubicBezTo>
                  <a:pt x="1432" y="391"/>
                  <a:pt x="1435" y="418"/>
                  <a:pt x="1441" y="410"/>
                </a:cubicBezTo>
                <a:cubicBezTo>
                  <a:pt x="1460" y="381"/>
                  <a:pt x="1451" y="340"/>
                  <a:pt x="1459" y="307"/>
                </a:cubicBezTo>
                <a:cubicBezTo>
                  <a:pt x="1472" y="248"/>
                  <a:pt x="1490" y="189"/>
                  <a:pt x="1506" y="131"/>
                </a:cubicBezTo>
                <a:cubicBezTo>
                  <a:pt x="1515" y="134"/>
                  <a:pt x="1527" y="133"/>
                  <a:pt x="1534" y="140"/>
                </a:cubicBezTo>
                <a:cubicBezTo>
                  <a:pt x="1568" y="174"/>
                  <a:pt x="1567" y="260"/>
                  <a:pt x="1599" y="307"/>
                </a:cubicBezTo>
                <a:cubicBezTo>
                  <a:pt x="1600" y="292"/>
                  <a:pt x="1588" y="202"/>
                  <a:pt x="1645" y="224"/>
                </a:cubicBezTo>
                <a:cubicBezTo>
                  <a:pt x="1653" y="227"/>
                  <a:pt x="1648" y="244"/>
                  <a:pt x="1655" y="251"/>
                </a:cubicBezTo>
                <a:cubicBezTo>
                  <a:pt x="1661" y="257"/>
                  <a:pt x="1673" y="257"/>
                  <a:pt x="1682" y="261"/>
                </a:cubicBezTo>
                <a:cubicBezTo>
                  <a:pt x="1705" y="296"/>
                  <a:pt x="1715" y="305"/>
                  <a:pt x="1738" y="26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4" name="Line 41"/>
          <p:cNvSpPr>
            <a:spLocks noChangeShapeType="1"/>
          </p:cNvSpPr>
          <p:nvPr/>
        </p:nvSpPr>
        <p:spPr bwMode="auto">
          <a:xfrm>
            <a:off x="1371600" y="3048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5" name="Line 43"/>
          <p:cNvSpPr>
            <a:spLocks noChangeShapeType="1"/>
          </p:cNvSpPr>
          <p:nvPr/>
        </p:nvSpPr>
        <p:spPr bwMode="auto">
          <a:xfrm>
            <a:off x="1371600" y="4191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6" name="Line 44"/>
          <p:cNvSpPr>
            <a:spLocks noChangeShapeType="1"/>
          </p:cNvSpPr>
          <p:nvPr/>
        </p:nvSpPr>
        <p:spPr bwMode="auto">
          <a:xfrm>
            <a:off x="1371600" y="5486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7" name="Line 45"/>
          <p:cNvSpPr>
            <a:spLocks noChangeShapeType="1"/>
          </p:cNvSpPr>
          <p:nvPr/>
        </p:nvSpPr>
        <p:spPr bwMode="auto">
          <a:xfrm>
            <a:off x="3505200" y="60960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8" name="Line 46"/>
          <p:cNvSpPr>
            <a:spLocks noChangeShapeType="1"/>
          </p:cNvSpPr>
          <p:nvPr/>
        </p:nvSpPr>
        <p:spPr bwMode="auto">
          <a:xfrm flipV="1">
            <a:off x="7848600" y="5410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9" name="Line 47"/>
          <p:cNvSpPr>
            <a:spLocks noChangeShapeType="1"/>
          </p:cNvSpPr>
          <p:nvPr/>
        </p:nvSpPr>
        <p:spPr bwMode="auto">
          <a:xfrm flipV="1">
            <a:off x="7848600" y="4191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0" name="Line 48"/>
          <p:cNvSpPr>
            <a:spLocks noChangeShapeType="1"/>
          </p:cNvSpPr>
          <p:nvPr/>
        </p:nvSpPr>
        <p:spPr bwMode="auto">
          <a:xfrm flipV="1">
            <a:off x="7848600" y="3048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1" name="Rectangle 4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54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Coding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724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Change the representation of data.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04800" y="2895600"/>
            <a:ext cx="21336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Given Data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590800" y="2971800"/>
            <a:ext cx="3352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2667000" y="3275013"/>
            <a:ext cx="32004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248400" y="2895600"/>
            <a:ext cx="26670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Changed Data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429000" y="2209800"/>
            <a:ext cx="17526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Encoding 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429000" y="3429000"/>
            <a:ext cx="18288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Decoding 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152400" y="1981200"/>
            <a:ext cx="8839200" cy="220980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304800" y="4419600"/>
            <a:ext cx="845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Encryption: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MyPasswd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 &lt;-&gt; 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Error Detection: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&lt;-&gt; 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Compression: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ffff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&lt;-&gt; A2$4f4</a:t>
            </a:r>
          </a:p>
          <a:p>
            <a:pPr marL="533400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Analog: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A2$4f4 &lt;-&gt;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   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2540" name="Freeform 17"/>
          <p:cNvSpPr>
            <a:spLocks/>
          </p:cNvSpPr>
          <p:nvPr/>
        </p:nvSpPr>
        <p:spPr bwMode="auto">
          <a:xfrm>
            <a:off x="4191000" y="5943600"/>
            <a:ext cx="2759075" cy="687388"/>
          </a:xfrm>
          <a:custGeom>
            <a:avLst/>
            <a:gdLst>
              <a:gd name="T0" fmla="*/ 8 w 1738"/>
              <a:gd name="T1" fmla="*/ 65 h 512"/>
              <a:gd name="T2" fmla="*/ 27 w 1738"/>
              <a:gd name="T3" fmla="*/ 224 h 512"/>
              <a:gd name="T4" fmla="*/ 36 w 1738"/>
              <a:gd name="T5" fmla="*/ 261 h 512"/>
              <a:gd name="T6" fmla="*/ 73 w 1738"/>
              <a:gd name="T7" fmla="*/ 279 h 512"/>
              <a:gd name="T8" fmla="*/ 110 w 1738"/>
              <a:gd name="T9" fmla="*/ 158 h 512"/>
              <a:gd name="T10" fmla="*/ 129 w 1738"/>
              <a:gd name="T11" fmla="*/ 103 h 512"/>
              <a:gd name="T12" fmla="*/ 157 w 1738"/>
              <a:gd name="T13" fmla="*/ 84 h 512"/>
              <a:gd name="T14" fmla="*/ 222 w 1738"/>
              <a:gd name="T15" fmla="*/ 224 h 512"/>
              <a:gd name="T16" fmla="*/ 269 w 1738"/>
              <a:gd name="T17" fmla="*/ 354 h 512"/>
              <a:gd name="T18" fmla="*/ 324 w 1738"/>
              <a:gd name="T19" fmla="*/ 131 h 512"/>
              <a:gd name="T20" fmla="*/ 343 w 1738"/>
              <a:gd name="T21" fmla="*/ 75 h 512"/>
              <a:gd name="T22" fmla="*/ 417 w 1738"/>
              <a:gd name="T23" fmla="*/ 186 h 512"/>
              <a:gd name="T24" fmla="*/ 473 w 1738"/>
              <a:gd name="T25" fmla="*/ 372 h 512"/>
              <a:gd name="T26" fmla="*/ 510 w 1738"/>
              <a:gd name="T27" fmla="*/ 149 h 512"/>
              <a:gd name="T28" fmla="*/ 566 w 1738"/>
              <a:gd name="T29" fmla="*/ 242 h 512"/>
              <a:gd name="T30" fmla="*/ 576 w 1738"/>
              <a:gd name="T31" fmla="*/ 279 h 512"/>
              <a:gd name="T32" fmla="*/ 594 w 1738"/>
              <a:gd name="T33" fmla="*/ 354 h 512"/>
              <a:gd name="T34" fmla="*/ 631 w 1738"/>
              <a:gd name="T35" fmla="*/ 186 h 512"/>
              <a:gd name="T36" fmla="*/ 687 w 1738"/>
              <a:gd name="T37" fmla="*/ 345 h 512"/>
              <a:gd name="T38" fmla="*/ 734 w 1738"/>
              <a:gd name="T39" fmla="*/ 131 h 512"/>
              <a:gd name="T40" fmla="*/ 762 w 1738"/>
              <a:gd name="T41" fmla="*/ 279 h 512"/>
              <a:gd name="T42" fmla="*/ 799 w 1738"/>
              <a:gd name="T43" fmla="*/ 410 h 512"/>
              <a:gd name="T44" fmla="*/ 864 w 1738"/>
              <a:gd name="T45" fmla="*/ 93 h 512"/>
              <a:gd name="T46" fmla="*/ 920 w 1738"/>
              <a:gd name="T47" fmla="*/ 205 h 512"/>
              <a:gd name="T48" fmla="*/ 985 w 1738"/>
              <a:gd name="T49" fmla="*/ 419 h 512"/>
              <a:gd name="T50" fmla="*/ 1013 w 1738"/>
              <a:gd name="T51" fmla="*/ 512 h 512"/>
              <a:gd name="T52" fmla="*/ 1041 w 1738"/>
              <a:gd name="T53" fmla="*/ 214 h 512"/>
              <a:gd name="T54" fmla="*/ 1069 w 1738"/>
              <a:gd name="T55" fmla="*/ 0 h 512"/>
              <a:gd name="T56" fmla="*/ 1143 w 1738"/>
              <a:gd name="T57" fmla="*/ 75 h 512"/>
              <a:gd name="T58" fmla="*/ 1227 w 1738"/>
              <a:gd name="T59" fmla="*/ 419 h 512"/>
              <a:gd name="T60" fmla="*/ 1273 w 1738"/>
              <a:gd name="T61" fmla="*/ 168 h 512"/>
              <a:gd name="T62" fmla="*/ 1310 w 1738"/>
              <a:gd name="T63" fmla="*/ 28 h 512"/>
              <a:gd name="T64" fmla="*/ 1357 w 1738"/>
              <a:gd name="T65" fmla="*/ 65 h 512"/>
              <a:gd name="T66" fmla="*/ 1385 w 1738"/>
              <a:gd name="T67" fmla="*/ 140 h 512"/>
              <a:gd name="T68" fmla="*/ 1422 w 1738"/>
              <a:gd name="T69" fmla="*/ 317 h 512"/>
              <a:gd name="T70" fmla="*/ 1431 w 1738"/>
              <a:gd name="T71" fmla="*/ 382 h 512"/>
              <a:gd name="T72" fmla="*/ 1441 w 1738"/>
              <a:gd name="T73" fmla="*/ 410 h 512"/>
              <a:gd name="T74" fmla="*/ 1459 w 1738"/>
              <a:gd name="T75" fmla="*/ 307 h 512"/>
              <a:gd name="T76" fmla="*/ 1506 w 1738"/>
              <a:gd name="T77" fmla="*/ 131 h 512"/>
              <a:gd name="T78" fmla="*/ 1534 w 1738"/>
              <a:gd name="T79" fmla="*/ 140 h 512"/>
              <a:gd name="T80" fmla="*/ 1599 w 1738"/>
              <a:gd name="T81" fmla="*/ 307 h 512"/>
              <a:gd name="T82" fmla="*/ 1645 w 1738"/>
              <a:gd name="T83" fmla="*/ 224 h 512"/>
              <a:gd name="T84" fmla="*/ 1655 w 1738"/>
              <a:gd name="T85" fmla="*/ 251 h 512"/>
              <a:gd name="T86" fmla="*/ 1682 w 1738"/>
              <a:gd name="T87" fmla="*/ 261 h 512"/>
              <a:gd name="T88" fmla="*/ 1738 w 1738"/>
              <a:gd name="T89" fmla="*/ 261 h 5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38"/>
              <a:gd name="T136" fmla="*/ 0 h 512"/>
              <a:gd name="T137" fmla="*/ 1738 w 1738"/>
              <a:gd name="T138" fmla="*/ 512 h 5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38" h="512">
                <a:moveTo>
                  <a:pt x="8" y="65"/>
                </a:moveTo>
                <a:cubicBezTo>
                  <a:pt x="23" y="294"/>
                  <a:pt x="0" y="134"/>
                  <a:pt x="27" y="224"/>
                </a:cubicBezTo>
                <a:cubicBezTo>
                  <a:pt x="30" y="236"/>
                  <a:pt x="27" y="251"/>
                  <a:pt x="36" y="261"/>
                </a:cubicBezTo>
                <a:cubicBezTo>
                  <a:pt x="44" y="271"/>
                  <a:pt x="60" y="273"/>
                  <a:pt x="73" y="279"/>
                </a:cubicBezTo>
                <a:cubicBezTo>
                  <a:pt x="86" y="238"/>
                  <a:pt x="96" y="198"/>
                  <a:pt x="110" y="158"/>
                </a:cubicBezTo>
                <a:cubicBezTo>
                  <a:pt x="116" y="139"/>
                  <a:pt x="117" y="118"/>
                  <a:pt x="129" y="103"/>
                </a:cubicBezTo>
                <a:cubicBezTo>
                  <a:pt x="135" y="94"/>
                  <a:pt x="147" y="90"/>
                  <a:pt x="157" y="84"/>
                </a:cubicBezTo>
                <a:cubicBezTo>
                  <a:pt x="221" y="104"/>
                  <a:pt x="208" y="167"/>
                  <a:pt x="222" y="224"/>
                </a:cubicBezTo>
                <a:cubicBezTo>
                  <a:pt x="232" y="267"/>
                  <a:pt x="248" y="314"/>
                  <a:pt x="269" y="354"/>
                </a:cubicBezTo>
                <a:cubicBezTo>
                  <a:pt x="353" y="326"/>
                  <a:pt x="318" y="192"/>
                  <a:pt x="324" y="131"/>
                </a:cubicBezTo>
                <a:cubicBezTo>
                  <a:pt x="325" y="111"/>
                  <a:pt x="336" y="93"/>
                  <a:pt x="343" y="75"/>
                </a:cubicBezTo>
                <a:cubicBezTo>
                  <a:pt x="378" y="110"/>
                  <a:pt x="390" y="145"/>
                  <a:pt x="417" y="186"/>
                </a:cubicBezTo>
                <a:cubicBezTo>
                  <a:pt x="435" y="249"/>
                  <a:pt x="444" y="312"/>
                  <a:pt x="473" y="372"/>
                </a:cubicBezTo>
                <a:cubicBezTo>
                  <a:pt x="515" y="288"/>
                  <a:pt x="503" y="268"/>
                  <a:pt x="510" y="149"/>
                </a:cubicBezTo>
                <a:cubicBezTo>
                  <a:pt x="530" y="179"/>
                  <a:pt x="546" y="211"/>
                  <a:pt x="566" y="242"/>
                </a:cubicBezTo>
                <a:cubicBezTo>
                  <a:pt x="569" y="254"/>
                  <a:pt x="572" y="266"/>
                  <a:pt x="576" y="279"/>
                </a:cubicBezTo>
                <a:cubicBezTo>
                  <a:pt x="582" y="303"/>
                  <a:pt x="594" y="354"/>
                  <a:pt x="594" y="354"/>
                </a:cubicBezTo>
                <a:cubicBezTo>
                  <a:pt x="607" y="298"/>
                  <a:pt x="617" y="241"/>
                  <a:pt x="631" y="186"/>
                </a:cubicBezTo>
                <a:cubicBezTo>
                  <a:pt x="676" y="231"/>
                  <a:pt x="675" y="282"/>
                  <a:pt x="687" y="345"/>
                </a:cubicBezTo>
                <a:cubicBezTo>
                  <a:pt x="770" y="315"/>
                  <a:pt x="713" y="206"/>
                  <a:pt x="734" y="131"/>
                </a:cubicBezTo>
                <a:cubicBezTo>
                  <a:pt x="774" y="255"/>
                  <a:pt x="728" y="102"/>
                  <a:pt x="762" y="279"/>
                </a:cubicBezTo>
                <a:cubicBezTo>
                  <a:pt x="770" y="322"/>
                  <a:pt x="789" y="366"/>
                  <a:pt x="799" y="410"/>
                </a:cubicBezTo>
                <a:cubicBezTo>
                  <a:pt x="846" y="309"/>
                  <a:pt x="833" y="198"/>
                  <a:pt x="864" y="93"/>
                </a:cubicBezTo>
                <a:cubicBezTo>
                  <a:pt x="888" y="129"/>
                  <a:pt x="895" y="168"/>
                  <a:pt x="920" y="205"/>
                </a:cubicBezTo>
                <a:cubicBezTo>
                  <a:pt x="937" y="277"/>
                  <a:pt x="942" y="356"/>
                  <a:pt x="985" y="419"/>
                </a:cubicBezTo>
                <a:cubicBezTo>
                  <a:pt x="992" y="450"/>
                  <a:pt x="1001" y="481"/>
                  <a:pt x="1013" y="512"/>
                </a:cubicBezTo>
                <a:cubicBezTo>
                  <a:pt x="1046" y="407"/>
                  <a:pt x="1034" y="347"/>
                  <a:pt x="1041" y="214"/>
                </a:cubicBezTo>
                <a:cubicBezTo>
                  <a:pt x="1049" y="17"/>
                  <a:pt x="1015" y="79"/>
                  <a:pt x="1069" y="0"/>
                </a:cubicBezTo>
                <a:cubicBezTo>
                  <a:pt x="1108" y="20"/>
                  <a:pt x="1129" y="32"/>
                  <a:pt x="1143" y="75"/>
                </a:cubicBezTo>
                <a:cubicBezTo>
                  <a:pt x="1150" y="175"/>
                  <a:pt x="1148" y="340"/>
                  <a:pt x="1227" y="419"/>
                </a:cubicBezTo>
                <a:cubicBezTo>
                  <a:pt x="1300" y="307"/>
                  <a:pt x="1260" y="389"/>
                  <a:pt x="1273" y="168"/>
                </a:cubicBezTo>
                <a:cubicBezTo>
                  <a:pt x="1280" y="37"/>
                  <a:pt x="1249" y="69"/>
                  <a:pt x="1310" y="28"/>
                </a:cubicBezTo>
                <a:cubicBezTo>
                  <a:pt x="1339" y="38"/>
                  <a:pt x="1342" y="33"/>
                  <a:pt x="1357" y="65"/>
                </a:cubicBezTo>
                <a:cubicBezTo>
                  <a:pt x="1368" y="89"/>
                  <a:pt x="1385" y="140"/>
                  <a:pt x="1385" y="140"/>
                </a:cubicBezTo>
                <a:cubicBezTo>
                  <a:pt x="1392" y="209"/>
                  <a:pt x="1400" y="252"/>
                  <a:pt x="1422" y="317"/>
                </a:cubicBezTo>
                <a:cubicBezTo>
                  <a:pt x="1425" y="338"/>
                  <a:pt x="1426" y="360"/>
                  <a:pt x="1431" y="382"/>
                </a:cubicBezTo>
                <a:cubicBezTo>
                  <a:pt x="1432" y="391"/>
                  <a:pt x="1435" y="418"/>
                  <a:pt x="1441" y="410"/>
                </a:cubicBezTo>
                <a:cubicBezTo>
                  <a:pt x="1460" y="381"/>
                  <a:pt x="1451" y="340"/>
                  <a:pt x="1459" y="307"/>
                </a:cubicBezTo>
                <a:cubicBezTo>
                  <a:pt x="1472" y="248"/>
                  <a:pt x="1490" y="189"/>
                  <a:pt x="1506" y="131"/>
                </a:cubicBezTo>
                <a:cubicBezTo>
                  <a:pt x="1515" y="134"/>
                  <a:pt x="1527" y="133"/>
                  <a:pt x="1534" y="140"/>
                </a:cubicBezTo>
                <a:cubicBezTo>
                  <a:pt x="1568" y="174"/>
                  <a:pt x="1567" y="260"/>
                  <a:pt x="1599" y="307"/>
                </a:cubicBezTo>
                <a:cubicBezTo>
                  <a:pt x="1600" y="292"/>
                  <a:pt x="1588" y="202"/>
                  <a:pt x="1645" y="224"/>
                </a:cubicBezTo>
                <a:cubicBezTo>
                  <a:pt x="1653" y="227"/>
                  <a:pt x="1648" y="244"/>
                  <a:pt x="1655" y="251"/>
                </a:cubicBezTo>
                <a:cubicBezTo>
                  <a:pt x="1661" y="257"/>
                  <a:pt x="1673" y="257"/>
                  <a:pt x="1682" y="261"/>
                </a:cubicBezTo>
                <a:cubicBezTo>
                  <a:pt x="1705" y="296"/>
                  <a:pt x="1715" y="305"/>
                  <a:pt x="1738" y="26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76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Error Detection Code: Parity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660" y="1371600"/>
            <a:ext cx="8305800" cy="6096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Add one bit, such that the number </a:t>
            </a:r>
            <a:r>
              <a:rPr lang="en-US">
                <a:ea typeface="ＭＳ Ｐゴシック" charset="0"/>
                <a:cs typeface="ＭＳ Ｐゴシック" charset="0"/>
              </a:rPr>
              <a:t>of all 1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s is even.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 rot="-5400000">
            <a:off x="4340225" y="914400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4384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24384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4111625" y="3124200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225425" y="3733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0000</a:t>
            </a:r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2438400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438400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1368425" y="3733800"/>
            <a:ext cx="460375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228600" y="4495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0001</a:t>
            </a: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1371600" y="4495800"/>
            <a:ext cx="460375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228600" y="5257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1001</a:t>
            </a: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1371600" y="5257800"/>
            <a:ext cx="460375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7156450" y="3733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0001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8299450" y="3733800"/>
            <a:ext cx="460375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</a:t>
            </a: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7159625" y="4495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0001</a:t>
            </a: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8302625" y="4495800"/>
            <a:ext cx="460375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</a:t>
            </a: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7159625" y="5257800"/>
            <a:ext cx="1143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1111</a:t>
            </a: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8302625" y="5257800"/>
            <a:ext cx="460375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</a:t>
            </a: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6629400" y="37338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Calibri"/>
                <a:sym typeface="Zapf Dingbats" charset="0"/>
              </a:rPr>
              <a:t>X</a:t>
            </a:r>
            <a:endParaRPr lang="en-US" sz="36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6629400" y="44958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  <a:sym typeface="Zapf Dingbats" charset="0"/>
              </a:rPr>
              <a:t>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6629400" y="52578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  <a:sym typeface="Zapf Dingbats" charset="0"/>
              </a:rPr>
              <a:t>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3273" name="AutoShape 25"/>
          <p:cNvSpPr>
            <a:spLocks noChangeArrowheads="1"/>
          </p:cNvSpPr>
          <p:nvPr/>
        </p:nvSpPr>
        <p:spPr bwMode="auto">
          <a:xfrm>
            <a:off x="76200" y="5181600"/>
            <a:ext cx="8915400" cy="762000"/>
          </a:xfrm>
          <a:prstGeom prst="roundRect">
            <a:avLst>
              <a:gd name="adj" fmla="val 16667"/>
            </a:avLst>
          </a:prstGeom>
          <a:solidFill>
            <a:srgbClr val="CC99FF">
              <a:alpha val="25098"/>
            </a:srgbClr>
          </a:solidFill>
          <a:ln w="63500">
            <a:solidFill>
              <a:srgbClr val="80008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489857" y="6096000"/>
            <a:ext cx="8422368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Problem: </a:t>
            </a:r>
            <a:r>
              <a:rPr lang="en-US" sz="2800" dirty="0">
                <a:latin typeface="Calibri"/>
              </a:rPr>
              <a:t>This s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imple </a:t>
            </a:r>
            <a:r>
              <a:rPr lang="en-US" sz="2800" dirty="0">
                <a:latin typeface="Calibri"/>
              </a:rPr>
              <a:t>p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arity cannot detect two-bit errors.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4" grpId="0" animBg="1"/>
      <p:bldP spid="53265" grpId="0" animBg="1"/>
      <p:bldP spid="53266" grpId="0" animBg="1"/>
      <p:bldP spid="53267" grpId="0" animBg="1"/>
      <p:bldP spid="53268" grpId="0" animBg="1"/>
      <p:bldP spid="53269" grpId="0" animBg="1"/>
      <p:bldP spid="53270" grpId="0"/>
      <p:bldP spid="53271" grpId="0"/>
      <p:bldP spid="53272" grpId="0"/>
      <p:bldP spid="53273" grpId="0" animBg="1"/>
      <p:bldP spid="532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426F5EE1-A044-884D-846B-B4DD57A502D4}" type="slidenum">
              <a:rPr lang="en-US" sz="1200" i="0" smtClean="0">
                <a:latin typeface="Calibri"/>
                <a:cs typeface="Calibri"/>
              </a:rPr>
              <a:pPr/>
              <a:t>3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Link Layer (Channel) Services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framing, physical addressing: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encapsulate datagram into frame, adding header, trailer</a:t>
            </a:r>
          </a:p>
          <a:p>
            <a:pPr lvl="1"/>
            <a:r>
              <a:rPr lang="en-US" sz="2000" dirty="0">
                <a:ea typeface="ＭＳ Ｐゴシック" charset="0"/>
              </a:rPr>
              <a:t>channel access if shared medium</a:t>
            </a:r>
          </a:p>
          <a:p>
            <a:pPr lvl="1"/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MAC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addresses used in frame headers to identify source, </a:t>
            </a:r>
            <a:r>
              <a:rPr lang="en-US" sz="2000" dirty="0" err="1">
                <a:ea typeface="ＭＳ Ｐゴシック" charset="0"/>
              </a:rPr>
              <a:t>dest</a:t>
            </a:r>
            <a:r>
              <a:rPr lang="en-US" sz="2000" dirty="0">
                <a:ea typeface="ＭＳ Ｐゴシック" charset="0"/>
              </a:rPr>
              <a:t>  </a:t>
            </a:r>
          </a:p>
          <a:p>
            <a:pPr lvl="2"/>
            <a:r>
              <a:rPr lang="en-US" dirty="0">
                <a:ea typeface="ＭＳ Ｐゴシック" charset="0"/>
              </a:rPr>
              <a:t>different from IP address!</a:t>
            </a:r>
          </a:p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reliable delivery between adjacent nodes</a:t>
            </a:r>
          </a:p>
          <a:p>
            <a:pPr lvl="1"/>
            <a:r>
              <a:rPr lang="en-US" sz="2000" dirty="0">
                <a:ea typeface="ＭＳ Ｐゴシック" charset="0"/>
              </a:rPr>
              <a:t>we see some of this again in the Transport Topic</a:t>
            </a:r>
          </a:p>
          <a:p>
            <a:pPr lvl="1"/>
            <a:r>
              <a:rPr lang="en-US" sz="2000" dirty="0">
                <a:ea typeface="ＭＳ Ｐゴシック" charset="0"/>
              </a:rPr>
              <a:t>seldom used on low bit-error link (fiber, some twisted pair)</a:t>
            </a:r>
          </a:p>
          <a:p>
            <a:pPr lvl="1"/>
            <a:r>
              <a:rPr lang="en-US" sz="2000" dirty="0">
                <a:ea typeface="ＭＳ Ｐゴシック" charset="0"/>
              </a:rPr>
              <a:t>wireless links: high error rates</a:t>
            </a:r>
          </a:p>
        </p:txBody>
      </p:sp>
    </p:spTree>
    <p:extLst>
      <p:ext uri="{BB962C8B-B14F-4D97-AF65-F5344CB8AC3E}">
        <p14:creationId xmlns:p14="http://schemas.microsoft.com/office/powerpoint/2010/main" val="291321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Error Detection Code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886200" cy="304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Sender: 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Y =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generateCheckBit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(X);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send(XY);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953000" y="1219200"/>
            <a:ext cx="40386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Receiver: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receive(X1Y1);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Y2=</a:t>
            </a:r>
            <a:r>
              <a:rPr lang="en-US" sz="2400" dirty="0" err="1">
                <a:solidFill>
                  <a:schemeClr val="tx1"/>
                </a:solidFill>
                <a:latin typeface="Calibri"/>
              </a:rPr>
              <a:t>generateCheckBit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(X1);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if (Y1 != Y2) ERROR;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else NOERROR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 rot="-5400000">
            <a:off x="4267200" y="2895600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038600" y="5105400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7391400" y="55626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16200000">
            <a:off x="8267700" y="53721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==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0" grpId="0" animBg="1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Error Detection Code: CRC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724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Times" charset="0"/>
              <a:buChar char="•"/>
            </a:pPr>
            <a:r>
              <a:rPr lang="en-US" dirty="0">
                <a:ea typeface="ＭＳ Ｐゴシック" charset="0"/>
                <a:cs typeface="ＭＳ Ｐゴシック" charset="0"/>
              </a:rPr>
              <a:t>CRC means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Cyclic Redundancy Check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  <a:p>
            <a:pPr algn="just" eaLnBrk="1" hangingPunct="1">
              <a:buFont typeface="Times" charset="0"/>
              <a:buChar char="•"/>
            </a:pPr>
            <a:r>
              <a:rPr lang="en-US" i="1" dirty="0">
                <a:ea typeface="ＭＳ Ｐゴシック" charset="0"/>
                <a:cs typeface="ＭＳ Ｐゴシック" charset="0"/>
              </a:rPr>
              <a:t>“A sequence of redundant bits, called CRC, is appended to the end of data so that the resulting data becomes exactly divisible by a second, predetermined binary number.”</a:t>
            </a:r>
          </a:p>
          <a:p>
            <a:pPr algn="just" eaLnBrk="1" hangingPunct="1">
              <a:buFont typeface="Times" charset="0"/>
              <a:buChar char="•"/>
            </a:pPr>
            <a:r>
              <a:rPr lang="en-US" i="1" dirty="0">
                <a:ea typeface="ＭＳ Ｐゴシック" charset="0"/>
                <a:cs typeface="ＭＳ Ｐゴシック" charset="0"/>
              </a:rPr>
              <a:t>CRC:= remainder (data       predetermined divisor)</a:t>
            </a:r>
          </a:p>
          <a:p>
            <a:pPr eaLnBrk="1" hangingPunct="1">
              <a:buFont typeface="Times" charset="0"/>
              <a:buChar char="•"/>
            </a:pPr>
            <a:r>
              <a:rPr lang="en-US" dirty="0">
                <a:ea typeface="ＭＳ Ｐゴシック" charset="0"/>
                <a:cs typeface="ＭＳ Ｐゴシック" charset="0"/>
              </a:rPr>
              <a:t>More powerful than parity. 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dirty="0">
                <a:ea typeface="ＭＳ Ｐゴシック" charset="0"/>
              </a:rPr>
              <a:t>It can detect various kinds of errors, including 2-bit errors.</a:t>
            </a:r>
          </a:p>
          <a:p>
            <a:pPr eaLnBrk="1" hangingPunct="1">
              <a:buFont typeface="Times" charset="0"/>
              <a:buChar char="•"/>
            </a:pPr>
            <a:r>
              <a:rPr lang="en-US" dirty="0">
                <a:ea typeface="ＭＳ Ｐゴシック" charset="0"/>
                <a:cs typeface="ＭＳ Ｐゴシック" charset="0"/>
              </a:rPr>
              <a:t>More complex: </a:t>
            </a:r>
            <a:r>
              <a:rPr lang="en-US" u="sng" dirty="0">
                <a:ea typeface="ＭＳ Ｐゴシック" charset="0"/>
                <a:cs typeface="ＭＳ Ｐゴシック" charset="0"/>
              </a:rPr>
              <a:t>multiplication, binary division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buFont typeface="Times" charset="0"/>
              <a:buChar char="•"/>
            </a:pPr>
            <a:r>
              <a:rPr lang="en-US" dirty="0">
                <a:ea typeface="ＭＳ Ｐゴシック" charset="0"/>
                <a:cs typeface="ＭＳ Ｐゴシック" charset="0"/>
              </a:rPr>
              <a:t>Parameterized by n-bit divisor P. 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dirty="0">
                <a:ea typeface="ＭＳ Ｐゴシック" charset="0"/>
              </a:rPr>
              <a:t>Example: 3-bit divisor 101.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dirty="0">
                <a:ea typeface="ＭＳ Ｐゴシック" charset="0"/>
              </a:rPr>
              <a:t>Choosing good P is crucial.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31</a:t>
            </a:fld>
            <a:endParaRPr lang="en-US"/>
          </a:p>
        </p:txBody>
      </p:sp>
      <p:sp>
        <p:nvSpPr>
          <p:cNvPr id="3" name="Division 2"/>
          <p:cNvSpPr/>
          <p:nvPr/>
        </p:nvSpPr>
        <p:spPr>
          <a:xfrm>
            <a:off x="3807502" y="3222885"/>
            <a:ext cx="419725" cy="509666"/>
          </a:xfrm>
          <a:prstGeom prst="mathDivid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90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CRC with 3-bit Divisor 101 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685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76200" y="4724400"/>
            <a:ext cx="3657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Multiplication by 2</a:t>
            </a:r>
            <a:r>
              <a:rPr lang="en-US" sz="2800" baseline="30000" dirty="0">
                <a:solidFill>
                  <a:schemeClr val="tx1"/>
                </a:solidFill>
                <a:latin typeface="Calibri"/>
              </a:rPr>
              <a:t>3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  <a:p>
            <a:pPr marL="533400" indent="-533400" algn="ctr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D2 = D * 2</a:t>
            </a:r>
            <a:r>
              <a:rPr lang="en-US" sz="2800" baseline="30000" dirty="0">
                <a:solidFill>
                  <a:schemeClr val="tx1"/>
                </a:solidFill>
                <a:latin typeface="Calibri"/>
              </a:rPr>
              <a:t>3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572000" y="4724400"/>
            <a:ext cx="4572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Binary Division by 101</a:t>
            </a:r>
          </a:p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 err="1">
                <a:solidFill>
                  <a:schemeClr val="tx1"/>
                </a:solidFill>
                <a:latin typeface="Calibri"/>
              </a:rPr>
              <a:t>CheckBit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= (D2) rem (101)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H="1">
            <a:off x="2057400" y="3124200"/>
            <a:ext cx="13716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 flipH="1" flipV="1">
            <a:off x="5410200" y="3048000"/>
            <a:ext cx="16002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3810000" y="5334000"/>
            <a:ext cx="68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524000" y="22098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1001</a:t>
            </a: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3429000" y="4114800"/>
            <a:ext cx="1600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1001000</a:t>
            </a: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6019800" y="2209800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</a:t>
            </a: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>
            <a:off x="0" y="6108234"/>
            <a:ext cx="4800600" cy="523220"/>
          </a:xfrm>
          <a:prstGeom prst="wedgeRectCallout">
            <a:avLst>
              <a:gd name="adj1" fmla="val -11245"/>
              <a:gd name="adj2" fmla="val -125653"/>
            </a:avLst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dirty="0">
                <a:latin typeface="Calibri"/>
              </a:rPr>
              <a:t>Add three 0</a:t>
            </a:r>
            <a:r>
              <a:rPr lang="ja-JP" altLang="en-US" sz="2800" dirty="0">
                <a:latin typeface="Calibri"/>
              </a:rPr>
              <a:t>’</a:t>
            </a:r>
            <a:r>
              <a:rPr lang="en-US" sz="2800" dirty="0">
                <a:latin typeface="Calibri"/>
              </a:rPr>
              <a:t>s at the end</a:t>
            </a:r>
          </a:p>
        </p:txBody>
      </p:sp>
      <p:sp>
        <p:nvSpPr>
          <p:cNvPr id="69646" name="AutoShape 14"/>
          <p:cNvSpPr>
            <a:spLocks noChangeArrowheads="1"/>
          </p:cNvSpPr>
          <p:nvPr/>
        </p:nvSpPr>
        <p:spPr bwMode="auto">
          <a:xfrm>
            <a:off x="5943600" y="6052514"/>
            <a:ext cx="2971800" cy="707886"/>
          </a:xfrm>
          <a:prstGeom prst="wedgeRectCallout">
            <a:avLst>
              <a:gd name="adj1" fmla="val -10277"/>
              <a:gd name="adj2" fmla="val -100908"/>
            </a:avLst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latin typeface="Calibri"/>
              </a:rPr>
              <a:t>Kurose p478 §5.2.3</a:t>
            </a:r>
          </a:p>
          <a:p>
            <a:pPr algn="ctr"/>
            <a:r>
              <a:rPr lang="en-US" sz="2000" dirty="0">
                <a:latin typeface="Calibri"/>
              </a:rPr>
              <a:t>Peterson p97 §2.4.3</a:t>
            </a: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6019800" y="1524000"/>
            <a:ext cx="6858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</a:t>
            </a: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3429000" y="3505200"/>
            <a:ext cx="1524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1111000</a:t>
            </a: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1524000" y="1524000"/>
            <a:ext cx="9906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1111</a:t>
            </a: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8001000" y="2209800"/>
            <a:ext cx="3810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</a:t>
            </a: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8001000" y="1447800"/>
            <a:ext cx="3810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</a:t>
            </a:r>
          </a:p>
        </p:txBody>
      </p:sp>
      <p:sp>
        <p:nvSpPr>
          <p:cNvPr id="69652" name="AutoShape 20"/>
          <p:cNvSpPr>
            <a:spLocks noChangeArrowheads="1"/>
          </p:cNvSpPr>
          <p:nvPr/>
        </p:nvSpPr>
        <p:spPr bwMode="auto">
          <a:xfrm>
            <a:off x="7696200" y="1295400"/>
            <a:ext cx="990600" cy="1676400"/>
          </a:xfrm>
          <a:prstGeom prst="roundRect">
            <a:avLst>
              <a:gd name="adj" fmla="val 16667"/>
            </a:avLst>
          </a:prstGeom>
          <a:solidFill>
            <a:srgbClr val="CC99FF">
              <a:alpha val="29019"/>
            </a:srgbClr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53" name="AutoShape 22"/>
          <p:cNvSpPr>
            <a:spLocks noChangeArrowheads="1"/>
          </p:cNvSpPr>
          <p:nvPr/>
        </p:nvSpPr>
        <p:spPr bwMode="auto">
          <a:xfrm>
            <a:off x="5867400" y="1295400"/>
            <a:ext cx="1066800" cy="1676400"/>
          </a:xfrm>
          <a:prstGeom prst="roundRect">
            <a:avLst>
              <a:gd name="adj" fmla="val 16667"/>
            </a:avLst>
          </a:prstGeom>
          <a:solidFill>
            <a:srgbClr val="CC99FF">
              <a:alpha val="29019"/>
            </a:srgbClr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54" name="Rectangle 26"/>
          <p:cNvSpPr>
            <a:spLocks noChangeArrowheads="1"/>
          </p:cNvSpPr>
          <p:nvPr/>
        </p:nvSpPr>
        <p:spPr bwMode="auto">
          <a:xfrm>
            <a:off x="6019800" y="3048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CRC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9655" name="Rectangle 27"/>
          <p:cNvSpPr>
            <a:spLocks noChangeArrowheads="1"/>
          </p:cNvSpPr>
          <p:nvPr/>
        </p:nvSpPr>
        <p:spPr bwMode="auto">
          <a:xfrm>
            <a:off x="7696200" y="3048000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Parity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9656" name="Rectangle 28"/>
          <p:cNvSpPr>
            <a:spLocks noChangeArrowheads="1"/>
          </p:cNvSpPr>
          <p:nvPr/>
        </p:nvSpPr>
        <p:spPr bwMode="auto">
          <a:xfrm>
            <a:off x="3962400" y="3581400"/>
            <a:ext cx="5181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same check bits from Parity,</a:t>
            </a:r>
          </a:p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but different ones from CRC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 animBg="1"/>
      <p:bldP spid="69642" grpId="0" animBg="1"/>
      <p:bldP spid="69643" grpId="0" animBg="1"/>
      <p:bldP spid="69644" grpId="0" animBg="1"/>
      <p:bldP spid="69645" grpId="0" animBg="1"/>
      <p:bldP spid="69646" grpId="0" animBg="1"/>
      <p:bldP spid="69647" grpId="0" animBg="1"/>
      <p:bldP spid="69648" grpId="0" animBg="1"/>
      <p:bldP spid="69649" grpId="0" animBg="1"/>
      <p:bldP spid="69650" grpId="0" animBg="1"/>
      <p:bldP spid="69651" grpId="0" animBg="1"/>
      <p:bldP spid="69652" grpId="0" animBg="1"/>
      <p:bldP spid="69653" grpId="0" animBg="1"/>
      <p:bldP spid="69654" grpId="0"/>
      <p:bldP spid="69655" grpId="0"/>
      <p:bldP spid="696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Error Detection Code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886200" cy="304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Sender: 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Y =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generateCRC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(X div P);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send(X);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send(Y);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953000" y="1219200"/>
            <a:ext cx="4038600" cy="3620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Receiver: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receive(X1);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alibri"/>
              </a:rPr>
              <a:t>receive(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Y1);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Y2=</a:t>
            </a:r>
            <a:r>
              <a:rPr lang="en-US" sz="2400" dirty="0" err="1">
                <a:solidFill>
                  <a:schemeClr val="tx1"/>
                </a:solidFill>
                <a:latin typeface="Calibri"/>
              </a:rPr>
              <a:t>generateCRC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(X1Y1 div P);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if (Y2 != 0s) ERROR;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else NOERROR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 rot="-5400000">
            <a:off x="4267200" y="3162886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839286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038600" y="5372686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839286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09296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09626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669" y="5995976"/>
            <a:ext cx="993531" cy="63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60931" y="5967412"/>
            <a:ext cx="1060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0s ==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2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Error Detection Code becomes….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886200" cy="304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Sender: 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Y =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generateCheckBit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(X);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send(XY);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953000" y="1219200"/>
            <a:ext cx="40386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Receiver: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receive(X1Y1);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Y2=</a:t>
            </a:r>
            <a:r>
              <a:rPr lang="en-US" sz="2400" dirty="0" err="1">
                <a:solidFill>
                  <a:schemeClr val="tx1"/>
                </a:solidFill>
                <a:latin typeface="Calibri"/>
              </a:rPr>
              <a:t>generateCheckBit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(X1);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if (Y1 != Y2) ERROR;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else NOERROR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 rot="-5400000">
            <a:off x="4267200" y="2895600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038600" y="5105400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Rectangle 12"/>
          <p:cNvSpPr>
            <a:spLocks noChangeArrowheads="1"/>
          </p:cNvSpPr>
          <p:nvPr/>
        </p:nvSpPr>
        <p:spPr bwMode="auto">
          <a:xfrm rot="-5400000">
            <a:off x="8267700" y="53721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==</a:t>
            </a: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7391400" y="55626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69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Forward Error Correction (FEC)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886200" cy="304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Sender: 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Y =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generateCheckBit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(X);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send(XY);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3732" name="AutoShape 5"/>
          <p:cNvSpPr>
            <a:spLocks noChangeArrowheads="1"/>
          </p:cNvSpPr>
          <p:nvPr/>
        </p:nvSpPr>
        <p:spPr bwMode="auto">
          <a:xfrm rot="-5400000">
            <a:off x="4267200" y="2895600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737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4038600" y="5105400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pic>
        <p:nvPicPr>
          <p:cNvPr id="73735" name="Picture 8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1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1"/>
          <p:cNvPicPr>
            <a:picLocks noChangeAspect="1" noChangeArrowheads="1"/>
          </p:cNvPicPr>
          <p:nvPr/>
        </p:nvPicPr>
        <p:blipFill>
          <a:blip r:embed="rId3">
            <a:lum contrast="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0" name="Line 13"/>
          <p:cNvSpPr>
            <a:spLocks noChangeShapeType="1"/>
          </p:cNvSpPr>
          <p:nvPr/>
        </p:nvSpPr>
        <p:spPr bwMode="auto">
          <a:xfrm>
            <a:off x="7391400" y="55626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741" name="Rectangle 14"/>
          <p:cNvSpPr>
            <a:spLocks noChangeArrowheads="1"/>
          </p:cNvSpPr>
          <p:nvPr/>
        </p:nvSpPr>
        <p:spPr bwMode="auto">
          <a:xfrm>
            <a:off x="4419600" y="1219200"/>
            <a:ext cx="45720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Receiver: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receive(X1Y1);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Y2=</a:t>
            </a:r>
            <a:r>
              <a:rPr lang="en-US" sz="2400" dirty="0" err="1">
                <a:solidFill>
                  <a:schemeClr val="tx1"/>
                </a:solidFill>
                <a:latin typeface="Calibri"/>
              </a:rPr>
              <a:t>generateCheckBit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(X1);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if (Y1 != Y2) 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FIXERROR(X1Y1)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else NOERROR</a:t>
            </a:r>
          </a:p>
        </p:txBody>
      </p:sp>
      <p:sp>
        <p:nvSpPr>
          <p:cNvPr id="73742" name="Freeform 15"/>
          <p:cNvSpPr>
            <a:spLocks/>
          </p:cNvSpPr>
          <p:nvPr/>
        </p:nvSpPr>
        <p:spPr bwMode="auto">
          <a:xfrm>
            <a:off x="7086600" y="4572000"/>
            <a:ext cx="985838" cy="693738"/>
          </a:xfrm>
          <a:custGeom>
            <a:avLst/>
            <a:gdLst>
              <a:gd name="T0" fmla="*/ 2 w 621"/>
              <a:gd name="T1" fmla="*/ 65 h 437"/>
              <a:gd name="T2" fmla="*/ 12 w 621"/>
              <a:gd name="T3" fmla="*/ 186 h 437"/>
              <a:gd name="T4" fmla="*/ 105 w 621"/>
              <a:gd name="T5" fmla="*/ 148 h 437"/>
              <a:gd name="T6" fmla="*/ 133 w 621"/>
              <a:gd name="T7" fmla="*/ 148 h 437"/>
              <a:gd name="T8" fmla="*/ 142 w 621"/>
              <a:gd name="T9" fmla="*/ 288 h 437"/>
              <a:gd name="T10" fmla="*/ 179 w 621"/>
              <a:gd name="T11" fmla="*/ 232 h 437"/>
              <a:gd name="T12" fmla="*/ 188 w 621"/>
              <a:gd name="T13" fmla="*/ 195 h 437"/>
              <a:gd name="T14" fmla="*/ 198 w 621"/>
              <a:gd name="T15" fmla="*/ 167 h 437"/>
              <a:gd name="T16" fmla="*/ 216 w 621"/>
              <a:gd name="T17" fmla="*/ 260 h 437"/>
              <a:gd name="T18" fmla="*/ 263 w 621"/>
              <a:gd name="T19" fmla="*/ 120 h 437"/>
              <a:gd name="T20" fmla="*/ 272 w 621"/>
              <a:gd name="T21" fmla="*/ 195 h 437"/>
              <a:gd name="T22" fmla="*/ 291 w 621"/>
              <a:gd name="T23" fmla="*/ 148 h 437"/>
              <a:gd name="T24" fmla="*/ 319 w 621"/>
              <a:gd name="T25" fmla="*/ 74 h 437"/>
              <a:gd name="T26" fmla="*/ 337 w 621"/>
              <a:gd name="T27" fmla="*/ 111 h 437"/>
              <a:gd name="T28" fmla="*/ 384 w 621"/>
              <a:gd name="T29" fmla="*/ 204 h 437"/>
              <a:gd name="T30" fmla="*/ 402 w 621"/>
              <a:gd name="T31" fmla="*/ 269 h 437"/>
              <a:gd name="T32" fmla="*/ 393 w 621"/>
              <a:gd name="T33" fmla="*/ 353 h 437"/>
              <a:gd name="T34" fmla="*/ 402 w 621"/>
              <a:gd name="T35" fmla="*/ 130 h 437"/>
              <a:gd name="T36" fmla="*/ 412 w 621"/>
              <a:gd name="T37" fmla="*/ 74 h 437"/>
              <a:gd name="T38" fmla="*/ 393 w 621"/>
              <a:gd name="T39" fmla="*/ 279 h 437"/>
              <a:gd name="T40" fmla="*/ 412 w 621"/>
              <a:gd name="T41" fmla="*/ 251 h 437"/>
              <a:gd name="T42" fmla="*/ 533 w 621"/>
              <a:gd name="T43" fmla="*/ 204 h 437"/>
              <a:gd name="T44" fmla="*/ 579 w 621"/>
              <a:gd name="T45" fmla="*/ 65 h 437"/>
              <a:gd name="T46" fmla="*/ 561 w 621"/>
              <a:gd name="T47" fmla="*/ 325 h 437"/>
              <a:gd name="T48" fmla="*/ 375 w 621"/>
              <a:gd name="T49" fmla="*/ 334 h 437"/>
              <a:gd name="T50" fmla="*/ 356 w 621"/>
              <a:gd name="T51" fmla="*/ 437 h 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21"/>
              <a:gd name="T79" fmla="*/ 0 h 437"/>
              <a:gd name="T80" fmla="*/ 621 w 621"/>
              <a:gd name="T81" fmla="*/ 437 h 4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21" h="437">
                <a:moveTo>
                  <a:pt x="2" y="65"/>
                </a:moveTo>
                <a:cubicBezTo>
                  <a:pt x="5" y="105"/>
                  <a:pt x="0" y="147"/>
                  <a:pt x="12" y="186"/>
                </a:cubicBezTo>
                <a:cubicBezTo>
                  <a:pt x="23" y="223"/>
                  <a:pt x="99" y="152"/>
                  <a:pt x="105" y="148"/>
                </a:cubicBezTo>
                <a:cubicBezTo>
                  <a:pt x="128" y="75"/>
                  <a:pt x="119" y="74"/>
                  <a:pt x="133" y="148"/>
                </a:cubicBezTo>
                <a:cubicBezTo>
                  <a:pt x="136" y="194"/>
                  <a:pt x="119" y="246"/>
                  <a:pt x="142" y="288"/>
                </a:cubicBezTo>
                <a:cubicBezTo>
                  <a:pt x="152" y="307"/>
                  <a:pt x="179" y="232"/>
                  <a:pt x="179" y="232"/>
                </a:cubicBezTo>
                <a:cubicBezTo>
                  <a:pt x="182" y="219"/>
                  <a:pt x="184" y="207"/>
                  <a:pt x="188" y="195"/>
                </a:cubicBezTo>
                <a:cubicBezTo>
                  <a:pt x="190" y="185"/>
                  <a:pt x="193" y="158"/>
                  <a:pt x="198" y="167"/>
                </a:cubicBezTo>
                <a:cubicBezTo>
                  <a:pt x="212" y="195"/>
                  <a:pt x="206" y="229"/>
                  <a:pt x="216" y="260"/>
                </a:cubicBezTo>
                <a:cubicBezTo>
                  <a:pt x="243" y="219"/>
                  <a:pt x="251" y="167"/>
                  <a:pt x="263" y="120"/>
                </a:cubicBezTo>
                <a:cubicBezTo>
                  <a:pt x="266" y="145"/>
                  <a:pt x="254" y="177"/>
                  <a:pt x="272" y="195"/>
                </a:cubicBezTo>
                <a:cubicBezTo>
                  <a:pt x="283" y="206"/>
                  <a:pt x="285" y="164"/>
                  <a:pt x="291" y="148"/>
                </a:cubicBezTo>
                <a:cubicBezTo>
                  <a:pt x="316" y="72"/>
                  <a:pt x="280" y="149"/>
                  <a:pt x="319" y="74"/>
                </a:cubicBezTo>
                <a:cubicBezTo>
                  <a:pt x="336" y="0"/>
                  <a:pt x="320" y="48"/>
                  <a:pt x="337" y="111"/>
                </a:cubicBezTo>
                <a:cubicBezTo>
                  <a:pt x="349" y="156"/>
                  <a:pt x="361" y="170"/>
                  <a:pt x="384" y="204"/>
                </a:cubicBezTo>
                <a:cubicBezTo>
                  <a:pt x="390" y="225"/>
                  <a:pt x="400" y="246"/>
                  <a:pt x="402" y="269"/>
                </a:cubicBezTo>
                <a:cubicBezTo>
                  <a:pt x="403" y="297"/>
                  <a:pt x="393" y="381"/>
                  <a:pt x="393" y="353"/>
                </a:cubicBezTo>
                <a:cubicBezTo>
                  <a:pt x="393" y="278"/>
                  <a:pt x="396" y="204"/>
                  <a:pt x="402" y="130"/>
                </a:cubicBezTo>
                <a:cubicBezTo>
                  <a:pt x="403" y="111"/>
                  <a:pt x="413" y="55"/>
                  <a:pt x="412" y="74"/>
                </a:cubicBezTo>
                <a:cubicBezTo>
                  <a:pt x="407" y="142"/>
                  <a:pt x="393" y="210"/>
                  <a:pt x="393" y="279"/>
                </a:cubicBezTo>
                <a:cubicBezTo>
                  <a:pt x="393" y="290"/>
                  <a:pt x="403" y="258"/>
                  <a:pt x="412" y="251"/>
                </a:cubicBezTo>
                <a:cubicBezTo>
                  <a:pt x="442" y="226"/>
                  <a:pt x="495" y="212"/>
                  <a:pt x="533" y="204"/>
                </a:cubicBezTo>
                <a:cubicBezTo>
                  <a:pt x="547" y="157"/>
                  <a:pt x="564" y="111"/>
                  <a:pt x="579" y="65"/>
                </a:cubicBezTo>
                <a:cubicBezTo>
                  <a:pt x="573" y="151"/>
                  <a:pt x="621" y="262"/>
                  <a:pt x="561" y="325"/>
                </a:cubicBezTo>
                <a:cubicBezTo>
                  <a:pt x="459" y="430"/>
                  <a:pt x="273" y="232"/>
                  <a:pt x="375" y="334"/>
                </a:cubicBezTo>
                <a:cubicBezTo>
                  <a:pt x="387" y="371"/>
                  <a:pt x="396" y="415"/>
                  <a:pt x="356" y="437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 rot="16200000">
            <a:off x="8267700" y="53721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!=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9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0" grpId="0" animBg="1"/>
      <p:bldP spid="73742" grpId="0" animBg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Forward Error Correction (FEC)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886200" cy="304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Sender: 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Y =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generateCheckBit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(X);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send(XY);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 rot="-5400000">
            <a:off x="4267200" y="2895600"/>
            <a:ext cx="685800" cy="4191000"/>
          </a:xfrm>
          <a:prstGeom prst="can">
            <a:avLst>
              <a:gd name="adj" fmla="val 495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4038600" y="5105400"/>
            <a:ext cx="12192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Noise</a:t>
            </a:r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3">
            <a:lum contrast="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7" name="Rectangle 11"/>
          <p:cNvSpPr>
            <a:spLocks noChangeArrowheads="1"/>
          </p:cNvSpPr>
          <p:nvPr/>
        </p:nvSpPr>
        <p:spPr bwMode="auto">
          <a:xfrm rot="-5400000">
            <a:off x="8267700" y="52959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==</a:t>
            </a:r>
          </a:p>
        </p:txBody>
      </p:sp>
      <p:sp>
        <p:nvSpPr>
          <p:cNvPr id="75788" name="Rectangle 13"/>
          <p:cNvSpPr>
            <a:spLocks noChangeArrowheads="1"/>
          </p:cNvSpPr>
          <p:nvPr/>
        </p:nvSpPr>
        <p:spPr bwMode="auto">
          <a:xfrm>
            <a:off x="4419600" y="1219200"/>
            <a:ext cx="45720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Receiver: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receive(X1Y1);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Y2=</a:t>
            </a:r>
            <a:r>
              <a:rPr lang="en-US" sz="2400" dirty="0" err="1">
                <a:solidFill>
                  <a:schemeClr val="tx1"/>
                </a:solidFill>
                <a:latin typeface="Calibri"/>
              </a:rPr>
              <a:t>generateCheckBit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(X1);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if (Y1 != Y2) 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FIXERROR(X1Y1)</a:t>
            </a:r>
            <a:r>
              <a:rPr lang="en-US" sz="2400" dirty="0">
                <a:solidFill>
                  <a:schemeClr val="tx1"/>
                </a:solidFill>
                <a:latin typeface="Calibri"/>
              </a:rPr>
              <a:t>;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else NOERROR</a:t>
            </a:r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7086600" y="4572000"/>
            <a:ext cx="985838" cy="693738"/>
          </a:xfrm>
          <a:custGeom>
            <a:avLst/>
            <a:gdLst>
              <a:gd name="T0" fmla="*/ 2 w 621"/>
              <a:gd name="T1" fmla="*/ 65 h 437"/>
              <a:gd name="T2" fmla="*/ 12 w 621"/>
              <a:gd name="T3" fmla="*/ 186 h 437"/>
              <a:gd name="T4" fmla="*/ 105 w 621"/>
              <a:gd name="T5" fmla="*/ 148 h 437"/>
              <a:gd name="T6" fmla="*/ 133 w 621"/>
              <a:gd name="T7" fmla="*/ 148 h 437"/>
              <a:gd name="T8" fmla="*/ 142 w 621"/>
              <a:gd name="T9" fmla="*/ 288 h 437"/>
              <a:gd name="T10" fmla="*/ 179 w 621"/>
              <a:gd name="T11" fmla="*/ 232 h 437"/>
              <a:gd name="T12" fmla="*/ 188 w 621"/>
              <a:gd name="T13" fmla="*/ 195 h 437"/>
              <a:gd name="T14" fmla="*/ 198 w 621"/>
              <a:gd name="T15" fmla="*/ 167 h 437"/>
              <a:gd name="T16" fmla="*/ 216 w 621"/>
              <a:gd name="T17" fmla="*/ 260 h 437"/>
              <a:gd name="T18" fmla="*/ 263 w 621"/>
              <a:gd name="T19" fmla="*/ 120 h 437"/>
              <a:gd name="T20" fmla="*/ 272 w 621"/>
              <a:gd name="T21" fmla="*/ 195 h 437"/>
              <a:gd name="T22" fmla="*/ 291 w 621"/>
              <a:gd name="T23" fmla="*/ 148 h 437"/>
              <a:gd name="T24" fmla="*/ 319 w 621"/>
              <a:gd name="T25" fmla="*/ 74 h 437"/>
              <a:gd name="T26" fmla="*/ 337 w 621"/>
              <a:gd name="T27" fmla="*/ 111 h 437"/>
              <a:gd name="T28" fmla="*/ 384 w 621"/>
              <a:gd name="T29" fmla="*/ 204 h 437"/>
              <a:gd name="T30" fmla="*/ 402 w 621"/>
              <a:gd name="T31" fmla="*/ 269 h 437"/>
              <a:gd name="T32" fmla="*/ 393 w 621"/>
              <a:gd name="T33" fmla="*/ 353 h 437"/>
              <a:gd name="T34" fmla="*/ 402 w 621"/>
              <a:gd name="T35" fmla="*/ 130 h 437"/>
              <a:gd name="T36" fmla="*/ 412 w 621"/>
              <a:gd name="T37" fmla="*/ 74 h 437"/>
              <a:gd name="T38" fmla="*/ 393 w 621"/>
              <a:gd name="T39" fmla="*/ 279 h 437"/>
              <a:gd name="T40" fmla="*/ 412 w 621"/>
              <a:gd name="T41" fmla="*/ 251 h 437"/>
              <a:gd name="T42" fmla="*/ 533 w 621"/>
              <a:gd name="T43" fmla="*/ 204 h 437"/>
              <a:gd name="T44" fmla="*/ 579 w 621"/>
              <a:gd name="T45" fmla="*/ 65 h 437"/>
              <a:gd name="T46" fmla="*/ 561 w 621"/>
              <a:gd name="T47" fmla="*/ 325 h 437"/>
              <a:gd name="T48" fmla="*/ 375 w 621"/>
              <a:gd name="T49" fmla="*/ 334 h 437"/>
              <a:gd name="T50" fmla="*/ 356 w 621"/>
              <a:gd name="T51" fmla="*/ 437 h 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21"/>
              <a:gd name="T79" fmla="*/ 0 h 437"/>
              <a:gd name="T80" fmla="*/ 621 w 621"/>
              <a:gd name="T81" fmla="*/ 437 h 4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21" h="437">
                <a:moveTo>
                  <a:pt x="2" y="65"/>
                </a:moveTo>
                <a:cubicBezTo>
                  <a:pt x="5" y="105"/>
                  <a:pt x="0" y="147"/>
                  <a:pt x="12" y="186"/>
                </a:cubicBezTo>
                <a:cubicBezTo>
                  <a:pt x="23" y="223"/>
                  <a:pt x="99" y="152"/>
                  <a:pt x="105" y="148"/>
                </a:cubicBezTo>
                <a:cubicBezTo>
                  <a:pt x="128" y="75"/>
                  <a:pt x="119" y="74"/>
                  <a:pt x="133" y="148"/>
                </a:cubicBezTo>
                <a:cubicBezTo>
                  <a:pt x="136" y="194"/>
                  <a:pt x="119" y="246"/>
                  <a:pt x="142" y="288"/>
                </a:cubicBezTo>
                <a:cubicBezTo>
                  <a:pt x="152" y="307"/>
                  <a:pt x="179" y="232"/>
                  <a:pt x="179" y="232"/>
                </a:cubicBezTo>
                <a:cubicBezTo>
                  <a:pt x="182" y="219"/>
                  <a:pt x="184" y="207"/>
                  <a:pt x="188" y="195"/>
                </a:cubicBezTo>
                <a:cubicBezTo>
                  <a:pt x="190" y="185"/>
                  <a:pt x="193" y="158"/>
                  <a:pt x="198" y="167"/>
                </a:cubicBezTo>
                <a:cubicBezTo>
                  <a:pt x="212" y="195"/>
                  <a:pt x="206" y="229"/>
                  <a:pt x="216" y="260"/>
                </a:cubicBezTo>
                <a:cubicBezTo>
                  <a:pt x="243" y="219"/>
                  <a:pt x="251" y="167"/>
                  <a:pt x="263" y="120"/>
                </a:cubicBezTo>
                <a:cubicBezTo>
                  <a:pt x="266" y="145"/>
                  <a:pt x="254" y="177"/>
                  <a:pt x="272" y="195"/>
                </a:cubicBezTo>
                <a:cubicBezTo>
                  <a:pt x="283" y="206"/>
                  <a:pt x="285" y="164"/>
                  <a:pt x="291" y="148"/>
                </a:cubicBezTo>
                <a:cubicBezTo>
                  <a:pt x="316" y="72"/>
                  <a:pt x="280" y="149"/>
                  <a:pt x="319" y="74"/>
                </a:cubicBezTo>
                <a:cubicBezTo>
                  <a:pt x="336" y="0"/>
                  <a:pt x="320" y="48"/>
                  <a:pt x="337" y="111"/>
                </a:cubicBezTo>
                <a:cubicBezTo>
                  <a:pt x="349" y="156"/>
                  <a:pt x="361" y="170"/>
                  <a:pt x="384" y="204"/>
                </a:cubicBezTo>
                <a:cubicBezTo>
                  <a:pt x="390" y="225"/>
                  <a:pt x="400" y="246"/>
                  <a:pt x="402" y="269"/>
                </a:cubicBezTo>
                <a:cubicBezTo>
                  <a:pt x="403" y="297"/>
                  <a:pt x="393" y="381"/>
                  <a:pt x="393" y="353"/>
                </a:cubicBezTo>
                <a:cubicBezTo>
                  <a:pt x="393" y="278"/>
                  <a:pt x="396" y="204"/>
                  <a:pt x="402" y="130"/>
                </a:cubicBezTo>
                <a:cubicBezTo>
                  <a:pt x="403" y="111"/>
                  <a:pt x="413" y="55"/>
                  <a:pt x="412" y="74"/>
                </a:cubicBezTo>
                <a:cubicBezTo>
                  <a:pt x="407" y="142"/>
                  <a:pt x="393" y="210"/>
                  <a:pt x="393" y="279"/>
                </a:cubicBezTo>
                <a:cubicBezTo>
                  <a:pt x="393" y="290"/>
                  <a:pt x="403" y="258"/>
                  <a:pt x="412" y="251"/>
                </a:cubicBezTo>
                <a:cubicBezTo>
                  <a:pt x="442" y="226"/>
                  <a:pt x="495" y="212"/>
                  <a:pt x="533" y="204"/>
                </a:cubicBezTo>
                <a:cubicBezTo>
                  <a:pt x="547" y="157"/>
                  <a:pt x="564" y="111"/>
                  <a:pt x="579" y="65"/>
                </a:cubicBezTo>
                <a:cubicBezTo>
                  <a:pt x="573" y="151"/>
                  <a:pt x="621" y="262"/>
                  <a:pt x="561" y="325"/>
                </a:cubicBezTo>
                <a:cubicBezTo>
                  <a:pt x="459" y="430"/>
                  <a:pt x="273" y="232"/>
                  <a:pt x="375" y="334"/>
                </a:cubicBezTo>
                <a:cubicBezTo>
                  <a:pt x="387" y="371"/>
                  <a:pt x="396" y="415"/>
                  <a:pt x="356" y="437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0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7" grpId="0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Basic Idea of Forward Error Correction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524000" y="1676400"/>
            <a:ext cx="6019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Replace erroneous data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by its </a:t>
            </a:r>
            <a:r>
              <a:rPr lang="ja-JP" altLang="en-US" sz="2800" dirty="0">
                <a:solidFill>
                  <a:schemeClr val="tx1"/>
                </a:solidFill>
                <a:latin typeface="Calibri"/>
              </a:rPr>
              <a:t>“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closest</a:t>
            </a:r>
            <a:r>
              <a:rPr lang="ja-JP" altLang="en-US" sz="2800" dirty="0">
                <a:solidFill>
                  <a:schemeClr val="tx1"/>
                </a:solidFill>
                <a:latin typeface="Calibri"/>
              </a:rPr>
              <a:t>”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error-free data.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905000" y="3276600"/>
            <a:ext cx="762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2667000" y="3276600"/>
            <a:ext cx="990600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752600" y="5486400"/>
            <a:ext cx="762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01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2514600" y="5486400"/>
            <a:ext cx="990600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011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953000" y="3200400"/>
            <a:ext cx="762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5715000" y="3200400"/>
            <a:ext cx="990600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101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5791200" y="5791200"/>
            <a:ext cx="762000" cy="609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6553200" y="5791200"/>
            <a:ext cx="990600" cy="609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110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457200" y="4572000"/>
            <a:ext cx="7620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01</a:t>
            </a: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1219200" y="4572000"/>
            <a:ext cx="9906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000</a:t>
            </a: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6324600" y="4191000"/>
            <a:ext cx="7620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</a:t>
            </a: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7086600" y="4191000"/>
            <a:ext cx="9906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101</a:t>
            </a: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3581400" y="4572000"/>
            <a:ext cx="7620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10</a:t>
            </a: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4343400" y="4572000"/>
            <a:ext cx="9906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110</a:t>
            </a: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6705600" y="28956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Good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685800" y="60198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Good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7467600" y="62484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Good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41" name="Rectangle 21"/>
          <p:cNvSpPr>
            <a:spLocks noChangeArrowheads="1"/>
          </p:cNvSpPr>
          <p:nvPr/>
        </p:nvSpPr>
        <p:spPr bwMode="auto">
          <a:xfrm>
            <a:off x="990600" y="28956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Good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7467600" y="36576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Bad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304800" y="40386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Bad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343400" y="40386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Bad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1945" name="AutoShape 25"/>
          <p:cNvSpPr>
            <a:spLocks noChangeArrowheads="1"/>
          </p:cNvSpPr>
          <p:nvPr/>
        </p:nvSpPr>
        <p:spPr bwMode="auto">
          <a:xfrm>
            <a:off x="3276600" y="3962400"/>
            <a:ext cx="2438400" cy="137160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946" name="Line 26"/>
          <p:cNvSpPr>
            <a:spLocks noChangeShapeType="1"/>
          </p:cNvSpPr>
          <p:nvPr/>
        </p:nvSpPr>
        <p:spPr bwMode="auto">
          <a:xfrm flipV="1">
            <a:off x="5334000" y="38862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47" name="Line 27"/>
          <p:cNvSpPr>
            <a:spLocks noChangeShapeType="1"/>
          </p:cNvSpPr>
          <p:nvPr/>
        </p:nvSpPr>
        <p:spPr bwMode="auto">
          <a:xfrm>
            <a:off x="2971800" y="4038600"/>
            <a:ext cx="685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48" name="Line 28"/>
          <p:cNvSpPr>
            <a:spLocks noChangeShapeType="1"/>
          </p:cNvSpPr>
          <p:nvPr/>
        </p:nvSpPr>
        <p:spPr bwMode="auto">
          <a:xfrm>
            <a:off x="5486400" y="51816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49" name="Line 29"/>
          <p:cNvSpPr>
            <a:spLocks noChangeShapeType="1"/>
          </p:cNvSpPr>
          <p:nvPr/>
        </p:nvSpPr>
        <p:spPr bwMode="auto">
          <a:xfrm flipV="1">
            <a:off x="2743200" y="4953000"/>
            <a:ext cx="762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50" name="Rectangle 30"/>
          <p:cNvSpPr>
            <a:spLocks noChangeArrowheads="1"/>
          </p:cNvSpPr>
          <p:nvPr/>
        </p:nvSpPr>
        <p:spPr bwMode="auto">
          <a:xfrm>
            <a:off x="3429000" y="3657600"/>
            <a:ext cx="5334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3</a:t>
            </a:r>
          </a:p>
        </p:txBody>
      </p:sp>
      <p:sp>
        <p:nvSpPr>
          <p:cNvPr id="81951" name="Rectangle 31"/>
          <p:cNvSpPr>
            <a:spLocks noChangeArrowheads="1"/>
          </p:cNvSpPr>
          <p:nvPr/>
        </p:nvSpPr>
        <p:spPr bwMode="auto">
          <a:xfrm>
            <a:off x="3352800" y="5105400"/>
            <a:ext cx="5334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4</a:t>
            </a:r>
          </a:p>
        </p:txBody>
      </p:sp>
      <p:sp>
        <p:nvSpPr>
          <p:cNvPr id="81952" name="Rectangle 32"/>
          <p:cNvSpPr>
            <a:spLocks noChangeArrowheads="1"/>
          </p:cNvSpPr>
          <p:nvPr/>
        </p:nvSpPr>
        <p:spPr bwMode="auto">
          <a:xfrm>
            <a:off x="5029200" y="3657600"/>
            <a:ext cx="5334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2</a:t>
            </a:r>
          </a:p>
        </p:txBody>
      </p:sp>
      <p:sp>
        <p:nvSpPr>
          <p:cNvPr id="81953" name="Rectangle 33"/>
          <p:cNvSpPr>
            <a:spLocks noChangeArrowheads="1"/>
          </p:cNvSpPr>
          <p:nvPr/>
        </p:nvSpPr>
        <p:spPr bwMode="auto">
          <a:xfrm>
            <a:off x="5029200" y="5410200"/>
            <a:ext cx="533400" cy="609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1</a:t>
            </a:r>
          </a:p>
        </p:txBody>
      </p:sp>
      <p:sp>
        <p:nvSpPr>
          <p:cNvPr id="34" name="AutoShape 34"/>
          <p:cNvSpPr>
            <a:spLocks noChangeArrowheads="1"/>
          </p:cNvSpPr>
          <p:nvPr/>
        </p:nvSpPr>
        <p:spPr bwMode="auto">
          <a:xfrm>
            <a:off x="5638800" y="5486400"/>
            <a:ext cx="3048000" cy="137160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4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5" grpId="0" animBg="1"/>
      <p:bldP spid="81946" grpId="0" animBg="1"/>
      <p:bldP spid="81946" grpId="1" animBg="1"/>
      <p:bldP spid="81947" grpId="0" animBg="1"/>
      <p:bldP spid="81947" grpId="1" animBg="1"/>
      <p:bldP spid="81948" grpId="0" animBg="1"/>
      <p:bldP spid="81949" grpId="0" animBg="1"/>
      <p:bldP spid="81949" grpId="1" animBg="1"/>
      <p:bldP spid="81950" grpId="0" animBg="1"/>
      <p:bldP spid="81950" grpId="1" animBg="1"/>
      <p:bldP spid="81951" grpId="0" animBg="1"/>
      <p:bldP spid="81951" grpId="1" animBg="1"/>
      <p:bldP spid="81952" grpId="0" animBg="1"/>
      <p:bldP spid="81952" grpId="1" animBg="1"/>
      <p:bldP spid="81953" grpId="0" animBg="1"/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Error Detection vs Correction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Error Correction: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Cons: More check bits. False recovery.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Pros: No need to re-send.</a:t>
            </a:r>
          </a:p>
          <a:p>
            <a:pPr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Error Detection: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Cons: Need to re-send. 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Pros: Less check bits. </a:t>
            </a:r>
          </a:p>
          <a:p>
            <a:pPr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Usage: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Correction: A lot of noise. Expensive to re-send.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Detection: Less noise. Easy to re-send.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Can be used together.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8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C89F379-98C6-914C-B87F-CC55E67B8C18}" type="slidenum">
              <a:rPr lang="en-US" sz="1200" i="0" smtClean="0">
                <a:latin typeface="Calibri"/>
                <a:cs typeface="Calibri"/>
              </a:rPr>
              <a:pPr/>
              <a:t>39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46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Multiple Access Links and Protocols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6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54100"/>
            <a:ext cx="7772400" cy="3292475"/>
          </a:xfrm>
        </p:spPr>
        <p:txBody>
          <a:bodyPr>
            <a:normAutofit fontScale="92500" lnSpcReduction="10000"/>
          </a:bodyPr>
          <a:lstStyle/>
          <a:p>
            <a:pPr>
              <a:buFont typeface="ZapfDingbat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Two types of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links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point-to-point</a:t>
            </a:r>
          </a:p>
          <a:p>
            <a:pPr lvl="1"/>
            <a:r>
              <a:rPr lang="en-US" sz="2000" dirty="0">
                <a:ea typeface="ＭＳ Ｐゴシック" charset="0"/>
              </a:rPr>
              <a:t>point-to-point link between Ethernet switch and host</a:t>
            </a:r>
          </a:p>
          <a:p>
            <a:pPr lvl="1"/>
            <a:endParaRPr lang="en-US" sz="2000" dirty="0">
              <a:ea typeface="ＭＳ Ｐゴシック" charset="0"/>
            </a:endParaRPr>
          </a:p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broadcast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(shared wire or medium)</a:t>
            </a:r>
          </a:p>
          <a:p>
            <a:pPr lvl="1"/>
            <a:r>
              <a:rPr lang="en-US" sz="2000" dirty="0">
                <a:ea typeface="ＭＳ Ｐゴシック" charset="0"/>
              </a:rPr>
              <a:t>old-fashioned wired Ethernet (</a:t>
            </a:r>
            <a:r>
              <a:rPr lang="en-US" sz="2000" i="1" dirty="0">
                <a:ea typeface="ＭＳ Ｐゴシック" charset="0"/>
              </a:rPr>
              <a:t>here be dinosaurs</a:t>
            </a:r>
            <a:r>
              <a:rPr lang="en-US" sz="2000" dirty="0">
                <a:ea typeface="ＭＳ Ｐゴシック" charset="0"/>
              </a:rPr>
              <a:t> – extinct)</a:t>
            </a:r>
          </a:p>
          <a:p>
            <a:pPr lvl="1"/>
            <a:r>
              <a:rPr lang="en-US" sz="2000" dirty="0">
                <a:ea typeface="ＭＳ Ｐゴシック" charset="0"/>
              </a:rPr>
              <a:t>upstream HFC (Hybrid Fiber-Coax – the Coax may be broadcast)</a:t>
            </a:r>
          </a:p>
          <a:p>
            <a:pPr lvl="1"/>
            <a:r>
              <a:rPr lang="en-US" sz="2000" dirty="0">
                <a:ea typeface="ＭＳ Ｐゴシック" charset="0"/>
              </a:rPr>
              <a:t>Home plug / </a:t>
            </a:r>
            <a:r>
              <a:rPr lang="en-US" sz="2000" dirty="0" err="1">
                <a:ea typeface="ＭＳ Ｐゴシック" charset="0"/>
              </a:rPr>
              <a:t>Powerline</a:t>
            </a:r>
            <a:r>
              <a:rPr lang="en-US" sz="2000" dirty="0">
                <a:ea typeface="ＭＳ Ｐゴシック" charset="0"/>
              </a:rPr>
              <a:t> networking</a:t>
            </a:r>
          </a:p>
          <a:p>
            <a:pPr lvl="1"/>
            <a:r>
              <a:rPr lang="en-US" sz="2000" dirty="0">
                <a:ea typeface="ＭＳ Ｐゴシック" charset="0"/>
              </a:rPr>
              <a:t>802.11 wireless LAN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6101" name="Text Box 5"/>
          <p:cNvSpPr txBox="1">
            <a:spLocks noChangeArrowheads="1"/>
          </p:cNvSpPr>
          <p:nvPr/>
        </p:nvSpPr>
        <p:spPr bwMode="auto">
          <a:xfrm>
            <a:off x="984096" y="5883275"/>
            <a:ext cx="1502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Calibri"/>
              </a:rPr>
              <a:t>shared wire (e.g., </a:t>
            </a:r>
          </a:p>
          <a:p>
            <a:pPr algn="ctr"/>
            <a:r>
              <a:rPr lang="en-US" sz="1400" i="0" dirty="0">
                <a:latin typeface="Calibri"/>
              </a:rPr>
              <a:t>cabled Ethernet)</a:t>
            </a:r>
          </a:p>
        </p:txBody>
      </p:sp>
      <p:sp>
        <p:nvSpPr>
          <p:cNvPr id="46102" name="Text Box 6"/>
          <p:cNvSpPr txBox="1">
            <a:spLocks noChangeArrowheads="1"/>
          </p:cNvSpPr>
          <p:nvPr/>
        </p:nvSpPr>
        <p:spPr bwMode="auto">
          <a:xfrm>
            <a:off x="2928122" y="5897563"/>
            <a:ext cx="15891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Calibri"/>
              </a:rPr>
              <a:t>shared RF</a:t>
            </a:r>
          </a:p>
          <a:p>
            <a:pPr algn="ctr"/>
            <a:r>
              <a:rPr lang="en-US" sz="1400" i="0" dirty="0">
                <a:latin typeface="Calibri"/>
              </a:rPr>
              <a:t> (e.g., 802.11 </a:t>
            </a:r>
            <a:r>
              <a:rPr lang="en-US" sz="1400" i="0" dirty="0" err="1">
                <a:latin typeface="Calibri"/>
              </a:rPr>
              <a:t>WiFi</a:t>
            </a:r>
            <a:r>
              <a:rPr lang="en-US" sz="1400" i="0" dirty="0">
                <a:latin typeface="Calibri"/>
              </a:rPr>
              <a:t>)</a:t>
            </a:r>
          </a:p>
        </p:txBody>
      </p:sp>
      <p:sp>
        <p:nvSpPr>
          <p:cNvPr id="46103" name="Text Box 7"/>
          <p:cNvSpPr txBox="1">
            <a:spLocks noChangeArrowheads="1"/>
          </p:cNvSpPr>
          <p:nvPr/>
        </p:nvSpPr>
        <p:spPr bwMode="auto">
          <a:xfrm>
            <a:off x="5120398" y="5957888"/>
            <a:ext cx="9129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Calibri"/>
              </a:rPr>
              <a:t>shared RF</a:t>
            </a:r>
          </a:p>
          <a:p>
            <a:pPr algn="ctr"/>
            <a:r>
              <a:rPr lang="en-US" sz="1400" i="0" dirty="0">
                <a:latin typeface="Calibri"/>
              </a:rPr>
              <a:t>(satellite) </a:t>
            </a:r>
          </a:p>
        </p:txBody>
      </p:sp>
      <p:sp>
        <p:nvSpPr>
          <p:cNvPr id="46104" name="Text Box 8"/>
          <p:cNvSpPr txBox="1">
            <a:spLocks noChangeArrowheads="1"/>
          </p:cNvSpPr>
          <p:nvPr/>
        </p:nvSpPr>
        <p:spPr bwMode="auto">
          <a:xfrm>
            <a:off x="6627020" y="5667375"/>
            <a:ext cx="18303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Calibri"/>
              </a:rPr>
              <a:t>humans at a</a:t>
            </a:r>
          </a:p>
          <a:p>
            <a:pPr algn="ctr"/>
            <a:r>
              <a:rPr lang="en-US" sz="1400" i="0" dirty="0">
                <a:latin typeface="Calibri"/>
              </a:rPr>
              <a:t>cocktail party </a:t>
            </a:r>
          </a:p>
          <a:p>
            <a:pPr algn="ctr"/>
            <a:r>
              <a:rPr lang="en-US" sz="1400" i="0" dirty="0">
                <a:latin typeface="Calibri"/>
              </a:rPr>
              <a:t>(shared air, acoustical)</a:t>
            </a:r>
          </a:p>
        </p:txBody>
      </p:sp>
      <p:graphicFrame>
        <p:nvGraphicFramePr>
          <p:cNvPr id="4608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982663" y="531495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84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5314950"/>
                        <a:ext cx="439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138238" y="4930775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8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930775"/>
                        <a:ext cx="439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971675" y="4826000"/>
          <a:ext cx="4397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86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4826000"/>
                        <a:ext cx="43973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1792288" y="529590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87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5295900"/>
                        <a:ext cx="439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105" name="Group 48"/>
          <p:cNvGrpSpPr>
            <a:grpSpLocks/>
          </p:cNvGrpSpPr>
          <p:nvPr/>
        </p:nvGrpSpPr>
        <p:grpSpPr bwMode="auto">
          <a:xfrm>
            <a:off x="3976688" y="5238750"/>
            <a:ext cx="273050" cy="341313"/>
            <a:chOff x="2870" y="1518"/>
            <a:chExt cx="292" cy="320"/>
          </a:xfrm>
        </p:grpSpPr>
        <p:graphicFrame>
          <p:nvGraphicFramePr>
            <p:cNvPr id="46095" name="Object 1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88" name="Clip" r:id="rId9" imgW="819000" imgH="847800" progId="MS_ClipArt_Gallery.2">
                    <p:embed/>
                  </p:oleObj>
                </mc:Choice>
                <mc:Fallback>
                  <p:oleObj name="Clip" r:id="rId9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6" name="Object 1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89" name="Clip" r:id="rId11" imgW="1266840" imgH="1200240" progId="MS_ClipArt_Gallery.2">
                    <p:embed/>
                  </p:oleObj>
                </mc:Choice>
                <mc:Fallback>
                  <p:oleObj name="Clip" r:id="rId11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106" name="Group 51"/>
          <p:cNvGrpSpPr>
            <a:grpSpLocks/>
          </p:cNvGrpSpPr>
          <p:nvPr/>
        </p:nvGrpSpPr>
        <p:grpSpPr bwMode="auto">
          <a:xfrm>
            <a:off x="3719513" y="5575300"/>
            <a:ext cx="349250" cy="322263"/>
            <a:chOff x="2870" y="1518"/>
            <a:chExt cx="292" cy="320"/>
          </a:xfrm>
        </p:grpSpPr>
        <p:graphicFrame>
          <p:nvGraphicFramePr>
            <p:cNvPr id="46093" name="Object 1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90" name="Clip" r:id="rId13" imgW="819000" imgH="847800" progId="MS_ClipArt_Gallery.2">
                    <p:embed/>
                  </p:oleObj>
                </mc:Choice>
                <mc:Fallback>
                  <p:oleObj name="Clip" r:id="rId13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4" name="Object 1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91" name="Clip" r:id="rId14" imgW="1266840" imgH="1200240" progId="MS_ClipArt_Gallery.2">
                    <p:embed/>
                  </p:oleObj>
                </mc:Choice>
                <mc:Fallback>
                  <p:oleObj name="Clip" r:id="rId14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107" name="Line 173"/>
          <p:cNvSpPr>
            <a:spLocks noChangeShapeType="1"/>
          </p:cNvSpPr>
          <p:nvPr/>
        </p:nvSpPr>
        <p:spPr bwMode="auto">
          <a:xfrm flipH="1">
            <a:off x="1544638" y="4667250"/>
            <a:ext cx="466725" cy="89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08" name="Line 174"/>
          <p:cNvSpPr>
            <a:spLocks noChangeShapeType="1"/>
          </p:cNvSpPr>
          <p:nvPr/>
        </p:nvSpPr>
        <p:spPr bwMode="auto">
          <a:xfrm>
            <a:off x="1527175" y="5138738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09" name="Line 175"/>
          <p:cNvSpPr>
            <a:spLocks noChangeShapeType="1"/>
          </p:cNvSpPr>
          <p:nvPr/>
        </p:nvSpPr>
        <p:spPr bwMode="auto">
          <a:xfrm>
            <a:off x="1392238" y="5475288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10" name="Line 176"/>
          <p:cNvSpPr>
            <a:spLocks noChangeShapeType="1"/>
          </p:cNvSpPr>
          <p:nvPr/>
        </p:nvSpPr>
        <p:spPr bwMode="auto">
          <a:xfrm flipV="1">
            <a:off x="1836738" y="4999038"/>
            <a:ext cx="177800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46111" name="Group 180"/>
          <p:cNvGrpSpPr>
            <a:grpSpLocks/>
          </p:cNvGrpSpPr>
          <p:nvPr/>
        </p:nvGrpSpPr>
        <p:grpSpPr bwMode="auto">
          <a:xfrm>
            <a:off x="3598863" y="5027613"/>
            <a:ext cx="290512" cy="404812"/>
            <a:chOff x="2556" y="2689"/>
            <a:chExt cx="183" cy="255"/>
          </a:xfrm>
        </p:grpSpPr>
        <p:pic>
          <p:nvPicPr>
            <p:cNvPr id="46165" name="Picture 181" descr="31u_bnrz[1]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66" name="Freeform 18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7" name="Freeform 18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1 h 180"/>
                <a:gd name="T6" fmla="*/ 1 w 128"/>
                <a:gd name="T7" fmla="*/ 1 h 180"/>
                <a:gd name="T8" fmla="*/ 1 w 128"/>
                <a:gd name="T9" fmla="*/ 1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1 h 180"/>
                <a:gd name="T44" fmla="*/ 1 w 128"/>
                <a:gd name="T45" fmla="*/ 1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8" name="Freeform 18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1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1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9" name="Freeform 18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0" name="Freeform 18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1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1" name="Freeform 18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2" name="Freeform 18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3" name="Freeform 18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4" name="Freeform 19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5" name="Freeform 19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6" name="Freeform 19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1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1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1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7" name="Freeform 19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8" name="Freeform 19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79" name="Freeform 19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1 w 282"/>
                <a:gd name="T71" fmla="*/ 0 h 253"/>
                <a:gd name="T72" fmla="*/ 1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1 w 282"/>
                <a:gd name="T103" fmla="*/ 0 h 253"/>
                <a:gd name="T104" fmla="*/ 1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80" name="Freeform 19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81" name="Freeform 19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6112" name="Group 327"/>
          <p:cNvGrpSpPr>
            <a:grpSpLocks/>
          </p:cNvGrpSpPr>
          <p:nvPr/>
        </p:nvGrpSpPr>
        <p:grpSpPr bwMode="auto">
          <a:xfrm>
            <a:off x="3149600" y="4864100"/>
            <a:ext cx="273050" cy="341313"/>
            <a:chOff x="2870" y="1518"/>
            <a:chExt cx="292" cy="320"/>
          </a:xfrm>
        </p:grpSpPr>
        <p:graphicFrame>
          <p:nvGraphicFramePr>
            <p:cNvPr id="46091" name="Object 1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92" name="Clip" r:id="rId16" imgW="819000" imgH="847800" progId="MS_ClipArt_Gallery.2">
                    <p:embed/>
                  </p:oleObj>
                </mc:Choice>
                <mc:Fallback>
                  <p:oleObj name="Clip" r:id="rId16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2" name="Object 1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93" name="Clip" r:id="rId17" imgW="1266840" imgH="1200240" progId="MS_ClipArt_Gallery.2">
                    <p:embed/>
                  </p:oleObj>
                </mc:Choice>
                <mc:Fallback>
                  <p:oleObj name="Clip" r:id="rId17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113" name="Group 330"/>
          <p:cNvGrpSpPr>
            <a:grpSpLocks/>
          </p:cNvGrpSpPr>
          <p:nvPr/>
        </p:nvGrpSpPr>
        <p:grpSpPr bwMode="auto">
          <a:xfrm>
            <a:off x="3265488" y="5414963"/>
            <a:ext cx="273050" cy="341312"/>
            <a:chOff x="2870" y="1518"/>
            <a:chExt cx="292" cy="320"/>
          </a:xfrm>
        </p:grpSpPr>
        <p:graphicFrame>
          <p:nvGraphicFramePr>
            <p:cNvPr id="46089" name="Object 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94" name="Clip" r:id="rId18" imgW="819000" imgH="847800" progId="MS_ClipArt_Gallery.2">
                    <p:embed/>
                  </p:oleObj>
                </mc:Choice>
                <mc:Fallback>
                  <p:oleObj name="Clip" r:id="rId18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0" name="Object 1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95" name="Clip" r:id="rId19" imgW="1266840" imgH="1200240" progId="MS_ClipArt_Gallery.2">
                    <p:embed/>
                  </p:oleObj>
                </mc:Choice>
                <mc:Fallback>
                  <p:oleObj name="Clip" r:id="rId19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114" name="Group 333"/>
          <p:cNvGrpSpPr>
            <a:grpSpLocks/>
          </p:cNvGrpSpPr>
          <p:nvPr/>
        </p:nvGrpSpPr>
        <p:grpSpPr bwMode="auto">
          <a:xfrm>
            <a:off x="4041775" y="4887913"/>
            <a:ext cx="273050" cy="341312"/>
            <a:chOff x="2870" y="1518"/>
            <a:chExt cx="292" cy="320"/>
          </a:xfrm>
        </p:grpSpPr>
        <p:graphicFrame>
          <p:nvGraphicFramePr>
            <p:cNvPr id="46087" name="Object 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96" name="Clip" r:id="rId20" imgW="819000" imgH="847800" progId="MS_ClipArt_Gallery.2">
                    <p:embed/>
                  </p:oleObj>
                </mc:Choice>
                <mc:Fallback>
                  <p:oleObj name="Clip" r:id="rId20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8" name="Object 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97" name="Clip" r:id="rId21" imgW="1266840" imgH="1200240" progId="MS_ClipArt_Gallery.2">
                    <p:embed/>
                  </p:oleObj>
                </mc:Choice>
                <mc:Fallback>
                  <p:oleObj name="Clip" r:id="rId21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115" name="Group 382"/>
          <p:cNvGrpSpPr>
            <a:grpSpLocks/>
          </p:cNvGrpSpPr>
          <p:nvPr/>
        </p:nvGrpSpPr>
        <p:grpSpPr bwMode="auto">
          <a:xfrm>
            <a:off x="4894263" y="5780088"/>
            <a:ext cx="203200" cy="157162"/>
            <a:chOff x="2274" y="2821"/>
            <a:chExt cx="215" cy="238"/>
          </a:xfrm>
        </p:grpSpPr>
        <p:sp>
          <p:nvSpPr>
            <p:cNvPr id="46151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4 w 430"/>
                <a:gd name="T1" fmla="*/ 3 h 50"/>
                <a:gd name="T2" fmla="*/ 0 w 430"/>
                <a:gd name="T3" fmla="*/ 3 h 50"/>
                <a:gd name="T4" fmla="*/ 0 w 430"/>
                <a:gd name="T5" fmla="*/ 7 h 50"/>
                <a:gd name="T6" fmla="*/ 54 w 430"/>
                <a:gd name="T7" fmla="*/ 7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4 w 430"/>
                <a:gd name="T15" fmla="*/ 0 h 50"/>
                <a:gd name="T16" fmla="*/ 4 w 430"/>
                <a:gd name="T17" fmla="*/ 3 h 50"/>
                <a:gd name="T18" fmla="*/ 47 w 430"/>
                <a:gd name="T19" fmla="*/ 3 h 50"/>
                <a:gd name="T20" fmla="*/ 5 w 430"/>
                <a:gd name="T21" fmla="*/ 3 h 50"/>
                <a:gd name="T22" fmla="*/ 47 w 430"/>
                <a:gd name="T23" fmla="*/ 3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2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3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1 w 87"/>
                <a:gd name="T1" fmla="*/ 27 h 219"/>
                <a:gd name="T2" fmla="*/ 0 w 87"/>
                <a:gd name="T3" fmla="*/ 6 h 219"/>
                <a:gd name="T4" fmla="*/ 4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4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5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4 w 172"/>
                <a:gd name="T1" fmla="*/ 6 h 55"/>
                <a:gd name="T2" fmla="*/ 0 w 172"/>
                <a:gd name="T3" fmla="*/ 0 h 55"/>
                <a:gd name="T4" fmla="*/ 22 w 172"/>
                <a:gd name="T5" fmla="*/ 0 h 55"/>
                <a:gd name="T6" fmla="*/ 19 w 172"/>
                <a:gd name="T7" fmla="*/ 6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6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7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4 w 430"/>
                <a:gd name="T1" fmla="*/ 3 h 50"/>
                <a:gd name="T2" fmla="*/ 0 w 430"/>
                <a:gd name="T3" fmla="*/ 3 h 50"/>
                <a:gd name="T4" fmla="*/ 0 w 430"/>
                <a:gd name="T5" fmla="*/ 7 h 50"/>
                <a:gd name="T6" fmla="*/ 54 w 430"/>
                <a:gd name="T7" fmla="*/ 7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4 w 430"/>
                <a:gd name="T15" fmla="*/ 0 h 50"/>
                <a:gd name="T16" fmla="*/ 4 w 430"/>
                <a:gd name="T17" fmla="*/ 3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8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42 w 343"/>
                <a:gd name="T1" fmla="*/ 0 h 1"/>
                <a:gd name="T2" fmla="*/ 0 w 343"/>
                <a:gd name="T3" fmla="*/ 0 h 1"/>
                <a:gd name="T4" fmla="*/ 42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9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0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4 h 350"/>
                <a:gd name="T2" fmla="*/ 1 w 415"/>
                <a:gd name="T3" fmla="*/ 10 h 350"/>
                <a:gd name="T4" fmla="*/ 3 w 415"/>
                <a:gd name="T5" fmla="*/ 17 h 350"/>
                <a:gd name="T6" fmla="*/ 7 w 415"/>
                <a:gd name="T7" fmla="*/ 24 h 350"/>
                <a:gd name="T8" fmla="*/ 13 w 415"/>
                <a:gd name="T9" fmla="*/ 30 h 350"/>
                <a:gd name="T10" fmla="*/ 19 w 415"/>
                <a:gd name="T11" fmla="*/ 36 h 350"/>
                <a:gd name="T12" fmla="*/ 27 w 415"/>
                <a:gd name="T13" fmla="*/ 40 h 350"/>
                <a:gd name="T14" fmla="*/ 34 w 415"/>
                <a:gd name="T15" fmla="*/ 43 h 350"/>
                <a:gd name="T16" fmla="*/ 41 w 415"/>
                <a:gd name="T17" fmla="*/ 44 h 350"/>
                <a:gd name="T18" fmla="*/ 47 w 415"/>
                <a:gd name="T19" fmla="*/ 43 h 350"/>
                <a:gd name="T20" fmla="*/ 51 w 415"/>
                <a:gd name="T21" fmla="*/ 40 h 350"/>
                <a:gd name="T22" fmla="*/ 51 w 415"/>
                <a:gd name="T23" fmla="*/ 39 h 350"/>
                <a:gd name="T24" fmla="*/ 48 w 415"/>
                <a:gd name="T25" fmla="*/ 40 h 350"/>
                <a:gd name="T26" fmla="*/ 43 w 415"/>
                <a:gd name="T27" fmla="*/ 39 h 350"/>
                <a:gd name="T28" fmla="*/ 37 w 415"/>
                <a:gd name="T29" fmla="*/ 36 h 350"/>
                <a:gd name="T30" fmla="*/ 30 w 415"/>
                <a:gd name="T31" fmla="*/ 33 h 350"/>
                <a:gd name="T32" fmla="*/ 23 w 415"/>
                <a:gd name="T33" fmla="*/ 28 h 350"/>
                <a:gd name="T34" fmla="*/ 16 w 415"/>
                <a:gd name="T35" fmla="*/ 23 h 350"/>
                <a:gd name="T36" fmla="*/ 10 w 415"/>
                <a:gd name="T37" fmla="*/ 17 h 350"/>
                <a:gd name="T38" fmla="*/ 5 w 415"/>
                <a:gd name="T39" fmla="*/ 12 h 350"/>
                <a:gd name="T40" fmla="*/ 2 w 415"/>
                <a:gd name="T41" fmla="*/ 7 h 350"/>
                <a:gd name="T42" fmla="*/ 1 w 415"/>
                <a:gd name="T43" fmla="*/ 3 h 350"/>
                <a:gd name="T44" fmla="*/ 1 w 415"/>
                <a:gd name="T45" fmla="*/ 2 h 350"/>
                <a:gd name="T46" fmla="*/ 3 w 415"/>
                <a:gd name="T47" fmla="*/ 0 h 350"/>
                <a:gd name="T48" fmla="*/ 7 w 415"/>
                <a:gd name="T49" fmla="*/ 1 h 350"/>
                <a:gd name="T50" fmla="*/ 13 w 415"/>
                <a:gd name="T51" fmla="*/ 2 h 350"/>
                <a:gd name="T52" fmla="*/ 20 w 415"/>
                <a:gd name="T53" fmla="*/ 6 h 350"/>
                <a:gd name="T54" fmla="*/ 27 w 415"/>
                <a:gd name="T55" fmla="*/ 10 h 350"/>
                <a:gd name="T56" fmla="*/ 34 w 415"/>
                <a:gd name="T57" fmla="*/ 15 h 350"/>
                <a:gd name="T58" fmla="*/ 41 w 415"/>
                <a:gd name="T59" fmla="*/ 20 h 350"/>
                <a:gd name="T60" fmla="*/ 46 w 415"/>
                <a:gd name="T61" fmla="*/ 26 h 350"/>
                <a:gd name="T62" fmla="*/ 50 w 415"/>
                <a:gd name="T63" fmla="*/ 31 h 350"/>
                <a:gd name="T64" fmla="*/ 52 w 415"/>
                <a:gd name="T65" fmla="*/ 35 h 350"/>
                <a:gd name="T66" fmla="*/ 52 w 415"/>
                <a:gd name="T67" fmla="*/ 38 h 350"/>
                <a:gd name="T68" fmla="*/ 50 w 415"/>
                <a:gd name="T69" fmla="*/ 40 h 350"/>
                <a:gd name="T70" fmla="*/ 46 w 415"/>
                <a:gd name="T71" fmla="*/ 40 h 350"/>
                <a:gd name="T72" fmla="*/ 41 w 415"/>
                <a:gd name="T73" fmla="*/ 38 h 350"/>
                <a:gd name="T74" fmla="*/ 34 w 415"/>
                <a:gd name="T75" fmla="*/ 35 h 350"/>
                <a:gd name="T76" fmla="*/ 27 w 415"/>
                <a:gd name="T77" fmla="*/ 30 h 350"/>
                <a:gd name="T78" fmla="*/ 20 w 415"/>
                <a:gd name="T79" fmla="*/ 25 h 350"/>
                <a:gd name="T80" fmla="*/ 13 w 415"/>
                <a:gd name="T81" fmla="*/ 20 h 350"/>
                <a:gd name="T82" fmla="*/ 7 w 415"/>
                <a:gd name="T83" fmla="*/ 14 h 350"/>
                <a:gd name="T84" fmla="*/ 3 w 415"/>
                <a:gd name="T85" fmla="*/ 9 h 350"/>
                <a:gd name="T86" fmla="*/ 1 w 415"/>
                <a:gd name="T87" fmla="*/ 5 h 350"/>
                <a:gd name="T88" fmla="*/ 1 w 415"/>
                <a:gd name="T89" fmla="*/ 2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1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2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3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64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2 w 101"/>
                <a:gd name="T5" fmla="*/ 1 h 80"/>
                <a:gd name="T6" fmla="*/ 3 w 101"/>
                <a:gd name="T7" fmla="*/ 1 h 80"/>
                <a:gd name="T8" fmla="*/ 5 w 101"/>
                <a:gd name="T9" fmla="*/ 2 h 80"/>
                <a:gd name="T10" fmla="*/ 7 w 101"/>
                <a:gd name="T11" fmla="*/ 3 h 80"/>
                <a:gd name="T12" fmla="*/ 9 w 101"/>
                <a:gd name="T13" fmla="*/ 4 h 80"/>
                <a:gd name="T14" fmla="*/ 10 w 101"/>
                <a:gd name="T15" fmla="*/ 5 h 80"/>
                <a:gd name="T16" fmla="*/ 12 w 101"/>
                <a:gd name="T17" fmla="*/ 7 h 80"/>
                <a:gd name="T18" fmla="*/ 13 w 101"/>
                <a:gd name="T19" fmla="*/ 8 h 80"/>
                <a:gd name="T20" fmla="*/ 13 w 101"/>
                <a:gd name="T21" fmla="*/ 9 h 80"/>
                <a:gd name="T22" fmla="*/ 13 w 101"/>
                <a:gd name="T23" fmla="*/ 10 h 80"/>
                <a:gd name="T24" fmla="*/ 13 w 101"/>
                <a:gd name="T25" fmla="*/ 10 h 80"/>
                <a:gd name="T26" fmla="*/ 12 w 101"/>
                <a:gd name="T27" fmla="*/ 10 h 80"/>
                <a:gd name="T28" fmla="*/ 10 w 101"/>
                <a:gd name="T29" fmla="*/ 10 h 80"/>
                <a:gd name="T30" fmla="*/ 9 w 101"/>
                <a:gd name="T31" fmla="*/ 9 h 80"/>
                <a:gd name="T32" fmla="*/ 7 w 101"/>
                <a:gd name="T33" fmla="*/ 8 h 80"/>
                <a:gd name="T34" fmla="*/ 5 w 101"/>
                <a:gd name="T35" fmla="*/ 7 h 80"/>
                <a:gd name="T36" fmla="*/ 3 w 101"/>
                <a:gd name="T37" fmla="*/ 5 h 80"/>
                <a:gd name="T38" fmla="*/ 2 w 101"/>
                <a:gd name="T39" fmla="*/ 4 h 80"/>
                <a:gd name="T40" fmla="*/ 1 w 101"/>
                <a:gd name="T41" fmla="*/ 3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6116" name="Group 398"/>
          <p:cNvGrpSpPr>
            <a:grpSpLocks/>
          </p:cNvGrpSpPr>
          <p:nvPr/>
        </p:nvGrpSpPr>
        <p:grpSpPr bwMode="auto">
          <a:xfrm>
            <a:off x="5314950" y="5784850"/>
            <a:ext cx="203200" cy="157163"/>
            <a:chOff x="2274" y="2821"/>
            <a:chExt cx="215" cy="238"/>
          </a:xfrm>
        </p:grpSpPr>
        <p:sp>
          <p:nvSpPr>
            <p:cNvPr id="46137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4 w 430"/>
                <a:gd name="T1" fmla="*/ 3 h 50"/>
                <a:gd name="T2" fmla="*/ 0 w 430"/>
                <a:gd name="T3" fmla="*/ 3 h 50"/>
                <a:gd name="T4" fmla="*/ 0 w 430"/>
                <a:gd name="T5" fmla="*/ 7 h 50"/>
                <a:gd name="T6" fmla="*/ 54 w 430"/>
                <a:gd name="T7" fmla="*/ 7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4 w 430"/>
                <a:gd name="T15" fmla="*/ 0 h 50"/>
                <a:gd name="T16" fmla="*/ 4 w 430"/>
                <a:gd name="T17" fmla="*/ 3 h 50"/>
                <a:gd name="T18" fmla="*/ 47 w 430"/>
                <a:gd name="T19" fmla="*/ 3 h 50"/>
                <a:gd name="T20" fmla="*/ 5 w 430"/>
                <a:gd name="T21" fmla="*/ 3 h 50"/>
                <a:gd name="T22" fmla="*/ 47 w 430"/>
                <a:gd name="T23" fmla="*/ 3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8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9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1 w 87"/>
                <a:gd name="T1" fmla="*/ 27 h 219"/>
                <a:gd name="T2" fmla="*/ 0 w 87"/>
                <a:gd name="T3" fmla="*/ 6 h 219"/>
                <a:gd name="T4" fmla="*/ 4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0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1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4 w 172"/>
                <a:gd name="T1" fmla="*/ 6 h 55"/>
                <a:gd name="T2" fmla="*/ 0 w 172"/>
                <a:gd name="T3" fmla="*/ 0 h 55"/>
                <a:gd name="T4" fmla="*/ 22 w 172"/>
                <a:gd name="T5" fmla="*/ 0 h 55"/>
                <a:gd name="T6" fmla="*/ 19 w 172"/>
                <a:gd name="T7" fmla="*/ 6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2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3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4 w 430"/>
                <a:gd name="T1" fmla="*/ 3 h 50"/>
                <a:gd name="T2" fmla="*/ 0 w 430"/>
                <a:gd name="T3" fmla="*/ 3 h 50"/>
                <a:gd name="T4" fmla="*/ 0 w 430"/>
                <a:gd name="T5" fmla="*/ 7 h 50"/>
                <a:gd name="T6" fmla="*/ 54 w 430"/>
                <a:gd name="T7" fmla="*/ 7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4 w 430"/>
                <a:gd name="T15" fmla="*/ 0 h 50"/>
                <a:gd name="T16" fmla="*/ 4 w 430"/>
                <a:gd name="T17" fmla="*/ 3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4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42 w 343"/>
                <a:gd name="T1" fmla="*/ 0 h 1"/>
                <a:gd name="T2" fmla="*/ 0 w 343"/>
                <a:gd name="T3" fmla="*/ 0 h 1"/>
                <a:gd name="T4" fmla="*/ 42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5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6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4 h 350"/>
                <a:gd name="T2" fmla="*/ 1 w 415"/>
                <a:gd name="T3" fmla="*/ 10 h 350"/>
                <a:gd name="T4" fmla="*/ 3 w 415"/>
                <a:gd name="T5" fmla="*/ 17 h 350"/>
                <a:gd name="T6" fmla="*/ 7 w 415"/>
                <a:gd name="T7" fmla="*/ 24 h 350"/>
                <a:gd name="T8" fmla="*/ 13 w 415"/>
                <a:gd name="T9" fmla="*/ 30 h 350"/>
                <a:gd name="T10" fmla="*/ 19 w 415"/>
                <a:gd name="T11" fmla="*/ 36 h 350"/>
                <a:gd name="T12" fmla="*/ 27 w 415"/>
                <a:gd name="T13" fmla="*/ 40 h 350"/>
                <a:gd name="T14" fmla="*/ 34 w 415"/>
                <a:gd name="T15" fmla="*/ 43 h 350"/>
                <a:gd name="T16" fmla="*/ 41 w 415"/>
                <a:gd name="T17" fmla="*/ 44 h 350"/>
                <a:gd name="T18" fmla="*/ 47 w 415"/>
                <a:gd name="T19" fmla="*/ 43 h 350"/>
                <a:gd name="T20" fmla="*/ 51 w 415"/>
                <a:gd name="T21" fmla="*/ 40 h 350"/>
                <a:gd name="T22" fmla="*/ 51 w 415"/>
                <a:gd name="T23" fmla="*/ 39 h 350"/>
                <a:gd name="T24" fmla="*/ 48 w 415"/>
                <a:gd name="T25" fmla="*/ 40 h 350"/>
                <a:gd name="T26" fmla="*/ 43 w 415"/>
                <a:gd name="T27" fmla="*/ 39 h 350"/>
                <a:gd name="T28" fmla="*/ 37 w 415"/>
                <a:gd name="T29" fmla="*/ 36 h 350"/>
                <a:gd name="T30" fmla="*/ 30 w 415"/>
                <a:gd name="T31" fmla="*/ 33 h 350"/>
                <a:gd name="T32" fmla="*/ 23 w 415"/>
                <a:gd name="T33" fmla="*/ 28 h 350"/>
                <a:gd name="T34" fmla="*/ 16 w 415"/>
                <a:gd name="T35" fmla="*/ 23 h 350"/>
                <a:gd name="T36" fmla="*/ 10 w 415"/>
                <a:gd name="T37" fmla="*/ 17 h 350"/>
                <a:gd name="T38" fmla="*/ 5 w 415"/>
                <a:gd name="T39" fmla="*/ 12 h 350"/>
                <a:gd name="T40" fmla="*/ 2 w 415"/>
                <a:gd name="T41" fmla="*/ 7 h 350"/>
                <a:gd name="T42" fmla="*/ 1 w 415"/>
                <a:gd name="T43" fmla="*/ 3 h 350"/>
                <a:gd name="T44" fmla="*/ 1 w 415"/>
                <a:gd name="T45" fmla="*/ 2 h 350"/>
                <a:gd name="T46" fmla="*/ 3 w 415"/>
                <a:gd name="T47" fmla="*/ 0 h 350"/>
                <a:gd name="T48" fmla="*/ 7 w 415"/>
                <a:gd name="T49" fmla="*/ 1 h 350"/>
                <a:gd name="T50" fmla="*/ 13 w 415"/>
                <a:gd name="T51" fmla="*/ 2 h 350"/>
                <a:gd name="T52" fmla="*/ 20 w 415"/>
                <a:gd name="T53" fmla="*/ 6 h 350"/>
                <a:gd name="T54" fmla="*/ 27 w 415"/>
                <a:gd name="T55" fmla="*/ 10 h 350"/>
                <a:gd name="T56" fmla="*/ 34 w 415"/>
                <a:gd name="T57" fmla="*/ 15 h 350"/>
                <a:gd name="T58" fmla="*/ 41 w 415"/>
                <a:gd name="T59" fmla="*/ 20 h 350"/>
                <a:gd name="T60" fmla="*/ 46 w 415"/>
                <a:gd name="T61" fmla="*/ 26 h 350"/>
                <a:gd name="T62" fmla="*/ 50 w 415"/>
                <a:gd name="T63" fmla="*/ 31 h 350"/>
                <a:gd name="T64" fmla="*/ 52 w 415"/>
                <a:gd name="T65" fmla="*/ 35 h 350"/>
                <a:gd name="T66" fmla="*/ 52 w 415"/>
                <a:gd name="T67" fmla="*/ 38 h 350"/>
                <a:gd name="T68" fmla="*/ 50 w 415"/>
                <a:gd name="T69" fmla="*/ 40 h 350"/>
                <a:gd name="T70" fmla="*/ 46 w 415"/>
                <a:gd name="T71" fmla="*/ 40 h 350"/>
                <a:gd name="T72" fmla="*/ 41 w 415"/>
                <a:gd name="T73" fmla="*/ 38 h 350"/>
                <a:gd name="T74" fmla="*/ 34 w 415"/>
                <a:gd name="T75" fmla="*/ 35 h 350"/>
                <a:gd name="T76" fmla="*/ 27 w 415"/>
                <a:gd name="T77" fmla="*/ 30 h 350"/>
                <a:gd name="T78" fmla="*/ 20 w 415"/>
                <a:gd name="T79" fmla="*/ 25 h 350"/>
                <a:gd name="T80" fmla="*/ 13 w 415"/>
                <a:gd name="T81" fmla="*/ 20 h 350"/>
                <a:gd name="T82" fmla="*/ 7 w 415"/>
                <a:gd name="T83" fmla="*/ 14 h 350"/>
                <a:gd name="T84" fmla="*/ 3 w 415"/>
                <a:gd name="T85" fmla="*/ 9 h 350"/>
                <a:gd name="T86" fmla="*/ 1 w 415"/>
                <a:gd name="T87" fmla="*/ 5 h 350"/>
                <a:gd name="T88" fmla="*/ 1 w 415"/>
                <a:gd name="T89" fmla="*/ 2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7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8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49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50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2 w 101"/>
                <a:gd name="T5" fmla="*/ 1 h 80"/>
                <a:gd name="T6" fmla="*/ 3 w 101"/>
                <a:gd name="T7" fmla="*/ 1 h 80"/>
                <a:gd name="T8" fmla="*/ 5 w 101"/>
                <a:gd name="T9" fmla="*/ 2 h 80"/>
                <a:gd name="T10" fmla="*/ 7 w 101"/>
                <a:gd name="T11" fmla="*/ 3 h 80"/>
                <a:gd name="T12" fmla="*/ 9 w 101"/>
                <a:gd name="T13" fmla="*/ 4 h 80"/>
                <a:gd name="T14" fmla="*/ 10 w 101"/>
                <a:gd name="T15" fmla="*/ 5 h 80"/>
                <a:gd name="T16" fmla="*/ 12 w 101"/>
                <a:gd name="T17" fmla="*/ 7 h 80"/>
                <a:gd name="T18" fmla="*/ 13 w 101"/>
                <a:gd name="T19" fmla="*/ 8 h 80"/>
                <a:gd name="T20" fmla="*/ 13 w 101"/>
                <a:gd name="T21" fmla="*/ 9 h 80"/>
                <a:gd name="T22" fmla="*/ 13 w 101"/>
                <a:gd name="T23" fmla="*/ 10 h 80"/>
                <a:gd name="T24" fmla="*/ 13 w 101"/>
                <a:gd name="T25" fmla="*/ 10 h 80"/>
                <a:gd name="T26" fmla="*/ 12 w 101"/>
                <a:gd name="T27" fmla="*/ 10 h 80"/>
                <a:gd name="T28" fmla="*/ 10 w 101"/>
                <a:gd name="T29" fmla="*/ 10 h 80"/>
                <a:gd name="T30" fmla="*/ 9 w 101"/>
                <a:gd name="T31" fmla="*/ 9 h 80"/>
                <a:gd name="T32" fmla="*/ 7 w 101"/>
                <a:gd name="T33" fmla="*/ 8 h 80"/>
                <a:gd name="T34" fmla="*/ 5 w 101"/>
                <a:gd name="T35" fmla="*/ 7 h 80"/>
                <a:gd name="T36" fmla="*/ 3 w 101"/>
                <a:gd name="T37" fmla="*/ 5 h 80"/>
                <a:gd name="T38" fmla="*/ 2 w 101"/>
                <a:gd name="T39" fmla="*/ 4 h 80"/>
                <a:gd name="T40" fmla="*/ 1 w 101"/>
                <a:gd name="T41" fmla="*/ 3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6117" name="Group 413"/>
          <p:cNvGrpSpPr>
            <a:grpSpLocks/>
          </p:cNvGrpSpPr>
          <p:nvPr/>
        </p:nvGrpSpPr>
        <p:grpSpPr bwMode="auto">
          <a:xfrm flipH="1">
            <a:off x="5789613" y="5770563"/>
            <a:ext cx="203200" cy="157162"/>
            <a:chOff x="2274" y="2821"/>
            <a:chExt cx="215" cy="238"/>
          </a:xfrm>
        </p:grpSpPr>
        <p:sp>
          <p:nvSpPr>
            <p:cNvPr id="46123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4 w 430"/>
                <a:gd name="T1" fmla="*/ 3 h 50"/>
                <a:gd name="T2" fmla="*/ 0 w 430"/>
                <a:gd name="T3" fmla="*/ 3 h 50"/>
                <a:gd name="T4" fmla="*/ 0 w 430"/>
                <a:gd name="T5" fmla="*/ 7 h 50"/>
                <a:gd name="T6" fmla="*/ 54 w 430"/>
                <a:gd name="T7" fmla="*/ 7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4 w 430"/>
                <a:gd name="T15" fmla="*/ 0 h 50"/>
                <a:gd name="T16" fmla="*/ 4 w 430"/>
                <a:gd name="T17" fmla="*/ 3 h 50"/>
                <a:gd name="T18" fmla="*/ 47 w 430"/>
                <a:gd name="T19" fmla="*/ 3 h 50"/>
                <a:gd name="T20" fmla="*/ 5 w 430"/>
                <a:gd name="T21" fmla="*/ 3 h 50"/>
                <a:gd name="T22" fmla="*/ 47 w 430"/>
                <a:gd name="T23" fmla="*/ 3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4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5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1 w 87"/>
                <a:gd name="T1" fmla="*/ 27 h 219"/>
                <a:gd name="T2" fmla="*/ 0 w 87"/>
                <a:gd name="T3" fmla="*/ 6 h 219"/>
                <a:gd name="T4" fmla="*/ 4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6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7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4 w 172"/>
                <a:gd name="T1" fmla="*/ 6 h 55"/>
                <a:gd name="T2" fmla="*/ 0 w 172"/>
                <a:gd name="T3" fmla="*/ 0 h 55"/>
                <a:gd name="T4" fmla="*/ 22 w 172"/>
                <a:gd name="T5" fmla="*/ 0 h 55"/>
                <a:gd name="T6" fmla="*/ 19 w 172"/>
                <a:gd name="T7" fmla="*/ 6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8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9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4 w 430"/>
                <a:gd name="T1" fmla="*/ 3 h 50"/>
                <a:gd name="T2" fmla="*/ 0 w 430"/>
                <a:gd name="T3" fmla="*/ 3 h 50"/>
                <a:gd name="T4" fmla="*/ 0 w 430"/>
                <a:gd name="T5" fmla="*/ 7 h 50"/>
                <a:gd name="T6" fmla="*/ 54 w 430"/>
                <a:gd name="T7" fmla="*/ 7 h 50"/>
                <a:gd name="T8" fmla="*/ 54 w 430"/>
                <a:gd name="T9" fmla="*/ 3 h 50"/>
                <a:gd name="T10" fmla="*/ 47 w 430"/>
                <a:gd name="T11" fmla="*/ 3 h 50"/>
                <a:gd name="T12" fmla="*/ 47 w 430"/>
                <a:gd name="T13" fmla="*/ 0 h 50"/>
                <a:gd name="T14" fmla="*/ 4 w 430"/>
                <a:gd name="T15" fmla="*/ 0 h 50"/>
                <a:gd name="T16" fmla="*/ 4 w 430"/>
                <a:gd name="T17" fmla="*/ 3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0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42 w 343"/>
                <a:gd name="T1" fmla="*/ 0 h 1"/>
                <a:gd name="T2" fmla="*/ 0 w 343"/>
                <a:gd name="T3" fmla="*/ 0 h 1"/>
                <a:gd name="T4" fmla="*/ 42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1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2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4 h 350"/>
                <a:gd name="T2" fmla="*/ 1 w 415"/>
                <a:gd name="T3" fmla="*/ 10 h 350"/>
                <a:gd name="T4" fmla="*/ 3 w 415"/>
                <a:gd name="T5" fmla="*/ 17 h 350"/>
                <a:gd name="T6" fmla="*/ 7 w 415"/>
                <a:gd name="T7" fmla="*/ 24 h 350"/>
                <a:gd name="T8" fmla="*/ 13 w 415"/>
                <a:gd name="T9" fmla="*/ 30 h 350"/>
                <a:gd name="T10" fmla="*/ 19 w 415"/>
                <a:gd name="T11" fmla="*/ 36 h 350"/>
                <a:gd name="T12" fmla="*/ 27 w 415"/>
                <a:gd name="T13" fmla="*/ 40 h 350"/>
                <a:gd name="T14" fmla="*/ 34 w 415"/>
                <a:gd name="T15" fmla="*/ 43 h 350"/>
                <a:gd name="T16" fmla="*/ 41 w 415"/>
                <a:gd name="T17" fmla="*/ 44 h 350"/>
                <a:gd name="T18" fmla="*/ 47 w 415"/>
                <a:gd name="T19" fmla="*/ 43 h 350"/>
                <a:gd name="T20" fmla="*/ 51 w 415"/>
                <a:gd name="T21" fmla="*/ 40 h 350"/>
                <a:gd name="T22" fmla="*/ 51 w 415"/>
                <a:gd name="T23" fmla="*/ 39 h 350"/>
                <a:gd name="T24" fmla="*/ 48 w 415"/>
                <a:gd name="T25" fmla="*/ 40 h 350"/>
                <a:gd name="T26" fmla="*/ 43 w 415"/>
                <a:gd name="T27" fmla="*/ 39 h 350"/>
                <a:gd name="T28" fmla="*/ 37 w 415"/>
                <a:gd name="T29" fmla="*/ 36 h 350"/>
                <a:gd name="T30" fmla="*/ 30 w 415"/>
                <a:gd name="T31" fmla="*/ 33 h 350"/>
                <a:gd name="T32" fmla="*/ 23 w 415"/>
                <a:gd name="T33" fmla="*/ 28 h 350"/>
                <a:gd name="T34" fmla="*/ 16 w 415"/>
                <a:gd name="T35" fmla="*/ 23 h 350"/>
                <a:gd name="T36" fmla="*/ 10 w 415"/>
                <a:gd name="T37" fmla="*/ 17 h 350"/>
                <a:gd name="T38" fmla="*/ 5 w 415"/>
                <a:gd name="T39" fmla="*/ 12 h 350"/>
                <a:gd name="T40" fmla="*/ 2 w 415"/>
                <a:gd name="T41" fmla="*/ 7 h 350"/>
                <a:gd name="T42" fmla="*/ 1 w 415"/>
                <a:gd name="T43" fmla="*/ 3 h 350"/>
                <a:gd name="T44" fmla="*/ 1 w 415"/>
                <a:gd name="T45" fmla="*/ 2 h 350"/>
                <a:gd name="T46" fmla="*/ 3 w 415"/>
                <a:gd name="T47" fmla="*/ 0 h 350"/>
                <a:gd name="T48" fmla="*/ 7 w 415"/>
                <a:gd name="T49" fmla="*/ 1 h 350"/>
                <a:gd name="T50" fmla="*/ 13 w 415"/>
                <a:gd name="T51" fmla="*/ 2 h 350"/>
                <a:gd name="T52" fmla="*/ 20 w 415"/>
                <a:gd name="T53" fmla="*/ 6 h 350"/>
                <a:gd name="T54" fmla="*/ 27 w 415"/>
                <a:gd name="T55" fmla="*/ 10 h 350"/>
                <a:gd name="T56" fmla="*/ 34 w 415"/>
                <a:gd name="T57" fmla="*/ 15 h 350"/>
                <a:gd name="T58" fmla="*/ 41 w 415"/>
                <a:gd name="T59" fmla="*/ 20 h 350"/>
                <a:gd name="T60" fmla="*/ 46 w 415"/>
                <a:gd name="T61" fmla="*/ 26 h 350"/>
                <a:gd name="T62" fmla="*/ 50 w 415"/>
                <a:gd name="T63" fmla="*/ 31 h 350"/>
                <a:gd name="T64" fmla="*/ 52 w 415"/>
                <a:gd name="T65" fmla="*/ 35 h 350"/>
                <a:gd name="T66" fmla="*/ 52 w 415"/>
                <a:gd name="T67" fmla="*/ 38 h 350"/>
                <a:gd name="T68" fmla="*/ 50 w 415"/>
                <a:gd name="T69" fmla="*/ 40 h 350"/>
                <a:gd name="T70" fmla="*/ 46 w 415"/>
                <a:gd name="T71" fmla="*/ 40 h 350"/>
                <a:gd name="T72" fmla="*/ 41 w 415"/>
                <a:gd name="T73" fmla="*/ 38 h 350"/>
                <a:gd name="T74" fmla="*/ 34 w 415"/>
                <a:gd name="T75" fmla="*/ 35 h 350"/>
                <a:gd name="T76" fmla="*/ 27 w 415"/>
                <a:gd name="T77" fmla="*/ 30 h 350"/>
                <a:gd name="T78" fmla="*/ 20 w 415"/>
                <a:gd name="T79" fmla="*/ 25 h 350"/>
                <a:gd name="T80" fmla="*/ 13 w 415"/>
                <a:gd name="T81" fmla="*/ 20 h 350"/>
                <a:gd name="T82" fmla="*/ 7 w 415"/>
                <a:gd name="T83" fmla="*/ 14 h 350"/>
                <a:gd name="T84" fmla="*/ 3 w 415"/>
                <a:gd name="T85" fmla="*/ 9 h 350"/>
                <a:gd name="T86" fmla="*/ 1 w 415"/>
                <a:gd name="T87" fmla="*/ 5 h 350"/>
                <a:gd name="T88" fmla="*/ 1 w 415"/>
                <a:gd name="T89" fmla="*/ 2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3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4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5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36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2 w 101"/>
                <a:gd name="T5" fmla="*/ 1 h 80"/>
                <a:gd name="T6" fmla="*/ 3 w 101"/>
                <a:gd name="T7" fmla="*/ 1 h 80"/>
                <a:gd name="T8" fmla="*/ 5 w 101"/>
                <a:gd name="T9" fmla="*/ 2 h 80"/>
                <a:gd name="T10" fmla="*/ 7 w 101"/>
                <a:gd name="T11" fmla="*/ 3 h 80"/>
                <a:gd name="T12" fmla="*/ 9 w 101"/>
                <a:gd name="T13" fmla="*/ 4 h 80"/>
                <a:gd name="T14" fmla="*/ 10 w 101"/>
                <a:gd name="T15" fmla="*/ 5 h 80"/>
                <a:gd name="T16" fmla="*/ 12 w 101"/>
                <a:gd name="T17" fmla="*/ 7 h 80"/>
                <a:gd name="T18" fmla="*/ 13 w 101"/>
                <a:gd name="T19" fmla="*/ 8 h 80"/>
                <a:gd name="T20" fmla="*/ 13 w 101"/>
                <a:gd name="T21" fmla="*/ 9 h 80"/>
                <a:gd name="T22" fmla="*/ 13 w 101"/>
                <a:gd name="T23" fmla="*/ 10 h 80"/>
                <a:gd name="T24" fmla="*/ 13 w 101"/>
                <a:gd name="T25" fmla="*/ 10 h 80"/>
                <a:gd name="T26" fmla="*/ 12 w 101"/>
                <a:gd name="T27" fmla="*/ 10 h 80"/>
                <a:gd name="T28" fmla="*/ 10 w 101"/>
                <a:gd name="T29" fmla="*/ 10 h 80"/>
                <a:gd name="T30" fmla="*/ 9 w 101"/>
                <a:gd name="T31" fmla="*/ 9 h 80"/>
                <a:gd name="T32" fmla="*/ 7 w 101"/>
                <a:gd name="T33" fmla="*/ 8 h 80"/>
                <a:gd name="T34" fmla="*/ 5 w 101"/>
                <a:gd name="T35" fmla="*/ 7 h 80"/>
                <a:gd name="T36" fmla="*/ 3 w 101"/>
                <a:gd name="T37" fmla="*/ 5 h 80"/>
                <a:gd name="T38" fmla="*/ 2 w 101"/>
                <a:gd name="T39" fmla="*/ 4 h 80"/>
                <a:gd name="T40" fmla="*/ 1 w 101"/>
                <a:gd name="T41" fmla="*/ 3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pic>
        <p:nvPicPr>
          <p:cNvPr id="46118" name="Picture 429" descr="MMj03957750000[1]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4905375"/>
            <a:ext cx="387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9" name="Picture 432" descr="cocktail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668838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309688" y="450215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98" name="Clip" r:id="rId24" imgW="1305000" imgH="1085760" progId="MS_ClipArt_Gallery.2">
                  <p:embed/>
                </p:oleObj>
              </mc:Choice>
              <mc:Fallback>
                <p:oleObj name="Clip" r:id="rId2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4502150"/>
                        <a:ext cx="439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0" name="Line 434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21" name="Line 435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22" name="Line 436"/>
          <p:cNvSpPr>
            <a:spLocks noChangeShapeType="1"/>
          </p:cNvSpPr>
          <p:nvPr/>
        </p:nvSpPr>
        <p:spPr bwMode="auto">
          <a:xfrm>
            <a:off x="1639888" y="5408613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37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FD11E7B-C0FD-7941-9B9C-21FBC17ABB5F}" type="slidenum">
              <a:rPr lang="en-US" sz="1200" i="0" smtClean="0">
                <a:latin typeface="Calibri"/>
                <a:cs typeface="Calibri"/>
              </a:rPr>
              <a:pPr/>
              <a:t>4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Link Layer (Channel) Services - 2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9822"/>
            <a:ext cx="8229600" cy="5317587"/>
          </a:xfrm>
        </p:spPr>
        <p:txBody>
          <a:bodyPr>
            <a:normAutofit fontScale="92500" lnSpcReduction="20000"/>
          </a:bodyPr>
          <a:lstStyle/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flow control: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pacing between adjacent sending and receiving nodes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error control: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error detection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errors caused by signal attenuation, noise. 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detects presence of errors: </a:t>
            </a:r>
          </a:p>
          <a:p>
            <a:pPr lvl="2"/>
            <a:r>
              <a:rPr lang="en-US" sz="2100" dirty="0">
                <a:ea typeface="ＭＳ Ｐゴシック" charset="0"/>
              </a:rPr>
              <a:t>signals sender for retransmission or drops frame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error correction: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identifies </a:t>
            </a:r>
            <a:r>
              <a:rPr lang="en-US" sz="2000" i="1" dirty="0">
                <a:solidFill>
                  <a:srgbClr val="FF0000"/>
                </a:solidFill>
                <a:ea typeface="ＭＳ Ｐゴシック" charset="0"/>
              </a:rPr>
              <a:t>and corrects</a:t>
            </a:r>
            <a:r>
              <a:rPr lang="en-US" sz="2000" dirty="0">
                <a:ea typeface="ＭＳ Ｐゴシック" charset="0"/>
              </a:rPr>
              <a:t> bit error(s) without resorting to retransmission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access control: half-duplex and full-duplex</a:t>
            </a:r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with half duplex, nodes at both ends of link can transmit, but not at same time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148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1301C1B-8A1A-DF48-AF01-1A598AAA2C32}" type="slidenum">
              <a:rPr lang="en-US" sz="1200" i="0" smtClean="0">
                <a:latin typeface="Calibri"/>
                <a:cs typeface="Calibri"/>
              </a:rPr>
              <a:pPr/>
              <a:t>40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Multiple Access protocols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single shared broadcast channel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two or more simultaneous transmissions by nodes: interference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collision</a:t>
            </a:r>
            <a:r>
              <a:rPr lang="en-US" sz="2000" dirty="0">
                <a:ea typeface="ＭＳ Ｐゴシック" charset="0"/>
              </a:rPr>
              <a:t> if node receives two or more signals at the same time</a:t>
            </a:r>
          </a:p>
          <a:p>
            <a:pPr>
              <a:buFont typeface="ZapfDingbats" charset="0"/>
              <a:buNone/>
            </a:pPr>
            <a:r>
              <a:rPr lang="en-US" sz="2400" i="1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multiple access protocol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distributed algorithm that determines how nodes share channel, i.e., determine when node can transmit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communication about channel sharing must use channel itself! </a:t>
            </a:r>
          </a:p>
          <a:p>
            <a:pPr lvl="1"/>
            <a:r>
              <a:rPr lang="en-US" sz="2000" dirty="0">
                <a:ea typeface="ＭＳ Ｐゴシック" charset="0"/>
              </a:rPr>
              <a:t>no out-of-band channel for coordination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698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4D6D9E25-8670-914C-AB64-3D91E33EF3F8}" type="slidenum">
              <a:rPr lang="en-US" sz="1200" i="0" smtClean="0">
                <a:latin typeface="Calibri"/>
                <a:cs typeface="Calibri"/>
              </a:rPr>
              <a:pPr/>
              <a:t>41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Ideal Multiple Access Protocol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Broadcast channel of rate </a:t>
            </a:r>
            <a:r>
              <a:rPr lang="en-US" sz="2400" i="1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</a:t>
            </a: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bps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1. when one node wants to transmit, it can send at rate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R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2. when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M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nodes want to transmit, 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each can send at average rate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R/M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3. fully decentralized:</a:t>
            </a:r>
          </a:p>
          <a:p>
            <a:pPr lvl="1"/>
            <a:r>
              <a:rPr lang="en-US" sz="2000" dirty="0">
                <a:ea typeface="ＭＳ Ｐゴシック" charset="0"/>
              </a:rPr>
              <a:t>no special node to coordinate transmissions</a:t>
            </a:r>
          </a:p>
          <a:p>
            <a:pPr lvl="1"/>
            <a:r>
              <a:rPr lang="en-US" sz="2000" dirty="0">
                <a:ea typeface="ＭＳ Ｐゴシック" charset="0"/>
              </a:rPr>
              <a:t>no synchronization of clocks, slots</a:t>
            </a:r>
            <a:endParaRPr lang="en-US" dirty="0">
              <a:ea typeface="ＭＳ Ｐゴシック" charset="0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4. simple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F1A004B-24EC-E243-8F0E-0322A4C1789A}" type="slidenum">
              <a:rPr lang="en-US" sz="1200" i="0" smtClean="0">
                <a:latin typeface="Calibri"/>
                <a:cs typeface="Calibri"/>
              </a:rPr>
              <a:pPr/>
              <a:t>42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01013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MAC Protocols: a taxonomy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1588"/>
            <a:ext cx="7772400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Three broad classes:</a:t>
            </a:r>
          </a:p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Channel Partitioning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divide channel into smaller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pieces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(time slots, frequency, code)</a:t>
            </a:r>
          </a:p>
          <a:p>
            <a:pPr lvl="1"/>
            <a:r>
              <a:rPr lang="en-US" sz="2000" dirty="0">
                <a:ea typeface="ＭＳ Ｐゴシック" charset="0"/>
              </a:rPr>
              <a:t>allocate piece to node for exclusive use</a:t>
            </a:r>
            <a:endParaRPr lang="en-US" dirty="0">
              <a:ea typeface="ＭＳ Ｐゴシック" charset="0"/>
            </a:endParaRPr>
          </a:p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Random Access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channel not divided, allow collisions</a:t>
            </a:r>
          </a:p>
          <a:p>
            <a:pPr lvl="1"/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recover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from collisions</a:t>
            </a:r>
            <a:endParaRPr lang="en-US" dirty="0">
              <a:ea typeface="ＭＳ Ｐゴシック" charset="0"/>
            </a:endParaRPr>
          </a:p>
          <a:p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Taking turns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nodes take turns, but nodes with more to send can take longer turns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15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6377368-BF9D-2141-8BD2-64DA4EF5D2E3}" type="slidenum">
              <a:rPr lang="en-US" sz="1200" i="0" smtClean="0">
                <a:latin typeface="Calibri"/>
                <a:cs typeface="Calibri"/>
              </a:rPr>
              <a:pPr/>
              <a:t>43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Channel Partitioning MAC protocols: TDMA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ea typeface="ＭＳ Ｐゴシック" charset="0"/>
                <a:cs typeface="ＭＳ Ｐゴシック" charset="0"/>
              </a:rPr>
              <a:t>(time travel warning – we mentioned this earlier)</a:t>
            </a:r>
            <a:endParaRPr lang="en-US" sz="40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422400"/>
            <a:ext cx="7772400" cy="2930525"/>
          </a:xfrm>
        </p:spPr>
        <p:txBody>
          <a:bodyPr>
            <a:normAutofit/>
          </a:bodyPr>
          <a:lstStyle/>
          <a:p>
            <a:pPr>
              <a:buFont typeface="ZapfDingbats" charset="0"/>
              <a:buNone/>
            </a:pP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TDMA: time division multiple access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access to channel in "rounds"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each station gets fixed length slot (length =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trans time) in each round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unused slots go idle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example: station LAN, 1,3,4 have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slots 2,5,6 idle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4278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4280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4281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4282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83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84" name="Text Box 23"/>
          <p:cNvSpPr txBox="1">
            <a:spLocks noChangeArrowheads="1"/>
          </p:cNvSpPr>
          <p:nvPr/>
        </p:nvSpPr>
        <p:spPr bwMode="auto">
          <a:xfrm>
            <a:off x="1374775" y="5184775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1</a:t>
            </a:r>
          </a:p>
        </p:txBody>
      </p:sp>
      <p:sp>
        <p:nvSpPr>
          <p:cNvPr id="54285" name="Text Box 24"/>
          <p:cNvSpPr txBox="1">
            <a:spLocks noChangeArrowheads="1"/>
          </p:cNvSpPr>
          <p:nvPr/>
        </p:nvSpPr>
        <p:spPr bwMode="auto">
          <a:xfrm>
            <a:off x="2320925" y="5170488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3</a:t>
            </a:r>
          </a:p>
        </p:txBody>
      </p:sp>
      <p:sp>
        <p:nvSpPr>
          <p:cNvPr id="54286" name="Text Box 25"/>
          <p:cNvSpPr txBox="1">
            <a:spLocks noChangeArrowheads="1"/>
          </p:cNvSpPr>
          <p:nvPr/>
        </p:nvSpPr>
        <p:spPr bwMode="auto">
          <a:xfrm>
            <a:off x="2786063" y="5176838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4</a:t>
            </a:r>
          </a:p>
        </p:txBody>
      </p:sp>
      <p:sp>
        <p:nvSpPr>
          <p:cNvPr id="54287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4288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4289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4290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91" name="Text Box 30"/>
          <p:cNvSpPr txBox="1">
            <a:spLocks noChangeArrowheads="1"/>
          </p:cNvSpPr>
          <p:nvPr/>
        </p:nvSpPr>
        <p:spPr bwMode="auto">
          <a:xfrm>
            <a:off x="4232275" y="5180013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1</a:t>
            </a:r>
          </a:p>
        </p:txBody>
      </p:sp>
      <p:sp>
        <p:nvSpPr>
          <p:cNvPr id="54292" name="Text Box 31"/>
          <p:cNvSpPr txBox="1">
            <a:spLocks noChangeArrowheads="1"/>
          </p:cNvSpPr>
          <p:nvPr/>
        </p:nvSpPr>
        <p:spPr bwMode="auto">
          <a:xfrm>
            <a:off x="5178425" y="5165725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3</a:t>
            </a:r>
          </a:p>
        </p:txBody>
      </p:sp>
      <p:sp>
        <p:nvSpPr>
          <p:cNvPr id="54293" name="Text Box 32"/>
          <p:cNvSpPr txBox="1">
            <a:spLocks noChangeArrowheads="1"/>
          </p:cNvSpPr>
          <p:nvPr/>
        </p:nvSpPr>
        <p:spPr bwMode="auto">
          <a:xfrm>
            <a:off x="5643563" y="5172075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4</a:t>
            </a:r>
          </a:p>
        </p:txBody>
      </p:sp>
      <p:sp>
        <p:nvSpPr>
          <p:cNvPr id="54294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95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96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97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98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299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0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1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2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3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4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5" name="Text Box 45"/>
          <p:cNvSpPr txBox="1">
            <a:spLocks noChangeArrowheads="1"/>
          </p:cNvSpPr>
          <p:nvPr/>
        </p:nvSpPr>
        <p:spPr bwMode="auto">
          <a:xfrm>
            <a:off x="2364758" y="4720809"/>
            <a:ext cx="6790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alibri"/>
              </a:rPr>
              <a:t>frame</a:t>
            </a:r>
          </a:p>
        </p:txBody>
      </p:sp>
      <p:sp>
        <p:nvSpPr>
          <p:cNvPr id="54306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7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8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309" name="Line 49"/>
          <p:cNvSpPr>
            <a:spLocks noChangeShapeType="1"/>
          </p:cNvSpPr>
          <p:nvPr/>
        </p:nvSpPr>
        <p:spPr bwMode="auto">
          <a:xfrm>
            <a:off x="4125913" y="47831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3" y="665388"/>
            <a:ext cx="647700" cy="86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0802" y="563907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slots</a:t>
            </a:r>
          </a:p>
        </p:txBody>
      </p:sp>
    </p:spTree>
    <p:extLst>
      <p:ext uri="{BB962C8B-B14F-4D97-AF65-F5344CB8AC3E}">
        <p14:creationId xmlns:p14="http://schemas.microsoft.com/office/powerpoint/2010/main" val="309783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AEF3446-6797-0845-860C-46619B50F4B4}" type="slidenum">
              <a:rPr lang="en-US" sz="1200" i="0" smtClean="0">
                <a:latin typeface="Calibri"/>
                <a:cs typeface="Calibri"/>
              </a:rPr>
              <a:pPr/>
              <a:t>44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Channel Partitioning MAC protocols: FDMA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ea typeface="ＭＳ Ｐゴシック" charset="0"/>
                <a:cs typeface="ＭＳ Ｐゴシック" charset="0"/>
              </a:rPr>
              <a:t>(time travel warning – we mentioned this earlier)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FDMA: frequency division multiple access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channel spectrum divided into frequency bands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each station assigned fixed frequency band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unused transmission time in frequency bands go idle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example: station LAN, 1,3,4 have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frequency bands 2,5,6 idle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6326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27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28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29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0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1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2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3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72"/>
              <a:gd name="T14" fmla="*/ 1089 w 1089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4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6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72"/>
              <a:gd name="T14" fmla="*/ 1089 w 1089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56337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56352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6353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6338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39" name="Line 21"/>
          <p:cNvSpPr>
            <a:spLocks noChangeShapeType="1"/>
          </p:cNvSpPr>
          <p:nvPr/>
        </p:nvSpPr>
        <p:spPr bwMode="auto">
          <a:xfrm>
            <a:off x="5448300" y="63547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56340" name="Text Box 22"/>
          <p:cNvSpPr txBox="1">
            <a:spLocks noChangeArrowheads="1"/>
          </p:cNvSpPr>
          <p:nvPr/>
        </p:nvSpPr>
        <p:spPr bwMode="auto">
          <a:xfrm rot="-5400000">
            <a:off x="3488645" y="4985822"/>
            <a:ext cx="1749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frequency bands</a:t>
            </a:r>
          </a:p>
        </p:txBody>
      </p:sp>
      <p:sp>
        <p:nvSpPr>
          <p:cNvPr id="56341" name="Text Box 23"/>
          <p:cNvSpPr txBox="1">
            <a:spLocks noChangeArrowheads="1"/>
          </p:cNvSpPr>
          <p:nvPr/>
        </p:nvSpPr>
        <p:spPr bwMode="auto">
          <a:xfrm rot="67766">
            <a:off x="7351696" y="3964266"/>
            <a:ext cx="620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time</a:t>
            </a:r>
          </a:p>
        </p:txBody>
      </p:sp>
      <p:sp>
        <p:nvSpPr>
          <p:cNvPr id="56342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  <a:gd name="T12" fmla="*/ 0 w 375"/>
              <a:gd name="T13" fmla="*/ 0 h 969"/>
              <a:gd name="T14" fmla="*/ 375 w 375"/>
              <a:gd name="T15" fmla="*/ 969 h 9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6343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56348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96"/>
                </a:cxn>
                <a:cxn ang="0">
                  <a:pos x="18" y="198"/>
                </a:cxn>
                <a:cxn ang="0">
                  <a:pos x="774" y="198"/>
                </a:cxn>
                <a:cxn ang="0">
                  <a:pos x="750" y="90"/>
                </a:cxn>
                <a:cxn ang="0">
                  <a:pos x="774" y="0"/>
                </a:cxn>
                <a:cxn ang="0">
                  <a:pos x="18" y="0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350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6351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6344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1651631660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1651631660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2"/>
              <a:gd name="T34" fmla="*/ 0 h 266"/>
              <a:gd name="T35" fmla="*/ 562 w 562"/>
              <a:gd name="T36" fmla="*/ 266 h 2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6345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1754644123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2"/>
              <a:gd name="T34" fmla="*/ 0 h 266"/>
              <a:gd name="T35" fmla="*/ 562 w 562"/>
              <a:gd name="T36" fmla="*/ 266 h 2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6346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3"/>
              <a:gd name="T19" fmla="*/ 0 h 117"/>
              <a:gd name="T20" fmla="*/ 623 w 623"/>
              <a:gd name="T21" fmla="*/ 117 h 1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6347" name="Text Box 69"/>
          <p:cNvSpPr txBox="1">
            <a:spLocks noChangeArrowheads="1"/>
          </p:cNvSpPr>
          <p:nvPr/>
        </p:nvSpPr>
        <p:spPr bwMode="auto">
          <a:xfrm>
            <a:off x="442913" y="5703888"/>
            <a:ext cx="1179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FDM cable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3" y="665388"/>
            <a:ext cx="647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8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E5E89F3-44BA-3D42-8692-E6DA4FF0440D}" type="slidenum">
              <a:rPr lang="en-US" sz="1200" i="0" smtClean="0">
                <a:latin typeface="Calibri"/>
                <a:cs typeface="Calibri"/>
              </a:rPr>
              <a:pPr/>
              <a:t>45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Taking Turns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ea typeface="ＭＳ Ｐゴシック" charset="0"/>
                <a:cs typeface="ＭＳ Ｐゴシック" charset="0"/>
              </a:rPr>
              <a:t> MAC protocols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channel partitioning MAC protocols: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</a:rPr>
              <a:t>share channel </a:t>
            </a:r>
            <a:r>
              <a:rPr lang="en-US" i="1" dirty="0">
                <a:ea typeface="ＭＳ Ｐゴシック" charset="0"/>
              </a:rPr>
              <a:t>efficiently</a:t>
            </a:r>
            <a:r>
              <a:rPr lang="en-US" dirty="0">
                <a:ea typeface="ＭＳ Ｐゴシック" charset="0"/>
              </a:rPr>
              <a:t> and </a:t>
            </a:r>
            <a:r>
              <a:rPr lang="en-US" i="1" dirty="0">
                <a:ea typeface="ＭＳ Ｐゴシック" charset="0"/>
              </a:rPr>
              <a:t>fairly</a:t>
            </a:r>
            <a:r>
              <a:rPr lang="en-US" dirty="0">
                <a:ea typeface="ＭＳ Ｐゴシック" charset="0"/>
              </a:rPr>
              <a:t> at high load</a:t>
            </a:r>
          </a:p>
          <a:p>
            <a:pPr lvl="1"/>
            <a:r>
              <a:rPr lang="en-US" dirty="0">
                <a:ea typeface="ＭＳ Ｐゴシック" charset="0"/>
              </a:rPr>
              <a:t>inefficient at low load: delay in channel access, 1/N bandwidth allocated even if only 1 active node! 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random access MAC protocols: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</a:rPr>
              <a:t>efficient at low load: single node can fully utilize channel</a:t>
            </a:r>
          </a:p>
          <a:p>
            <a:pPr lvl="1"/>
            <a:r>
              <a:rPr lang="en-US" dirty="0">
                <a:ea typeface="ＭＳ Ｐゴシック" charset="0"/>
              </a:rPr>
              <a:t>high load: collision overhead</a:t>
            </a:r>
          </a:p>
          <a:p>
            <a:pPr>
              <a:buFont typeface="ZapfDingbats" charset="0"/>
              <a:buNone/>
            </a:pP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taking turns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protocols: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ZapfDingbats" charset="0"/>
              <a:buNone/>
            </a:pPr>
            <a:r>
              <a:rPr lang="en-US" dirty="0">
                <a:ea typeface="ＭＳ Ｐゴシック" charset="0"/>
              </a:rPr>
              <a:t>look for best of both worlds!</a:t>
            </a:r>
          </a:p>
        </p:txBody>
      </p:sp>
    </p:spTree>
    <p:extLst>
      <p:ext uri="{BB962C8B-B14F-4D97-AF65-F5344CB8AC3E}">
        <p14:creationId xmlns:p14="http://schemas.microsoft.com/office/powerpoint/2010/main" val="185983258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8741F89-0A70-374A-A7E6-8B02489268CE}" type="slidenum">
              <a:rPr lang="en-US" sz="1200" i="0" smtClean="0">
                <a:latin typeface="Calibri"/>
                <a:cs typeface="Calibri"/>
              </a:rPr>
              <a:pPr/>
              <a:t>46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80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Taking Turns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ea typeface="ＭＳ Ｐゴシック" charset="0"/>
                <a:cs typeface="ＭＳ Ｐゴシック" charset="0"/>
              </a:rPr>
              <a:t> MAC protocols</a:t>
            </a:r>
          </a:p>
        </p:txBody>
      </p:sp>
      <p:sp>
        <p:nvSpPr>
          <p:cNvPr id="80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4648200"/>
          </a:xfrm>
        </p:spPr>
        <p:txBody>
          <a:bodyPr>
            <a:normAutofit/>
          </a:bodyPr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Polling:</a:t>
            </a:r>
            <a:r>
              <a:rPr lang="en-US" sz="2400" b="1" dirty="0">
                <a:ea typeface="ＭＳ Ｐゴシック" charset="0"/>
                <a:cs typeface="ＭＳ Ｐゴシック" charset="0"/>
              </a:rPr>
              <a:t> 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master node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invites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slave nodes to transmit in turn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typically used with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dumb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slave devices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concerns:</a:t>
            </a:r>
          </a:p>
          <a:p>
            <a:pPr lvl="1"/>
            <a:r>
              <a:rPr lang="en-US" sz="2000" dirty="0">
                <a:ea typeface="ＭＳ Ｐゴシック" charset="0"/>
              </a:rPr>
              <a:t>polling overhead </a:t>
            </a:r>
          </a:p>
          <a:p>
            <a:pPr lvl="1"/>
            <a:r>
              <a:rPr lang="en-US" sz="2000" dirty="0">
                <a:ea typeface="ＭＳ Ｐゴシック" charset="0"/>
              </a:rPr>
              <a:t>latency</a:t>
            </a:r>
          </a:p>
          <a:p>
            <a:pPr lvl="1"/>
            <a:r>
              <a:rPr lang="en-US" sz="2000" dirty="0">
                <a:ea typeface="ＭＳ Ｐゴシック" charset="0"/>
              </a:rPr>
              <a:t>single point of failure (master)</a:t>
            </a:r>
            <a:endParaRPr lang="en-US" dirty="0">
              <a:ea typeface="ＭＳ Ｐゴシック" charset="0"/>
            </a:endParaRP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5426075" y="2446338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68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2446338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7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0908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0909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6835775" y="2679700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6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2679700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5154613" y="2974975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70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2974975"/>
                        <a:ext cx="5222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0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4883150" y="3503613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71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3503613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1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4611688" y="4032250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72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4032250"/>
                        <a:ext cx="5222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2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0913" name="Text Box 40"/>
          <p:cNvSpPr txBox="1">
            <a:spLocks noChangeArrowheads="1"/>
          </p:cNvSpPr>
          <p:nvPr/>
        </p:nvSpPr>
        <p:spPr bwMode="auto">
          <a:xfrm>
            <a:off x="6616700" y="3141663"/>
            <a:ext cx="8425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master</a:t>
            </a:r>
          </a:p>
        </p:txBody>
      </p:sp>
      <p:sp>
        <p:nvSpPr>
          <p:cNvPr id="80914" name="Text Box 41"/>
          <p:cNvSpPr txBox="1">
            <a:spLocks noChangeArrowheads="1"/>
          </p:cNvSpPr>
          <p:nvPr/>
        </p:nvSpPr>
        <p:spPr bwMode="auto">
          <a:xfrm>
            <a:off x="4379913" y="4711700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slaves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6823075" y="2641600"/>
            <a:ext cx="560388" cy="336550"/>
            <a:chOff x="4212" y="2867"/>
            <a:chExt cx="353" cy="212"/>
          </a:xfrm>
        </p:grpSpPr>
        <p:sp>
          <p:nvSpPr>
            <p:cNvPr id="80922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80923" name="Text Box 43"/>
            <p:cNvSpPr txBox="1">
              <a:spLocks noChangeArrowheads="1"/>
            </p:cNvSpPr>
            <p:nvPr/>
          </p:nvSpPr>
          <p:spPr bwMode="auto">
            <a:xfrm>
              <a:off x="4227" y="2867"/>
              <a:ext cx="3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chemeClr val="bg1"/>
                  </a:solidFill>
                  <a:latin typeface="Calibri"/>
                </a:rPr>
                <a:t>poll</a:t>
              </a: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872038" y="3563944"/>
            <a:ext cx="595312" cy="338138"/>
            <a:chOff x="4415" y="2367"/>
            <a:chExt cx="375" cy="213"/>
          </a:xfrm>
        </p:grpSpPr>
        <p:sp>
          <p:nvSpPr>
            <p:cNvPr id="80920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80921" name="Text Box 47"/>
            <p:cNvSpPr txBox="1">
              <a:spLocks noChangeArrowheads="1"/>
            </p:cNvSpPr>
            <p:nvPr/>
          </p:nvSpPr>
          <p:spPr bwMode="auto">
            <a:xfrm>
              <a:off x="4415" y="2367"/>
              <a:ext cx="35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chemeClr val="bg1"/>
                  </a:solidFill>
                  <a:latin typeface="Calibri"/>
                </a:rPr>
                <a:t>data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5378450" y="2446344"/>
            <a:ext cx="595313" cy="338138"/>
            <a:chOff x="4415" y="2367"/>
            <a:chExt cx="375" cy="213"/>
          </a:xfrm>
        </p:grpSpPr>
        <p:sp>
          <p:nvSpPr>
            <p:cNvPr id="80918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80919" name="Text Box 51"/>
            <p:cNvSpPr txBox="1">
              <a:spLocks noChangeArrowheads="1"/>
            </p:cNvSpPr>
            <p:nvPr/>
          </p:nvSpPr>
          <p:spPr bwMode="auto">
            <a:xfrm>
              <a:off x="4415" y="2367"/>
              <a:ext cx="35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chemeClr val="bg1"/>
                  </a:solidFill>
                  <a:latin typeface="Calibri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68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11184E5-CEB6-C643-843D-6F8E7D0D55F3}" type="slidenum">
              <a:rPr lang="en-US" sz="1200" i="0" smtClean="0">
                <a:latin typeface="Calibri"/>
                <a:cs typeface="Calibri"/>
              </a:rPr>
              <a:pPr/>
              <a:t>47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829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Taking Turns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ea typeface="ＭＳ Ｐゴシック" charset="0"/>
                <a:cs typeface="ＭＳ Ｐゴシック" charset="0"/>
              </a:rPr>
              <a:t> MAC protocols</a:t>
            </a:r>
          </a:p>
        </p:txBody>
      </p:sp>
      <p:sp>
        <p:nvSpPr>
          <p:cNvPr id="82953" name="Rectangle 4"/>
          <p:cNvSpPr>
            <a:spLocks noChangeArrowheads="1"/>
          </p:cNvSpPr>
          <p:nvPr/>
        </p:nvSpPr>
        <p:spPr bwMode="auto">
          <a:xfrm>
            <a:off x="600074" y="1376363"/>
            <a:ext cx="42386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i="0" dirty="0">
                <a:solidFill>
                  <a:srgbClr val="FF0000"/>
                </a:solidFill>
                <a:latin typeface="Calibri"/>
              </a:rPr>
              <a:t>Token passing:</a:t>
            </a:r>
            <a:endParaRPr lang="en-US" sz="2800" b="1" i="0" dirty="0">
              <a:latin typeface="Calibri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400" i="0" dirty="0">
                <a:latin typeface="Calibri"/>
              </a:rPr>
              <a:t>control </a:t>
            </a:r>
            <a:r>
              <a:rPr lang="en-US" sz="2400" b="1" i="0" dirty="0">
                <a:latin typeface="Calibri"/>
              </a:rPr>
              <a:t>token </a:t>
            </a:r>
            <a:r>
              <a:rPr lang="en-US" sz="2400" i="0" dirty="0">
                <a:latin typeface="Calibri"/>
              </a:rPr>
              <a:t>passed from one node to next sequentially.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400" i="0" dirty="0">
                <a:latin typeface="Calibri"/>
              </a:rPr>
              <a:t>token message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400" i="0" dirty="0">
                <a:latin typeface="Calibri"/>
              </a:rPr>
              <a:t>concerns: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i="0" dirty="0">
                <a:latin typeface="Calibri"/>
              </a:rPr>
              <a:t>token overhead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i="0" dirty="0">
                <a:latin typeface="Calibri"/>
              </a:rPr>
              <a:t>latency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i="0" dirty="0">
                <a:latin typeface="Calibri"/>
              </a:rPr>
              <a:t>single point of failure (token)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>
                <a:latin typeface="Calibri"/>
              </a:rPr>
              <a:t>concerns fixed in part by a slotted ring (many simultaneous </a:t>
            </a:r>
            <a:r>
              <a:rPr lang="en-US" sz="2000" i="1" dirty="0">
                <a:latin typeface="Calibri"/>
              </a:rPr>
              <a:t>tokens)</a:t>
            </a:r>
            <a:r>
              <a:rPr lang="en-US" sz="2000" dirty="0">
                <a:latin typeface="Calibri"/>
              </a:rPr>
              <a:t>  </a:t>
            </a:r>
            <a:endParaRPr lang="en-US" sz="2000" i="0" dirty="0">
              <a:latin typeface="Calibri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i="0" dirty="0">
                <a:latin typeface="Calibri"/>
              </a:rPr>
              <a:t> </a:t>
            </a: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6057900" y="2106613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78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2106613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6175375" y="5527675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7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5527675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4714875" y="3724275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0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724275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7551738" y="3681413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1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738" y="3681413"/>
                        <a:ext cx="5222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 dirty="0">
                <a:solidFill>
                  <a:schemeClr val="bg1"/>
                </a:solidFill>
                <a:latin typeface="Calibri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 dirty="0">
                <a:solidFill>
                  <a:schemeClr val="bg1"/>
                </a:solidFill>
                <a:latin typeface="Calibri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84513"/>
            <a:ext cx="979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(nothing</a:t>
            </a:r>
          </a:p>
          <a:p>
            <a:r>
              <a:rPr lang="en-US" sz="1800" i="0" dirty="0">
                <a:latin typeface="Calibri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 dirty="0">
                <a:solidFill>
                  <a:schemeClr val="bg1"/>
                </a:solidFill>
                <a:latin typeface="Calibri"/>
              </a:rPr>
              <a:t>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049" y="5900383"/>
            <a:ext cx="6892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Cambridge students – this is YOUR heritage</a:t>
            </a:r>
          </a:p>
          <a:p>
            <a:r>
              <a:rPr lang="en-US" dirty="0"/>
              <a:t>Cambridge RING, Cambridge Fast RING,</a:t>
            </a:r>
          </a:p>
          <a:p>
            <a:r>
              <a:rPr lang="en-US" dirty="0"/>
              <a:t>Cambridge Backbone RING, these things gave us ATDM (and ATM) </a:t>
            </a:r>
          </a:p>
        </p:txBody>
      </p:sp>
    </p:spTree>
    <p:extLst>
      <p:ext uri="{BB962C8B-B14F-4D97-AF65-F5344CB8AC3E}">
        <p14:creationId xmlns:p14="http://schemas.microsoft.com/office/powerpoint/2010/main" val="259507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091406" y="2382777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313656" y="2155764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272506" y="2155764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747168" y="2155764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1315243" y="2043052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180681" y="2046227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413668" y="2127189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1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359818" y="2112902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3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824956" y="2119252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4</a:t>
            </a: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4171156" y="2151002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5130006" y="2151002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5604668" y="2151002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>
            <a:off x="4172743" y="2038289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4271168" y="2122427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1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217318" y="2108139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3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682456" y="2114489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Calibri"/>
              </a:rPr>
              <a:t>4</a:t>
            </a: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1796256" y="21478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2272506" y="2152589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>
            <a:off x="2748756" y="2152589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>
            <a:off x="3225006" y="2152589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3706018" y="2143064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>
            <a:off x="4653756" y="21478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6" name="Line 40"/>
          <p:cNvSpPr>
            <a:spLocks noChangeShapeType="1"/>
          </p:cNvSpPr>
          <p:nvPr/>
        </p:nvSpPr>
        <p:spPr bwMode="auto">
          <a:xfrm>
            <a:off x="5601493" y="2143064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>
            <a:off x="6549231" y="2138302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8" name="Line 42"/>
          <p:cNvSpPr>
            <a:spLocks noChangeShapeType="1"/>
          </p:cNvSpPr>
          <p:nvPr/>
        </p:nvSpPr>
        <p:spPr bwMode="auto">
          <a:xfrm>
            <a:off x="6082506" y="21478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29" name="Line 43"/>
          <p:cNvSpPr>
            <a:spLocks noChangeShapeType="1"/>
          </p:cNvSpPr>
          <p:nvPr/>
        </p:nvSpPr>
        <p:spPr bwMode="auto">
          <a:xfrm>
            <a:off x="7030243" y="2052577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>
            <a:off x="5130006" y="21478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359818" y="1528702"/>
            <a:ext cx="70914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alibri"/>
              </a:rPr>
              <a:t>slot</a:t>
            </a:r>
          </a:p>
          <a:p>
            <a:r>
              <a:rPr lang="en-US" sz="1600" i="0" dirty="0">
                <a:latin typeface="Calibri"/>
              </a:rPr>
              <a:t>frame</a:t>
            </a:r>
          </a:p>
        </p:txBody>
      </p:sp>
      <p:sp>
        <p:nvSpPr>
          <p:cNvPr id="32" name="Line 46"/>
          <p:cNvSpPr>
            <a:spLocks noChangeShapeType="1"/>
          </p:cNvSpPr>
          <p:nvPr/>
        </p:nvSpPr>
        <p:spPr bwMode="auto">
          <a:xfrm>
            <a:off x="3171031" y="1860489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3" name="Line 47"/>
          <p:cNvSpPr>
            <a:spLocks noChangeShapeType="1"/>
          </p:cNvSpPr>
          <p:nvPr/>
        </p:nvSpPr>
        <p:spPr bwMode="auto">
          <a:xfrm flipH="1">
            <a:off x="1326356" y="1855727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4" name="Line 48"/>
          <p:cNvSpPr>
            <a:spLocks noChangeShapeType="1"/>
          </p:cNvSpPr>
          <p:nvPr/>
        </p:nvSpPr>
        <p:spPr bwMode="auto">
          <a:xfrm>
            <a:off x="1305718" y="176841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4164806" y="172555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1104106" y="3549215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1326356" y="3322202"/>
            <a:ext cx="479425" cy="230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2285206" y="3322202"/>
            <a:ext cx="479425" cy="230188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2759868" y="3322202"/>
            <a:ext cx="479425" cy="2301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1264278" y="3274577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1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2220674" y="3279340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3</a:t>
            </a: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2685812" y="3285690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4</a:t>
            </a: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5615781" y="3322203"/>
            <a:ext cx="479425" cy="230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5563949" y="3293628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1</a:t>
            </a:r>
          </a:p>
        </p:txBody>
      </p:sp>
      <p:sp>
        <p:nvSpPr>
          <p:cNvPr id="52" name="Line 34"/>
          <p:cNvSpPr>
            <a:spLocks noChangeShapeType="1"/>
          </p:cNvSpPr>
          <p:nvPr/>
        </p:nvSpPr>
        <p:spPr bwMode="auto">
          <a:xfrm>
            <a:off x="1808956" y="331426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3" name="Line 35"/>
          <p:cNvSpPr>
            <a:spLocks noChangeShapeType="1"/>
          </p:cNvSpPr>
          <p:nvPr/>
        </p:nvSpPr>
        <p:spPr bwMode="auto">
          <a:xfrm>
            <a:off x="2285206" y="33190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4" name="Line 36"/>
          <p:cNvSpPr>
            <a:spLocks noChangeShapeType="1"/>
          </p:cNvSpPr>
          <p:nvPr/>
        </p:nvSpPr>
        <p:spPr bwMode="auto">
          <a:xfrm>
            <a:off x="2761456" y="33190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5" name="Line 37"/>
          <p:cNvSpPr>
            <a:spLocks noChangeShapeType="1"/>
          </p:cNvSpPr>
          <p:nvPr/>
        </p:nvSpPr>
        <p:spPr bwMode="auto">
          <a:xfrm>
            <a:off x="3237706" y="33190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6" name="Line 38"/>
          <p:cNvSpPr>
            <a:spLocks noChangeShapeType="1"/>
          </p:cNvSpPr>
          <p:nvPr/>
        </p:nvSpPr>
        <p:spPr bwMode="auto">
          <a:xfrm>
            <a:off x="3718718" y="3309502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7" name="Line 39"/>
          <p:cNvSpPr>
            <a:spLocks noChangeShapeType="1"/>
          </p:cNvSpPr>
          <p:nvPr/>
        </p:nvSpPr>
        <p:spPr bwMode="auto">
          <a:xfrm>
            <a:off x="4666456" y="331426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8" name="Line 40"/>
          <p:cNvSpPr>
            <a:spLocks noChangeShapeType="1"/>
          </p:cNvSpPr>
          <p:nvPr/>
        </p:nvSpPr>
        <p:spPr bwMode="auto">
          <a:xfrm>
            <a:off x="5614193" y="3309502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59" name="Line 41"/>
          <p:cNvSpPr>
            <a:spLocks noChangeShapeType="1"/>
          </p:cNvSpPr>
          <p:nvPr/>
        </p:nvSpPr>
        <p:spPr bwMode="auto">
          <a:xfrm>
            <a:off x="6561931" y="330474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60" name="Line 42"/>
          <p:cNvSpPr>
            <a:spLocks noChangeShapeType="1"/>
          </p:cNvSpPr>
          <p:nvPr/>
        </p:nvSpPr>
        <p:spPr bwMode="auto">
          <a:xfrm>
            <a:off x="6095206" y="331426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62" name="Line 44"/>
          <p:cNvSpPr>
            <a:spLocks noChangeShapeType="1"/>
          </p:cNvSpPr>
          <p:nvPr/>
        </p:nvSpPr>
        <p:spPr bwMode="auto">
          <a:xfrm>
            <a:off x="5142706" y="331426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68" name="Line 41"/>
          <p:cNvSpPr>
            <a:spLocks noChangeShapeType="1"/>
          </p:cNvSpPr>
          <p:nvPr/>
        </p:nvSpPr>
        <p:spPr bwMode="auto">
          <a:xfrm>
            <a:off x="7030243" y="331902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69" name="Line 41"/>
          <p:cNvSpPr>
            <a:spLocks noChangeShapeType="1"/>
          </p:cNvSpPr>
          <p:nvPr/>
        </p:nvSpPr>
        <p:spPr bwMode="auto">
          <a:xfrm>
            <a:off x="1330467" y="331426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70" name="Rectangle 26"/>
          <p:cNvSpPr>
            <a:spLocks noChangeArrowheads="1"/>
          </p:cNvSpPr>
          <p:nvPr/>
        </p:nvSpPr>
        <p:spPr bwMode="auto">
          <a:xfrm>
            <a:off x="1808956" y="3317718"/>
            <a:ext cx="479425" cy="230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71" name="Text Box 30"/>
          <p:cNvSpPr txBox="1">
            <a:spLocks noChangeArrowheads="1"/>
          </p:cNvSpPr>
          <p:nvPr/>
        </p:nvSpPr>
        <p:spPr bwMode="auto">
          <a:xfrm>
            <a:off x="1712448" y="3274577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1</a:t>
            </a:r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3247466" y="3317440"/>
            <a:ext cx="479425" cy="2301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73" name="Text Box 32"/>
          <p:cNvSpPr txBox="1">
            <a:spLocks noChangeArrowheads="1"/>
          </p:cNvSpPr>
          <p:nvPr/>
        </p:nvSpPr>
        <p:spPr bwMode="auto">
          <a:xfrm>
            <a:off x="3173410" y="3280927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4</a:t>
            </a:r>
          </a:p>
        </p:txBody>
      </p:sp>
      <p:sp>
        <p:nvSpPr>
          <p:cNvPr id="76" name="Line 38"/>
          <p:cNvSpPr>
            <a:spLocks noChangeShapeType="1"/>
          </p:cNvSpPr>
          <p:nvPr/>
        </p:nvSpPr>
        <p:spPr bwMode="auto">
          <a:xfrm>
            <a:off x="4160000" y="330978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02521" y="3927238"/>
            <a:ext cx="78549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ATM = Asynchronous Transfer Mode – an ugly expression</a:t>
            </a:r>
          </a:p>
          <a:p>
            <a:r>
              <a:rPr lang="en-US" dirty="0"/>
              <a:t>think of it as ATDM – Asynchronous Time Division Multiplexing</a:t>
            </a:r>
          </a:p>
          <a:p>
            <a:endParaRPr lang="en-US" dirty="0"/>
          </a:p>
          <a:p>
            <a:r>
              <a:rPr lang="en-US" dirty="0"/>
              <a:t>That</a:t>
            </a:r>
            <a:r>
              <a:rPr lang="fr-FR" dirty="0"/>
              <a:t>’</a:t>
            </a:r>
            <a:r>
              <a:rPr lang="en-US" dirty="0"/>
              <a:t>s a variant of </a:t>
            </a:r>
            <a:r>
              <a:rPr lang="en-US" b="1" dirty="0"/>
              <a:t>PACKET SWITCHING</a:t>
            </a:r>
            <a:r>
              <a:rPr lang="en-US" dirty="0"/>
              <a:t> to the rest of us – just like Ethernet</a:t>
            </a:r>
          </a:p>
          <a:p>
            <a:r>
              <a:rPr lang="en-US" dirty="0"/>
              <a:t>							but using fixed length slots/packets/cells</a:t>
            </a:r>
          </a:p>
          <a:p>
            <a:endParaRPr lang="en-US" dirty="0"/>
          </a:p>
          <a:p>
            <a:r>
              <a:rPr lang="en-US" dirty="0"/>
              <a:t>Use the media when you need it, but</a:t>
            </a:r>
          </a:p>
          <a:p>
            <a:r>
              <a:rPr lang="en-US" dirty="0"/>
              <a:t>	ATM had virtual circuits and these needed setup….</a:t>
            </a:r>
          </a:p>
          <a:p>
            <a:r>
              <a:rPr lang="en-US" dirty="0"/>
              <a:t>							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48999" y="1269968"/>
            <a:ext cx="560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TDM a sender may only use a pre-allocated slot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01399" y="2851082"/>
            <a:ext cx="602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ATM a sender transmits labeled cells whenever necessary </a:t>
            </a:r>
          </a:p>
        </p:txBody>
      </p:sp>
      <p:sp>
        <p:nvSpPr>
          <p:cNvPr id="81" name="Rectangle 27"/>
          <p:cNvSpPr>
            <a:spLocks noChangeArrowheads="1"/>
          </p:cNvSpPr>
          <p:nvPr/>
        </p:nvSpPr>
        <p:spPr bwMode="auto">
          <a:xfrm>
            <a:off x="3720894" y="3317440"/>
            <a:ext cx="479425" cy="230187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3656362" y="3274577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i="0" dirty="0">
                <a:latin typeface="Calibri"/>
              </a:rPr>
              <a:t>3</a:t>
            </a:r>
          </a:p>
        </p:txBody>
      </p:sp>
      <p:sp>
        <p:nvSpPr>
          <p:cNvPr id="83" name="Line 39"/>
          <p:cNvSpPr>
            <a:spLocks noChangeShapeType="1"/>
          </p:cNvSpPr>
          <p:nvPr/>
        </p:nvSpPr>
        <p:spPr bwMode="auto">
          <a:xfrm>
            <a:off x="1491882" y="3322202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84" name="Line 39"/>
          <p:cNvSpPr>
            <a:spLocks noChangeShapeType="1"/>
          </p:cNvSpPr>
          <p:nvPr/>
        </p:nvSpPr>
        <p:spPr bwMode="auto">
          <a:xfrm>
            <a:off x="1927282" y="3317440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85" name="Line 39"/>
          <p:cNvSpPr>
            <a:spLocks noChangeShapeType="1"/>
          </p:cNvSpPr>
          <p:nvPr/>
        </p:nvSpPr>
        <p:spPr bwMode="auto">
          <a:xfrm>
            <a:off x="2438061" y="3317440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86" name="Line 39"/>
          <p:cNvSpPr>
            <a:spLocks noChangeShapeType="1"/>
          </p:cNvSpPr>
          <p:nvPr/>
        </p:nvSpPr>
        <p:spPr bwMode="auto">
          <a:xfrm>
            <a:off x="2907428" y="3317440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87" name="Line 39"/>
          <p:cNvSpPr>
            <a:spLocks noChangeShapeType="1"/>
          </p:cNvSpPr>
          <p:nvPr/>
        </p:nvSpPr>
        <p:spPr bwMode="auto">
          <a:xfrm>
            <a:off x="3390598" y="3317440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88" name="Line 39"/>
          <p:cNvSpPr>
            <a:spLocks noChangeShapeType="1"/>
          </p:cNvSpPr>
          <p:nvPr/>
        </p:nvSpPr>
        <p:spPr bwMode="auto">
          <a:xfrm>
            <a:off x="3860509" y="3317440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89" name="Line 39"/>
          <p:cNvSpPr>
            <a:spLocks noChangeShapeType="1"/>
          </p:cNvSpPr>
          <p:nvPr/>
        </p:nvSpPr>
        <p:spPr bwMode="auto">
          <a:xfrm>
            <a:off x="5779933" y="3304740"/>
            <a:ext cx="0" cy="238125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340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Random Access MAC Protocols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cs typeface="Calibri"/>
              </a:rPr>
              <a:t>When node has packet to send</a:t>
            </a:r>
          </a:p>
          <a:p>
            <a:pPr lvl="1"/>
            <a:r>
              <a:rPr lang="en-US" dirty="0">
                <a:ea typeface="Calibri"/>
                <a:cs typeface="Calibri"/>
              </a:rPr>
              <a:t>Transmit at full channel data rate</a:t>
            </a:r>
          </a:p>
          <a:p>
            <a:pPr lvl="1"/>
            <a:r>
              <a:rPr lang="en-US" dirty="0">
                <a:ea typeface="Calibri"/>
                <a:cs typeface="Calibri"/>
              </a:rPr>
              <a:t>No </a:t>
            </a:r>
            <a:r>
              <a:rPr lang="en-US" i="1" dirty="0">
                <a:ea typeface="Calibri"/>
                <a:cs typeface="Calibri"/>
              </a:rPr>
              <a:t>a priori</a:t>
            </a:r>
            <a:r>
              <a:rPr lang="en-US" dirty="0">
                <a:ea typeface="Calibri"/>
                <a:cs typeface="Calibri"/>
              </a:rPr>
              <a:t> coordination among nodes</a:t>
            </a:r>
          </a:p>
          <a:p>
            <a:r>
              <a:rPr lang="en-US" dirty="0">
                <a:cs typeface="Calibri"/>
              </a:rPr>
              <a:t>Two or more transmitting nodes </a:t>
            </a:r>
            <a:r>
              <a:rPr lang="en-US" dirty="0">
                <a:ea typeface="AppleGothic" charset="0"/>
                <a:cs typeface="AppleGothic" charset="0"/>
                <a:sym typeface="Symbol" charset="0"/>
              </a:rPr>
              <a:t></a:t>
            </a:r>
            <a:r>
              <a:rPr lang="en-US" dirty="0">
                <a:cs typeface="Calibri"/>
              </a:rPr>
              <a:t>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collision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Data lost</a:t>
            </a:r>
          </a:p>
          <a:p>
            <a:r>
              <a:rPr lang="en-US" dirty="0">
                <a:cs typeface="Calibri"/>
              </a:rPr>
              <a:t>Random access MAC protocol specifies: </a:t>
            </a:r>
          </a:p>
          <a:p>
            <a:pPr lvl="1"/>
            <a:r>
              <a:rPr lang="en-US" dirty="0">
                <a:ea typeface="Calibri"/>
                <a:cs typeface="Calibri"/>
              </a:rPr>
              <a:t>How to detect collisions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How to recover from collisions </a:t>
            </a:r>
          </a:p>
          <a:p>
            <a:r>
              <a:rPr lang="en-US" dirty="0">
                <a:cs typeface="Calibri"/>
              </a:rPr>
              <a:t>Examples </a:t>
            </a:r>
          </a:p>
          <a:p>
            <a:pPr lvl="1"/>
            <a:r>
              <a:rPr lang="en-US" dirty="0">
                <a:ea typeface="Calibri"/>
                <a:cs typeface="Calibri"/>
              </a:rPr>
              <a:t>ALOHA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and Slotted ALOHA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CSMA, CSMA/CD, CSMA</a:t>
            </a:r>
            <a:r>
              <a:rPr lang="en-US" dirty="0">
                <a:ea typeface="Calibri"/>
                <a:cs typeface="Calibri"/>
              </a:rPr>
              <a:t>/CA (wireless)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7D714E3-7953-8D42-B041-41E2FCA56C5D}" type="slidenum">
              <a:rPr lang="en-US" sz="1200" i="0" smtClean="0">
                <a:latin typeface="Calibri"/>
                <a:cs typeface="Calibri"/>
              </a:rPr>
              <a:pPr/>
              <a:t>5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51825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Where is the link layer implemented?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466850"/>
            <a:ext cx="4075112" cy="4659313"/>
          </a:xfrm>
        </p:spPr>
        <p:txBody>
          <a:bodyPr>
            <a:normAutofit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in each and every host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link layer implemented in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adaptor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(aka </a:t>
            </a:r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network interface card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NIC)</a:t>
            </a:r>
          </a:p>
          <a:p>
            <a:pPr lvl="1"/>
            <a:r>
              <a:rPr lang="en-US" sz="2000" dirty="0">
                <a:ea typeface="ＭＳ Ｐゴシック" charset="0"/>
              </a:rPr>
              <a:t>Ethernet card, PCMCI card, 802.11 card</a:t>
            </a:r>
          </a:p>
          <a:p>
            <a:pPr lvl="1"/>
            <a:r>
              <a:rPr lang="en-US" sz="2000" dirty="0">
                <a:ea typeface="ＭＳ Ｐゴシック" charset="0"/>
              </a:rPr>
              <a:t>implements link, physical layer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attaches into host’s system buses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combination of hardware, software, firmware</a:t>
            </a:r>
          </a:p>
          <a:p>
            <a:pPr lvl="1"/>
            <a:endParaRPr lang="en-US" sz="2000" dirty="0">
              <a:ea typeface="ＭＳ Ｐゴシック" charset="0"/>
            </a:endParaRPr>
          </a:p>
        </p:txBody>
      </p:sp>
      <p:sp>
        <p:nvSpPr>
          <p:cNvPr id="27655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7656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7657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i="0" dirty="0">
                <a:latin typeface="Calibri"/>
              </a:rPr>
              <a:t>controller</a:t>
            </a:r>
          </a:p>
        </p:txBody>
      </p:sp>
      <p:sp>
        <p:nvSpPr>
          <p:cNvPr id="27658" name="Text Box 46"/>
          <p:cNvSpPr txBox="1">
            <a:spLocks noChangeArrowheads="1"/>
          </p:cNvSpPr>
          <p:nvPr/>
        </p:nvSpPr>
        <p:spPr bwMode="auto">
          <a:xfrm>
            <a:off x="6412966" y="4562475"/>
            <a:ext cx="980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latin typeface="Calibri"/>
              </a:rPr>
              <a:t>physical</a:t>
            </a:r>
          </a:p>
          <a:p>
            <a:pPr algn="ctr" eaLnBrk="1" hangingPunct="1"/>
            <a:r>
              <a:rPr lang="en-US" sz="1200" i="0" dirty="0">
                <a:latin typeface="Calibri"/>
              </a:rPr>
              <a:t>transmission</a:t>
            </a:r>
          </a:p>
        </p:txBody>
      </p:sp>
      <p:sp>
        <p:nvSpPr>
          <p:cNvPr id="27659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  <a:gd name="T12" fmla="*/ 0 w 361"/>
              <a:gd name="T13" fmla="*/ 0 h 478"/>
              <a:gd name="T14" fmla="*/ 361 w 361"/>
              <a:gd name="T15" fmla="*/ 478 h 4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0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1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2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i="0" dirty="0" err="1">
                <a:latin typeface="Calibri"/>
              </a:rPr>
              <a:t>cpu</a:t>
            </a:r>
            <a:endParaRPr lang="en-US" sz="1200" i="0" dirty="0">
              <a:latin typeface="Calibri"/>
            </a:endParaRPr>
          </a:p>
        </p:txBody>
      </p:sp>
      <p:sp>
        <p:nvSpPr>
          <p:cNvPr id="27663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i="0" dirty="0">
                <a:latin typeface="Calibri"/>
              </a:rPr>
              <a:t>memory</a:t>
            </a:r>
          </a:p>
        </p:txBody>
      </p:sp>
      <p:sp>
        <p:nvSpPr>
          <p:cNvPr id="27664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5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6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160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Calibri"/>
              </a:rPr>
              <a:t>host </a:t>
            </a:r>
          </a:p>
          <a:p>
            <a:pPr eaLnBrk="1" hangingPunct="1"/>
            <a:r>
              <a:rPr lang="en-US" sz="1200" dirty="0">
                <a:latin typeface="Calibri"/>
              </a:rPr>
              <a:t>bus </a:t>
            </a:r>
          </a:p>
          <a:p>
            <a:pPr eaLnBrk="1" hangingPunct="1"/>
            <a:r>
              <a:rPr lang="en-US" sz="1200" dirty="0">
                <a:latin typeface="Calibri"/>
              </a:rPr>
              <a:t>(e.g., PCI)</a:t>
            </a:r>
          </a:p>
        </p:txBody>
      </p:sp>
      <p:sp>
        <p:nvSpPr>
          <p:cNvPr id="27667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8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69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70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65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Calibri"/>
              </a:rPr>
              <a:t>network adapter</a:t>
            </a:r>
          </a:p>
          <a:p>
            <a:pPr eaLnBrk="1" hangingPunct="1"/>
            <a:r>
              <a:rPr lang="en-US" sz="1200" dirty="0">
                <a:latin typeface="Calibri"/>
              </a:rPr>
              <a:t>card</a:t>
            </a:r>
          </a:p>
        </p:txBody>
      </p:sp>
      <p:sp>
        <p:nvSpPr>
          <p:cNvPr id="27671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7672" name="Text Box 60"/>
          <p:cNvSpPr txBox="1">
            <a:spLocks noChangeArrowheads="1"/>
          </p:cNvSpPr>
          <p:nvPr/>
        </p:nvSpPr>
        <p:spPr bwMode="auto">
          <a:xfrm>
            <a:off x="6889750" y="2287588"/>
            <a:ext cx="11520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Calibri"/>
              </a:rPr>
              <a:t>host schematic</a:t>
            </a:r>
          </a:p>
        </p:txBody>
      </p:sp>
      <p:sp>
        <p:nvSpPr>
          <p:cNvPr id="27673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5097463" y="2743200"/>
            <a:ext cx="1460500" cy="2065338"/>
            <a:chOff x="2695" y="1728"/>
            <a:chExt cx="920" cy="1301"/>
          </a:xfrm>
        </p:grpSpPr>
        <p:sp>
          <p:nvSpPr>
            <p:cNvPr id="27677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520"/>
                <a:gd name="T17" fmla="*/ 390 w 390"/>
                <a:gd name="T18" fmla="*/ 520 h 5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78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443"/>
                <a:gd name="T17" fmla="*/ 275 w 275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79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0" name="Text Box 65"/>
            <p:cNvSpPr txBox="1">
              <a:spLocks noChangeArrowheads="1"/>
            </p:cNvSpPr>
            <p:nvPr/>
          </p:nvSpPr>
          <p:spPr bwMode="auto">
            <a:xfrm>
              <a:off x="2702" y="1728"/>
              <a:ext cx="55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latin typeface="Calibri"/>
                </a:rPr>
                <a:t>application</a:t>
              </a:r>
            </a:p>
            <a:p>
              <a:pPr algn="ctr" eaLnBrk="1" hangingPunct="1"/>
              <a:r>
                <a:rPr lang="en-US" sz="1200" i="0" dirty="0">
                  <a:latin typeface="Calibri"/>
                </a:rPr>
                <a:t>transport</a:t>
              </a:r>
            </a:p>
            <a:p>
              <a:pPr algn="ctr" eaLnBrk="1" hangingPunct="1"/>
              <a:r>
                <a:rPr lang="en-US" sz="1200" i="0" dirty="0">
                  <a:latin typeface="Calibri"/>
                </a:rPr>
                <a:t>network</a:t>
              </a:r>
            </a:p>
            <a:p>
              <a:pPr algn="ctr" eaLnBrk="1" hangingPunct="1"/>
              <a:r>
                <a:rPr lang="en-US" sz="1200" i="0" dirty="0">
                  <a:latin typeface="Calibri"/>
                </a:rPr>
                <a:t>link</a:t>
              </a:r>
            </a:p>
          </p:txBody>
        </p:sp>
        <p:sp>
          <p:nvSpPr>
            <p:cNvPr id="27681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2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3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4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5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6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7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8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89" name="Text Box 74"/>
            <p:cNvSpPr txBox="1">
              <a:spLocks noChangeArrowheads="1"/>
            </p:cNvSpPr>
            <p:nvPr/>
          </p:nvSpPr>
          <p:spPr bwMode="auto">
            <a:xfrm>
              <a:off x="2762" y="2345"/>
              <a:ext cx="43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200" i="0" dirty="0">
                <a:latin typeface="Calibri"/>
              </a:endParaRPr>
            </a:p>
            <a:p>
              <a:pPr algn="ctr" eaLnBrk="1" hangingPunct="1"/>
              <a:endParaRPr lang="en-US" sz="1200" i="0" dirty="0">
                <a:latin typeface="Calibri"/>
              </a:endParaRPr>
            </a:p>
            <a:p>
              <a:pPr algn="ctr" eaLnBrk="1" hangingPunct="1"/>
              <a:endParaRPr lang="en-US" sz="1200" i="0" dirty="0">
                <a:latin typeface="Calibri"/>
              </a:endParaRPr>
            </a:p>
            <a:p>
              <a:pPr algn="ctr" eaLnBrk="1" hangingPunct="1"/>
              <a:r>
                <a:rPr lang="en-US" sz="1200" i="0" dirty="0">
                  <a:latin typeface="Calibri"/>
                </a:rPr>
                <a:t>link</a:t>
              </a:r>
            </a:p>
            <a:p>
              <a:pPr algn="ctr" eaLnBrk="1" hangingPunct="1"/>
              <a:r>
                <a:rPr lang="en-US" sz="1200" i="0" dirty="0">
                  <a:latin typeface="Calibri"/>
                </a:rPr>
                <a:t>physical</a:t>
              </a:r>
            </a:p>
          </p:txBody>
        </p:sp>
        <p:sp>
          <p:nvSpPr>
            <p:cNvPr id="27690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1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2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3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4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5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6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7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98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7467600" y="1854200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9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854200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75" name="Picture 8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5173663"/>
            <a:ext cx="135096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5453063"/>
            <a:ext cx="1143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0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Key Ideas of Random Access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Carrier sense</a:t>
            </a:r>
            <a:endParaRPr lang="en-US" dirty="0">
              <a:cs typeface="Calibri"/>
            </a:endParaRPr>
          </a:p>
          <a:p>
            <a:pPr lvl="1"/>
            <a:r>
              <a:rPr lang="en-US" i="1" dirty="0">
                <a:ea typeface="Calibri"/>
                <a:cs typeface="Calibri"/>
              </a:rPr>
              <a:t>Listen before speaking, and don</a:t>
            </a:r>
            <a:r>
              <a:rPr lang="ja-JP" altLang="en-US" i="1" dirty="0">
                <a:ea typeface="Calibri"/>
                <a:cs typeface="Calibri"/>
              </a:rPr>
              <a:t>’</a:t>
            </a:r>
            <a:r>
              <a:rPr lang="en-US" i="1" dirty="0">
                <a:ea typeface="Calibri"/>
                <a:cs typeface="Calibri"/>
              </a:rPr>
              <a:t>t interrupt</a:t>
            </a:r>
          </a:p>
          <a:p>
            <a:pPr lvl="1"/>
            <a:r>
              <a:rPr lang="en-US" dirty="0">
                <a:ea typeface="Calibri"/>
                <a:cs typeface="Calibri"/>
              </a:rPr>
              <a:t>Checking if someone else is already sending data</a:t>
            </a:r>
          </a:p>
          <a:p>
            <a:pPr lvl="1"/>
            <a:r>
              <a:rPr lang="en-US" dirty="0">
                <a:ea typeface="Calibri"/>
                <a:cs typeface="Calibri"/>
              </a:rPr>
              <a:t>… and waiting till the other node is done</a:t>
            </a: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Collision detection</a:t>
            </a:r>
            <a:endParaRPr lang="en-US" dirty="0">
              <a:cs typeface="Calibri"/>
            </a:endParaRPr>
          </a:p>
          <a:p>
            <a:pPr lvl="1"/>
            <a:r>
              <a:rPr lang="en-US" i="1" dirty="0">
                <a:ea typeface="Calibri"/>
                <a:cs typeface="Calibri"/>
              </a:rPr>
              <a:t>If someone else starts talking at the same time, stop</a:t>
            </a:r>
          </a:p>
          <a:p>
            <a:pPr lvl="1"/>
            <a:r>
              <a:rPr lang="en-US" dirty="0">
                <a:ea typeface="Calibri"/>
                <a:cs typeface="Calibri"/>
              </a:rPr>
              <a:t>Realizing when two nodes are transmitting at once</a:t>
            </a:r>
          </a:p>
          <a:p>
            <a:pPr lvl="1"/>
            <a:r>
              <a:rPr lang="en-US" dirty="0">
                <a:ea typeface="Calibri"/>
                <a:cs typeface="Calibri"/>
              </a:rPr>
              <a:t>…by detecting that the data on the wire is garbled</a:t>
            </a: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Randomness</a:t>
            </a:r>
            <a:endParaRPr lang="en-US" dirty="0">
              <a:cs typeface="Calibri"/>
            </a:endParaRPr>
          </a:p>
          <a:p>
            <a:pPr lvl="1"/>
            <a:r>
              <a:rPr lang="en-US" i="1" dirty="0">
                <a:ea typeface="Calibri"/>
                <a:cs typeface="Calibri"/>
              </a:rPr>
              <a:t>Don</a:t>
            </a:r>
            <a:r>
              <a:rPr lang="ja-JP" altLang="en-US" i="1" dirty="0">
                <a:ea typeface="Calibri"/>
                <a:cs typeface="Calibri"/>
              </a:rPr>
              <a:t>’</a:t>
            </a:r>
            <a:r>
              <a:rPr lang="en-US" i="1" dirty="0">
                <a:ea typeface="Calibri"/>
                <a:cs typeface="Calibri"/>
              </a:rPr>
              <a:t>t start talking again right away</a:t>
            </a:r>
          </a:p>
          <a:p>
            <a:pPr lvl="1"/>
            <a:r>
              <a:rPr lang="en-US" dirty="0">
                <a:ea typeface="Calibri"/>
                <a:cs typeface="Calibri"/>
              </a:rPr>
              <a:t>Waiting for a random time before trying again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7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CSMA (Carrier Sense Multiple Access)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CSMA: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listen</a:t>
            </a:r>
            <a:r>
              <a:rPr lang="en-US" dirty="0">
                <a:cs typeface="Calibri"/>
              </a:rPr>
              <a:t> before transmit</a:t>
            </a:r>
          </a:p>
          <a:p>
            <a:pPr lvl="1"/>
            <a:r>
              <a:rPr lang="en-US" dirty="0">
                <a:ea typeface="Calibri"/>
                <a:cs typeface="Calibri"/>
              </a:rPr>
              <a:t>If channel sensed idle: transmit entire frame</a:t>
            </a:r>
          </a:p>
          <a:p>
            <a:pPr lvl="1"/>
            <a:r>
              <a:rPr lang="en-US" dirty="0">
                <a:ea typeface="Calibri"/>
                <a:cs typeface="Calibri"/>
              </a:rPr>
              <a:t>If channel sensed busy, defer transmission </a:t>
            </a:r>
            <a:br>
              <a:rPr lang="en-US" dirty="0">
                <a:ea typeface="Calibri"/>
                <a:cs typeface="Calibri"/>
              </a:rPr>
            </a:b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Human analogy: don</a:t>
            </a:r>
            <a:r>
              <a:rPr lang="ja-JP" altLang="en-US" dirty="0">
                <a:cs typeface="Calibri"/>
              </a:rPr>
              <a:t>’</a:t>
            </a:r>
            <a:r>
              <a:rPr lang="en-US" dirty="0">
                <a:cs typeface="Calibri"/>
              </a:rPr>
              <a:t>t interrupt others!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Does this eliminate all collisions?</a:t>
            </a:r>
          </a:p>
          <a:p>
            <a:pPr lvl="1"/>
            <a:r>
              <a:rPr lang="en-US" dirty="0">
                <a:cs typeface="Calibri"/>
              </a:rPr>
              <a:t>No, because of nonzero propagation delay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9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CSMA Collisions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>
              <a:cs typeface="Calibri"/>
            </a:endParaRPr>
          </a:p>
        </p:txBody>
      </p:sp>
      <p:pic>
        <p:nvPicPr>
          <p:cNvPr id="90117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322388"/>
            <a:ext cx="4506912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Rectangle 5"/>
          <p:cNvSpPr>
            <a:spLocks noChangeArrowheads="1"/>
          </p:cNvSpPr>
          <p:nvPr/>
        </p:nvSpPr>
        <p:spPr bwMode="auto">
          <a:xfrm>
            <a:off x="541338" y="1295400"/>
            <a:ext cx="379412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400" dirty="0"/>
              <a:t>P</a:t>
            </a:r>
            <a:r>
              <a:rPr lang="en-US" sz="2400" b="0" dirty="0"/>
              <a:t>ropagation delay:</a:t>
            </a:r>
            <a:r>
              <a:rPr lang="en-US" sz="2400" dirty="0"/>
              <a:t> </a:t>
            </a:r>
            <a:r>
              <a:rPr lang="en-US" sz="2400" b="0" dirty="0"/>
              <a:t>two nodes may not hear each other</a:t>
            </a:r>
            <a:r>
              <a:rPr lang="en-US" sz="2400" dirty="0"/>
              <a:t>’</a:t>
            </a:r>
            <a:r>
              <a:rPr lang="en-US" sz="2400" b="0" dirty="0"/>
              <a:t>s before sending.</a:t>
            </a:r>
          </a:p>
        </p:txBody>
      </p:sp>
      <p:sp>
        <p:nvSpPr>
          <p:cNvPr id="90119" name="Rectangle 6"/>
          <p:cNvSpPr>
            <a:spLocks noChangeArrowheads="1"/>
          </p:cNvSpPr>
          <p:nvPr/>
        </p:nvSpPr>
        <p:spPr bwMode="auto">
          <a:xfrm>
            <a:off x="533399" y="2495728"/>
            <a:ext cx="38020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endParaRPr lang="en-US" b="0" dirty="0">
              <a:latin typeface="Calibri"/>
            </a:endParaRPr>
          </a:p>
          <a:p>
            <a:pPr algn="l" eaLnBrk="0" hangingPunct="0"/>
            <a:r>
              <a:rPr lang="en-US" sz="2400" b="0" i="1" dirty="0">
                <a:latin typeface="Calibri"/>
              </a:rPr>
              <a:t>Would slots hurt or help?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95299" y="3765728"/>
            <a:ext cx="403860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endParaRPr lang="en-US" b="0" dirty="0">
              <a:latin typeface="Calibri"/>
            </a:endParaRPr>
          </a:p>
          <a:p>
            <a:pPr algn="l" eaLnBrk="0" hangingPunct="0"/>
            <a:r>
              <a:rPr lang="en-US" sz="2400" b="0" dirty="0">
                <a:latin typeface="Calibri"/>
              </a:rPr>
              <a:t>CSMA reduces but does not eliminate collisions</a:t>
            </a:r>
          </a:p>
          <a:p>
            <a:pPr algn="l" eaLnBrk="0" hangingPunct="0"/>
            <a:endParaRPr lang="en-US" sz="2400" i="1" dirty="0"/>
          </a:p>
          <a:p>
            <a:pPr algn="l" eaLnBrk="0" hangingPunct="0"/>
            <a:r>
              <a:rPr lang="en-US" sz="2400" b="0" i="1" dirty="0">
                <a:latin typeface="Calibri"/>
              </a:rPr>
              <a:t>Biggest remaining problem?</a:t>
            </a:r>
          </a:p>
          <a:p>
            <a:pPr algn="l" eaLnBrk="0" hangingPunct="0"/>
            <a:endParaRPr lang="en-US" sz="2400" b="0" i="1" dirty="0">
              <a:latin typeface="Calibri"/>
            </a:endParaRPr>
          </a:p>
          <a:p>
            <a:pPr algn="l" eaLnBrk="0" hangingPunct="0"/>
            <a:r>
              <a:rPr lang="en-US" sz="2400" dirty="0"/>
              <a:t>Collisions still take full slot!</a:t>
            </a:r>
          </a:p>
          <a:p>
            <a:pPr algn="l" eaLnBrk="0" hangingPunct="0"/>
            <a:r>
              <a:rPr lang="en-US" sz="2400" dirty="0"/>
              <a:t>How do you fix that?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648200" y="26035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648200" y="29083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48200" y="32131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48200" y="35179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48200" y="38227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648200" y="41275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648200" y="44323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648200" y="47371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648200" y="50419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648200" y="53467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648200" y="56515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648200" y="59563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48200" y="6261100"/>
            <a:ext cx="3860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/>
      <p:bldP spid="8" grpId="0" build="p"/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CSMA/CD (Collision Detection)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cs typeface="Calibri"/>
              </a:rPr>
              <a:t>CSMA/CD: carrier sensing, deferral as in CSMA</a:t>
            </a:r>
          </a:p>
          <a:p>
            <a:pPr lvl="1"/>
            <a:r>
              <a:rPr lang="en-US" b="1" dirty="0">
                <a:ea typeface="Calibri"/>
                <a:cs typeface="Calibri"/>
              </a:rPr>
              <a:t>Collisions detected within short time</a:t>
            </a:r>
          </a:p>
          <a:p>
            <a:pPr lvl="1"/>
            <a:r>
              <a:rPr lang="en-US" dirty="0">
                <a:ea typeface="Calibri"/>
                <a:cs typeface="Calibri"/>
              </a:rPr>
              <a:t>Colliding transmissions aborted, reducing wastage </a:t>
            </a:r>
            <a:br>
              <a:rPr lang="en-US" dirty="0">
                <a:ea typeface="Calibri"/>
                <a:cs typeface="Calibri"/>
              </a:rPr>
            </a:b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Collision detection easy in wired LANs:</a:t>
            </a:r>
          </a:p>
          <a:p>
            <a:pPr lvl="1"/>
            <a:r>
              <a:rPr lang="en-US" dirty="0">
                <a:ea typeface="Calibri"/>
                <a:cs typeface="Calibri"/>
              </a:rPr>
              <a:t>Compare transmitted, received signals</a:t>
            </a:r>
            <a:br>
              <a:rPr lang="en-US" dirty="0">
                <a:ea typeface="Calibri"/>
                <a:cs typeface="Calibri"/>
              </a:rPr>
            </a:b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Collision detection difficult in wireless LANs:</a:t>
            </a:r>
          </a:p>
          <a:p>
            <a:pPr lvl="1"/>
            <a:r>
              <a:rPr lang="en-US" dirty="0">
                <a:ea typeface="Calibri"/>
                <a:cs typeface="Calibri"/>
              </a:rPr>
              <a:t>Reception shut off while transmitting (well, perhaps not)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ea typeface="Calibri"/>
                <a:cs typeface="Calibri"/>
              </a:rPr>
              <a:t>Not perfect broadcast (limited range) so collisions local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ea typeface="Calibri"/>
                <a:cs typeface="Calibri"/>
              </a:rPr>
              <a:t>Leads to use of </a:t>
            </a:r>
            <a:r>
              <a:rPr lang="en-US" i="1" dirty="0">
                <a:ea typeface="Calibri"/>
                <a:cs typeface="Calibri"/>
              </a:rPr>
              <a:t>collision avoidance</a:t>
            </a:r>
            <a:r>
              <a:rPr lang="en-US" dirty="0">
                <a:ea typeface="Calibri"/>
                <a:cs typeface="Calibri"/>
              </a:rPr>
              <a:t> instead (later)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5459413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CSMA/CD Collision Detection</a:t>
            </a:r>
          </a:p>
        </p:txBody>
      </p:sp>
      <p:sp>
        <p:nvSpPr>
          <p:cNvPr id="979972" name="Rectangle 4"/>
          <p:cNvSpPr>
            <a:spLocks noChangeArrowheads="1"/>
          </p:cNvSpPr>
          <p:nvPr/>
        </p:nvSpPr>
        <p:spPr bwMode="auto">
          <a:xfrm>
            <a:off x="533400" y="1295400"/>
            <a:ext cx="29845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sz="2400" dirty="0">
                <a:solidFill>
                  <a:srgbClr val="FFCC00"/>
                </a:solidFill>
                <a:latin typeface="Calibri"/>
              </a:rPr>
              <a:t>B</a:t>
            </a:r>
            <a:r>
              <a:rPr lang="en-US" sz="2400" b="0" dirty="0">
                <a:latin typeface="Calibri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D</a:t>
            </a:r>
            <a:r>
              <a:rPr lang="en-US" sz="2400" b="0" dirty="0">
                <a:latin typeface="Calibri"/>
              </a:rPr>
              <a:t> can tell that collision occurred.</a:t>
            </a:r>
          </a:p>
          <a:p>
            <a:pPr algn="l" eaLnBrk="0" hangingPunct="0"/>
            <a:endParaRPr lang="en-US" b="0" dirty="0">
              <a:latin typeface="Calibri"/>
            </a:endParaRPr>
          </a:p>
          <a:p>
            <a:pPr algn="l" eaLnBrk="0" hangingPunct="0"/>
            <a:r>
              <a:rPr lang="en-US" sz="2000" b="0" dirty="0">
                <a:latin typeface="Calibri"/>
              </a:rPr>
              <a:t>Note: for this to work, need restrictions on </a:t>
            </a:r>
            <a:r>
              <a:rPr lang="en-US" sz="2000" dirty="0">
                <a:latin typeface="Calibri"/>
              </a:rPr>
              <a:t>minimum frame size</a:t>
            </a:r>
            <a:r>
              <a:rPr lang="en-US" sz="2000" b="0" dirty="0">
                <a:latin typeface="Calibri"/>
              </a:rPr>
              <a:t> and </a:t>
            </a:r>
            <a:r>
              <a:rPr lang="en-US" sz="2000" dirty="0">
                <a:latin typeface="Calibri"/>
              </a:rPr>
              <a:t>maximum distance.  Why?</a:t>
            </a:r>
            <a:endParaRPr lang="en-US" sz="2000" b="0" dirty="0"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958771" y="31387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958771" y="34435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958771" y="37483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958771" y="40531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958771" y="43579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958771" y="46627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958771" y="49675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958771" y="52723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958771" y="55771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958771" y="58819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958771" y="6186714"/>
            <a:ext cx="4659085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2" grpId="0" build="allAtOnce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Limits on CSMA/CD Network Length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06725"/>
            <a:ext cx="8458200" cy="3698875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Calibri"/>
              </a:rPr>
              <a:t>Latency depends on physical length of link</a:t>
            </a:r>
          </a:p>
          <a:p>
            <a:pPr lvl="1"/>
            <a:r>
              <a:rPr lang="en-US" dirty="0">
                <a:ea typeface="Calibri"/>
                <a:cs typeface="Calibri"/>
              </a:rPr>
              <a:t>Time to propagate a packet from one end to the other</a:t>
            </a:r>
          </a:p>
          <a:p>
            <a:r>
              <a:rPr lang="en-US" dirty="0">
                <a:cs typeface="Calibri"/>
              </a:rPr>
              <a:t> Suppose </a:t>
            </a:r>
            <a:r>
              <a:rPr lang="en-US" i="1" dirty="0">
                <a:cs typeface="Calibri"/>
              </a:rPr>
              <a:t>A</a:t>
            </a:r>
            <a:r>
              <a:rPr lang="en-US" dirty="0">
                <a:cs typeface="Calibri"/>
              </a:rPr>
              <a:t> sends a packet at time</a:t>
            </a:r>
            <a:r>
              <a:rPr lang="en-US" b="1" dirty="0">
                <a:cs typeface="Calibri"/>
              </a:rPr>
              <a:t> </a:t>
            </a:r>
            <a:r>
              <a:rPr lang="en-US" b="1" i="1" dirty="0">
                <a:cs typeface="Calibri"/>
              </a:rPr>
              <a:t>t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And </a:t>
            </a:r>
            <a:r>
              <a:rPr lang="en-US" i="1" dirty="0">
                <a:ea typeface="Calibri"/>
                <a:cs typeface="Calibri"/>
              </a:rPr>
              <a:t>B</a:t>
            </a:r>
            <a:r>
              <a:rPr lang="en-US" dirty="0">
                <a:ea typeface="Calibri"/>
                <a:cs typeface="Calibri"/>
              </a:rPr>
              <a:t> sees an idle line at a time just before </a:t>
            </a:r>
            <a:r>
              <a:rPr lang="en-US" b="1" i="1" dirty="0" err="1">
                <a:ea typeface="Calibri"/>
                <a:cs typeface="Calibri"/>
              </a:rPr>
              <a:t>t</a:t>
            </a:r>
            <a:r>
              <a:rPr lang="en-US" dirty="0" err="1">
                <a:ea typeface="Calibri"/>
                <a:cs typeface="Calibri"/>
              </a:rPr>
              <a:t>+</a:t>
            </a:r>
            <a:r>
              <a:rPr lang="en-US" b="1" i="1" dirty="0" err="1">
                <a:ea typeface="Calibri"/>
                <a:cs typeface="Calibri"/>
              </a:rPr>
              <a:t>d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… so </a:t>
            </a:r>
            <a:r>
              <a:rPr lang="en-US" i="1" dirty="0">
                <a:ea typeface="Calibri"/>
                <a:cs typeface="Calibri"/>
              </a:rPr>
              <a:t>B</a:t>
            </a:r>
            <a:r>
              <a:rPr lang="en-US" dirty="0">
                <a:ea typeface="Calibri"/>
                <a:cs typeface="Calibri"/>
              </a:rPr>
              <a:t> happily starts transmitting a packet</a:t>
            </a:r>
          </a:p>
          <a:p>
            <a:r>
              <a:rPr lang="en-US" i="1" dirty="0">
                <a:cs typeface="Calibri"/>
              </a:rPr>
              <a:t>B</a:t>
            </a:r>
            <a:r>
              <a:rPr lang="en-US" dirty="0">
                <a:cs typeface="Calibri"/>
              </a:rPr>
              <a:t> detects a collision, and sends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jamming signal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But </a:t>
            </a:r>
            <a:r>
              <a:rPr lang="en-US" i="1" dirty="0">
                <a:ea typeface="Calibri"/>
                <a:cs typeface="Calibri"/>
              </a:rPr>
              <a:t>A</a:t>
            </a:r>
            <a:r>
              <a:rPr lang="en-US" dirty="0">
                <a:ea typeface="Calibri"/>
                <a:cs typeface="Calibri"/>
              </a:rPr>
              <a:t> can</a:t>
            </a:r>
            <a:r>
              <a:rPr lang="ja-JP" altLang="en-US" dirty="0">
                <a:ea typeface="Calibri"/>
                <a:cs typeface="Calibri"/>
              </a:rPr>
              <a:t>’</a:t>
            </a:r>
            <a:r>
              <a:rPr lang="en-US" dirty="0">
                <a:ea typeface="Calibri"/>
                <a:cs typeface="Calibri"/>
              </a:rPr>
              <a:t>t see collision until </a:t>
            </a:r>
            <a:r>
              <a:rPr lang="en-US" b="1" i="1" dirty="0">
                <a:ea typeface="Calibri"/>
                <a:cs typeface="Calibri"/>
              </a:rPr>
              <a:t>t</a:t>
            </a:r>
            <a:r>
              <a:rPr lang="en-US" dirty="0">
                <a:ea typeface="Calibri"/>
                <a:cs typeface="Calibri"/>
              </a:rPr>
              <a:t>+</a:t>
            </a:r>
            <a:r>
              <a:rPr lang="en-US" b="1" i="1" dirty="0">
                <a:ea typeface="Calibri"/>
                <a:cs typeface="Calibri"/>
              </a:rPr>
              <a:t>2d</a:t>
            </a:r>
          </a:p>
        </p:txBody>
      </p:sp>
      <p:pic>
        <p:nvPicPr>
          <p:cNvPr id="96261" name="Picture 4" descr="j0195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1431925"/>
            <a:ext cx="131603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5" descr="j029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316038"/>
            <a:ext cx="1549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Rectangle 6"/>
          <p:cNvSpPr>
            <a:spLocks noChangeArrowheads="1"/>
          </p:cNvSpPr>
          <p:nvPr/>
        </p:nvSpPr>
        <p:spPr bwMode="auto">
          <a:xfrm>
            <a:off x="2074863" y="1970088"/>
            <a:ext cx="5568950" cy="19208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64" name="Group 7"/>
          <p:cNvGrpSpPr>
            <a:grpSpLocks/>
          </p:cNvGrpSpPr>
          <p:nvPr/>
        </p:nvGrpSpPr>
        <p:grpSpPr bwMode="auto">
          <a:xfrm>
            <a:off x="2306638" y="1470025"/>
            <a:ext cx="327025" cy="457200"/>
            <a:chOff x="4505" y="1615"/>
            <a:chExt cx="206" cy="288"/>
          </a:xfrm>
        </p:grpSpPr>
        <p:sp>
          <p:nvSpPr>
            <p:cNvPr id="96271" name="Rectangle 8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2" name="Rectangle 9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265" name="Group 10"/>
          <p:cNvGrpSpPr>
            <a:grpSpLocks/>
          </p:cNvGrpSpPr>
          <p:nvPr/>
        </p:nvGrpSpPr>
        <p:grpSpPr bwMode="auto">
          <a:xfrm>
            <a:off x="6877050" y="2238375"/>
            <a:ext cx="327025" cy="457200"/>
            <a:chOff x="4505" y="1615"/>
            <a:chExt cx="206" cy="288"/>
          </a:xfrm>
        </p:grpSpPr>
        <p:sp>
          <p:nvSpPr>
            <p:cNvPr id="96269" name="Rectangle 11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0" name="Rectangle 12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66" name="Text Box 13"/>
          <p:cNvSpPr txBox="1">
            <a:spLocks noChangeArrowheads="1"/>
          </p:cNvSpPr>
          <p:nvPr/>
        </p:nvSpPr>
        <p:spPr bwMode="auto">
          <a:xfrm>
            <a:off x="4017011" y="1547813"/>
            <a:ext cx="13131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  <a:cs typeface="Calibri"/>
              </a:rPr>
              <a:t>latency</a:t>
            </a:r>
            <a:r>
              <a:rPr lang="en-US" i="1" dirty="0">
                <a:latin typeface="Helvetica" charset="0"/>
                <a:cs typeface="Calibri"/>
              </a:rPr>
              <a:t> d</a:t>
            </a:r>
            <a:endParaRPr lang="en-US" dirty="0">
              <a:latin typeface="Helvetica" charset="0"/>
              <a:cs typeface="Calibri"/>
            </a:endParaRPr>
          </a:p>
        </p:txBody>
      </p:sp>
      <p:sp>
        <p:nvSpPr>
          <p:cNvPr id="96267" name="Text Box 14"/>
          <p:cNvSpPr txBox="1">
            <a:spLocks noChangeArrowheads="1"/>
          </p:cNvSpPr>
          <p:nvPr/>
        </p:nvSpPr>
        <p:spPr bwMode="auto">
          <a:xfrm>
            <a:off x="506352" y="1265238"/>
            <a:ext cx="3906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>
                <a:latin typeface="Helvetica" charset="0"/>
                <a:cs typeface="Calibri"/>
              </a:rPr>
              <a:t>A</a:t>
            </a:r>
            <a:endParaRPr lang="en-US" dirty="0">
              <a:latin typeface="Helvetica" charset="0"/>
              <a:cs typeface="Calibri"/>
            </a:endParaRPr>
          </a:p>
        </p:txBody>
      </p:sp>
      <p:sp>
        <p:nvSpPr>
          <p:cNvPr id="96268" name="Text Box 15"/>
          <p:cNvSpPr txBox="1">
            <a:spLocks noChangeArrowheads="1"/>
          </p:cNvSpPr>
          <p:nvPr/>
        </p:nvSpPr>
        <p:spPr bwMode="auto">
          <a:xfrm>
            <a:off x="8640640" y="1201738"/>
            <a:ext cx="403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>
                <a:latin typeface="Helvetica" charset="0"/>
                <a:cs typeface="Calibri"/>
              </a:rPr>
              <a:t>B</a:t>
            </a:r>
            <a:endParaRPr lang="en-US" dirty="0">
              <a:latin typeface="Helvetica" charset="0"/>
              <a:cs typeface="Calibri"/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8147"/>
              </p:ext>
            </p:extLst>
          </p:nvPr>
        </p:nvGraphicFramePr>
        <p:xfrm>
          <a:off x="1828800" y="3727450"/>
          <a:ext cx="5486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60" name="Document" r:id="rId4" imgW="5486400" imgH="1104900" progId="Word.Document.12">
                  <p:embed/>
                </p:oleObj>
              </mc:Choice>
              <mc:Fallback>
                <p:oleObj name="Document" r:id="rId4" imgW="5486400" imgH="110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3727450"/>
                        <a:ext cx="54864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Performance of CSMA/CD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1856"/>
            <a:ext cx="8458200" cy="5453743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Calibri"/>
              </a:rPr>
              <a:t>Time wasted in collisions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Proportional to distance d</a:t>
            </a:r>
          </a:p>
          <a:p>
            <a:r>
              <a:rPr lang="en-US" dirty="0">
                <a:cs typeface="Calibri"/>
              </a:rPr>
              <a:t>Time spend transmitting a packet</a:t>
            </a:r>
          </a:p>
          <a:p>
            <a:pPr lvl="1"/>
            <a:r>
              <a:rPr lang="en-US" dirty="0">
                <a:ea typeface="Calibri"/>
                <a:cs typeface="Calibri"/>
              </a:rPr>
              <a:t>Packet length p divided by bandwidth b</a:t>
            </a:r>
          </a:p>
          <a:p>
            <a:r>
              <a:rPr lang="en-US" dirty="0">
                <a:ea typeface="Calibri"/>
                <a:cs typeface="Calibri"/>
              </a:rPr>
              <a:t>Rough estimate for efficiency (K some constant)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Note:</a:t>
            </a:r>
          </a:p>
          <a:p>
            <a:pPr lvl="1"/>
            <a:r>
              <a:rPr lang="en-US" dirty="0">
                <a:ea typeface="Calibri"/>
                <a:cs typeface="Calibri"/>
              </a:rPr>
              <a:t>For large packets, small distances, E ~ 1</a:t>
            </a:r>
          </a:p>
          <a:p>
            <a:pPr lvl="1"/>
            <a:r>
              <a:rPr lang="en-US" dirty="0">
                <a:cs typeface="Calibri"/>
              </a:rPr>
              <a:t>As bandwidth increases, E decreases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That is why high-speed LANs are all switched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Benefits of Ethernet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Easy to administer and maintain</a:t>
            </a:r>
          </a:p>
          <a:p>
            <a:r>
              <a:rPr lang="en-US" dirty="0">
                <a:cs typeface="Calibri"/>
              </a:rPr>
              <a:t>Inexpensive</a:t>
            </a:r>
          </a:p>
          <a:p>
            <a:r>
              <a:rPr lang="en-US" dirty="0">
                <a:cs typeface="Calibri"/>
              </a:rPr>
              <a:t>Increasingly higher speed</a:t>
            </a:r>
          </a:p>
          <a:p>
            <a:r>
              <a:rPr lang="en-US" dirty="0">
                <a:cs typeface="Calibri"/>
              </a:rPr>
              <a:t>Evolvable!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Evolution of Ethernet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</a:pPr>
            <a:r>
              <a:rPr lang="en-US" dirty="0">
                <a:cs typeface="Calibri"/>
              </a:rPr>
              <a:t>Changed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everything</a:t>
            </a:r>
            <a:r>
              <a:rPr lang="en-US" dirty="0">
                <a:cs typeface="Calibri"/>
              </a:rPr>
              <a:t> except the frame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format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ea typeface="Calibri"/>
                <a:cs typeface="Calibri"/>
              </a:rPr>
              <a:t>From single coaxial cable to hub-based star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ea typeface="Calibri"/>
                <a:cs typeface="Calibri"/>
              </a:rPr>
              <a:t>From shared media to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switches</a:t>
            </a:r>
            <a:endParaRPr lang="en-US" i="1" dirty="0">
              <a:ea typeface="Calibri"/>
              <a:cs typeface="Calibri"/>
            </a:endParaRPr>
          </a:p>
          <a:p>
            <a:pPr lvl="1">
              <a:buClr>
                <a:schemeClr val="tx2"/>
              </a:buClr>
            </a:pPr>
            <a:r>
              <a:rPr lang="en-US" dirty="0">
                <a:ea typeface="Calibri"/>
                <a:cs typeface="Calibri"/>
              </a:rPr>
              <a:t>From electrical signaling to optical</a:t>
            </a:r>
            <a:br>
              <a:rPr lang="en-US" dirty="0">
                <a:ea typeface="Calibri"/>
                <a:cs typeface="Calibri"/>
              </a:rPr>
            </a:br>
            <a:endParaRPr lang="en-US" dirty="0">
              <a:ea typeface="Calibri"/>
              <a:cs typeface="Calibri"/>
            </a:endParaRPr>
          </a:p>
          <a:p>
            <a:r>
              <a:rPr lang="en-US" dirty="0">
                <a:solidFill>
                  <a:srgbClr val="0000FF"/>
                </a:solidFill>
                <a:cs typeface="Calibri"/>
              </a:rPr>
              <a:t>Lesson #1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The right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interface</a:t>
            </a:r>
            <a:r>
              <a:rPr lang="en-US" dirty="0">
                <a:ea typeface="Calibri"/>
                <a:cs typeface="Calibri"/>
              </a:rPr>
              <a:t> can accommodate many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changes</a:t>
            </a:r>
            <a:r>
              <a:rPr lang="en-US" dirty="0">
                <a:ea typeface="Calibri"/>
                <a:cs typeface="Calibri"/>
              </a:rPr>
              <a:t> </a:t>
            </a:r>
          </a:p>
          <a:p>
            <a:pPr lvl="1"/>
            <a:r>
              <a:rPr lang="en-US" dirty="0">
                <a:ea typeface="Calibri"/>
                <a:cs typeface="Calibri"/>
              </a:rPr>
              <a:t>Implementation is hidden behind interface</a:t>
            </a:r>
          </a:p>
          <a:p>
            <a:pPr lvl="1"/>
            <a:endParaRPr lang="en-US" dirty="0">
              <a:ea typeface="Calibri"/>
              <a:cs typeface="Calibri"/>
            </a:endParaRPr>
          </a:p>
          <a:p>
            <a:r>
              <a:rPr lang="en-US" dirty="0">
                <a:solidFill>
                  <a:srgbClr val="0000FF"/>
                </a:solidFill>
                <a:cs typeface="Calibri"/>
              </a:rPr>
              <a:t>Lesson #2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Really hard to displace the dominant technology</a:t>
            </a:r>
          </a:p>
          <a:p>
            <a:pPr lvl="1"/>
            <a:r>
              <a:rPr lang="en-US" dirty="0">
                <a:ea typeface="Calibri"/>
                <a:cs typeface="Calibri"/>
              </a:rPr>
              <a:t>Slight performance improvements are not enough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92371" cy="1143000"/>
          </a:xfrm>
        </p:spPr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Ethernet: CSMA/CD Protocol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cs typeface="Calibri"/>
              </a:rPr>
              <a:t>Carrier sense</a:t>
            </a:r>
            <a:r>
              <a:rPr lang="en-US" dirty="0">
                <a:cs typeface="Calibri"/>
              </a:rPr>
              <a:t>: wait for link to be idle</a:t>
            </a:r>
          </a:p>
          <a:p>
            <a:pPr>
              <a:lnSpc>
                <a:spcPct val="110000"/>
              </a:lnSpc>
            </a:pPr>
            <a:r>
              <a:rPr lang="en-US" b="1" dirty="0">
                <a:cs typeface="Calibri"/>
              </a:rPr>
              <a:t>Collision detection</a:t>
            </a:r>
            <a:r>
              <a:rPr lang="en-US" dirty="0">
                <a:cs typeface="Calibri"/>
              </a:rPr>
              <a:t>: listen while transmitting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Calibri"/>
                <a:cs typeface="Calibri"/>
              </a:rPr>
              <a:t>No collision: transmission is complete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Calibri"/>
                <a:cs typeface="Calibri"/>
              </a:rPr>
              <a:t>Collision: abort transmission &amp; send </a:t>
            </a:r>
            <a:r>
              <a:rPr lang="en-US" b="1" dirty="0">
                <a:solidFill>
                  <a:srgbClr val="0000FF"/>
                </a:solidFill>
                <a:ea typeface="Calibri"/>
                <a:cs typeface="Calibri"/>
              </a:rPr>
              <a:t>jam</a:t>
            </a:r>
            <a:r>
              <a:rPr lang="en-US" dirty="0">
                <a:ea typeface="Calibri"/>
                <a:cs typeface="Calibri"/>
              </a:rPr>
              <a:t> signal</a:t>
            </a:r>
          </a:p>
          <a:p>
            <a:pPr>
              <a:lnSpc>
                <a:spcPct val="110000"/>
              </a:lnSpc>
            </a:pPr>
            <a:r>
              <a:rPr lang="en-US" b="1" dirty="0">
                <a:cs typeface="Calibri"/>
              </a:rPr>
              <a:t>Random access</a:t>
            </a:r>
            <a:r>
              <a:rPr lang="en-US" dirty="0">
                <a:cs typeface="Calibri"/>
              </a:rPr>
              <a:t>: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binary exponential back-off</a:t>
            </a:r>
            <a:endParaRPr lang="en-US" dirty="0"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ea typeface="Calibri"/>
                <a:cs typeface="Calibri"/>
              </a:rPr>
              <a:t>After collision, wait a random time before trying again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Calibri"/>
                <a:cs typeface="Calibri"/>
              </a:rPr>
              <a:t>After </a:t>
            </a:r>
            <a:r>
              <a:rPr lang="en-US" dirty="0" err="1">
                <a:ea typeface="Calibri"/>
                <a:cs typeface="Calibri"/>
              </a:rPr>
              <a:t>m</a:t>
            </a:r>
            <a:r>
              <a:rPr lang="en-US" baseline="30000" dirty="0" err="1">
                <a:ea typeface="Calibri"/>
                <a:cs typeface="Calibri"/>
              </a:rPr>
              <a:t>th</a:t>
            </a:r>
            <a:r>
              <a:rPr lang="en-US" baseline="30000" dirty="0">
                <a:ea typeface="Calibri"/>
                <a:cs typeface="Calibri"/>
              </a:rPr>
              <a:t> </a:t>
            </a:r>
            <a:r>
              <a:rPr lang="en-US" dirty="0">
                <a:ea typeface="Calibri"/>
                <a:cs typeface="Calibri"/>
              </a:rPr>
              <a:t>collision, choose K randomly from {0, …, 2</a:t>
            </a:r>
            <a:r>
              <a:rPr lang="en-US" baseline="30000" dirty="0">
                <a:ea typeface="Calibri"/>
                <a:cs typeface="Calibri"/>
              </a:rPr>
              <a:t>m</a:t>
            </a:r>
            <a:r>
              <a:rPr lang="en-US" dirty="0">
                <a:ea typeface="Calibri"/>
                <a:cs typeface="Calibri"/>
              </a:rPr>
              <a:t>-1}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Calibri"/>
                <a:cs typeface="Calibri"/>
              </a:rPr>
              <a:t>… and wait for K*512 bit times before trying again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ea typeface="Calibri"/>
                <a:cs typeface="Calibri"/>
              </a:rPr>
              <a:t>Using min packet size as </a:t>
            </a:r>
            <a:r>
              <a:rPr lang="ja-JP" altLang="en-US" dirty="0">
                <a:ea typeface="Calibri"/>
                <a:cs typeface="Calibri"/>
              </a:rPr>
              <a:t>“</a:t>
            </a:r>
            <a:r>
              <a:rPr lang="en-US" dirty="0">
                <a:ea typeface="Calibri"/>
                <a:cs typeface="Calibri"/>
              </a:rPr>
              <a:t>slot</a:t>
            </a:r>
            <a:r>
              <a:rPr lang="ja-JP" altLang="en-US" dirty="0">
                <a:ea typeface="Calibri"/>
                <a:cs typeface="Calibri"/>
              </a:rPr>
              <a:t>”</a:t>
            </a:r>
            <a:endParaRPr lang="en-US" dirty="0">
              <a:ea typeface="Calibri"/>
              <a:cs typeface="Calibri"/>
            </a:endParaRPr>
          </a:p>
          <a:p>
            <a:pPr lvl="2">
              <a:lnSpc>
                <a:spcPct val="110000"/>
              </a:lnSpc>
            </a:pPr>
            <a:r>
              <a:rPr lang="en-US" b="1" dirty="0">
                <a:ea typeface="Calibri"/>
                <a:cs typeface="Calibri"/>
              </a:rPr>
              <a:t>If transmission occurring when ready to send, wait until end of transmission (CSMA)</a:t>
            </a:r>
          </a:p>
        </p:txBody>
      </p:sp>
      <p:pic>
        <p:nvPicPr>
          <p:cNvPr id="24581" name="Picture 4" descr="551 metcalfe-enet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4384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DB1F0E4-4E3A-1642-8D70-51B97A77489E}" type="slidenum">
              <a:rPr lang="en-US" sz="1200" i="0" smtClean="0">
                <a:latin typeface="Calibri"/>
                <a:cs typeface="Calibri"/>
              </a:rPr>
              <a:pPr/>
              <a:t>6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Adaptors Communicating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7"/>
            <a:ext cx="4067175" cy="232780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sending side:</a:t>
            </a:r>
          </a:p>
          <a:p>
            <a:pPr lvl="1"/>
            <a:r>
              <a:rPr lang="en-US" sz="2000" dirty="0">
                <a:ea typeface="ＭＳ Ｐゴシック" charset="0"/>
              </a:rPr>
              <a:t>encapsulates datagram in frame</a:t>
            </a:r>
          </a:p>
          <a:p>
            <a:pPr lvl="1"/>
            <a:r>
              <a:rPr lang="en-US" sz="2000" dirty="0">
                <a:ea typeface="ＭＳ Ｐゴシック" charset="0"/>
              </a:rPr>
              <a:t>encodes data for the physical layer</a:t>
            </a:r>
          </a:p>
          <a:p>
            <a:pPr lvl="1"/>
            <a:r>
              <a:rPr lang="en-US" sz="2000" dirty="0">
                <a:ea typeface="ＭＳ Ｐゴシック" charset="0"/>
              </a:rPr>
              <a:t>adds error checking bits, provide reliability, flow control, etc.</a:t>
            </a:r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232939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receiving side</a:t>
            </a:r>
          </a:p>
          <a:p>
            <a:pPr lvl="1"/>
            <a:r>
              <a:rPr lang="en-US" sz="2000" dirty="0">
                <a:ea typeface="ＭＳ Ｐゴシック" charset="0"/>
              </a:rPr>
              <a:t>decodes data from the physical layer</a:t>
            </a:r>
          </a:p>
          <a:p>
            <a:pPr lvl="1"/>
            <a:r>
              <a:rPr lang="en-US" sz="2000" dirty="0">
                <a:ea typeface="ＭＳ Ｐゴシック" charset="0"/>
              </a:rPr>
              <a:t>looks for errors, provide reliability, flow control, </a:t>
            </a:r>
            <a:r>
              <a:rPr lang="en-US" sz="2000" dirty="0" err="1">
                <a:ea typeface="ＭＳ Ｐゴシック" charset="0"/>
              </a:rPr>
              <a:t>etc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extracts datagram, passes to upper layer at receiving side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970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0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0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0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0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0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i="0" dirty="0">
                <a:latin typeface="Calibri"/>
              </a:rPr>
              <a:t>controller</a:t>
            </a:r>
          </a:p>
        </p:txBody>
      </p:sp>
      <p:sp>
        <p:nvSpPr>
          <p:cNvPr id="2970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1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1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400" i="0" dirty="0">
              <a:latin typeface="Calibri"/>
            </a:endParaRPr>
          </a:p>
        </p:txBody>
      </p:sp>
      <p:sp>
        <p:nvSpPr>
          <p:cNvPr id="2971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400" i="0" dirty="0">
              <a:latin typeface="Calibri"/>
            </a:endParaRPr>
          </a:p>
        </p:txBody>
      </p:sp>
      <p:sp>
        <p:nvSpPr>
          <p:cNvPr id="2971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1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1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1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1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1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i="0" dirty="0">
                <a:latin typeface="Calibri"/>
              </a:rPr>
              <a:t>controller</a:t>
            </a:r>
          </a:p>
        </p:txBody>
      </p:sp>
      <p:sp>
        <p:nvSpPr>
          <p:cNvPr id="2971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2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2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400" i="0" dirty="0">
              <a:latin typeface="Calibri"/>
            </a:endParaRPr>
          </a:p>
        </p:txBody>
      </p:sp>
      <p:sp>
        <p:nvSpPr>
          <p:cNvPr id="2972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400" i="0" dirty="0">
              <a:latin typeface="Calibri"/>
            </a:endParaRPr>
          </a:p>
        </p:txBody>
      </p:sp>
      <p:sp>
        <p:nvSpPr>
          <p:cNvPr id="2972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2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2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2861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/>
              </a:rPr>
              <a:t>sending host</a:t>
            </a:r>
          </a:p>
        </p:txBody>
      </p:sp>
      <p:sp>
        <p:nvSpPr>
          <p:cNvPr id="2972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3875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/>
              </a:rPr>
              <a:t>receiving host</a:t>
            </a:r>
          </a:p>
        </p:txBody>
      </p:sp>
      <p:sp>
        <p:nvSpPr>
          <p:cNvPr id="2972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2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787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latin typeface="Calibri"/>
              </a:rPr>
              <a:t>datagram</a:t>
            </a:r>
          </a:p>
        </p:txBody>
      </p:sp>
      <p:sp>
        <p:nvSpPr>
          <p:cNvPr id="2972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3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3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787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latin typeface="Calibri"/>
              </a:rPr>
              <a:t>datagram</a:t>
            </a:r>
          </a:p>
        </p:txBody>
      </p:sp>
      <p:sp>
        <p:nvSpPr>
          <p:cNvPr id="29732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2597"/>
              <a:gd name="T13" fmla="*/ 0 h 384"/>
              <a:gd name="T14" fmla="*/ 2597 w 2597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3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973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787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latin typeface="Calibri"/>
              </a:rPr>
              <a:t>datagram</a:t>
            </a:r>
          </a:p>
        </p:txBody>
      </p:sp>
      <p:sp>
        <p:nvSpPr>
          <p:cNvPr id="2973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973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581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/>
              </a:rPr>
              <a:t>frame</a:t>
            </a:r>
          </a:p>
        </p:txBody>
      </p:sp>
      <p:sp>
        <p:nvSpPr>
          <p:cNvPr id="2973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9023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2EEA0645-0A7E-486B-B431-83A29901D363}" type="slidenum">
              <a:rPr lang="en-US" sz="1400" b="0" smtClean="0">
                <a:latin typeface="Times New Roman" pitchFamily="18" charset="0"/>
              </a:rPr>
              <a:pPr eaLnBrk="1" hangingPunct="1"/>
              <a:t>60</a:t>
            </a:fld>
            <a:endParaRPr lang="en-US" sz="1400" b="0">
              <a:latin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3444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524000" y="457200"/>
            <a:ext cx="6157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The Wireless Spectrum</a:t>
            </a:r>
          </a:p>
        </p:txBody>
      </p:sp>
      <p:pic>
        <p:nvPicPr>
          <p:cNvPr id="10244" name="Picture 2" descr="http://media-3.web.britannica.com/eb-media/21/4621-004-A7C0178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191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2" name="Picture 4" descr="http://ddq74coujkv1i.cloudfront.net/radio-spectr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4000500"/>
            <a:ext cx="5867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4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81000" y="3048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Metrics for evaluation / comparison of wireless technologies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260475"/>
            <a:ext cx="87630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Bitrate or Bandwidth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Range - PAN, LAN, MAN, WAN  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Two-way / One-way 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Multi-Access / Point-to-Point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Digital / Analog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Applications and industries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/>
              <a:t>Frequency – Affects most physical properties:</a:t>
            </a:r>
            <a:br>
              <a:rPr lang="en-US" sz="2400" dirty="0"/>
            </a:br>
            <a:r>
              <a:rPr lang="en-US" sz="2400" dirty="0"/>
              <a:t>	Distance (free-space loss)</a:t>
            </a:r>
            <a:br>
              <a:rPr lang="en-US" sz="2400" dirty="0"/>
            </a:br>
            <a:r>
              <a:rPr lang="en-US" sz="2400" dirty="0"/>
              <a:t>	Penetration, Reflection, Absorption</a:t>
            </a:r>
            <a:br>
              <a:rPr lang="en-US" sz="2400" dirty="0"/>
            </a:br>
            <a:r>
              <a:rPr lang="en-US" sz="2400" dirty="0"/>
              <a:t>	Energy proportionality </a:t>
            </a:r>
            <a:br>
              <a:rPr lang="en-US" sz="2400" dirty="0"/>
            </a:br>
            <a:r>
              <a:rPr lang="en-US" sz="2400" dirty="0"/>
              <a:t>	Policy: Licensed / Deregulated</a:t>
            </a:r>
          </a:p>
          <a:p>
            <a:pPr algn="l">
              <a:defRPr/>
            </a:pPr>
            <a:r>
              <a:rPr lang="en-US" sz="2400" dirty="0"/>
              <a:t>	Line of Sight (Fresnel zone)</a:t>
            </a:r>
          </a:p>
          <a:p>
            <a:pPr algn="l">
              <a:defRPr/>
            </a:pPr>
            <a:r>
              <a:rPr lang="en-US" sz="2400" dirty="0"/>
              <a:t>	Size of antenna </a:t>
            </a: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sz="2400" dirty="0"/>
              <a:t> Determined by wavelength –                )</a:t>
            </a:r>
          </a:p>
          <a:p>
            <a:pPr algn="l">
              <a:defRPr/>
            </a:pPr>
            <a:r>
              <a:rPr lang="en-US" sz="2400" dirty="0"/>
              <a:t>	</a:t>
            </a:r>
          </a:p>
        </p:txBody>
      </p:sp>
      <p:pic>
        <p:nvPicPr>
          <p:cNvPr id="177156" name="Picture 4" descr="\lambda = \frac{v}{f}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28" y="6013450"/>
            <a:ext cx="977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3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en-US"/>
              <a:t>Wireless Communication Standards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6868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Cellular (</a:t>
            </a:r>
            <a:r>
              <a:rPr lang="en-US" sz="2400" dirty="0">
                <a:solidFill>
                  <a:srgbClr val="FF3300"/>
                </a:solidFill>
              </a:rPr>
              <a:t>800/900/</a:t>
            </a:r>
            <a:r>
              <a:rPr lang="en-US" sz="2400" i="1" dirty="0">
                <a:solidFill>
                  <a:srgbClr val="FF3300"/>
                </a:solidFill>
                <a:latin typeface="Adobe Ming Std L" pitchFamily="18" charset="-128"/>
                <a:ea typeface="Adobe Ming Std L" pitchFamily="18" charset="-128"/>
              </a:rPr>
              <a:t>1700</a:t>
            </a:r>
            <a:r>
              <a:rPr lang="en-US" sz="2400" dirty="0">
                <a:solidFill>
                  <a:srgbClr val="FF3300"/>
                </a:solidFill>
              </a:rPr>
              <a:t>/1800/1900Mhz</a:t>
            </a:r>
            <a:r>
              <a:rPr lang="en-US" sz="2400" dirty="0"/>
              <a:t>):</a:t>
            </a:r>
          </a:p>
          <a:p>
            <a:pPr lvl="1"/>
            <a:r>
              <a:rPr lang="en-US" dirty="0"/>
              <a:t>2G: GSM / CDMA / GPRS /EDGE</a:t>
            </a:r>
          </a:p>
          <a:p>
            <a:pPr lvl="1"/>
            <a:r>
              <a:rPr lang="en-US" dirty="0"/>
              <a:t>3G: CDMA2000/UMTS/HSDPA/EVDO </a:t>
            </a:r>
          </a:p>
          <a:p>
            <a:pPr lvl="1"/>
            <a:r>
              <a:rPr lang="en-US" dirty="0"/>
              <a:t>4G: LTE, </a:t>
            </a:r>
            <a:r>
              <a:rPr lang="en-US" dirty="0" err="1"/>
              <a:t>WiMax</a:t>
            </a:r>
            <a:endParaRPr lang="en-US" dirty="0"/>
          </a:p>
          <a:p>
            <a:r>
              <a:rPr lang="en-US" sz="2400" dirty="0"/>
              <a:t>IEEE 802.11 (aka </a:t>
            </a:r>
            <a:r>
              <a:rPr lang="en-US" sz="2400" dirty="0" err="1"/>
              <a:t>WiFi</a:t>
            </a:r>
            <a:r>
              <a:rPr lang="en-US" sz="2400" dirty="0"/>
              <a:t>): (some examples)</a:t>
            </a:r>
          </a:p>
          <a:p>
            <a:pPr lvl="1"/>
            <a:r>
              <a:rPr lang="en-US" dirty="0"/>
              <a:t>b:  </a:t>
            </a:r>
            <a:r>
              <a:rPr lang="en-US" dirty="0">
                <a:solidFill>
                  <a:srgbClr val="00B050"/>
                </a:solidFill>
              </a:rPr>
              <a:t>2.4Ghz</a:t>
            </a:r>
            <a:r>
              <a:rPr lang="en-US" dirty="0"/>
              <a:t> band, 11Mbps (~</a:t>
            </a:r>
            <a:r>
              <a:rPr lang="en-US" i="1" dirty="0"/>
              <a:t>4.5 Mbps operating rate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g:  </a:t>
            </a:r>
            <a:r>
              <a:rPr lang="en-US" dirty="0">
                <a:solidFill>
                  <a:srgbClr val="00B050"/>
                </a:solidFill>
              </a:rPr>
              <a:t>2.4Ghz</a:t>
            </a:r>
            <a:r>
              <a:rPr lang="en-US" dirty="0"/>
              <a:t>, 54-108Mbps (~</a:t>
            </a:r>
            <a:r>
              <a:rPr lang="en-US" i="1" dirty="0"/>
              <a:t>19 Mbps operating rate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a:  </a:t>
            </a:r>
            <a:r>
              <a:rPr lang="en-US" dirty="0">
                <a:solidFill>
                  <a:srgbClr val="00B050"/>
                </a:solidFill>
              </a:rPr>
              <a:t>5.0Ghz</a:t>
            </a:r>
            <a:r>
              <a:rPr lang="en-US" dirty="0"/>
              <a:t> band, 54-108Mbps (~</a:t>
            </a:r>
            <a:r>
              <a:rPr lang="en-US" i="1" dirty="0"/>
              <a:t>25 Mbps operating rate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n:  </a:t>
            </a:r>
            <a:r>
              <a:rPr lang="en-US" dirty="0">
                <a:solidFill>
                  <a:srgbClr val="00B050"/>
                </a:solidFill>
              </a:rPr>
              <a:t>2.4/5Ghz</a:t>
            </a:r>
            <a:r>
              <a:rPr lang="en-US" dirty="0"/>
              <a:t>, 150-600Mbps (4x4 </a:t>
            </a:r>
            <a:r>
              <a:rPr lang="en-US" dirty="0" err="1"/>
              <a:t>mimo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ac: </a:t>
            </a:r>
            <a:r>
              <a:rPr lang="en-US" dirty="0">
                <a:solidFill>
                  <a:srgbClr val="00B050"/>
                </a:solidFill>
              </a:rPr>
              <a:t>2.4/5Ghz</a:t>
            </a:r>
            <a:r>
              <a:rPr lang="en-US" dirty="0"/>
              <a:t>, 433-1300Mbps (improved coding 256-QAM)</a:t>
            </a:r>
          </a:p>
          <a:p>
            <a:pPr lvl="1"/>
            <a:r>
              <a:rPr lang="en-US" dirty="0"/>
              <a:t>ad: </a:t>
            </a:r>
            <a:r>
              <a:rPr lang="en-US" dirty="0">
                <a:solidFill>
                  <a:srgbClr val="00B050"/>
                </a:solidFill>
              </a:rPr>
              <a:t>60Ghz</a:t>
            </a:r>
            <a:r>
              <a:rPr lang="en-US" dirty="0"/>
              <a:t>, 7Gbps </a:t>
            </a:r>
          </a:p>
          <a:p>
            <a:pPr lvl="1"/>
            <a:r>
              <a:rPr lang="en-US" dirty="0" err="1"/>
              <a:t>af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54/790Mhz</a:t>
            </a:r>
            <a:r>
              <a:rPr lang="en-US" dirty="0"/>
              <a:t>, 26-35Mbps (TV whitespace)</a:t>
            </a:r>
          </a:p>
          <a:p>
            <a:r>
              <a:rPr lang="en-US" sz="2400" dirty="0"/>
              <a:t>IEEE 802.15 – lower power wireless:</a:t>
            </a:r>
          </a:p>
          <a:p>
            <a:pPr lvl="1"/>
            <a:r>
              <a:rPr lang="en-US" dirty="0"/>
              <a:t>802.15.1:  </a:t>
            </a:r>
            <a:r>
              <a:rPr lang="en-US" dirty="0">
                <a:solidFill>
                  <a:srgbClr val="00B050"/>
                </a:solidFill>
              </a:rPr>
              <a:t>2.4Ghz</a:t>
            </a:r>
            <a:r>
              <a:rPr lang="en-US" dirty="0"/>
              <a:t>, 2.1 Mbps (Bluetooth)</a:t>
            </a:r>
          </a:p>
          <a:p>
            <a:pPr lvl="1"/>
            <a:r>
              <a:rPr lang="en-US" dirty="0"/>
              <a:t>802.15.4:  </a:t>
            </a:r>
            <a:r>
              <a:rPr lang="en-US" dirty="0">
                <a:solidFill>
                  <a:srgbClr val="00B050"/>
                </a:solidFill>
              </a:rPr>
              <a:t>2.4Ghz</a:t>
            </a:r>
            <a:r>
              <a:rPr lang="en-US" dirty="0"/>
              <a:t>, 250 Kbps (Sensor Networks)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6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Makes Wireless Different?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Broadcast and multi-access medium…</a:t>
            </a:r>
          </a:p>
          <a:p>
            <a:pPr lvl="1"/>
            <a:r>
              <a:rPr lang="en-US" dirty="0"/>
              <a:t>err, so….</a:t>
            </a:r>
          </a:p>
          <a:p>
            <a:endParaRPr lang="en-US" dirty="0"/>
          </a:p>
          <a:p>
            <a:r>
              <a:rPr lang="en-US" dirty="0"/>
              <a:t>BUT, Signals sent by sender don</a:t>
            </a:r>
            <a:r>
              <a:rPr lang="en-GB" dirty="0"/>
              <a:t>’</a:t>
            </a:r>
            <a:r>
              <a:rPr lang="en-US" altLang="ja-JP" dirty="0"/>
              <a:t>t always end up at receiver intact</a:t>
            </a:r>
          </a:p>
          <a:p>
            <a:pPr lvl="1"/>
            <a:r>
              <a:rPr lang="en-US" dirty="0"/>
              <a:t>Complicated physics involved, which we won</a:t>
            </a:r>
            <a:r>
              <a:rPr lang="en-GB" dirty="0">
                <a:ea typeface="MS PGothic" pitchFamily="34" charset="-128"/>
              </a:rPr>
              <a:t>’</a:t>
            </a:r>
            <a:r>
              <a:rPr lang="en-US" altLang="ja-JP" dirty="0">
                <a:ea typeface="MS PGothic" pitchFamily="34" charset="-128"/>
              </a:rPr>
              <a:t>t discuss</a:t>
            </a:r>
          </a:p>
          <a:p>
            <a:pPr lvl="1"/>
            <a:r>
              <a:rPr lang="en-US" dirty="0"/>
              <a:t>But what can go wrong?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/>
            <a:r>
              <a:rPr lang="en-US" dirty="0"/>
              <a:t>Lets focus on </a:t>
            </a:r>
            <a:r>
              <a:rPr lang="en-US" dirty="0">
                <a:solidFill>
                  <a:srgbClr val="0000FF"/>
                </a:solidFill>
              </a:rPr>
              <a:t>802.11</a:t>
            </a: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1752600" y="3443288"/>
            <a:ext cx="62055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/>
              <a:t>aka - WiFi … </a:t>
            </a:r>
          </a:p>
          <a:p>
            <a:pPr algn="l"/>
            <a:r>
              <a:rPr lang="en-US" sz="3200"/>
              <a:t>What makes it special?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2575" y="4800600"/>
            <a:ext cx="88614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Deregulation</a:t>
            </a:r>
            <a:r>
              <a:rPr lang="en-US" dirty="0">
                <a:latin typeface="Times New Roman" pitchFamily="18" charset="0"/>
              </a:rPr>
              <a:t> &gt; Innovation &gt; Adoption &gt; Lower cost = Ubiquitous technology</a:t>
            </a:r>
          </a:p>
          <a:p>
            <a:pPr algn="l"/>
            <a:endParaRPr lang="en-US" dirty="0">
              <a:latin typeface="Times New Roman" pitchFamily="18" charset="0"/>
            </a:endParaRPr>
          </a:p>
          <a:p>
            <a:pPr algn="l"/>
            <a:endParaRPr lang="en-US" dirty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</a:rPr>
              <a:t>JUST LIKE ETHERNET – not lovely but sufficient</a:t>
            </a:r>
          </a:p>
          <a:p>
            <a:pPr algn="l"/>
            <a:endParaRPr lang="en-US" dirty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1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802.11 Architecture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9144000" cy="44116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/>
            <a:endParaRPr lang="en-US" dirty="0"/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200" dirty="0"/>
              <a:t>Designed for limited area</a:t>
            </a:r>
          </a:p>
          <a:p>
            <a:r>
              <a:rPr lang="en-US" sz="2200" dirty="0"/>
              <a:t>AP</a:t>
            </a:r>
            <a:r>
              <a:rPr lang="ja-JP" altLang="en-US" sz="2200" dirty="0"/>
              <a:t>’</a:t>
            </a:r>
            <a:r>
              <a:rPr lang="en-US" altLang="ja-JP" sz="2200" dirty="0"/>
              <a:t>s (Access Points) set to specific channel</a:t>
            </a:r>
          </a:p>
          <a:p>
            <a:r>
              <a:rPr lang="en-US" sz="2200" dirty="0"/>
              <a:t>Broadcast beacon messages with </a:t>
            </a:r>
            <a:r>
              <a:rPr lang="en-US" sz="2000" dirty="0"/>
              <a:t>SSID (Service Set Identifier) and MAC Address periodically</a:t>
            </a:r>
          </a:p>
          <a:p>
            <a:r>
              <a:rPr lang="en-US" sz="2200" dirty="0"/>
              <a:t>Hosts scan all the channels to discover the AP</a:t>
            </a:r>
            <a:r>
              <a:rPr lang="ja-JP" altLang="en-US" sz="2200" dirty="0"/>
              <a:t>’</a:t>
            </a:r>
            <a:r>
              <a:rPr lang="en-US" altLang="ja-JP" sz="2200" dirty="0"/>
              <a:t>s</a:t>
            </a:r>
          </a:p>
          <a:p>
            <a:pPr lvl="1"/>
            <a:r>
              <a:rPr lang="en-US" sz="2000" dirty="0"/>
              <a:t>Host associates with AP</a:t>
            </a:r>
          </a:p>
        </p:txBody>
      </p:sp>
      <p:pic>
        <p:nvPicPr>
          <p:cNvPr id="28677" name="Picture 2" descr="C:\Documents and Settings\Administrator\Desktop\temp\KuroseRoss4e_gifs\ch06_gif\fig06_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86" y="1160464"/>
            <a:ext cx="4446814" cy="323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7"/>
          <p:cNvSpPr>
            <a:spLocks noChangeShapeType="1"/>
          </p:cNvSpPr>
          <p:nvPr/>
        </p:nvSpPr>
        <p:spPr bwMode="auto">
          <a:xfrm flipV="1">
            <a:off x="2651125" y="1981200"/>
            <a:ext cx="2454275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76200" y="2438400"/>
            <a:ext cx="2606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r>
              <a:rPr lang="en-US" dirty="0">
                <a:latin typeface="Calibri"/>
              </a:rPr>
              <a:t>802.11 frames exchanges</a:t>
            </a:r>
          </a:p>
        </p:txBody>
      </p:sp>
      <p:sp>
        <p:nvSpPr>
          <p:cNvPr id="9" name="Line 27"/>
          <p:cNvSpPr>
            <a:spLocks noChangeShapeType="1"/>
          </p:cNvSpPr>
          <p:nvPr/>
        </p:nvSpPr>
        <p:spPr bwMode="auto">
          <a:xfrm flipV="1">
            <a:off x="5943600" y="2133600"/>
            <a:ext cx="68580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343400" y="3482975"/>
            <a:ext cx="2606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r>
              <a:rPr lang="en-US" dirty="0">
                <a:latin typeface="Calibri"/>
              </a:rPr>
              <a:t>802.3 (Ethernet) frames exchanged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/>
              <a:t>Wireless Multiple Access Technique?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Carrier Sense?</a:t>
            </a:r>
          </a:p>
          <a:p>
            <a:pPr lvl="1"/>
            <a:r>
              <a:rPr lang="en-US"/>
              <a:t>Sender can listen before sending</a:t>
            </a:r>
          </a:p>
          <a:p>
            <a:pPr lvl="1"/>
            <a:r>
              <a:rPr lang="en-US"/>
              <a:t>What does that tell the sender?</a:t>
            </a:r>
          </a:p>
          <a:p>
            <a:pPr lvl="1"/>
            <a:endParaRPr lang="en-US"/>
          </a:p>
          <a:p>
            <a:r>
              <a:rPr lang="en-US"/>
              <a:t>Collision Detection?</a:t>
            </a:r>
          </a:p>
          <a:p>
            <a:pPr lvl="1"/>
            <a:r>
              <a:rPr lang="en-US"/>
              <a:t>Where do collisions occur?</a:t>
            </a:r>
          </a:p>
          <a:p>
            <a:pPr lvl="1"/>
            <a:r>
              <a:rPr lang="en-US"/>
              <a:t>How can you detect them?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2400"/>
          </a:p>
          <a:p>
            <a:r>
              <a:rPr lang="en-US" sz="2400"/>
              <a:t>A and C can both send to B but </a:t>
            </a:r>
            <a:r>
              <a:rPr lang="en-US" sz="2400">
                <a:solidFill>
                  <a:srgbClr val="FF0000"/>
                </a:solidFill>
              </a:rPr>
              <a:t>can</a:t>
            </a:r>
            <a:r>
              <a:rPr lang="ja-JP" altLang="en-US" sz="2400">
                <a:solidFill>
                  <a:srgbClr val="FF0000"/>
                </a:solidFill>
              </a:rPr>
              <a:t>’</a:t>
            </a:r>
            <a:r>
              <a:rPr lang="en-US" altLang="ja-JP" sz="2400">
                <a:solidFill>
                  <a:srgbClr val="FF0000"/>
                </a:solidFill>
              </a:rPr>
              <a:t>t hear each other</a:t>
            </a:r>
            <a:endParaRPr lang="en-US" altLang="ja-JP" sz="2400"/>
          </a:p>
          <a:p>
            <a:pPr marL="742950" lvl="1" indent="-285750"/>
            <a:r>
              <a:rPr lang="en-US"/>
              <a:t>A is a </a:t>
            </a:r>
            <a:r>
              <a:rPr lang="en-US" i="1"/>
              <a:t>hidden terminal</a:t>
            </a:r>
            <a:r>
              <a:rPr lang="en-US"/>
              <a:t> for C and vice versa</a:t>
            </a:r>
          </a:p>
          <a:p>
            <a:r>
              <a:rPr lang="en-US" sz="2400"/>
              <a:t>Carrier Sense will be </a:t>
            </a:r>
            <a:r>
              <a:rPr lang="en-US" sz="2400">
                <a:solidFill>
                  <a:srgbClr val="FF0000"/>
                </a:solidFill>
              </a:rPr>
              <a:t>ineffective</a:t>
            </a:r>
            <a:endParaRPr lang="en-US" sz="2400"/>
          </a:p>
        </p:txBody>
      </p:sp>
      <p:sp>
        <p:nvSpPr>
          <p:cNvPr id="943107" name="Oval 3"/>
          <p:cNvSpPr>
            <a:spLocks noChangeArrowheads="1"/>
          </p:cNvSpPr>
          <p:nvPr/>
        </p:nvSpPr>
        <p:spPr bwMode="auto">
          <a:xfrm>
            <a:off x="3733800" y="1905000"/>
            <a:ext cx="3200400" cy="17526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Hidden Terminals</a:t>
            </a:r>
          </a:p>
        </p:txBody>
      </p:sp>
      <p:sp>
        <p:nvSpPr>
          <p:cNvPr id="943109" name="Oval 5"/>
          <p:cNvSpPr>
            <a:spLocks noChangeArrowheads="1"/>
          </p:cNvSpPr>
          <p:nvPr/>
        </p:nvSpPr>
        <p:spPr bwMode="auto">
          <a:xfrm>
            <a:off x="1447800" y="1905000"/>
            <a:ext cx="3200400" cy="17526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2849563" y="2586038"/>
            <a:ext cx="396875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A</a:t>
            </a: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4038600" y="2586038"/>
            <a:ext cx="396875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B</a:t>
            </a:r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5148263" y="2586038"/>
            <a:ext cx="414337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C</a:t>
            </a:r>
          </a:p>
        </p:txBody>
      </p:sp>
      <p:sp>
        <p:nvSpPr>
          <p:cNvPr id="943113" name="Line 9"/>
          <p:cNvSpPr>
            <a:spLocks noChangeShapeType="1"/>
          </p:cNvSpPr>
          <p:nvPr/>
        </p:nvSpPr>
        <p:spPr bwMode="auto">
          <a:xfrm>
            <a:off x="3200400" y="28194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3114" name="Line 10"/>
          <p:cNvSpPr>
            <a:spLocks noChangeShapeType="1"/>
          </p:cNvSpPr>
          <p:nvPr/>
        </p:nvSpPr>
        <p:spPr bwMode="auto">
          <a:xfrm flipH="1">
            <a:off x="4419600" y="28194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3115" name="Line 11"/>
          <p:cNvSpPr>
            <a:spLocks noChangeShapeType="1"/>
          </p:cNvSpPr>
          <p:nvPr/>
        </p:nvSpPr>
        <p:spPr bwMode="auto">
          <a:xfrm>
            <a:off x="3810000" y="37338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3116" name="Text Box 12"/>
          <p:cNvSpPr txBox="1">
            <a:spLocks noChangeArrowheads="1"/>
          </p:cNvSpPr>
          <p:nvPr/>
        </p:nvSpPr>
        <p:spPr bwMode="auto">
          <a:xfrm>
            <a:off x="4344988" y="365760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/>
              <a:t>transmit range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2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animBg="1"/>
      <p:bldP spid="943109" grpId="0" animBg="1"/>
      <p:bldP spid="943113" grpId="0" animBg="1"/>
      <p:bldP spid="943114" grpId="0" animBg="1"/>
      <p:bldP spid="943115" grpId="0" animBg="1"/>
      <p:bldP spid="94311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Exposed Terminals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3300"/>
                </a:solidFill>
              </a:rPr>
              <a:t>Exposed node</a:t>
            </a:r>
            <a:r>
              <a:rPr lang="en-US" sz="2400"/>
              <a:t>: B sends a packet to A; C hears this and decides not to send a packet to D (despite the fact that this will not cause interference)!</a:t>
            </a:r>
          </a:p>
          <a:p>
            <a:pPr>
              <a:lnSpc>
                <a:spcPct val="90000"/>
              </a:lnSpc>
            </a:pPr>
            <a:r>
              <a:rPr lang="en-US" sz="2400"/>
              <a:t>Carrier sense would prevent a successful transmission.</a:t>
            </a:r>
          </a:p>
        </p:txBody>
      </p:sp>
      <p:sp>
        <p:nvSpPr>
          <p:cNvPr id="2953221" name="Oval 4"/>
          <p:cNvSpPr>
            <a:spLocks noChangeArrowheads="1"/>
          </p:cNvSpPr>
          <p:nvPr/>
        </p:nvSpPr>
        <p:spPr bwMode="auto">
          <a:xfrm>
            <a:off x="3940175" y="1524000"/>
            <a:ext cx="1981200" cy="1905000"/>
          </a:xfrm>
          <a:prstGeom prst="ellipse">
            <a:avLst/>
          </a:prstGeom>
          <a:solidFill>
            <a:srgbClr val="99CCFF"/>
          </a:solidFill>
          <a:ln w="12700">
            <a:solidFill>
              <a:srgbClr val="99CCFF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953222" name="Oval 5"/>
          <p:cNvSpPr>
            <a:spLocks noChangeArrowheads="1"/>
          </p:cNvSpPr>
          <p:nvPr/>
        </p:nvSpPr>
        <p:spPr bwMode="auto">
          <a:xfrm>
            <a:off x="3025775" y="1524000"/>
            <a:ext cx="1981200" cy="1905000"/>
          </a:xfrm>
          <a:prstGeom prst="ellipse">
            <a:avLst/>
          </a:prstGeom>
          <a:solidFill>
            <a:srgbClr val="00B0F0">
              <a:alpha val="50195"/>
            </a:srgbClr>
          </a:soli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en-US" sz="1600" b="0"/>
          </a:p>
        </p:txBody>
      </p:sp>
      <p:sp>
        <p:nvSpPr>
          <p:cNvPr id="31751" name="Oval 6"/>
          <p:cNvSpPr>
            <a:spLocks noChangeArrowheads="1"/>
          </p:cNvSpPr>
          <p:nvPr/>
        </p:nvSpPr>
        <p:spPr bwMode="auto">
          <a:xfrm>
            <a:off x="3101975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752" name="Oval 7"/>
          <p:cNvSpPr>
            <a:spLocks noChangeArrowheads="1"/>
          </p:cNvSpPr>
          <p:nvPr/>
        </p:nvSpPr>
        <p:spPr bwMode="auto">
          <a:xfrm>
            <a:off x="4016375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753" name="Oval 8"/>
          <p:cNvSpPr>
            <a:spLocks noChangeArrowheads="1"/>
          </p:cNvSpPr>
          <p:nvPr/>
        </p:nvSpPr>
        <p:spPr bwMode="auto">
          <a:xfrm>
            <a:off x="4854575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754" name="Oval 9"/>
          <p:cNvSpPr>
            <a:spLocks noChangeArrowheads="1"/>
          </p:cNvSpPr>
          <p:nvPr/>
        </p:nvSpPr>
        <p:spPr bwMode="auto">
          <a:xfrm>
            <a:off x="5768975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3014663" y="2181225"/>
            <a:ext cx="315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A</a:t>
            </a:r>
          </a:p>
        </p:txBody>
      </p:sp>
      <p:sp>
        <p:nvSpPr>
          <p:cNvPr id="31756" name="Text Box 11"/>
          <p:cNvSpPr txBox="1">
            <a:spLocks noChangeArrowheads="1"/>
          </p:cNvSpPr>
          <p:nvPr/>
        </p:nvSpPr>
        <p:spPr bwMode="auto">
          <a:xfrm>
            <a:off x="3929063" y="2181225"/>
            <a:ext cx="315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B</a:t>
            </a:r>
          </a:p>
        </p:txBody>
      </p:sp>
      <p:sp>
        <p:nvSpPr>
          <p:cNvPr id="31757" name="Text Box 12"/>
          <p:cNvSpPr txBox="1">
            <a:spLocks noChangeArrowheads="1"/>
          </p:cNvSpPr>
          <p:nvPr/>
        </p:nvSpPr>
        <p:spPr bwMode="auto">
          <a:xfrm>
            <a:off x="4697413" y="2181225"/>
            <a:ext cx="327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C</a:t>
            </a:r>
          </a:p>
        </p:txBody>
      </p:sp>
      <p:sp>
        <p:nvSpPr>
          <p:cNvPr id="31758" name="Text Box 13"/>
          <p:cNvSpPr txBox="1">
            <a:spLocks noChangeArrowheads="1"/>
          </p:cNvSpPr>
          <p:nvPr/>
        </p:nvSpPr>
        <p:spPr bwMode="auto">
          <a:xfrm>
            <a:off x="5616575" y="2133600"/>
            <a:ext cx="327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D</a:t>
            </a:r>
          </a:p>
        </p:txBody>
      </p:sp>
      <p:sp>
        <p:nvSpPr>
          <p:cNvPr id="2953231" name="Line 14"/>
          <p:cNvSpPr>
            <a:spLocks noChangeShapeType="1"/>
          </p:cNvSpPr>
          <p:nvPr/>
        </p:nvSpPr>
        <p:spPr bwMode="auto">
          <a:xfrm flipV="1">
            <a:off x="4930775" y="1752600"/>
            <a:ext cx="68580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53232" name="Line 15"/>
          <p:cNvSpPr>
            <a:spLocks noChangeShapeType="1"/>
          </p:cNvSpPr>
          <p:nvPr/>
        </p:nvSpPr>
        <p:spPr bwMode="auto">
          <a:xfrm flipH="1" flipV="1">
            <a:off x="3178175" y="1981200"/>
            <a:ext cx="8382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 autoUpdateAnimBg="0"/>
      <p:bldP spid="2953221" grpId="0" animBg="1"/>
      <p:bldP spid="2953222" grpId="0" animBg="1"/>
      <p:bldP spid="2953231" grpId="0" animBg="1"/>
      <p:bldP spid="29532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Coding – a channel function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724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Change the representation of data.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2895600"/>
            <a:ext cx="21336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Given Data</a:t>
            </a: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2590800" y="2971800"/>
            <a:ext cx="3352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H="1">
            <a:off x="2667000" y="3275013"/>
            <a:ext cx="32004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6248400" y="2895600"/>
            <a:ext cx="26670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Changed Data</a:t>
            </a:r>
          </a:p>
        </p:txBody>
      </p:sp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3429000" y="2209800"/>
            <a:ext cx="17526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Encoding </a:t>
            </a:r>
          </a:p>
        </p:txBody>
      </p:sp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3429000" y="3429000"/>
            <a:ext cx="18288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Decoding </a:t>
            </a:r>
          </a:p>
        </p:txBody>
      </p:sp>
      <p:sp>
        <p:nvSpPr>
          <p:cNvPr id="20490" name="AutoShape 21"/>
          <p:cNvSpPr>
            <a:spLocks noChangeArrowheads="1"/>
          </p:cNvSpPr>
          <p:nvPr/>
        </p:nvSpPr>
        <p:spPr bwMode="auto">
          <a:xfrm>
            <a:off x="152400" y="1981200"/>
            <a:ext cx="8839200" cy="220980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861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No concept of a global collision</a:t>
            </a:r>
          </a:p>
          <a:p>
            <a:pPr lvl="1"/>
            <a:r>
              <a:rPr lang="en-US"/>
              <a:t>Different receivers hear different signals</a:t>
            </a:r>
          </a:p>
          <a:p>
            <a:pPr lvl="1"/>
            <a:r>
              <a:rPr lang="en-US"/>
              <a:t>Different senders reach different receivers</a:t>
            </a:r>
            <a:br>
              <a:rPr lang="en-US"/>
            </a:br>
            <a:endParaRPr lang="en-US"/>
          </a:p>
          <a:p>
            <a:r>
              <a:rPr lang="en-US"/>
              <a:t>Collisions are at receiver, not sender</a:t>
            </a:r>
          </a:p>
          <a:p>
            <a:pPr lvl="1"/>
            <a:r>
              <a:rPr lang="en-US"/>
              <a:t>Only care if receiver can hear the sender clearly</a:t>
            </a:r>
          </a:p>
          <a:p>
            <a:pPr lvl="1"/>
            <a:r>
              <a:rPr lang="en-US"/>
              <a:t>It does not matter if sender can hear someone else</a:t>
            </a:r>
          </a:p>
          <a:p>
            <a:pPr lvl="1"/>
            <a:r>
              <a:rPr lang="en-US"/>
              <a:t>As long as that signal does not interfere with receiver</a:t>
            </a:r>
            <a:br>
              <a:rPr lang="en-US"/>
            </a:br>
            <a:endParaRPr lang="en-US"/>
          </a:p>
          <a:p>
            <a:r>
              <a:rPr lang="en-US"/>
              <a:t>Goal of protocol:</a:t>
            </a:r>
          </a:p>
          <a:p>
            <a:pPr lvl="1"/>
            <a:r>
              <a:rPr lang="en-US"/>
              <a:t>Detect if receiver can hear sender</a:t>
            </a:r>
          </a:p>
          <a:p>
            <a:pPr lvl="1"/>
            <a:r>
              <a:rPr lang="en-US"/>
              <a:t>Tell senders who might interfere with receiver to shut up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9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Collision Avoidance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Since can</a:t>
            </a:r>
            <a:r>
              <a:rPr lang="ja-JP" altLang="en-US" dirty="0"/>
              <a:t>’</a:t>
            </a:r>
            <a:r>
              <a:rPr lang="en-US" altLang="ja-JP" dirty="0"/>
              <a:t>t detect collisions, we try to </a:t>
            </a:r>
            <a:r>
              <a:rPr lang="en-US" altLang="ja-JP" i="1" dirty="0">
                <a:solidFill>
                  <a:srgbClr val="0000FF"/>
                </a:solidFill>
              </a:rPr>
              <a:t>avoid</a:t>
            </a:r>
            <a:r>
              <a:rPr lang="en-US" altLang="ja-JP" dirty="0"/>
              <a:t> them</a:t>
            </a:r>
          </a:p>
          <a:p>
            <a:pPr>
              <a:defRPr/>
            </a:pPr>
            <a:r>
              <a:rPr lang="en-US" dirty="0"/>
              <a:t>Carrier sense:</a:t>
            </a:r>
          </a:p>
          <a:p>
            <a:pPr lvl="1">
              <a:defRPr/>
            </a:pPr>
            <a:r>
              <a:rPr lang="en-US" dirty="0"/>
              <a:t>When medium busy, choose random interval</a:t>
            </a:r>
          </a:p>
          <a:p>
            <a:pPr lvl="1">
              <a:defRPr/>
            </a:pPr>
            <a:r>
              <a:rPr lang="en-US" dirty="0"/>
              <a:t>Wait that many </a:t>
            </a:r>
            <a:r>
              <a:rPr lang="en-US" b="1" dirty="0"/>
              <a:t>idle</a:t>
            </a:r>
            <a:r>
              <a:rPr lang="en-US" dirty="0"/>
              <a:t> timeslots to pass before sending </a:t>
            </a:r>
            <a:br>
              <a:rPr lang="en-US" dirty="0"/>
            </a:br>
            <a:endParaRPr lang="en-US" dirty="0"/>
          </a:p>
          <a:p>
            <a:pPr>
              <a:defRPr/>
            </a:pPr>
            <a:r>
              <a:rPr lang="en-US" dirty="0"/>
              <a:t>When a collision is inferred, retransmit with binary exponential </a:t>
            </a:r>
            <a:r>
              <a:rPr lang="en-US" dirty="0" err="1"/>
              <a:t>backoff</a:t>
            </a:r>
            <a:r>
              <a:rPr lang="en-US" dirty="0"/>
              <a:t> (like Ethernet) </a:t>
            </a:r>
          </a:p>
          <a:p>
            <a:pPr lvl="1">
              <a:defRPr/>
            </a:pPr>
            <a:r>
              <a:rPr lang="en-US" dirty="0"/>
              <a:t>Use </a:t>
            </a:r>
            <a:r>
              <a:rPr lang="en-US" dirty="0">
                <a:solidFill>
                  <a:srgbClr val="0000FF"/>
                </a:solidFill>
              </a:rPr>
              <a:t>ACK</a:t>
            </a:r>
            <a:r>
              <a:rPr lang="en-US" dirty="0"/>
              <a:t> from receiver to infer </a:t>
            </a:r>
            <a:r>
              <a:rPr lang="ja-JP" altLang="en-US" dirty="0">
                <a:ea typeface="MS PGothic" pitchFamily="34" charset="-128"/>
              </a:rPr>
              <a:t>“</a:t>
            </a:r>
            <a:r>
              <a:rPr lang="en-US" altLang="ja-JP" dirty="0">
                <a:ea typeface="MS PGothic" pitchFamily="34" charset="-128"/>
              </a:rPr>
              <a:t>no collision</a:t>
            </a:r>
            <a:r>
              <a:rPr lang="ja-JP" altLang="en-US" dirty="0">
                <a:ea typeface="MS PGothic" pitchFamily="34" charset="-128"/>
              </a:rPr>
              <a:t>”</a:t>
            </a:r>
            <a:endParaRPr lang="en-US" altLang="ja-JP" dirty="0">
              <a:ea typeface="MS PGothic" pitchFamily="34" charset="-128"/>
            </a:endParaRPr>
          </a:p>
          <a:p>
            <a:pPr lvl="1">
              <a:defRPr/>
            </a:pPr>
            <a:r>
              <a:rPr lang="en-US" dirty="0"/>
              <a:t>Use exponential </a:t>
            </a:r>
            <a:r>
              <a:rPr lang="en-US" dirty="0" err="1"/>
              <a:t>backoff</a:t>
            </a:r>
            <a:r>
              <a:rPr lang="en-US" dirty="0"/>
              <a:t> to adapt contention window</a:t>
            </a:r>
          </a:p>
          <a:p>
            <a:pPr lvl="1"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7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/>
              <a:t>CSMA/CA -MA with Collision Avoidance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657600"/>
            <a:ext cx="8763000" cy="2514600"/>
          </a:xfrm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en-US" sz="2400"/>
              <a:t>Before every data transmission 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000"/>
              <a:t>Sender sends a Request to Send (RTS) frame containing the length of the transmission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000"/>
              <a:t>Receiver respond with a Clear to Send (CTS) frame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000"/>
              <a:t>Sender sends data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000"/>
              <a:t>Receiver sends an ACK; now another sender can send data</a:t>
            </a:r>
          </a:p>
          <a:p>
            <a:pPr marL="285750" indent="-285750">
              <a:lnSpc>
                <a:spcPct val="90000"/>
              </a:lnSpc>
            </a:pPr>
            <a:r>
              <a:rPr lang="en-US" sz="2400"/>
              <a:t>When sender doesn</a:t>
            </a:r>
            <a:r>
              <a:rPr lang="ja-JP" altLang="en-US" sz="2400"/>
              <a:t>’</a:t>
            </a:r>
            <a:r>
              <a:rPr lang="en-US" altLang="ja-JP" sz="2400"/>
              <a:t>t get a CTS back, it assumes collision </a:t>
            </a:r>
            <a:endParaRPr lang="en-US" sz="2400"/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 flipH="1">
            <a:off x="2057400" y="18288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4572000" y="1905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23" name="Line 6"/>
          <p:cNvSpPr>
            <a:spLocks noChangeShapeType="1"/>
          </p:cNvSpPr>
          <p:nvPr/>
        </p:nvSpPr>
        <p:spPr bwMode="auto">
          <a:xfrm>
            <a:off x="6629400" y="1905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676400" y="1495425"/>
            <a:ext cx="8016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sender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179888" y="1495425"/>
            <a:ext cx="903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receiver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5888038" y="1371600"/>
            <a:ext cx="15255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other node in </a:t>
            </a:r>
          </a:p>
          <a:p>
            <a:pPr algn="ctr"/>
            <a:r>
              <a:rPr lang="en-US" sz="1600" b="0"/>
              <a:t>sender</a:t>
            </a:r>
            <a:r>
              <a:rPr lang="ja-JP" altLang="en-US" sz="1600" b="0"/>
              <a:t>’</a:t>
            </a:r>
            <a:r>
              <a:rPr lang="en-US" altLang="ja-JP" sz="1600" b="0"/>
              <a:t>s range</a:t>
            </a:r>
            <a:endParaRPr lang="en-US" sz="1600" b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71613" y="1752600"/>
            <a:ext cx="5157787" cy="457200"/>
            <a:chOff x="927" y="1104"/>
            <a:chExt cx="3249" cy="288"/>
          </a:xfrm>
        </p:grpSpPr>
        <p:sp>
          <p:nvSpPr>
            <p:cNvPr id="34840" name="Line 11"/>
            <p:cNvSpPr>
              <a:spLocks noChangeShapeType="1"/>
            </p:cNvSpPr>
            <p:nvPr/>
          </p:nvSpPr>
          <p:spPr bwMode="auto">
            <a:xfrm>
              <a:off x="1344" y="1200"/>
              <a:ext cx="2832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41" name="Line 12"/>
            <p:cNvSpPr>
              <a:spLocks noChangeShapeType="1"/>
            </p:cNvSpPr>
            <p:nvPr/>
          </p:nvSpPr>
          <p:spPr bwMode="auto">
            <a:xfrm>
              <a:off x="1296" y="1200"/>
              <a:ext cx="1584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42" name="Text Box 13"/>
            <p:cNvSpPr txBox="1">
              <a:spLocks noChangeArrowheads="1"/>
            </p:cNvSpPr>
            <p:nvPr/>
          </p:nvSpPr>
          <p:spPr bwMode="auto">
            <a:xfrm>
              <a:off x="927" y="1104"/>
              <a:ext cx="3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rgbClr val="FF0000"/>
                  </a:solidFill>
                </a:rPr>
                <a:t>RTS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460500" y="2819400"/>
            <a:ext cx="5168900" cy="395288"/>
            <a:chOff x="920" y="1776"/>
            <a:chExt cx="3256" cy="249"/>
          </a:xfrm>
        </p:grpSpPr>
        <p:sp>
          <p:nvSpPr>
            <p:cNvPr id="34837" name="Line 15"/>
            <p:cNvSpPr>
              <a:spLocks noChangeShapeType="1"/>
            </p:cNvSpPr>
            <p:nvPr/>
          </p:nvSpPr>
          <p:spPr bwMode="auto">
            <a:xfrm flipH="1">
              <a:off x="1296" y="1776"/>
              <a:ext cx="1584" cy="144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38" name="Line 16"/>
            <p:cNvSpPr>
              <a:spLocks noChangeShapeType="1"/>
            </p:cNvSpPr>
            <p:nvPr/>
          </p:nvSpPr>
          <p:spPr bwMode="auto">
            <a:xfrm>
              <a:off x="2880" y="1776"/>
              <a:ext cx="1296" cy="96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39" name="Text Box 17"/>
            <p:cNvSpPr txBox="1">
              <a:spLocks noChangeArrowheads="1"/>
            </p:cNvSpPr>
            <p:nvPr/>
          </p:nvSpPr>
          <p:spPr bwMode="auto">
            <a:xfrm>
              <a:off x="920" y="1815"/>
              <a:ext cx="37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prstDash val="sysDash"/>
                  <a:round/>
                  <a:headEnd/>
                  <a:tailEnd type="triangle" w="med" len="med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rgbClr val="66CCFF"/>
                  </a:solidFill>
                </a:rPr>
                <a:t>ACK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447800" y="2362200"/>
            <a:ext cx="3124200" cy="381000"/>
            <a:chOff x="912" y="1488"/>
            <a:chExt cx="1968" cy="240"/>
          </a:xfrm>
        </p:grpSpPr>
        <p:sp>
          <p:nvSpPr>
            <p:cNvPr id="34835" name="Line 19"/>
            <p:cNvSpPr>
              <a:spLocks noChangeShapeType="1"/>
            </p:cNvSpPr>
            <p:nvPr/>
          </p:nvSpPr>
          <p:spPr bwMode="auto">
            <a:xfrm>
              <a:off x="1296" y="1536"/>
              <a:ext cx="1584" cy="19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912" y="1488"/>
              <a:ext cx="36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2"/>
                  </a:solidFill>
                </a:rPr>
                <a:t>data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447800" y="2133600"/>
            <a:ext cx="5181600" cy="381000"/>
            <a:chOff x="912" y="1344"/>
            <a:chExt cx="3264" cy="240"/>
          </a:xfrm>
        </p:grpSpPr>
        <p:grpSp>
          <p:nvGrpSpPr>
            <p:cNvPr id="34831" name="Group 22"/>
            <p:cNvGrpSpPr>
              <a:grpSpLocks/>
            </p:cNvGrpSpPr>
            <p:nvPr/>
          </p:nvGrpSpPr>
          <p:grpSpPr bwMode="auto">
            <a:xfrm>
              <a:off x="912" y="1344"/>
              <a:ext cx="1968" cy="210"/>
              <a:chOff x="912" y="1344"/>
              <a:chExt cx="1968" cy="210"/>
            </a:xfrm>
          </p:grpSpPr>
          <p:sp>
            <p:nvSpPr>
              <p:cNvPr id="34833" name="Line 23"/>
              <p:cNvSpPr>
                <a:spLocks noChangeShapeType="1"/>
              </p:cNvSpPr>
              <p:nvPr/>
            </p:nvSpPr>
            <p:spPr bwMode="auto">
              <a:xfrm flipH="1">
                <a:off x="1296" y="1440"/>
                <a:ext cx="1584" cy="48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34834" name="Text Box 24"/>
              <p:cNvSpPr txBox="1">
                <a:spLocks noChangeArrowheads="1"/>
              </p:cNvSpPr>
              <p:nvPr/>
            </p:nvSpPr>
            <p:spPr bwMode="auto">
              <a:xfrm>
                <a:off x="912" y="1344"/>
                <a:ext cx="37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1600" b="0">
                    <a:solidFill>
                      <a:schemeClr val="hlink"/>
                    </a:solidFill>
                  </a:rPr>
                  <a:t>CTS</a:t>
                </a:r>
              </a:p>
            </p:txBody>
          </p:sp>
        </p:grpSp>
        <p:sp>
          <p:nvSpPr>
            <p:cNvPr id="34832" name="Line 25"/>
            <p:cNvSpPr>
              <a:spLocks noChangeShapeType="1"/>
            </p:cNvSpPr>
            <p:nvPr/>
          </p:nvSpPr>
          <p:spPr bwMode="auto">
            <a:xfrm>
              <a:off x="2880" y="1440"/>
              <a:ext cx="1296" cy="144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2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153400" cy="838200"/>
          </a:xfrm>
        </p:spPr>
        <p:txBody>
          <a:bodyPr/>
          <a:lstStyle/>
          <a:p>
            <a:r>
              <a:rPr lang="en-US"/>
              <a:t>CSMA/CA, con</a:t>
            </a:r>
            <a:r>
              <a:rPr lang="ja-JP" altLang="en-US"/>
              <a:t>’</a:t>
            </a:r>
            <a:r>
              <a:rPr lang="en-US" altLang="ja-JP"/>
              <a:t>t</a:t>
            </a:r>
            <a:endParaRPr lang="en-US"/>
          </a:p>
        </p:txBody>
      </p:sp>
      <p:sp>
        <p:nvSpPr>
          <p:cNvPr id="31395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13" y="3679825"/>
            <a:ext cx="7934325" cy="2328863"/>
          </a:xfrm>
        </p:spPr>
        <p:txBody>
          <a:bodyPr/>
          <a:lstStyle/>
          <a:p>
            <a:pPr marL="285750" indent="-285750"/>
            <a:r>
              <a:rPr lang="en-US"/>
              <a:t>If other nodes hear RTS, but not CTS: </a:t>
            </a:r>
            <a:r>
              <a:rPr lang="en-US">
                <a:solidFill>
                  <a:srgbClr val="0000FF"/>
                </a:solidFill>
              </a:rPr>
              <a:t>send</a:t>
            </a:r>
            <a:endParaRPr lang="en-US"/>
          </a:p>
          <a:p>
            <a:pPr marL="685800" lvl="1" indent="-228600"/>
            <a:r>
              <a:rPr lang="en-US"/>
              <a:t>Presumably, destination for first sender is out of node</a:t>
            </a:r>
            <a:r>
              <a:rPr lang="ja-JP" altLang="en-US">
                <a:ea typeface="MS PGothic" pitchFamily="34" charset="-128"/>
              </a:rPr>
              <a:t>’</a:t>
            </a:r>
            <a:r>
              <a:rPr lang="en-US" altLang="ja-JP">
                <a:ea typeface="MS PGothic" pitchFamily="34" charset="-128"/>
              </a:rPr>
              <a:t>s range …</a:t>
            </a:r>
            <a:endParaRPr lang="en-US"/>
          </a:p>
        </p:txBody>
      </p:sp>
      <p:grpSp>
        <p:nvGrpSpPr>
          <p:cNvPr id="35845" name="Group 30"/>
          <p:cNvGrpSpPr>
            <a:grpSpLocks/>
          </p:cNvGrpSpPr>
          <p:nvPr/>
        </p:nvGrpSpPr>
        <p:grpSpPr bwMode="auto">
          <a:xfrm>
            <a:off x="1624013" y="1371600"/>
            <a:ext cx="5919787" cy="1981200"/>
            <a:chOff x="1023" y="864"/>
            <a:chExt cx="3729" cy="1248"/>
          </a:xfrm>
        </p:grpSpPr>
        <p:sp>
          <p:nvSpPr>
            <p:cNvPr id="3139589" name="Line 4"/>
            <p:cNvSpPr>
              <a:spLocks noChangeShapeType="1"/>
            </p:cNvSpPr>
            <p:nvPr/>
          </p:nvSpPr>
          <p:spPr bwMode="auto">
            <a:xfrm flipH="1">
              <a:off x="1296" y="1152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590" name="Line 5"/>
            <p:cNvSpPr>
              <a:spLocks noChangeShapeType="1"/>
            </p:cNvSpPr>
            <p:nvPr/>
          </p:nvSpPr>
          <p:spPr bwMode="auto">
            <a:xfrm>
              <a:off x="2880" y="1200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591" name="Line 6"/>
            <p:cNvSpPr>
              <a:spLocks noChangeShapeType="1"/>
            </p:cNvSpPr>
            <p:nvPr/>
          </p:nvSpPr>
          <p:spPr bwMode="auto">
            <a:xfrm>
              <a:off x="4176" y="1200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592" name="Text Box 7"/>
            <p:cNvSpPr txBox="1">
              <a:spLocks noChangeArrowheads="1"/>
            </p:cNvSpPr>
            <p:nvPr/>
          </p:nvSpPr>
          <p:spPr bwMode="auto">
            <a:xfrm>
              <a:off x="2655" y="1008"/>
              <a:ext cx="4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0" dirty="0">
                  <a:latin typeface="+mn-lt"/>
                  <a:ea typeface="Calibri"/>
                </a:rPr>
                <a:t>sender</a:t>
              </a:r>
            </a:p>
          </p:txBody>
        </p:sp>
        <p:sp>
          <p:nvSpPr>
            <p:cNvPr id="3139593" name="Text Box 8"/>
            <p:cNvSpPr txBox="1">
              <a:spLocks noChangeArrowheads="1"/>
            </p:cNvSpPr>
            <p:nvPr/>
          </p:nvSpPr>
          <p:spPr bwMode="auto">
            <a:xfrm>
              <a:off x="1023" y="912"/>
              <a:ext cx="54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0" dirty="0">
                  <a:latin typeface="+mn-lt"/>
                  <a:ea typeface="Calibri"/>
                </a:rPr>
                <a:t>receiver</a:t>
              </a:r>
            </a:p>
          </p:txBody>
        </p:sp>
        <p:sp>
          <p:nvSpPr>
            <p:cNvPr id="35851" name="Text Box 9"/>
            <p:cNvSpPr txBox="1">
              <a:spLocks noChangeArrowheads="1"/>
            </p:cNvSpPr>
            <p:nvPr/>
          </p:nvSpPr>
          <p:spPr bwMode="auto">
            <a:xfrm>
              <a:off x="3746" y="864"/>
              <a:ext cx="88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 dirty="0">
                  <a:latin typeface="Calibri"/>
                </a:rPr>
                <a:t>other node in </a:t>
              </a:r>
            </a:p>
            <a:p>
              <a:pPr algn="ctr"/>
              <a:r>
                <a:rPr lang="en-US" sz="1600" b="0" dirty="0">
                  <a:latin typeface="Calibri"/>
                </a:rPr>
                <a:t>sender</a:t>
              </a:r>
              <a:r>
                <a:rPr lang="en-US" altLang="en-US" sz="1600" b="0" dirty="0">
                  <a:latin typeface="Calibri"/>
                </a:rPr>
                <a:t>’</a:t>
              </a:r>
              <a:r>
                <a:rPr lang="en-US" sz="1600" b="0" dirty="0">
                  <a:latin typeface="Calibri"/>
                </a:rPr>
                <a:t>s range</a:t>
              </a:r>
            </a:p>
          </p:txBody>
        </p:sp>
        <p:sp>
          <p:nvSpPr>
            <p:cNvPr id="3139596" name="Line 11"/>
            <p:cNvSpPr>
              <a:spLocks noChangeShapeType="1"/>
            </p:cNvSpPr>
            <p:nvPr/>
          </p:nvSpPr>
          <p:spPr bwMode="auto">
            <a:xfrm>
              <a:off x="2880" y="1296"/>
              <a:ext cx="12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597" name="Line 12"/>
            <p:cNvSpPr>
              <a:spLocks noChangeShapeType="1"/>
            </p:cNvSpPr>
            <p:nvPr/>
          </p:nvSpPr>
          <p:spPr bwMode="auto">
            <a:xfrm flipH="1">
              <a:off x="1296" y="1296"/>
              <a:ext cx="1584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598" name="Text Box 13"/>
            <p:cNvSpPr txBox="1">
              <a:spLocks noChangeArrowheads="1"/>
            </p:cNvSpPr>
            <p:nvPr/>
          </p:nvSpPr>
          <p:spPr bwMode="auto">
            <a:xfrm>
              <a:off x="2527" y="1134"/>
              <a:ext cx="30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rgbClr val="FF0000"/>
                  </a:solidFill>
                  <a:latin typeface="+mn-lt"/>
                  <a:ea typeface="Calibri"/>
                </a:rPr>
                <a:t>RTS</a:t>
              </a:r>
            </a:p>
          </p:txBody>
        </p:sp>
        <p:sp>
          <p:nvSpPr>
            <p:cNvPr id="3139604" name="Line 19"/>
            <p:cNvSpPr>
              <a:spLocks noChangeShapeType="1"/>
            </p:cNvSpPr>
            <p:nvPr/>
          </p:nvSpPr>
          <p:spPr bwMode="auto">
            <a:xfrm flipH="1">
              <a:off x="1296" y="1632"/>
              <a:ext cx="1584" cy="1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605" name="Text Box 20"/>
            <p:cNvSpPr txBox="1">
              <a:spLocks noChangeArrowheads="1"/>
            </p:cNvSpPr>
            <p:nvPr/>
          </p:nvSpPr>
          <p:spPr bwMode="auto">
            <a:xfrm>
              <a:off x="2853" y="1488"/>
              <a:ext cx="36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chemeClr val="tx2"/>
                  </a:solidFill>
                  <a:latin typeface="+mn-lt"/>
                  <a:ea typeface="Calibri"/>
                </a:rPr>
                <a:t>data</a:t>
              </a:r>
            </a:p>
          </p:txBody>
        </p:sp>
        <p:sp>
          <p:nvSpPr>
            <p:cNvPr id="3139608" name="Line 23"/>
            <p:cNvSpPr>
              <a:spLocks noChangeShapeType="1"/>
            </p:cNvSpPr>
            <p:nvPr/>
          </p:nvSpPr>
          <p:spPr bwMode="auto">
            <a:xfrm>
              <a:off x="1296" y="1488"/>
              <a:ext cx="1584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609" name="Text Box 24"/>
            <p:cNvSpPr txBox="1">
              <a:spLocks noChangeArrowheads="1"/>
            </p:cNvSpPr>
            <p:nvPr/>
          </p:nvSpPr>
          <p:spPr bwMode="auto">
            <a:xfrm>
              <a:off x="2576" y="1392"/>
              <a:ext cx="30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chemeClr val="hlink"/>
                  </a:solidFill>
                  <a:latin typeface="+mn-lt"/>
                  <a:ea typeface="Calibri"/>
                </a:rPr>
                <a:t>CTS</a:t>
              </a:r>
            </a:p>
          </p:txBody>
        </p:sp>
        <p:sp>
          <p:nvSpPr>
            <p:cNvPr id="3139612" name="Line 19"/>
            <p:cNvSpPr>
              <a:spLocks noChangeShapeType="1"/>
            </p:cNvSpPr>
            <p:nvPr/>
          </p:nvSpPr>
          <p:spPr bwMode="auto">
            <a:xfrm>
              <a:off x="4176" y="1632"/>
              <a:ext cx="576" cy="1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39613" name="Text Box 20"/>
            <p:cNvSpPr txBox="1">
              <a:spLocks noChangeArrowheads="1"/>
            </p:cNvSpPr>
            <p:nvPr/>
          </p:nvSpPr>
          <p:spPr bwMode="auto">
            <a:xfrm>
              <a:off x="3813" y="1518"/>
              <a:ext cx="36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0" dirty="0">
                  <a:solidFill>
                    <a:schemeClr val="tx2"/>
                  </a:solidFill>
                  <a:latin typeface="+mn-lt"/>
                  <a:ea typeface="Calibri"/>
                </a:rPr>
                <a:t>data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9588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153400" cy="838200"/>
          </a:xfrm>
        </p:spPr>
        <p:txBody>
          <a:bodyPr/>
          <a:lstStyle/>
          <a:p>
            <a:r>
              <a:rPr lang="en-US"/>
              <a:t>CSMA/CA, con</a:t>
            </a:r>
            <a:r>
              <a:rPr lang="ja-JP" altLang="en-US"/>
              <a:t>’</a:t>
            </a:r>
            <a:r>
              <a:rPr lang="en-US" altLang="ja-JP"/>
              <a:t>t</a:t>
            </a:r>
            <a:endParaRPr lang="en-US"/>
          </a:p>
        </p:txBody>
      </p:sp>
      <p:sp>
        <p:nvSpPr>
          <p:cNvPr id="31416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13" y="3679825"/>
            <a:ext cx="7934325" cy="2328863"/>
          </a:xfrm>
        </p:spPr>
        <p:txBody>
          <a:bodyPr>
            <a:normAutofit fontScale="85000" lnSpcReduction="20000"/>
          </a:bodyPr>
          <a:lstStyle/>
          <a:p>
            <a:pPr marL="285750" indent="-285750"/>
            <a:r>
              <a:rPr lang="en-US" dirty="0"/>
              <a:t>If other nodes hear RTS, but not CTS: </a:t>
            </a:r>
            <a:r>
              <a:rPr lang="en-US" dirty="0">
                <a:solidFill>
                  <a:srgbClr val="0000FF"/>
                </a:solidFill>
              </a:rPr>
              <a:t>send</a:t>
            </a:r>
            <a:endParaRPr lang="en-US" dirty="0"/>
          </a:p>
          <a:p>
            <a:pPr marL="685800" lvl="1" indent="-228600"/>
            <a:r>
              <a:rPr lang="en-US" dirty="0"/>
              <a:t>Presumably, destination for first sender is out of node</a:t>
            </a:r>
            <a:r>
              <a:rPr lang="ja-JP" altLang="en-US" dirty="0">
                <a:ea typeface="MS PGothic" pitchFamily="34" charset="-128"/>
              </a:rPr>
              <a:t>’</a:t>
            </a:r>
            <a:r>
              <a:rPr lang="en-US" altLang="ja-JP" dirty="0">
                <a:ea typeface="MS PGothic" pitchFamily="34" charset="-128"/>
              </a:rPr>
              <a:t>s range …</a:t>
            </a:r>
          </a:p>
          <a:p>
            <a:pPr marL="685800" lvl="1" indent="-228600"/>
            <a:r>
              <a:rPr lang="en-US" dirty="0"/>
              <a:t>… Can cause problems when a CTS is </a:t>
            </a:r>
            <a:r>
              <a:rPr lang="en-US" dirty="0">
                <a:solidFill>
                  <a:srgbClr val="FF0000"/>
                </a:solidFill>
              </a:rPr>
              <a:t>lost</a:t>
            </a:r>
          </a:p>
          <a:p>
            <a:pPr marL="285750" indent="-285750"/>
            <a:r>
              <a:rPr lang="en-US" dirty="0"/>
              <a:t>When you hear a CTS, you keep quiet until scheduled transmission is over (hear ACK)</a:t>
            </a:r>
          </a:p>
        </p:txBody>
      </p:sp>
      <p:sp>
        <p:nvSpPr>
          <p:cNvPr id="36869" name="Line 4"/>
          <p:cNvSpPr>
            <a:spLocks noChangeShapeType="1"/>
          </p:cNvSpPr>
          <p:nvPr/>
        </p:nvSpPr>
        <p:spPr bwMode="auto">
          <a:xfrm flipH="1">
            <a:off x="2057400" y="18288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4572000" y="1905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6629400" y="1905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1676400" y="1495425"/>
            <a:ext cx="8016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sender</a:t>
            </a:r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4179888" y="1495425"/>
            <a:ext cx="903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receiver</a:t>
            </a:r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5888038" y="1371600"/>
            <a:ext cx="15255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other node in </a:t>
            </a:r>
          </a:p>
          <a:p>
            <a:pPr algn="ctr"/>
            <a:r>
              <a:rPr lang="en-US" sz="1600" b="0"/>
              <a:t>sender</a:t>
            </a:r>
            <a:r>
              <a:rPr lang="ja-JP" altLang="en-US" sz="1600" b="0"/>
              <a:t>’</a:t>
            </a:r>
            <a:r>
              <a:rPr lang="en-US" altLang="ja-JP" sz="1600" b="0"/>
              <a:t>s range</a:t>
            </a:r>
            <a:endParaRPr lang="en-US" sz="1600" b="0"/>
          </a:p>
        </p:txBody>
      </p:sp>
      <p:grpSp>
        <p:nvGrpSpPr>
          <p:cNvPr id="36875" name="Group 10"/>
          <p:cNvGrpSpPr>
            <a:grpSpLocks/>
          </p:cNvGrpSpPr>
          <p:nvPr/>
        </p:nvGrpSpPr>
        <p:grpSpPr bwMode="auto">
          <a:xfrm>
            <a:off x="1471613" y="1752600"/>
            <a:ext cx="5157787" cy="457200"/>
            <a:chOff x="927" y="1104"/>
            <a:chExt cx="3249" cy="288"/>
          </a:xfrm>
        </p:grpSpPr>
        <p:sp>
          <p:nvSpPr>
            <p:cNvPr id="36892" name="Line 11"/>
            <p:cNvSpPr>
              <a:spLocks noChangeShapeType="1"/>
            </p:cNvSpPr>
            <p:nvPr/>
          </p:nvSpPr>
          <p:spPr bwMode="auto">
            <a:xfrm>
              <a:off x="1344" y="1200"/>
              <a:ext cx="2832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6893" name="Line 12"/>
            <p:cNvSpPr>
              <a:spLocks noChangeShapeType="1"/>
            </p:cNvSpPr>
            <p:nvPr/>
          </p:nvSpPr>
          <p:spPr bwMode="auto">
            <a:xfrm>
              <a:off x="1296" y="1200"/>
              <a:ext cx="1584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6894" name="Text Box 13"/>
            <p:cNvSpPr txBox="1">
              <a:spLocks noChangeArrowheads="1"/>
            </p:cNvSpPr>
            <p:nvPr/>
          </p:nvSpPr>
          <p:spPr bwMode="auto">
            <a:xfrm>
              <a:off x="927" y="1104"/>
              <a:ext cx="3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rgbClr val="FF0000"/>
                  </a:solidFill>
                </a:rPr>
                <a:t>RTS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447800" y="2362200"/>
            <a:ext cx="5181600" cy="852488"/>
            <a:chOff x="912" y="1488"/>
            <a:chExt cx="3264" cy="537"/>
          </a:xfrm>
        </p:grpSpPr>
        <p:grpSp>
          <p:nvGrpSpPr>
            <p:cNvPr id="36885" name="Group 14"/>
            <p:cNvGrpSpPr>
              <a:grpSpLocks/>
            </p:cNvGrpSpPr>
            <p:nvPr/>
          </p:nvGrpSpPr>
          <p:grpSpPr bwMode="auto">
            <a:xfrm>
              <a:off x="920" y="1776"/>
              <a:ext cx="3256" cy="249"/>
              <a:chOff x="920" y="1776"/>
              <a:chExt cx="3256" cy="249"/>
            </a:xfrm>
          </p:grpSpPr>
          <p:sp>
            <p:nvSpPr>
              <p:cNvPr id="36889" name="Line 15"/>
              <p:cNvSpPr>
                <a:spLocks noChangeShapeType="1"/>
              </p:cNvSpPr>
              <p:nvPr/>
            </p:nvSpPr>
            <p:spPr bwMode="auto">
              <a:xfrm flipH="1">
                <a:off x="1296" y="1776"/>
                <a:ext cx="1584" cy="144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36890" name="Line 16"/>
              <p:cNvSpPr>
                <a:spLocks noChangeShapeType="1"/>
              </p:cNvSpPr>
              <p:nvPr/>
            </p:nvSpPr>
            <p:spPr bwMode="auto">
              <a:xfrm>
                <a:off x="2880" y="1776"/>
                <a:ext cx="1296" cy="96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36891" name="Text Box 17"/>
              <p:cNvSpPr txBox="1">
                <a:spLocks noChangeArrowheads="1"/>
              </p:cNvSpPr>
              <p:nvPr/>
            </p:nvSpPr>
            <p:spPr bwMode="auto">
              <a:xfrm>
                <a:off x="920" y="1815"/>
                <a:ext cx="37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1600" b="0">
                    <a:solidFill>
                      <a:srgbClr val="66CCFF"/>
                    </a:solidFill>
                  </a:rPr>
                  <a:t>ACK</a:t>
                </a:r>
              </a:p>
            </p:txBody>
          </p:sp>
        </p:grpSp>
        <p:grpSp>
          <p:nvGrpSpPr>
            <p:cNvPr id="36886" name="Group 18"/>
            <p:cNvGrpSpPr>
              <a:grpSpLocks/>
            </p:cNvGrpSpPr>
            <p:nvPr/>
          </p:nvGrpSpPr>
          <p:grpSpPr bwMode="auto">
            <a:xfrm>
              <a:off x="912" y="1488"/>
              <a:ext cx="1968" cy="240"/>
              <a:chOff x="912" y="1488"/>
              <a:chExt cx="1968" cy="240"/>
            </a:xfrm>
          </p:grpSpPr>
          <p:sp>
            <p:nvSpPr>
              <p:cNvPr id="36887" name="Line 19"/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1584" cy="19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36888" name="Text Box 20"/>
              <p:cNvSpPr txBox="1">
                <a:spLocks noChangeArrowheads="1"/>
              </p:cNvSpPr>
              <p:nvPr/>
            </p:nvSpPr>
            <p:spPr bwMode="auto">
              <a:xfrm>
                <a:off x="912" y="1488"/>
                <a:ext cx="36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itchFamily="49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1600" b="0">
                    <a:solidFill>
                      <a:schemeClr val="tx2"/>
                    </a:solidFill>
                  </a:rPr>
                  <a:t>data</a:t>
                </a:r>
              </a:p>
            </p:txBody>
          </p:sp>
        </p:grpSp>
      </p:grpSp>
      <p:grpSp>
        <p:nvGrpSpPr>
          <p:cNvPr id="36877" name="Group 22"/>
          <p:cNvGrpSpPr>
            <a:grpSpLocks/>
          </p:cNvGrpSpPr>
          <p:nvPr/>
        </p:nvGrpSpPr>
        <p:grpSpPr bwMode="auto">
          <a:xfrm>
            <a:off x="1447800" y="2133600"/>
            <a:ext cx="3124200" cy="333375"/>
            <a:chOff x="912" y="1344"/>
            <a:chExt cx="1968" cy="210"/>
          </a:xfrm>
        </p:grpSpPr>
        <p:sp>
          <p:nvSpPr>
            <p:cNvPr id="36883" name="Line 23"/>
            <p:cNvSpPr>
              <a:spLocks noChangeShapeType="1"/>
            </p:cNvSpPr>
            <p:nvPr/>
          </p:nvSpPr>
          <p:spPr bwMode="auto">
            <a:xfrm flipH="1">
              <a:off x="1296" y="1440"/>
              <a:ext cx="1584" cy="48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6884" name="Text Box 24"/>
            <p:cNvSpPr txBox="1">
              <a:spLocks noChangeArrowheads="1"/>
            </p:cNvSpPr>
            <p:nvPr/>
          </p:nvSpPr>
          <p:spPr bwMode="auto">
            <a:xfrm>
              <a:off x="912" y="1344"/>
              <a:ext cx="3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hlink"/>
                  </a:solidFill>
                </a:rPr>
                <a:t>CTS</a:t>
              </a:r>
            </a:p>
          </p:txBody>
        </p:sp>
      </p:grpSp>
      <p:sp>
        <p:nvSpPr>
          <p:cNvPr id="36878" name="Line 25"/>
          <p:cNvSpPr>
            <a:spLocks noChangeShapeType="1"/>
          </p:cNvSpPr>
          <p:nvPr/>
        </p:nvSpPr>
        <p:spPr bwMode="auto">
          <a:xfrm>
            <a:off x="4572000" y="2286000"/>
            <a:ext cx="2057400" cy="228600"/>
          </a:xfrm>
          <a:prstGeom prst="line">
            <a:avLst/>
          </a:prstGeom>
          <a:noFill/>
          <a:ln w="28575">
            <a:solidFill>
              <a:srgbClr val="3366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9" name="Group 45"/>
          <p:cNvGrpSpPr>
            <a:grpSpLocks/>
          </p:cNvGrpSpPr>
          <p:nvPr/>
        </p:nvGrpSpPr>
        <p:grpSpPr bwMode="auto">
          <a:xfrm>
            <a:off x="5410200" y="2209800"/>
            <a:ext cx="381000" cy="381000"/>
            <a:chOff x="3408" y="1392"/>
            <a:chExt cx="240" cy="240"/>
          </a:xfrm>
        </p:grpSpPr>
        <p:sp>
          <p:nvSpPr>
            <p:cNvPr id="36881" name="Line 43"/>
            <p:cNvSpPr>
              <a:spLocks noChangeShapeType="1"/>
            </p:cNvSpPr>
            <p:nvPr/>
          </p:nvSpPr>
          <p:spPr bwMode="auto">
            <a:xfrm>
              <a:off x="3408" y="1392"/>
              <a:ext cx="240" cy="2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Line 44"/>
            <p:cNvSpPr>
              <a:spLocks noChangeShapeType="1"/>
            </p:cNvSpPr>
            <p:nvPr/>
          </p:nvSpPr>
          <p:spPr bwMode="auto">
            <a:xfrm rot="-5400000">
              <a:off x="3408" y="1392"/>
              <a:ext cx="240" cy="2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80" name="TextBox 29"/>
          <p:cNvSpPr txBox="1">
            <a:spLocks noChangeArrowheads="1"/>
          </p:cNvSpPr>
          <p:nvPr/>
        </p:nvSpPr>
        <p:spPr bwMode="auto">
          <a:xfrm>
            <a:off x="8601075" y="62150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1636" grpId="0" build="p"/>
      <p:bldP spid="3141636" grpI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Oval 2"/>
          <p:cNvSpPr>
            <a:spLocks noChangeArrowheads="1"/>
          </p:cNvSpPr>
          <p:nvPr/>
        </p:nvSpPr>
        <p:spPr bwMode="auto">
          <a:xfrm>
            <a:off x="1447800" y="1524000"/>
            <a:ext cx="3200400" cy="17526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2419350"/>
            <a:ext cx="8610600" cy="443865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endParaRPr lang="en-US"/>
          </a:p>
          <a:p>
            <a:pPr marL="457200" indent="-457200">
              <a:lnSpc>
                <a:spcPct val="90000"/>
              </a:lnSpc>
            </a:pPr>
            <a:endParaRPr lang="en-US"/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  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Overcome hidden terminal problems with contention-free protocol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2000"/>
              <a:t>B sends to C </a:t>
            </a:r>
            <a:r>
              <a:rPr lang="en-US" sz="2000">
                <a:solidFill>
                  <a:srgbClr val="0000FF"/>
                </a:solidFill>
              </a:rPr>
              <a:t>Request To Send</a:t>
            </a:r>
            <a:r>
              <a:rPr lang="en-US" sz="2000"/>
              <a:t> (RTS)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2000"/>
              <a:t>A hears RTS and defers (to allow C to answer)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2000"/>
              <a:t>C replies to B with </a:t>
            </a:r>
            <a:r>
              <a:rPr lang="en-US" sz="2000">
                <a:solidFill>
                  <a:srgbClr val="0000FF"/>
                </a:solidFill>
              </a:rPr>
              <a:t>Clear To Send</a:t>
            </a:r>
            <a:r>
              <a:rPr lang="en-US" sz="2000"/>
              <a:t> (CTS)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2000"/>
              <a:t>D hears CTS and defers to allow the data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2000"/>
              <a:t>B sends to C</a:t>
            </a: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RTS / CTS Protocols (CSMA/CA)</a:t>
            </a:r>
          </a:p>
        </p:txBody>
      </p:sp>
      <p:sp>
        <p:nvSpPr>
          <p:cNvPr id="37894" name="Oval 5"/>
          <p:cNvSpPr>
            <a:spLocks noChangeArrowheads="1"/>
          </p:cNvSpPr>
          <p:nvPr/>
        </p:nvSpPr>
        <p:spPr bwMode="auto">
          <a:xfrm>
            <a:off x="3657600" y="1524000"/>
            <a:ext cx="3200400" cy="17526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2849563" y="2205038"/>
            <a:ext cx="396875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B</a:t>
            </a: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4030663" y="2205038"/>
            <a:ext cx="414337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C</a:t>
            </a:r>
          </a:p>
        </p:txBody>
      </p:sp>
      <p:sp>
        <p:nvSpPr>
          <p:cNvPr id="949256" name="Rectangle 8"/>
          <p:cNvSpPr>
            <a:spLocks noChangeArrowheads="1"/>
          </p:cNvSpPr>
          <p:nvPr/>
        </p:nvSpPr>
        <p:spPr bwMode="auto">
          <a:xfrm>
            <a:off x="5148263" y="2205038"/>
            <a:ext cx="414337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D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00400" y="1905000"/>
            <a:ext cx="838200" cy="457200"/>
            <a:chOff x="2016" y="1200"/>
            <a:chExt cx="528" cy="288"/>
          </a:xfrm>
        </p:grpSpPr>
        <p:sp>
          <p:nvSpPr>
            <p:cNvPr id="37904" name="Line 10"/>
            <p:cNvSpPr>
              <a:spLocks noChangeShapeType="1"/>
            </p:cNvSpPr>
            <p:nvPr/>
          </p:nvSpPr>
          <p:spPr bwMode="auto">
            <a:xfrm>
              <a:off x="2016" y="1488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5" name="Text Box 11"/>
            <p:cNvSpPr txBox="1">
              <a:spLocks noChangeArrowheads="1"/>
            </p:cNvSpPr>
            <p:nvPr/>
          </p:nvSpPr>
          <p:spPr bwMode="auto">
            <a:xfrm>
              <a:off x="2016" y="1200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2400" b="0"/>
                <a:t>RTS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200400" y="2514600"/>
            <a:ext cx="946150" cy="457200"/>
            <a:chOff x="2016" y="1584"/>
            <a:chExt cx="596" cy="288"/>
          </a:xfrm>
        </p:grpSpPr>
        <p:sp>
          <p:nvSpPr>
            <p:cNvPr id="37902" name="Line 13"/>
            <p:cNvSpPr>
              <a:spLocks noChangeShapeType="1"/>
            </p:cNvSpPr>
            <p:nvPr/>
          </p:nvSpPr>
          <p:spPr bwMode="auto">
            <a:xfrm flipH="1">
              <a:off x="2016" y="1584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3" name="Text Box 14"/>
            <p:cNvSpPr txBox="1">
              <a:spLocks noChangeArrowheads="1"/>
            </p:cNvSpPr>
            <p:nvPr/>
          </p:nvSpPr>
          <p:spPr bwMode="auto">
            <a:xfrm>
              <a:off x="2112" y="1584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2400" b="0"/>
                <a:t>CTS</a:t>
              </a:r>
            </a:p>
          </p:txBody>
        </p:sp>
      </p:grpSp>
      <p:sp>
        <p:nvSpPr>
          <p:cNvPr id="949263" name="Rectangle 15"/>
          <p:cNvSpPr>
            <a:spLocks noChangeArrowheads="1"/>
          </p:cNvSpPr>
          <p:nvPr/>
        </p:nvSpPr>
        <p:spPr bwMode="auto">
          <a:xfrm>
            <a:off x="1981200" y="2200275"/>
            <a:ext cx="396875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A</a:t>
            </a:r>
          </a:p>
        </p:txBody>
      </p:sp>
      <p:sp>
        <p:nvSpPr>
          <p:cNvPr id="2961425" name="Text Box 17"/>
          <p:cNvSpPr txBox="1">
            <a:spLocks noChangeArrowheads="1"/>
          </p:cNvSpPr>
          <p:nvPr/>
        </p:nvSpPr>
        <p:spPr bwMode="auto">
          <a:xfrm>
            <a:off x="423863" y="1295400"/>
            <a:ext cx="2046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+mn-ea"/>
              </a:rPr>
              <a:t>B sends to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3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92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92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build="p" bldLvl="2"/>
      <p:bldP spid="949256" grpId="0" animBg="1"/>
      <p:bldP spid="949256" grpId="1" animBg="1"/>
      <p:bldP spid="949263" grpId="0" animBg="1"/>
      <p:bldP spid="949263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Preventing Collisions Altogether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1963" y="1066800"/>
            <a:ext cx="84582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Frequency Spectrum partitioned into several channels</a:t>
            </a:r>
          </a:p>
          <a:p>
            <a:pPr lvl="1"/>
            <a:r>
              <a:rPr lang="en-US" dirty="0"/>
              <a:t>Nodes within interference range can use separate channels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/>
            <a:r>
              <a:rPr lang="en-US" dirty="0"/>
              <a:t>Now A and C can send without any interference!</a:t>
            </a:r>
          </a:p>
          <a:p>
            <a:r>
              <a:rPr lang="en-US" dirty="0"/>
              <a:t>Most cards have only 1 transceiver</a:t>
            </a:r>
          </a:p>
          <a:p>
            <a:pPr lvl="1"/>
            <a:r>
              <a:rPr lang="en-US" b="1" dirty="0"/>
              <a:t>Not Full Duplex:  Cannot send and receive at the same 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Aggregate Network throughput doubles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195763" y="2043606"/>
            <a:ext cx="1981200" cy="18557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747963" y="2043606"/>
            <a:ext cx="1981200" cy="1855787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en-US" sz="1600" b="0"/>
          </a:p>
        </p:txBody>
      </p:sp>
      <p:sp>
        <p:nvSpPr>
          <p:cNvPr id="40967" name="Oval 6"/>
          <p:cNvSpPr>
            <a:spLocks noChangeArrowheads="1"/>
          </p:cNvSpPr>
          <p:nvPr/>
        </p:nvSpPr>
        <p:spPr bwMode="auto">
          <a:xfrm>
            <a:off x="3733800" y="320406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0968" name="Oval 7"/>
          <p:cNvSpPr>
            <a:spLocks noChangeArrowheads="1"/>
          </p:cNvSpPr>
          <p:nvPr/>
        </p:nvSpPr>
        <p:spPr bwMode="auto">
          <a:xfrm>
            <a:off x="4386263" y="297546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0969" name="Oval 8"/>
          <p:cNvSpPr>
            <a:spLocks noChangeArrowheads="1"/>
          </p:cNvSpPr>
          <p:nvPr/>
        </p:nvSpPr>
        <p:spPr bwMode="auto">
          <a:xfrm>
            <a:off x="5105400" y="320406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0970" name="Oval 9"/>
          <p:cNvSpPr>
            <a:spLocks noChangeArrowheads="1"/>
          </p:cNvSpPr>
          <p:nvPr/>
        </p:nvSpPr>
        <p:spPr bwMode="auto">
          <a:xfrm>
            <a:off x="4419600" y="340409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0971" name="Text Box 10"/>
          <p:cNvSpPr txBox="1">
            <a:spLocks noChangeArrowheads="1"/>
          </p:cNvSpPr>
          <p:nvPr/>
        </p:nvSpPr>
        <p:spPr bwMode="auto">
          <a:xfrm>
            <a:off x="3570288" y="2946893"/>
            <a:ext cx="315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A</a:t>
            </a:r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408488" y="2718293"/>
            <a:ext cx="315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B</a:t>
            </a:r>
          </a:p>
        </p:txBody>
      </p:sp>
      <p:sp>
        <p:nvSpPr>
          <p:cNvPr id="40973" name="Text Box 12"/>
          <p:cNvSpPr txBox="1">
            <a:spLocks noChangeArrowheads="1"/>
          </p:cNvSpPr>
          <p:nvPr/>
        </p:nvSpPr>
        <p:spPr bwMode="auto">
          <a:xfrm>
            <a:off x="4854575" y="2946893"/>
            <a:ext cx="327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C</a:t>
            </a:r>
          </a:p>
        </p:txBody>
      </p:sp>
      <p:sp>
        <p:nvSpPr>
          <p:cNvPr id="40974" name="Text Box 13"/>
          <p:cNvSpPr txBox="1">
            <a:spLocks noChangeArrowheads="1"/>
          </p:cNvSpPr>
          <p:nvPr/>
        </p:nvSpPr>
        <p:spPr bwMode="auto">
          <a:xfrm>
            <a:off x="4168775" y="3175493"/>
            <a:ext cx="327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D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5181600" y="2518268"/>
            <a:ext cx="60960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2895600" y="2746868"/>
            <a:ext cx="838200" cy="45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5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915400" cy="838200"/>
          </a:xfrm>
        </p:spPr>
        <p:txBody>
          <a:bodyPr>
            <a:normAutofit/>
          </a:bodyPr>
          <a:lstStyle/>
          <a:p>
            <a:r>
              <a:rPr lang="en-US" dirty="0"/>
              <a:t>CSMA/CA and RTS/CTS</a:t>
            </a:r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 flipH="1">
            <a:off x="2057400" y="18288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4572000" y="1905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676400" y="1495425"/>
            <a:ext cx="8016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sender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179888" y="1495425"/>
            <a:ext cx="903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receiver</a:t>
            </a:r>
          </a:p>
        </p:txBody>
      </p:sp>
      <p:sp>
        <p:nvSpPr>
          <p:cNvPr id="34841" name="Line 12"/>
          <p:cNvSpPr>
            <a:spLocks noChangeShapeType="1"/>
          </p:cNvSpPr>
          <p:nvPr/>
        </p:nvSpPr>
        <p:spPr bwMode="auto">
          <a:xfrm>
            <a:off x="2057400" y="1905000"/>
            <a:ext cx="25146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42" name="Text Box 13"/>
          <p:cNvSpPr txBox="1">
            <a:spLocks noChangeArrowheads="1"/>
          </p:cNvSpPr>
          <p:nvPr/>
        </p:nvSpPr>
        <p:spPr bwMode="auto">
          <a:xfrm>
            <a:off x="1471613" y="1752600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>
                <a:solidFill>
                  <a:srgbClr val="FF0000"/>
                </a:solidFill>
              </a:rPr>
              <a:t>RTS</a:t>
            </a:r>
          </a:p>
        </p:txBody>
      </p:sp>
      <p:sp>
        <p:nvSpPr>
          <p:cNvPr id="34837" name="Line 15"/>
          <p:cNvSpPr>
            <a:spLocks noChangeShapeType="1"/>
          </p:cNvSpPr>
          <p:nvPr/>
        </p:nvSpPr>
        <p:spPr bwMode="auto">
          <a:xfrm flipH="1">
            <a:off x="2057400" y="2819400"/>
            <a:ext cx="2514600" cy="22860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39" name="Text Box 17"/>
          <p:cNvSpPr txBox="1">
            <a:spLocks noChangeArrowheads="1"/>
          </p:cNvSpPr>
          <p:nvPr/>
        </p:nvSpPr>
        <p:spPr bwMode="auto">
          <a:xfrm>
            <a:off x="1460500" y="2881313"/>
            <a:ext cx="5984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>
                <a:solidFill>
                  <a:srgbClr val="66CCFF"/>
                </a:solidFill>
              </a:rPr>
              <a:t>ACK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447800" y="2362200"/>
            <a:ext cx="3124200" cy="381000"/>
            <a:chOff x="912" y="1488"/>
            <a:chExt cx="1968" cy="240"/>
          </a:xfrm>
        </p:grpSpPr>
        <p:sp>
          <p:nvSpPr>
            <p:cNvPr id="34835" name="Line 19"/>
            <p:cNvSpPr>
              <a:spLocks noChangeShapeType="1"/>
            </p:cNvSpPr>
            <p:nvPr/>
          </p:nvSpPr>
          <p:spPr bwMode="auto">
            <a:xfrm>
              <a:off x="1296" y="1536"/>
              <a:ext cx="1584" cy="19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912" y="1488"/>
              <a:ext cx="36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2"/>
                  </a:solidFill>
                </a:rPr>
                <a:t>data</a:t>
              </a:r>
            </a:p>
          </p:txBody>
        </p:sp>
      </p:grpSp>
      <p:grpSp>
        <p:nvGrpSpPr>
          <p:cNvPr id="34831" name="Group 22"/>
          <p:cNvGrpSpPr>
            <a:grpSpLocks/>
          </p:cNvGrpSpPr>
          <p:nvPr/>
        </p:nvGrpSpPr>
        <p:grpSpPr bwMode="auto">
          <a:xfrm>
            <a:off x="1447800" y="2133600"/>
            <a:ext cx="3124200" cy="333375"/>
            <a:chOff x="912" y="1344"/>
            <a:chExt cx="1968" cy="210"/>
          </a:xfrm>
        </p:grpSpPr>
        <p:sp>
          <p:nvSpPr>
            <p:cNvPr id="34833" name="Line 23"/>
            <p:cNvSpPr>
              <a:spLocks noChangeShapeType="1"/>
            </p:cNvSpPr>
            <p:nvPr/>
          </p:nvSpPr>
          <p:spPr bwMode="auto">
            <a:xfrm flipH="1">
              <a:off x="1296" y="1440"/>
              <a:ext cx="1584" cy="48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34" name="Text Box 24"/>
            <p:cNvSpPr txBox="1">
              <a:spLocks noChangeArrowheads="1"/>
            </p:cNvSpPr>
            <p:nvPr/>
          </p:nvSpPr>
          <p:spPr bwMode="auto">
            <a:xfrm>
              <a:off x="912" y="1344"/>
              <a:ext cx="3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hlink"/>
                  </a:solidFill>
                </a:rPr>
                <a:t>CTS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77</a:t>
            </a:fld>
            <a:endParaRPr lang="en-US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H="1">
            <a:off x="5889625" y="1845564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8404225" y="1921764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508625" y="1512189"/>
            <a:ext cx="8016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sender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8012113" y="1512189"/>
            <a:ext cx="903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receiver</a:t>
            </a: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H="1">
            <a:off x="5889625" y="2328186"/>
            <a:ext cx="2514600" cy="22860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5292725" y="2390099"/>
            <a:ext cx="5984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 dirty="0">
                <a:solidFill>
                  <a:srgbClr val="66CCFF"/>
                </a:solidFill>
              </a:rPr>
              <a:t>ACK</a:t>
            </a:r>
          </a:p>
        </p:txBody>
      </p:sp>
      <p:grpSp>
        <p:nvGrpSpPr>
          <p:cNvPr id="36" name="Group 18"/>
          <p:cNvGrpSpPr>
            <a:grpSpLocks/>
          </p:cNvGrpSpPr>
          <p:nvPr/>
        </p:nvGrpSpPr>
        <p:grpSpPr bwMode="auto">
          <a:xfrm>
            <a:off x="5280025" y="1870986"/>
            <a:ext cx="3124200" cy="381000"/>
            <a:chOff x="912" y="1488"/>
            <a:chExt cx="1968" cy="240"/>
          </a:xfrm>
        </p:grpSpPr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1296" y="1536"/>
              <a:ext cx="1584" cy="19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912" y="1488"/>
              <a:ext cx="36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itchFamily="49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2"/>
                  </a:solidFill>
                </a:rPr>
                <a:t>data</a:t>
              </a:r>
            </a:p>
          </p:txBody>
        </p: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457199" y="3866444"/>
            <a:ext cx="4625975" cy="22597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RTS/CTS</a:t>
            </a:r>
          </a:p>
          <a:p>
            <a:r>
              <a:rPr lang="en-US" sz="2000" dirty="0"/>
              <a:t>helps with hidden terminal</a:t>
            </a:r>
          </a:p>
          <a:p>
            <a:r>
              <a:rPr lang="en-US" sz="2000" dirty="0"/>
              <a:t>good for high-traffic Access Points</a:t>
            </a:r>
          </a:p>
          <a:p>
            <a:r>
              <a:rPr lang="en-US" sz="2000" dirty="0"/>
              <a:t>often turned on/off dynamically</a:t>
            </a:r>
          </a:p>
          <a:p>
            <a:pPr marL="457200" lvl="1" indent="0">
              <a:buNone/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43" name="Content Placeholder 3"/>
          <p:cNvSpPr txBox="1">
            <a:spLocks/>
          </p:cNvSpPr>
          <p:nvPr/>
        </p:nvSpPr>
        <p:spPr>
          <a:xfrm>
            <a:off x="4648200" y="3866444"/>
            <a:ext cx="4038600" cy="22597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Without RTS/CTS</a:t>
            </a:r>
          </a:p>
          <a:p>
            <a:r>
              <a:rPr lang="en-US" sz="2000" dirty="0"/>
              <a:t>lower latency -&gt; faster!</a:t>
            </a:r>
          </a:p>
          <a:p>
            <a:r>
              <a:rPr lang="en-US" sz="2000"/>
              <a:t>reduces wasted </a:t>
            </a:r>
            <a:r>
              <a:rPr lang="en-US" sz="2000" dirty="0"/>
              <a:t>b/w</a:t>
            </a:r>
          </a:p>
          <a:p>
            <a:pPr marL="0" indent="0">
              <a:buNone/>
            </a:pPr>
            <a:r>
              <a:rPr lang="en-US" sz="2000" dirty="0"/>
              <a:t>		if the </a:t>
            </a:r>
            <a:r>
              <a:rPr lang="en-US" sz="2000" i="1" dirty="0" err="1"/>
              <a:t>Pr</a:t>
            </a:r>
            <a:r>
              <a:rPr lang="en-US" sz="2000" i="1" dirty="0"/>
              <a:t>(collision) </a:t>
            </a:r>
            <a:r>
              <a:rPr lang="en-US" sz="2000" dirty="0"/>
              <a:t>is low</a:t>
            </a:r>
          </a:p>
          <a:p>
            <a:r>
              <a:rPr lang="en-US" sz="2000" dirty="0"/>
              <a:t>good for when net is small and not </a:t>
            </a:r>
            <a:r>
              <a:rPr lang="en-US" sz="2000" i="1" dirty="0"/>
              <a:t>weird</a:t>
            </a:r>
            <a:endParaRPr lang="en-US" sz="2000" dirty="0"/>
          </a:p>
          <a:p>
            <a:pPr marL="457200" lvl="1" indent="0">
              <a:buNone/>
            </a:pPr>
            <a:r>
              <a:rPr lang="en-US" sz="1800" dirty="0" err="1"/>
              <a:t>eg</a:t>
            </a:r>
            <a:r>
              <a:rPr lang="en-US" sz="1800" dirty="0"/>
              <a:t> no hidden/exposed terminals</a:t>
            </a:r>
          </a:p>
        </p:txBody>
      </p:sp>
    </p:spTree>
    <p:extLst>
      <p:ext uri="{BB962C8B-B14F-4D97-AF65-F5344CB8AC3E}">
        <p14:creationId xmlns:p14="http://schemas.microsoft.com/office/powerpoint/2010/main" val="12106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1" grpId="0" animBg="1"/>
      <p:bldP spid="34837" grpId="0" animBg="1"/>
      <p:bldP spid="34839" grpId="0"/>
      <p:bldP spid="34" grpId="0" animBg="1"/>
      <p:bldP spid="3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CSMA/CD </a:t>
            </a:r>
            <a:r>
              <a:rPr lang="en-US" dirty="0" err="1"/>
              <a:t>vs</a:t>
            </a:r>
            <a:r>
              <a:rPr lang="en-US" dirty="0"/>
              <a:t> CSMA/CA</a:t>
            </a:r>
            <a:br>
              <a:rPr lang="en-US" dirty="0"/>
            </a:br>
            <a:r>
              <a:rPr lang="en-US" dirty="0"/>
              <a:t>(without RTS/CTS)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/>
              <a:t>CD </a:t>
            </a:r>
            <a:r>
              <a:rPr lang="en-US" b="0" dirty="0"/>
              <a:t>Collision Detect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5077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wired – listen and talk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Listen for others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Busy? </a:t>
            </a:r>
            <a:r>
              <a:rPr lang="en-US" dirty="0" err="1"/>
              <a:t>goto</a:t>
            </a:r>
            <a:r>
              <a:rPr lang="en-US" dirty="0"/>
              <a:t> 1.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Send message (and listen)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Collision?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/>
              <a:t>JAM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/>
              <a:t>increase your BEB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/>
              <a:t>sleep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err="1"/>
              <a:t>goto</a:t>
            </a:r>
            <a:r>
              <a:rPr lang="en-US" dirty="0"/>
              <a:t> 1.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ctr"/>
          <a:lstStyle/>
          <a:p>
            <a:pPr algn="ctr"/>
            <a:r>
              <a:rPr lang="en-US" dirty="0"/>
              <a:t>CA </a:t>
            </a:r>
            <a:r>
              <a:rPr lang="en-US" b="0" dirty="0"/>
              <a:t>Collision Avoidance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683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wireless – talk OR listen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Listen for others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Busy?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/>
              <a:t>increase your BEB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/>
              <a:t>sleep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err="1"/>
              <a:t>goto</a:t>
            </a:r>
            <a:r>
              <a:rPr lang="en-US" dirty="0"/>
              <a:t> 1.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Send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Wait for ACK (</a:t>
            </a:r>
            <a:r>
              <a:rPr lang="en-US" i="1" dirty="0"/>
              <a:t>MAC ACK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Got No ACK from MAC?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/>
              <a:t>increase your BEB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/>
              <a:t>sleep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err="1"/>
              <a:t>goto</a:t>
            </a:r>
            <a:r>
              <a:rPr lang="en-US" dirty="0"/>
              <a:t> 1.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85725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387094D-CCAB-1A4A-A67B-7BD54D8F76CA}" type="slidenum">
              <a:rPr lang="en-US" sz="1200" i="0" smtClean="0">
                <a:latin typeface="Calibri"/>
                <a:cs typeface="Calibri"/>
              </a:rPr>
              <a:pPr/>
              <a:t>79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 Summary of MAC protocols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channel partitioning,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by time, frequency or code</a:t>
            </a:r>
          </a:p>
          <a:p>
            <a:pPr lvl="1"/>
            <a:r>
              <a:rPr lang="en-US" sz="2000" dirty="0">
                <a:ea typeface="ＭＳ Ｐゴシック" charset="0"/>
              </a:rPr>
              <a:t>Time Division, Frequency Division</a:t>
            </a:r>
          </a:p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random access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(dynamic), </a:t>
            </a:r>
          </a:p>
          <a:p>
            <a:pPr lvl="1"/>
            <a:r>
              <a:rPr lang="en-US" sz="2000" dirty="0">
                <a:ea typeface="ＭＳ Ｐゴシック" charset="0"/>
              </a:rPr>
              <a:t>ALOHA, S-ALOHA, CSMA, CSMA/CD</a:t>
            </a:r>
          </a:p>
          <a:p>
            <a:pPr lvl="1"/>
            <a:r>
              <a:rPr lang="en-US" sz="2000" dirty="0">
                <a:ea typeface="ＭＳ Ｐゴシック" charset="0"/>
              </a:rPr>
              <a:t>carrier sensing: easy in some technologies (wire), hard in others (wireless)</a:t>
            </a:r>
          </a:p>
          <a:p>
            <a:pPr lvl="1"/>
            <a:r>
              <a:rPr lang="en-US" sz="2000" dirty="0">
                <a:ea typeface="ＭＳ Ｐゴシック" charset="0"/>
              </a:rPr>
              <a:t>CSMA/CD used in Ethernet</a:t>
            </a:r>
          </a:p>
          <a:p>
            <a:pPr lvl="1"/>
            <a:r>
              <a:rPr lang="en-US" sz="2000" dirty="0">
                <a:ea typeface="ＭＳ Ｐゴシック" charset="0"/>
              </a:rPr>
              <a:t>CSMA/CA used in 802.11</a:t>
            </a:r>
          </a:p>
          <a:p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taking turns</a:t>
            </a:r>
          </a:p>
          <a:p>
            <a:pPr lvl="1"/>
            <a:r>
              <a:rPr lang="en-US" sz="2000" dirty="0">
                <a:ea typeface="ＭＳ Ｐゴシック" charset="0"/>
              </a:rPr>
              <a:t>polling from central site, token passing</a:t>
            </a:r>
          </a:p>
          <a:p>
            <a:pPr lvl="1"/>
            <a:r>
              <a:rPr lang="en-US" sz="2000" dirty="0">
                <a:ea typeface="ＭＳ Ｐゴシック" charset="0"/>
              </a:rPr>
              <a:t>Bluetooth, FDDI, IBM Token Ring </a:t>
            </a:r>
          </a:p>
        </p:txBody>
      </p:sp>
    </p:spTree>
    <p:extLst>
      <p:ext uri="{BB962C8B-B14F-4D97-AF65-F5344CB8AC3E}">
        <p14:creationId xmlns:p14="http://schemas.microsoft.com/office/powerpoint/2010/main" val="263746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1981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457200" y="2362200"/>
            <a:ext cx="19050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 err="1">
                <a:solidFill>
                  <a:schemeClr val="tx1"/>
                </a:solidFill>
                <a:latin typeface="Calibri"/>
              </a:rPr>
              <a:t>MyPasswd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37" name="Rectangle 19"/>
          <p:cNvSpPr>
            <a:spLocks noChangeArrowheads="1"/>
          </p:cNvSpPr>
          <p:nvPr/>
        </p:nvSpPr>
        <p:spPr bwMode="auto">
          <a:xfrm>
            <a:off x="457200" y="3505200"/>
            <a:ext cx="23622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38" name="Rectangle 23"/>
          <p:cNvSpPr>
            <a:spLocks noChangeArrowheads="1"/>
          </p:cNvSpPr>
          <p:nvPr/>
        </p:nvSpPr>
        <p:spPr bwMode="auto">
          <a:xfrm>
            <a:off x="6934200" y="2362200"/>
            <a:ext cx="19050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 err="1">
                <a:solidFill>
                  <a:schemeClr val="tx1"/>
                </a:solidFill>
                <a:latin typeface="Calibri"/>
              </a:rPr>
              <a:t>MyPasswd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39" name="Rectangle 24"/>
          <p:cNvSpPr>
            <a:spLocks noChangeArrowheads="1"/>
          </p:cNvSpPr>
          <p:nvPr/>
        </p:nvSpPr>
        <p:spPr bwMode="auto">
          <a:xfrm>
            <a:off x="6629400" y="3505200"/>
            <a:ext cx="22098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40" name="Rectangle 31"/>
          <p:cNvSpPr>
            <a:spLocks noChangeArrowheads="1"/>
          </p:cNvSpPr>
          <p:nvPr/>
        </p:nvSpPr>
        <p:spPr bwMode="auto">
          <a:xfrm>
            <a:off x="457200" y="4724400"/>
            <a:ext cx="24384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41" name="Rectangle 34"/>
          <p:cNvSpPr>
            <a:spLocks noChangeArrowheads="1"/>
          </p:cNvSpPr>
          <p:nvPr/>
        </p:nvSpPr>
        <p:spPr bwMode="auto">
          <a:xfrm>
            <a:off x="6477000" y="4724400"/>
            <a:ext cx="24384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442" name="Freeform 39"/>
          <p:cNvSpPr>
            <a:spLocks/>
          </p:cNvSpPr>
          <p:nvPr/>
        </p:nvSpPr>
        <p:spPr bwMode="auto">
          <a:xfrm>
            <a:off x="533400" y="5818188"/>
            <a:ext cx="2759075" cy="812800"/>
          </a:xfrm>
          <a:custGeom>
            <a:avLst/>
            <a:gdLst>
              <a:gd name="T0" fmla="*/ 8 w 1738"/>
              <a:gd name="T1" fmla="*/ 65 h 512"/>
              <a:gd name="T2" fmla="*/ 27 w 1738"/>
              <a:gd name="T3" fmla="*/ 224 h 512"/>
              <a:gd name="T4" fmla="*/ 36 w 1738"/>
              <a:gd name="T5" fmla="*/ 261 h 512"/>
              <a:gd name="T6" fmla="*/ 73 w 1738"/>
              <a:gd name="T7" fmla="*/ 279 h 512"/>
              <a:gd name="T8" fmla="*/ 110 w 1738"/>
              <a:gd name="T9" fmla="*/ 158 h 512"/>
              <a:gd name="T10" fmla="*/ 129 w 1738"/>
              <a:gd name="T11" fmla="*/ 103 h 512"/>
              <a:gd name="T12" fmla="*/ 157 w 1738"/>
              <a:gd name="T13" fmla="*/ 84 h 512"/>
              <a:gd name="T14" fmla="*/ 222 w 1738"/>
              <a:gd name="T15" fmla="*/ 224 h 512"/>
              <a:gd name="T16" fmla="*/ 269 w 1738"/>
              <a:gd name="T17" fmla="*/ 354 h 512"/>
              <a:gd name="T18" fmla="*/ 324 w 1738"/>
              <a:gd name="T19" fmla="*/ 131 h 512"/>
              <a:gd name="T20" fmla="*/ 343 w 1738"/>
              <a:gd name="T21" fmla="*/ 75 h 512"/>
              <a:gd name="T22" fmla="*/ 417 w 1738"/>
              <a:gd name="T23" fmla="*/ 186 h 512"/>
              <a:gd name="T24" fmla="*/ 473 w 1738"/>
              <a:gd name="T25" fmla="*/ 372 h 512"/>
              <a:gd name="T26" fmla="*/ 510 w 1738"/>
              <a:gd name="T27" fmla="*/ 149 h 512"/>
              <a:gd name="T28" fmla="*/ 566 w 1738"/>
              <a:gd name="T29" fmla="*/ 242 h 512"/>
              <a:gd name="T30" fmla="*/ 576 w 1738"/>
              <a:gd name="T31" fmla="*/ 279 h 512"/>
              <a:gd name="T32" fmla="*/ 594 w 1738"/>
              <a:gd name="T33" fmla="*/ 354 h 512"/>
              <a:gd name="T34" fmla="*/ 631 w 1738"/>
              <a:gd name="T35" fmla="*/ 186 h 512"/>
              <a:gd name="T36" fmla="*/ 687 w 1738"/>
              <a:gd name="T37" fmla="*/ 345 h 512"/>
              <a:gd name="T38" fmla="*/ 734 w 1738"/>
              <a:gd name="T39" fmla="*/ 131 h 512"/>
              <a:gd name="T40" fmla="*/ 762 w 1738"/>
              <a:gd name="T41" fmla="*/ 279 h 512"/>
              <a:gd name="T42" fmla="*/ 799 w 1738"/>
              <a:gd name="T43" fmla="*/ 410 h 512"/>
              <a:gd name="T44" fmla="*/ 864 w 1738"/>
              <a:gd name="T45" fmla="*/ 93 h 512"/>
              <a:gd name="T46" fmla="*/ 920 w 1738"/>
              <a:gd name="T47" fmla="*/ 205 h 512"/>
              <a:gd name="T48" fmla="*/ 985 w 1738"/>
              <a:gd name="T49" fmla="*/ 419 h 512"/>
              <a:gd name="T50" fmla="*/ 1013 w 1738"/>
              <a:gd name="T51" fmla="*/ 512 h 512"/>
              <a:gd name="T52" fmla="*/ 1041 w 1738"/>
              <a:gd name="T53" fmla="*/ 214 h 512"/>
              <a:gd name="T54" fmla="*/ 1069 w 1738"/>
              <a:gd name="T55" fmla="*/ 0 h 512"/>
              <a:gd name="T56" fmla="*/ 1143 w 1738"/>
              <a:gd name="T57" fmla="*/ 75 h 512"/>
              <a:gd name="T58" fmla="*/ 1227 w 1738"/>
              <a:gd name="T59" fmla="*/ 419 h 512"/>
              <a:gd name="T60" fmla="*/ 1273 w 1738"/>
              <a:gd name="T61" fmla="*/ 168 h 512"/>
              <a:gd name="T62" fmla="*/ 1310 w 1738"/>
              <a:gd name="T63" fmla="*/ 28 h 512"/>
              <a:gd name="T64" fmla="*/ 1357 w 1738"/>
              <a:gd name="T65" fmla="*/ 65 h 512"/>
              <a:gd name="T66" fmla="*/ 1385 w 1738"/>
              <a:gd name="T67" fmla="*/ 140 h 512"/>
              <a:gd name="T68" fmla="*/ 1422 w 1738"/>
              <a:gd name="T69" fmla="*/ 317 h 512"/>
              <a:gd name="T70" fmla="*/ 1431 w 1738"/>
              <a:gd name="T71" fmla="*/ 382 h 512"/>
              <a:gd name="T72" fmla="*/ 1441 w 1738"/>
              <a:gd name="T73" fmla="*/ 410 h 512"/>
              <a:gd name="T74" fmla="*/ 1459 w 1738"/>
              <a:gd name="T75" fmla="*/ 307 h 512"/>
              <a:gd name="T76" fmla="*/ 1506 w 1738"/>
              <a:gd name="T77" fmla="*/ 131 h 512"/>
              <a:gd name="T78" fmla="*/ 1534 w 1738"/>
              <a:gd name="T79" fmla="*/ 140 h 512"/>
              <a:gd name="T80" fmla="*/ 1599 w 1738"/>
              <a:gd name="T81" fmla="*/ 307 h 512"/>
              <a:gd name="T82" fmla="*/ 1645 w 1738"/>
              <a:gd name="T83" fmla="*/ 224 h 512"/>
              <a:gd name="T84" fmla="*/ 1655 w 1738"/>
              <a:gd name="T85" fmla="*/ 251 h 512"/>
              <a:gd name="T86" fmla="*/ 1682 w 1738"/>
              <a:gd name="T87" fmla="*/ 261 h 512"/>
              <a:gd name="T88" fmla="*/ 1738 w 1738"/>
              <a:gd name="T89" fmla="*/ 261 h 5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38"/>
              <a:gd name="T136" fmla="*/ 0 h 512"/>
              <a:gd name="T137" fmla="*/ 1738 w 1738"/>
              <a:gd name="T138" fmla="*/ 512 h 5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38" h="512">
                <a:moveTo>
                  <a:pt x="8" y="65"/>
                </a:moveTo>
                <a:cubicBezTo>
                  <a:pt x="23" y="294"/>
                  <a:pt x="0" y="134"/>
                  <a:pt x="27" y="224"/>
                </a:cubicBezTo>
                <a:cubicBezTo>
                  <a:pt x="30" y="236"/>
                  <a:pt x="27" y="251"/>
                  <a:pt x="36" y="261"/>
                </a:cubicBezTo>
                <a:cubicBezTo>
                  <a:pt x="44" y="271"/>
                  <a:pt x="60" y="273"/>
                  <a:pt x="73" y="279"/>
                </a:cubicBezTo>
                <a:cubicBezTo>
                  <a:pt x="86" y="238"/>
                  <a:pt x="96" y="198"/>
                  <a:pt x="110" y="158"/>
                </a:cubicBezTo>
                <a:cubicBezTo>
                  <a:pt x="116" y="139"/>
                  <a:pt x="117" y="118"/>
                  <a:pt x="129" y="103"/>
                </a:cubicBezTo>
                <a:cubicBezTo>
                  <a:pt x="135" y="94"/>
                  <a:pt x="147" y="90"/>
                  <a:pt x="157" y="84"/>
                </a:cubicBezTo>
                <a:cubicBezTo>
                  <a:pt x="221" y="104"/>
                  <a:pt x="208" y="167"/>
                  <a:pt x="222" y="224"/>
                </a:cubicBezTo>
                <a:cubicBezTo>
                  <a:pt x="232" y="267"/>
                  <a:pt x="248" y="314"/>
                  <a:pt x="269" y="354"/>
                </a:cubicBezTo>
                <a:cubicBezTo>
                  <a:pt x="353" y="326"/>
                  <a:pt x="318" y="192"/>
                  <a:pt x="324" y="131"/>
                </a:cubicBezTo>
                <a:cubicBezTo>
                  <a:pt x="325" y="111"/>
                  <a:pt x="336" y="93"/>
                  <a:pt x="343" y="75"/>
                </a:cubicBezTo>
                <a:cubicBezTo>
                  <a:pt x="378" y="110"/>
                  <a:pt x="390" y="145"/>
                  <a:pt x="417" y="186"/>
                </a:cubicBezTo>
                <a:cubicBezTo>
                  <a:pt x="435" y="249"/>
                  <a:pt x="444" y="312"/>
                  <a:pt x="473" y="372"/>
                </a:cubicBezTo>
                <a:cubicBezTo>
                  <a:pt x="515" y="288"/>
                  <a:pt x="503" y="268"/>
                  <a:pt x="510" y="149"/>
                </a:cubicBezTo>
                <a:cubicBezTo>
                  <a:pt x="530" y="179"/>
                  <a:pt x="546" y="211"/>
                  <a:pt x="566" y="242"/>
                </a:cubicBezTo>
                <a:cubicBezTo>
                  <a:pt x="569" y="254"/>
                  <a:pt x="572" y="266"/>
                  <a:pt x="576" y="279"/>
                </a:cubicBezTo>
                <a:cubicBezTo>
                  <a:pt x="582" y="303"/>
                  <a:pt x="594" y="354"/>
                  <a:pt x="594" y="354"/>
                </a:cubicBezTo>
                <a:cubicBezTo>
                  <a:pt x="607" y="298"/>
                  <a:pt x="617" y="241"/>
                  <a:pt x="631" y="186"/>
                </a:cubicBezTo>
                <a:cubicBezTo>
                  <a:pt x="676" y="231"/>
                  <a:pt x="675" y="282"/>
                  <a:pt x="687" y="345"/>
                </a:cubicBezTo>
                <a:cubicBezTo>
                  <a:pt x="770" y="315"/>
                  <a:pt x="713" y="206"/>
                  <a:pt x="734" y="131"/>
                </a:cubicBezTo>
                <a:cubicBezTo>
                  <a:pt x="774" y="255"/>
                  <a:pt x="728" y="102"/>
                  <a:pt x="762" y="279"/>
                </a:cubicBezTo>
                <a:cubicBezTo>
                  <a:pt x="770" y="322"/>
                  <a:pt x="789" y="366"/>
                  <a:pt x="799" y="410"/>
                </a:cubicBezTo>
                <a:cubicBezTo>
                  <a:pt x="846" y="309"/>
                  <a:pt x="833" y="198"/>
                  <a:pt x="864" y="93"/>
                </a:cubicBezTo>
                <a:cubicBezTo>
                  <a:pt x="888" y="129"/>
                  <a:pt x="895" y="168"/>
                  <a:pt x="920" y="205"/>
                </a:cubicBezTo>
                <a:cubicBezTo>
                  <a:pt x="937" y="277"/>
                  <a:pt x="942" y="356"/>
                  <a:pt x="985" y="419"/>
                </a:cubicBezTo>
                <a:cubicBezTo>
                  <a:pt x="992" y="450"/>
                  <a:pt x="1001" y="481"/>
                  <a:pt x="1013" y="512"/>
                </a:cubicBezTo>
                <a:cubicBezTo>
                  <a:pt x="1046" y="407"/>
                  <a:pt x="1034" y="347"/>
                  <a:pt x="1041" y="214"/>
                </a:cubicBezTo>
                <a:cubicBezTo>
                  <a:pt x="1049" y="17"/>
                  <a:pt x="1015" y="79"/>
                  <a:pt x="1069" y="0"/>
                </a:cubicBezTo>
                <a:cubicBezTo>
                  <a:pt x="1108" y="20"/>
                  <a:pt x="1129" y="32"/>
                  <a:pt x="1143" y="75"/>
                </a:cubicBezTo>
                <a:cubicBezTo>
                  <a:pt x="1150" y="175"/>
                  <a:pt x="1148" y="340"/>
                  <a:pt x="1227" y="419"/>
                </a:cubicBezTo>
                <a:cubicBezTo>
                  <a:pt x="1300" y="307"/>
                  <a:pt x="1260" y="389"/>
                  <a:pt x="1273" y="168"/>
                </a:cubicBezTo>
                <a:cubicBezTo>
                  <a:pt x="1280" y="37"/>
                  <a:pt x="1249" y="69"/>
                  <a:pt x="1310" y="28"/>
                </a:cubicBezTo>
                <a:cubicBezTo>
                  <a:pt x="1339" y="38"/>
                  <a:pt x="1342" y="33"/>
                  <a:pt x="1357" y="65"/>
                </a:cubicBezTo>
                <a:cubicBezTo>
                  <a:pt x="1368" y="89"/>
                  <a:pt x="1385" y="140"/>
                  <a:pt x="1385" y="140"/>
                </a:cubicBezTo>
                <a:cubicBezTo>
                  <a:pt x="1392" y="209"/>
                  <a:pt x="1400" y="252"/>
                  <a:pt x="1422" y="317"/>
                </a:cubicBezTo>
                <a:cubicBezTo>
                  <a:pt x="1425" y="338"/>
                  <a:pt x="1426" y="360"/>
                  <a:pt x="1431" y="382"/>
                </a:cubicBezTo>
                <a:cubicBezTo>
                  <a:pt x="1432" y="391"/>
                  <a:pt x="1435" y="418"/>
                  <a:pt x="1441" y="410"/>
                </a:cubicBezTo>
                <a:cubicBezTo>
                  <a:pt x="1460" y="381"/>
                  <a:pt x="1451" y="340"/>
                  <a:pt x="1459" y="307"/>
                </a:cubicBezTo>
                <a:cubicBezTo>
                  <a:pt x="1472" y="248"/>
                  <a:pt x="1490" y="189"/>
                  <a:pt x="1506" y="131"/>
                </a:cubicBezTo>
                <a:cubicBezTo>
                  <a:pt x="1515" y="134"/>
                  <a:pt x="1527" y="133"/>
                  <a:pt x="1534" y="140"/>
                </a:cubicBezTo>
                <a:cubicBezTo>
                  <a:pt x="1568" y="174"/>
                  <a:pt x="1567" y="260"/>
                  <a:pt x="1599" y="307"/>
                </a:cubicBezTo>
                <a:cubicBezTo>
                  <a:pt x="1600" y="292"/>
                  <a:pt x="1588" y="202"/>
                  <a:pt x="1645" y="224"/>
                </a:cubicBezTo>
                <a:cubicBezTo>
                  <a:pt x="1653" y="227"/>
                  <a:pt x="1648" y="244"/>
                  <a:pt x="1655" y="251"/>
                </a:cubicBezTo>
                <a:cubicBezTo>
                  <a:pt x="1661" y="257"/>
                  <a:pt x="1673" y="257"/>
                  <a:pt x="1682" y="261"/>
                </a:cubicBezTo>
                <a:cubicBezTo>
                  <a:pt x="1705" y="296"/>
                  <a:pt x="1715" y="305"/>
                  <a:pt x="1738" y="26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3" name="Freeform 40"/>
          <p:cNvSpPr>
            <a:spLocks/>
          </p:cNvSpPr>
          <p:nvPr/>
        </p:nvSpPr>
        <p:spPr bwMode="auto">
          <a:xfrm>
            <a:off x="6096000" y="5791200"/>
            <a:ext cx="2759075" cy="812800"/>
          </a:xfrm>
          <a:custGeom>
            <a:avLst/>
            <a:gdLst>
              <a:gd name="T0" fmla="*/ 8 w 1738"/>
              <a:gd name="T1" fmla="*/ 65 h 512"/>
              <a:gd name="T2" fmla="*/ 27 w 1738"/>
              <a:gd name="T3" fmla="*/ 224 h 512"/>
              <a:gd name="T4" fmla="*/ 36 w 1738"/>
              <a:gd name="T5" fmla="*/ 261 h 512"/>
              <a:gd name="T6" fmla="*/ 73 w 1738"/>
              <a:gd name="T7" fmla="*/ 279 h 512"/>
              <a:gd name="T8" fmla="*/ 110 w 1738"/>
              <a:gd name="T9" fmla="*/ 158 h 512"/>
              <a:gd name="T10" fmla="*/ 129 w 1738"/>
              <a:gd name="T11" fmla="*/ 103 h 512"/>
              <a:gd name="T12" fmla="*/ 157 w 1738"/>
              <a:gd name="T13" fmla="*/ 84 h 512"/>
              <a:gd name="T14" fmla="*/ 222 w 1738"/>
              <a:gd name="T15" fmla="*/ 224 h 512"/>
              <a:gd name="T16" fmla="*/ 269 w 1738"/>
              <a:gd name="T17" fmla="*/ 354 h 512"/>
              <a:gd name="T18" fmla="*/ 324 w 1738"/>
              <a:gd name="T19" fmla="*/ 131 h 512"/>
              <a:gd name="T20" fmla="*/ 343 w 1738"/>
              <a:gd name="T21" fmla="*/ 75 h 512"/>
              <a:gd name="T22" fmla="*/ 417 w 1738"/>
              <a:gd name="T23" fmla="*/ 186 h 512"/>
              <a:gd name="T24" fmla="*/ 473 w 1738"/>
              <a:gd name="T25" fmla="*/ 372 h 512"/>
              <a:gd name="T26" fmla="*/ 510 w 1738"/>
              <a:gd name="T27" fmla="*/ 149 h 512"/>
              <a:gd name="T28" fmla="*/ 566 w 1738"/>
              <a:gd name="T29" fmla="*/ 242 h 512"/>
              <a:gd name="T30" fmla="*/ 576 w 1738"/>
              <a:gd name="T31" fmla="*/ 279 h 512"/>
              <a:gd name="T32" fmla="*/ 594 w 1738"/>
              <a:gd name="T33" fmla="*/ 354 h 512"/>
              <a:gd name="T34" fmla="*/ 631 w 1738"/>
              <a:gd name="T35" fmla="*/ 186 h 512"/>
              <a:gd name="T36" fmla="*/ 687 w 1738"/>
              <a:gd name="T37" fmla="*/ 345 h 512"/>
              <a:gd name="T38" fmla="*/ 734 w 1738"/>
              <a:gd name="T39" fmla="*/ 131 h 512"/>
              <a:gd name="T40" fmla="*/ 762 w 1738"/>
              <a:gd name="T41" fmla="*/ 279 h 512"/>
              <a:gd name="T42" fmla="*/ 799 w 1738"/>
              <a:gd name="T43" fmla="*/ 410 h 512"/>
              <a:gd name="T44" fmla="*/ 864 w 1738"/>
              <a:gd name="T45" fmla="*/ 93 h 512"/>
              <a:gd name="T46" fmla="*/ 920 w 1738"/>
              <a:gd name="T47" fmla="*/ 205 h 512"/>
              <a:gd name="T48" fmla="*/ 985 w 1738"/>
              <a:gd name="T49" fmla="*/ 419 h 512"/>
              <a:gd name="T50" fmla="*/ 1013 w 1738"/>
              <a:gd name="T51" fmla="*/ 512 h 512"/>
              <a:gd name="T52" fmla="*/ 1041 w 1738"/>
              <a:gd name="T53" fmla="*/ 214 h 512"/>
              <a:gd name="T54" fmla="*/ 1069 w 1738"/>
              <a:gd name="T55" fmla="*/ 0 h 512"/>
              <a:gd name="T56" fmla="*/ 1143 w 1738"/>
              <a:gd name="T57" fmla="*/ 75 h 512"/>
              <a:gd name="T58" fmla="*/ 1227 w 1738"/>
              <a:gd name="T59" fmla="*/ 419 h 512"/>
              <a:gd name="T60" fmla="*/ 1273 w 1738"/>
              <a:gd name="T61" fmla="*/ 168 h 512"/>
              <a:gd name="T62" fmla="*/ 1310 w 1738"/>
              <a:gd name="T63" fmla="*/ 28 h 512"/>
              <a:gd name="T64" fmla="*/ 1357 w 1738"/>
              <a:gd name="T65" fmla="*/ 65 h 512"/>
              <a:gd name="T66" fmla="*/ 1385 w 1738"/>
              <a:gd name="T67" fmla="*/ 140 h 512"/>
              <a:gd name="T68" fmla="*/ 1422 w 1738"/>
              <a:gd name="T69" fmla="*/ 317 h 512"/>
              <a:gd name="T70" fmla="*/ 1431 w 1738"/>
              <a:gd name="T71" fmla="*/ 382 h 512"/>
              <a:gd name="T72" fmla="*/ 1441 w 1738"/>
              <a:gd name="T73" fmla="*/ 410 h 512"/>
              <a:gd name="T74" fmla="*/ 1459 w 1738"/>
              <a:gd name="T75" fmla="*/ 307 h 512"/>
              <a:gd name="T76" fmla="*/ 1506 w 1738"/>
              <a:gd name="T77" fmla="*/ 131 h 512"/>
              <a:gd name="T78" fmla="*/ 1534 w 1738"/>
              <a:gd name="T79" fmla="*/ 140 h 512"/>
              <a:gd name="T80" fmla="*/ 1599 w 1738"/>
              <a:gd name="T81" fmla="*/ 307 h 512"/>
              <a:gd name="T82" fmla="*/ 1645 w 1738"/>
              <a:gd name="T83" fmla="*/ 224 h 512"/>
              <a:gd name="T84" fmla="*/ 1655 w 1738"/>
              <a:gd name="T85" fmla="*/ 251 h 512"/>
              <a:gd name="T86" fmla="*/ 1682 w 1738"/>
              <a:gd name="T87" fmla="*/ 261 h 512"/>
              <a:gd name="T88" fmla="*/ 1738 w 1738"/>
              <a:gd name="T89" fmla="*/ 261 h 5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38"/>
              <a:gd name="T136" fmla="*/ 0 h 512"/>
              <a:gd name="T137" fmla="*/ 1738 w 1738"/>
              <a:gd name="T138" fmla="*/ 512 h 5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38" h="512">
                <a:moveTo>
                  <a:pt x="8" y="65"/>
                </a:moveTo>
                <a:cubicBezTo>
                  <a:pt x="23" y="294"/>
                  <a:pt x="0" y="134"/>
                  <a:pt x="27" y="224"/>
                </a:cubicBezTo>
                <a:cubicBezTo>
                  <a:pt x="30" y="236"/>
                  <a:pt x="27" y="251"/>
                  <a:pt x="36" y="261"/>
                </a:cubicBezTo>
                <a:cubicBezTo>
                  <a:pt x="44" y="271"/>
                  <a:pt x="60" y="273"/>
                  <a:pt x="73" y="279"/>
                </a:cubicBezTo>
                <a:cubicBezTo>
                  <a:pt x="86" y="238"/>
                  <a:pt x="96" y="198"/>
                  <a:pt x="110" y="158"/>
                </a:cubicBezTo>
                <a:cubicBezTo>
                  <a:pt x="116" y="139"/>
                  <a:pt x="117" y="118"/>
                  <a:pt x="129" y="103"/>
                </a:cubicBezTo>
                <a:cubicBezTo>
                  <a:pt x="135" y="94"/>
                  <a:pt x="147" y="90"/>
                  <a:pt x="157" y="84"/>
                </a:cubicBezTo>
                <a:cubicBezTo>
                  <a:pt x="221" y="104"/>
                  <a:pt x="208" y="167"/>
                  <a:pt x="222" y="224"/>
                </a:cubicBezTo>
                <a:cubicBezTo>
                  <a:pt x="232" y="267"/>
                  <a:pt x="248" y="314"/>
                  <a:pt x="269" y="354"/>
                </a:cubicBezTo>
                <a:cubicBezTo>
                  <a:pt x="353" y="326"/>
                  <a:pt x="318" y="192"/>
                  <a:pt x="324" y="131"/>
                </a:cubicBezTo>
                <a:cubicBezTo>
                  <a:pt x="325" y="111"/>
                  <a:pt x="336" y="93"/>
                  <a:pt x="343" y="75"/>
                </a:cubicBezTo>
                <a:cubicBezTo>
                  <a:pt x="378" y="110"/>
                  <a:pt x="390" y="145"/>
                  <a:pt x="417" y="186"/>
                </a:cubicBezTo>
                <a:cubicBezTo>
                  <a:pt x="435" y="249"/>
                  <a:pt x="444" y="312"/>
                  <a:pt x="473" y="372"/>
                </a:cubicBezTo>
                <a:cubicBezTo>
                  <a:pt x="515" y="288"/>
                  <a:pt x="503" y="268"/>
                  <a:pt x="510" y="149"/>
                </a:cubicBezTo>
                <a:cubicBezTo>
                  <a:pt x="530" y="179"/>
                  <a:pt x="546" y="211"/>
                  <a:pt x="566" y="242"/>
                </a:cubicBezTo>
                <a:cubicBezTo>
                  <a:pt x="569" y="254"/>
                  <a:pt x="572" y="266"/>
                  <a:pt x="576" y="279"/>
                </a:cubicBezTo>
                <a:cubicBezTo>
                  <a:pt x="582" y="303"/>
                  <a:pt x="594" y="354"/>
                  <a:pt x="594" y="354"/>
                </a:cubicBezTo>
                <a:cubicBezTo>
                  <a:pt x="607" y="298"/>
                  <a:pt x="617" y="241"/>
                  <a:pt x="631" y="186"/>
                </a:cubicBezTo>
                <a:cubicBezTo>
                  <a:pt x="676" y="231"/>
                  <a:pt x="675" y="282"/>
                  <a:pt x="687" y="345"/>
                </a:cubicBezTo>
                <a:cubicBezTo>
                  <a:pt x="770" y="315"/>
                  <a:pt x="713" y="206"/>
                  <a:pt x="734" y="131"/>
                </a:cubicBezTo>
                <a:cubicBezTo>
                  <a:pt x="774" y="255"/>
                  <a:pt x="728" y="102"/>
                  <a:pt x="762" y="279"/>
                </a:cubicBezTo>
                <a:cubicBezTo>
                  <a:pt x="770" y="322"/>
                  <a:pt x="789" y="366"/>
                  <a:pt x="799" y="410"/>
                </a:cubicBezTo>
                <a:cubicBezTo>
                  <a:pt x="846" y="309"/>
                  <a:pt x="833" y="198"/>
                  <a:pt x="864" y="93"/>
                </a:cubicBezTo>
                <a:cubicBezTo>
                  <a:pt x="888" y="129"/>
                  <a:pt x="895" y="168"/>
                  <a:pt x="920" y="205"/>
                </a:cubicBezTo>
                <a:cubicBezTo>
                  <a:pt x="937" y="277"/>
                  <a:pt x="942" y="356"/>
                  <a:pt x="985" y="419"/>
                </a:cubicBezTo>
                <a:cubicBezTo>
                  <a:pt x="992" y="450"/>
                  <a:pt x="1001" y="481"/>
                  <a:pt x="1013" y="512"/>
                </a:cubicBezTo>
                <a:cubicBezTo>
                  <a:pt x="1046" y="407"/>
                  <a:pt x="1034" y="347"/>
                  <a:pt x="1041" y="214"/>
                </a:cubicBezTo>
                <a:cubicBezTo>
                  <a:pt x="1049" y="17"/>
                  <a:pt x="1015" y="79"/>
                  <a:pt x="1069" y="0"/>
                </a:cubicBezTo>
                <a:cubicBezTo>
                  <a:pt x="1108" y="20"/>
                  <a:pt x="1129" y="32"/>
                  <a:pt x="1143" y="75"/>
                </a:cubicBezTo>
                <a:cubicBezTo>
                  <a:pt x="1150" y="175"/>
                  <a:pt x="1148" y="340"/>
                  <a:pt x="1227" y="419"/>
                </a:cubicBezTo>
                <a:cubicBezTo>
                  <a:pt x="1300" y="307"/>
                  <a:pt x="1260" y="389"/>
                  <a:pt x="1273" y="168"/>
                </a:cubicBezTo>
                <a:cubicBezTo>
                  <a:pt x="1280" y="37"/>
                  <a:pt x="1249" y="69"/>
                  <a:pt x="1310" y="28"/>
                </a:cubicBezTo>
                <a:cubicBezTo>
                  <a:pt x="1339" y="38"/>
                  <a:pt x="1342" y="33"/>
                  <a:pt x="1357" y="65"/>
                </a:cubicBezTo>
                <a:cubicBezTo>
                  <a:pt x="1368" y="89"/>
                  <a:pt x="1385" y="140"/>
                  <a:pt x="1385" y="140"/>
                </a:cubicBezTo>
                <a:cubicBezTo>
                  <a:pt x="1392" y="209"/>
                  <a:pt x="1400" y="252"/>
                  <a:pt x="1422" y="317"/>
                </a:cubicBezTo>
                <a:cubicBezTo>
                  <a:pt x="1425" y="338"/>
                  <a:pt x="1426" y="360"/>
                  <a:pt x="1431" y="382"/>
                </a:cubicBezTo>
                <a:cubicBezTo>
                  <a:pt x="1432" y="391"/>
                  <a:pt x="1435" y="418"/>
                  <a:pt x="1441" y="410"/>
                </a:cubicBezTo>
                <a:cubicBezTo>
                  <a:pt x="1460" y="381"/>
                  <a:pt x="1451" y="340"/>
                  <a:pt x="1459" y="307"/>
                </a:cubicBezTo>
                <a:cubicBezTo>
                  <a:pt x="1472" y="248"/>
                  <a:pt x="1490" y="189"/>
                  <a:pt x="1506" y="131"/>
                </a:cubicBezTo>
                <a:cubicBezTo>
                  <a:pt x="1515" y="134"/>
                  <a:pt x="1527" y="133"/>
                  <a:pt x="1534" y="140"/>
                </a:cubicBezTo>
                <a:cubicBezTo>
                  <a:pt x="1568" y="174"/>
                  <a:pt x="1567" y="260"/>
                  <a:pt x="1599" y="307"/>
                </a:cubicBezTo>
                <a:cubicBezTo>
                  <a:pt x="1600" y="292"/>
                  <a:pt x="1588" y="202"/>
                  <a:pt x="1645" y="224"/>
                </a:cubicBezTo>
                <a:cubicBezTo>
                  <a:pt x="1653" y="227"/>
                  <a:pt x="1648" y="244"/>
                  <a:pt x="1655" y="251"/>
                </a:cubicBezTo>
                <a:cubicBezTo>
                  <a:pt x="1661" y="257"/>
                  <a:pt x="1673" y="257"/>
                  <a:pt x="1682" y="261"/>
                </a:cubicBezTo>
                <a:cubicBezTo>
                  <a:pt x="1705" y="296"/>
                  <a:pt x="1715" y="305"/>
                  <a:pt x="1738" y="26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4" name="Line 41"/>
          <p:cNvSpPr>
            <a:spLocks noChangeShapeType="1"/>
          </p:cNvSpPr>
          <p:nvPr/>
        </p:nvSpPr>
        <p:spPr bwMode="auto">
          <a:xfrm>
            <a:off x="1371600" y="3048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5" name="Line 43"/>
          <p:cNvSpPr>
            <a:spLocks noChangeShapeType="1"/>
          </p:cNvSpPr>
          <p:nvPr/>
        </p:nvSpPr>
        <p:spPr bwMode="auto">
          <a:xfrm>
            <a:off x="1371600" y="4191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6" name="Line 44"/>
          <p:cNvSpPr>
            <a:spLocks noChangeShapeType="1"/>
          </p:cNvSpPr>
          <p:nvPr/>
        </p:nvSpPr>
        <p:spPr bwMode="auto">
          <a:xfrm>
            <a:off x="1371600" y="5486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7" name="Line 45"/>
          <p:cNvSpPr>
            <a:spLocks noChangeShapeType="1"/>
          </p:cNvSpPr>
          <p:nvPr/>
        </p:nvSpPr>
        <p:spPr bwMode="auto">
          <a:xfrm>
            <a:off x="3505200" y="60960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8" name="Line 46"/>
          <p:cNvSpPr>
            <a:spLocks noChangeShapeType="1"/>
          </p:cNvSpPr>
          <p:nvPr/>
        </p:nvSpPr>
        <p:spPr bwMode="auto">
          <a:xfrm flipV="1">
            <a:off x="7848600" y="5410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9" name="Line 47"/>
          <p:cNvSpPr>
            <a:spLocks noChangeShapeType="1"/>
          </p:cNvSpPr>
          <p:nvPr/>
        </p:nvSpPr>
        <p:spPr bwMode="auto">
          <a:xfrm flipV="1">
            <a:off x="7848600" y="4191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0" name="Line 48"/>
          <p:cNvSpPr>
            <a:spLocks noChangeShapeType="1"/>
          </p:cNvSpPr>
          <p:nvPr/>
        </p:nvSpPr>
        <p:spPr bwMode="auto">
          <a:xfrm flipV="1">
            <a:off x="7848600" y="3048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1" name="Rectangle 4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292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1B8484A-DE33-CD47-AC95-83C074BA5D20}" type="slidenum">
              <a:rPr lang="en-US" sz="1200" i="0" smtClean="0">
                <a:latin typeface="Calibri"/>
                <a:cs typeface="Calibri"/>
              </a:rPr>
              <a:pPr/>
              <a:t>80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MAC Addresses 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MAC (or LAN or physical or Ethernet) address:</a:t>
            </a:r>
            <a:r>
              <a:rPr lang="en-US" sz="3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dirty="0">
                <a:ea typeface="ＭＳ Ｐゴシック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ea typeface="ＭＳ Ｐゴシック" charset="0"/>
              </a:rPr>
              <a:t>get frame from one interface to another physically-connected interface (same network)</a:t>
            </a:r>
          </a:p>
          <a:p>
            <a:pPr lvl="1"/>
            <a:r>
              <a:rPr lang="en-US" dirty="0">
                <a:ea typeface="ＭＳ Ｐゴシック" charset="0"/>
              </a:rPr>
              <a:t>48 bit MAC address (for most LANs)</a:t>
            </a:r>
          </a:p>
          <a:p>
            <a:pPr lvl="2"/>
            <a:r>
              <a:rPr lang="en-US" dirty="0">
                <a:ea typeface="ＭＳ Ｐゴシック" charset="0"/>
              </a:rPr>
              <a:t> </a:t>
            </a:r>
            <a:r>
              <a:rPr lang="en-US" i="1" dirty="0">
                <a:ea typeface="ＭＳ Ｐゴシック" charset="0"/>
              </a:rPr>
              <a:t>burned</a:t>
            </a:r>
            <a:r>
              <a:rPr lang="en-US" dirty="0">
                <a:ea typeface="ＭＳ Ｐゴシック" charset="0"/>
              </a:rPr>
              <a:t> in NIC ROM, nowadays usually software settable and set at boot time</a:t>
            </a:r>
          </a:p>
        </p:txBody>
      </p:sp>
      <p:pic>
        <p:nvPicPr>
          <p:cNvPr id="2" name="Picture 1" descr="Screen Shot 2014-01-22 at 15.05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97" y="4582531"/>
            <a:ext cx="6855303" cy="204200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72750" y="4498828"/>
            <a:ext cx="2520190" cy="686094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05784" y="3612800"/>
            <a:ext cx="147956" cy="9697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19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DCAC975-C480-5C40-9989-DF263E73BDC6}" type="slidenum">
              <a:rPr lang="en-US" sz="1200" i="0" smtClean="0">
                <a:latin typeface="Calibri"/>
                <a:cs typeface="Calibri"/>
              </a:rPr>
              <a:pPr/>
              <a:t>81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LAN Address (more)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MAC address allocation administered by IEEE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manufacturer buys portion of MAC address space (to assure uniqueness)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analogy: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   (a) MAC address: like Social Security Number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   (b) IP address: like postal address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 MAC flat address  </a:t>
            </a:r>
            <a:r>
              <a:rPr lang="en-US" sz="2400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portability </a:t>
            </a:r>
          </a:p>
          <a:p>
            <a:pPr lvl="1"/>
            <a:r>
              <a:rPr lang="en-US" sz="2000" dirty="0">
                <a:ea typeface="ＭＳ Ｐゴシック" charset="0"/>
              </a:rPr>
              <a:t>can move LAN card from one LAN to another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IP hierarchical address NOT portable</a:t>
            </a:r>
          </a:p>
          <a:p>
            <a:pPr lvl="1"/>
            <a:r>
              <a:rPr lang="en-US" sz="2000" dirty="0">
                <a:ea typeface="ＭＳ Ｐゴシック" charset="0"/>
              </a:rPr>
              <a:t> address depends on IP subnet to which node is attached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187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D3AA493-BDF2-7B4F-BA4D-16BA36C0E40B}" type="slidenum">
              <a:rPr lang="en-US" sz="1200" i="0" smtClean="0">
                <a:latin typeface="Calibri"/>
                <a:cs typeface="Calibri"/>
              </a:rPr>
              <a:pPr/>
              <a:t>82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280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Hubs</a:t>
            </a:r>
          </a:p>
        </p:txBody>
      </p:sp>
      <p:sp>
        <p:nvSpPr>
          <p:cNvPr id="1280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977900"/>
            <a:ext cx="7772400" cy="2319338"/>
          </a:xfrm>
        </p:spPr>
        <p:txBody>
          <a:bodyPr>
            <a:normAutofit fontScale="77500" lnSpcReduction="20000"/>
          </a:bodyPr>
          <a:lstStyle/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… physical-layer (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dumb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 repeaters:</a:t>
            </a:r>
          </a:p>
          <a:p>
            <a:pPr lvl="1"/>
            <a:r>
              <a:rPr lang="en-US" dirty="0">
                <a:ea typeface="ＭＳ Ｐゴシック" charset="0"/>
              </a:rPr>
              <a:t>bits coming in one link go out </a:t>
            </a:r>
            <a:r>
              <a:rPr lang="en-US" i="1" dirty="0">
                <a:solidFill>
                  <a:srgbClr val="FF0000"/>
                </a:solidFill>
                <a:ea typeface="ＭＳ Ｐゴシック" charset="0"/>
              </a:rPr>
              <a:t>all</a:t>
            </a:r>
            <a:r>
              <a:rPr lang="en-US" dirty="0">
                <a:ea typeface="ＭＳ Ｐゴシック" charset="0"/>
              </a:rPr>
              <a:t> other links at same rate</a:t>
            </a:r>
          </a:p>
          <a:p>
            <a:pPr lvl="1"/>
            <a:r>
              <a:rPr lang="en-US" dirty="0">
                <a:ea typeface="ＭＳ Ｐゴシック" charset="0"/>
              </a:rPr>
              <a:t>all nodes connected to hub can collide with one another</a:t>
            </a:r>
          </a:p>
          <a:p>
            <a:pPr lvl="1"/>
            <a:r>
              <a:rPr lang="en-US" dirty="0">
                <a:ea typeface="ＭＳ Ｐゴシック" charset="0"/>
              </a:rPr>
              <a:t>no frame buffering</a:t>
            </a:r>
          </a:p>
          <a:p>
            <a:pPr lvl="1"/>
            <a:r>
              <a:rPr lang="en-US" dirty="0">
                <a:ea typeface="ＭＳ Ｐゴシック" charset="0"/>
              </a:rPr>
              <a:t>no CSMA/CD at hub: host NICs detect collisions</a:t>
            </a:r>
          </a:p>
        </p:txBody>
      </p:sp>
      <p:grpSp>
        <p:nvGrpSpPr>
          <p:cNvPr id="128010" name="Group 4"/>
          <p:cNvGrpSpPr>
            <a:grpSpLocks/>
          </p:cNvGrpSpPr>
          <p:nvPr/>
        </p:nvGrpSpPr>
        <p:grpSpPr bwMode="auto">
          <a:xfrm>
            <a:off x="4654600" y="3548065"/>
            <a:ext cx="4020625" cy="2708275"/>
            <a:chOff x="1234" y="2136"/>
            <a:chExt cx="3020" cy="1982"/>
          </a:xfrm>
        </p:grpSpPr>
        <p:sp>
          <p:nvSpPr>
            <p:cNvPr id="128011" name="Rectangle 5"/>
            <p:cNvSpPr>
              <a:spLocks noChangeArrowheads="1"/>
            </p:cNvSpPr>
            <p:nvPr/>
          </p:nvSpPr>
          <p:spPr bwMode="auto">
            <a:xfrm>
              <a:off x="2304" y="307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</a:endParaRPr>
            </a:p>
          </p:txBody>
        </p:sp>
        <p:graphicFrame>
          <p:nvGraphicFramePr>
            <p:cNvPr id="128002" name="Object 2"/>
            <p:cNvGraphicFramePr>
              <a:graphicFrameLocks noChangeAspect="1"/>
            </p:cNvGraphicFramePr>
            <p:nvPr/>
          </p:nvGraphicFramePr>
          <p:xfrm>
            <a:off x="2299" y="2136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26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9" y="2136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3" name="Object 3"/>
            <p:cNvGraphicFramePr>
              <a:graphicFrameLocks noChangeAspect="1"/>
            </p:cNvGraphicFramePr>
            <p:nvPr/>
          </p:nvGraphicFramePr>
          <p:xfrm>
            <a:off x="2322" y="3790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27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2" y="3790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4" name="Object 4"/>
            <p:cNvGraphicFramePr>
              <a:graphicFrameLocks noChangeAspect="1"/>
            </p:cNvGraphicFramePr>
            <p:nvPr/>
          </p:nvGraphicFramePr>
          <p:xfrm>
            <a:off x="3361" y="2889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28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1" y="2889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5" name="Object 5"/>
            <p:cNvGraphicFramePr>
              <a:graphicFrameLocks noChangeAspect="1"/>
            </p:cNvGraphicFramePr>
            <p:nvPr/>
          </p:nvGraphicFramePr>
          <p:xfrm>
            <a:off x="1234" y="2897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29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4" y="2897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012" name="Rectangle 10"/>
            <p:cNvSpPr>
              <a:spLocks noChangeArrowheads="1"/>
            </p:cNvSpPr>
            <p:nvPr/>
          </p:nvSpPr>
          <p:spPr bwMode="auto">
            <a:xfrm>
              <a:off x="1596" y="3002"/>
              <a:ext cx="1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3" name="Rectangle 11"/>
            <p:cNvSpPr>
              <a:spLocks noChangeArrowheads="1"/>
            </p:cNvSpPr>
            <p:nvPr/>
          </p:nvSpPr>
          <p:spPr bwMode="auto">
            <a:xfrm>
              <a:off x="3291" y="3002"/>
              <a:ext cx="1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4" name="Rectangle 12"/>
            <p:cNvSpPr>
              <a:spLocks noChangeArrowheads="1"/>
            </p:cNvSpPr>
            <p:nvPr/>
          </p:nvSpPr>
          <p:spPr bwMode="auto">
            <a:xfrm>
              <a:off x="2480" y="2458"/>
              <a:ext cx="91" cy="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5" name="Rectangle 13"/>
            <p:cNvSpPr>
              <a:spLocks noChangeArrowheads="1"/>
            </p:cNvSpPr>
            <p:nvPr/>
          </p:nvSpPr>
          <p:spPr bwMode="auto">
            <a:xfrm>
              <a:off x="2486" y="3649"/>
              <a:ext cx="91" cy="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6" name="Line 14"/>
            <p:cNvSpPr>
              <a:spLocks noChangeShapeType="1"/>
            </p:cNvSpPr>
            <p:nvPr/>
          </p:nvSpPr>
          <p:spPr bwMode="auto">
            <a:xfrm>
              <a:off x="1712" y="3042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7" name="Line 15"/>
            <p:cNvSpPr>
              <a:spLocks noChangeShapeType="1"/>
            </p:cNvSpPr>
            <p:nvPr/>
          </p:nvSpPr>
          <p:spPr bwMode="auto">
            <a:xfrm>
              <a:off x="2515" y="2612"/>
              <a:ext cx="0" cy="3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8" name="Line 16"/>
            <p:cNvSpPr>
              <a:spLocks noChangeShapeType="1"/>
            </p:cNvSpPr>
            <p:nvPr/>
          </p:nvSpPr>
          <p:spPr bwMode="auto">
            <a:xfrm flipH="1">
              <a:off x="2637" y="3042"/>
              <a:ext cx="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19" name="Line 17"/>
            <p:cNvSpPr>
              <a:spLocks noChangeShapeType="1"/>
            </p:cNvSpPr>
            <p:nvPr/>
          </p:nvSpPr>
          <p:spPr bwMode="auto">
            <a:xfrm flipV="1">
              <a:off x="2515" y="3131"/>
              <a:ext cx="8" cy="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20" name="Text Box 18"/>
            <p:cNvSpPr txBox="1">
              <a:spLocks noChangeArrowheads="1"/>
            </p:cNvSpPr>
            <p:nvPr/>
          </p:nvSpPr>
          <p:spPr bwMode="auto">
            <a:xfrm>
              <a:off x="2814" y="2665"/>
              <a:ext cx="144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latin typeface="Calibri"/>
                </a:rPr>
                <a:t>Co-ax or twisted pair</a:t>
              </a:r>
            </a:p>
          </p:txBody>
        </p:sp>
        <p:sp>
          <p:nvSpPr>
            <p:cNvPr id="128021" name="Line 19"/>
            <p:cNvSpPr>
              <a:spLocks noChangeShapeType="1"/>
            </p:cNvSpPr>
            <p:nvPr/>
          </p:nvSpPr>
          <p:spPr bwMode="auto">
            <a:xfrm flipH="1">
              <a:off x="2969" y="2839"/>
              <a:ext cx="187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8022" name="Text Box 20"/>
            <p:cNvSpPr txBox="1">
              <a:spLocks noChangeArrowheads="1"/>
            </p:cNvSpPr>
            <p:nvPr/>
          </p:nvSpPr>
          <p:spPr bwMode="auto">
            <a:xfrm>
              <a:off x="1817" y="3297"/>
              <a:ext cx="39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latin typeface="Calibri"/>
                </a:rPr>
                <a:t>hub</a:t>
              </a:r>
            </a:p>
          </p:txBody>
        </p:sp>
        <p:sp>
          <p:nvSpPr>
            <p:cNvPr id="128023" name="Line 21"/>
            <p:cNvSpPr>
              <a:spLocks noChangeShapeType="1"/>
            </p:cNvSpPr>
            <p:nvPr/>
          </p:nvSpPr>
          <p:spPr bwMode="auto">
            <a:xfrm flipV="1">
              <a:off x="2053" y="3148"/>
              <a:ext cx="26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5136542" y="3933389"/>
            <a:ext cx="2520190" cy="1874760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04221" y="3822416"/>
            <a:ext cx="2607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Collision Domain</a:t>
            </a:r>
          </a:p>
          <a:p>
            <a:r>
              <a:rPr lang="en-US" dirty="0">
                <a:solidFill>
                  <a:srgbClr val="FF0000"/>
                </a:solidFill>
              </a:rPr>
              <a:t>in CSMA/CD </a:t>
            </a:r>
            <a:r>
              <a:rPr lang="en-US" i="1" dirty="0">
                <a:solidFill>
                  <a:srgbClr val="FF0000"/>
                </a:solidFill>
              </a:rPr>
              <a:t>speak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52311" y="3996256"/>
            <a:ext cx="1838666" cy="4303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74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CSMA/CD Lives….</a:t>
            </a:r>
          </a:p>
        </p:txBody>
      </p:sp>
      <p:pic>
        <p:nvPicPr>
          <p:cNvPr id="4" name="Picture 3" descr="STD1_F5D407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93" y="3329445"/>
            <a:ext cx="1612159" cy="1612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934" y="2836284"/>
            <a:ext cx="7003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Home Plug and similar </a:t>
            </a:r>
            <a:r>
              <a:rPr lang="en-US" sz="2400" b="1" dirty="0" err="1"/>
              <a:t>Powerline</a:t>
            </a:r>
            <a:r>
              <a:rPr lang="en-US" sz="2400" b="1" dirty="0"/>
              <a:t> Networking….</a:t>
            </a:r>
          </a:p>
        </p:txBody>
      </p:sp>
      <p:pic>
        <p:nvPicPr>
          <p:cNvPr id="6" name="Picture 5" descr="Screen shot 2012-03-07 at 09.49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6" y="141078"/>
            <a:ext cx="1479561" cy="2069753"/>
          </a:xfrm>
          <a:prstGeom prst="rect">
            <a:avLst/>
          </a:prstGeom>
        </p:spPr>
      </p:pic>
      <p:pic>
        <p:nvPicPr>
          <p:cNvPr id="7" name="Picture 23" descr="new-zomb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29" y="141078"/>
            <a:ext cx="2434623" cy="26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shot 2012-03-07 at 09.53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4" y="3898705"/>
            <a:ext cx="7003259" cy="263605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6399105" y="4611042"/>
            <a:ext cx="1257627" cy="14424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5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EBB1508-3C05-C44B-9C0A-6EC8BE35DDEE}" type="slidenum">
              <a:rPr lang="en-US" sz="1200" i="0" smtClean="0">
                <a:latin typeface="Calibri"/>
                <a:cs typeface="Calibri"/>
              </a:rPr>
              <a:pPr/>
              <a:t>84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Switch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sz="2700" i="1" dirty="0">
                <a:ea typeface="ＭＳ Ｐゴシック" charset="0"/>
                <a:cs typeface="ＭＳ Ｐゴシック" charset="0"/>
              </a:rPr>
              <a:t>(like a Hub but smarter)</a:t>
            </a:r>
            <a:endParaRPr lang="en-US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1231900"/>
            <a:ext cx="8001000" cy="380365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link-layer device: smarter than hubs, take </a:t>
            </a:r>
            <a:r>
              <a:rPr lang="en-US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active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role</a:t>
            </a:r>
          </a:p>
          <a:p>
            <a:pPr lvl="1"/>
            <a:r>
              <a:rPr lang="en-US" dirty="0">
                <a:ea typeface="ＭＳ Ｐゴシック" charset="0"/>
              </a:rPr>
              <a:t>store, forward Ethernet frames</a:t>
            </a:r>
          </a:p>
          <a:p>
            <a:pPr lvl="1"/>
            <a:r>
              <a:rPr lang="en-US" dirty="0">
                <a:ea typeface="ＭＳ Ｐゴシック" charset="0"/>
              </a:rPr>
              <a:t>examine incoming frame</a:t>
            </a:r>
            <a:r>
              <a:rPr lang="ja-JP" altLang="en-US" dirty="0">
                <a:ea typeface="ＭＳ Ｐゴシック" charset="0"/>
              </a:rPr>
              <a:t>’</a:t>
            </a:r>
            <a:r>
              <a:rPr lang="en-US" dirty="0">
                <a:ea typeface="ＭＳ Ｐゴシック" charset="0"/>
              </a:rPr>
              <a:t>s MAC address,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selectively</a:t>
            </a:r>
            <a:r>
              <a:rPr lang="en-US" dirty="0">
                <a:ea typeface="ＭＳ Ｐゴシック" charset="0"/>
              </a:rPr>
              <a:t> forward  frame to one-or-more outgoing links when frame is to be forwarded on segment, uses CSMA/CD to access segment</a:t>
            </a:r>
            <a:endParaRPr lang="en-US" sz="2000" dirty="0">
              <a:ea typeface="ＭＳ Ｐゴシック" charset="0"/>
            </a:endParaRPr>
          </a:p>
          <a:p>
            <a:r>
              <a:rPr lang="en-US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transparent</a:t>
            </a:r>
          </a:p>
          <a:p>
            <a:pPr lvl="1"/>
            <a:r>
              <a:rPr lang="en-US" dirty="0">
                <a:ea typeface="ＭＳ Ｐゴシック" charset="0"/>
              </a:rPr>
              <a:t>hosts are unaware of presence of switches</a:t>
            </a:r>
            <a:endParaRPr lang="en-US" sz="2000" dirty="0">
              <a:ea typeface="ＭＳ Ｐゴシック" charset="0"/>
            </a:endParaRPr>
          </a:p>
          <a:p>
            <a:r>
              <a:rPr lang="en-US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plug-and-play, self-learning</a:t>
            </a:r>
          </a:p>
          <a:p>
            <a:pPr lvl="1"/>
            <a:r>
              <a:rPr lang="en-US" dirty="0">
                <a:ea typeface="ＭＳ Ｐゴシック" charset="0"/>
              </a:rPr>
              <a:t>switches do not need to be configured</a:t>
            </a:r>
            <a:endParaRPr lang="en-US" sz="2000" dirty="0">
              <a:ea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750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0ABDBEA-9DD5-4D47-9302-1609A618F564}" type="slidenum">
              <a:rPr lang="en-US" sz="1200" i="0" smtClean="0">
                <a:latin typeface="Calibri"/>
                <a:cs typeface="Calibri"/>
              </a:rPr>
              <a:pPr/>
              <a:t>85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32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Switch:  allows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multiple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simultaneous transmissions</a:t>
            </a:r>
          </a:p>
        </p:txBody>
      </p:sp>
      <p:sp>
        <p:nvSpPr>
          <p:cNvPr id="132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8002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hosts have dedicated, direct connection to switch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switches buffer packets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Ethernet protocol used on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each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incoming link, but no collisions; full duplex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each link is its own collision domain</a:t>
            </a:r>
          </a:p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switching:</a:t>
            </a:r>
            <a:r>
              <a:rPr lang="en-US" sz="24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A-to-A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and B-to-B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simultaneously, without collisions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not possible with dumb hub</a:t>
            </a:r>
          </a:p>
          <a:p>
            <a:pPr>
              <a:lnSpc>
                <a:spcPct val="90000"/>
              </a:lnSpc>
              <a:buFont typeface="ZapfDingbat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78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7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8" name="Line 13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2109" name="Line 14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2110" name="Line 15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2111" name="Line 16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80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81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82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12" name="Line 20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32103" name="Object 7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83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13" name="Line 22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2114" name="Text Box 23"/>
          <p:cNvSpPr txBox="1">
            <a:spLocks noChangeArrowheads="1"/>
          </p:cNvSpPr>
          <p:nvPr/>
        </p:nvSpPr>
        <p:spPr bwMode="auto">
          <a:xfrm>
            <a:off x="6411913" y="1243013"/>
            <a:ext cx="318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</a:p>
        </p:txBody>
      </p:sp>
      <p:sp>
        <p:nvSpPr>
          <p:cNvPr id="132115" name="Text Box 24"/>
          <p:cNvSpPr txBox="1">
            <a:spLocks noChangeArrowheads="1"/>
          </p:cNvSpPr>
          <p:nvPr/>
        </p:nvSpPr>
        <p:spPr bwMode="auto">
          <a:xfrm>
            <a:off x="6605588" y="4502150"/>
            <a:ext cx="433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32116" name="Text Box 25"/>
          <p:cNvSpPr txBox="1">
            <a:spLocks noChangeArrowheads="1"/>
          </p:cNvSpPr>
          <p:nvPr/>
        </p:nvSpPr>
        <p:spPr bwMode="auto">
          <a:xfrm>
            <a:off x="7827963" y="19129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</a:p>
        </p:txBody>
      </p:sp>
      <p:sp>
        <p:nvSpPr>
          <p:cNvPr id="132117" name="Text Box 26"/>
          <p:cNvSpPr txBox="1">
            <a:spLocks noChangeArrowheads="1"/>
          </p:cNvSpPr>
          <p:nvPr/>
        </p:nvSpPr>
        <p:spPr bwMode="auto">
          <a:xfrm>
            <a:off x="5497513" y="4398963"/>
            <a:ext cx="425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32118" name="Text Box 27"/>
          <p:cNvSpPr txBox="1">
            <a:spLocks noChangeArrowheads="1"/>
          </p:cNvSpPr>
          <p:nvPr/>
        </p:nvSpPr>
        <p:spPr bwMode="auto">
          <a:xfrm>
            <a:off x="7918450" y="3779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</a:p>
        </p:txBody>
      </p:sp>
      <p:sp>
        <p:nvSpPr>
          <p:cNvPr id="132119" name="Text Box 28"/>
          <p:cNvSpPr txBox="1">
            <a:spLocks noChangeArrowheads="1"/>
          </p:cNvSpPr>
          <p:nvPr/>
        </p:nvSpPr>
        <p:spPr bwMode="auto">
          <a:xfrm>
            <a:off x="5006975" y="1860550"/>
            <a:ext cx="423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grpSp>
        <p:nvGrpSpPr>
          <p:cNvPr id="132120" name="Group 33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32128" name="Rectangle 29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2129" name="Freeform 30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79 h 63"/>
                <a:gd name="T2" fmla="*/ 115 w 280"/>
                <a:gd name="T3" fmla="*/ 78 h 63"/>
                <a:gd name="T4" fmla="*/ 682 w 280"/>
                <a:gd name="T5" fmla="*/ 0 h 63"/>
                <a:gd name="T6" fmla="*/ 87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2130" name="Freeform 31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195 w 148"/>
                <a:gd name="T3" fmla="*/ 0 h 74"/>
                <a:gd name="T4" fmla="*/ 497 w 148"/>
                <a:gd name="T5" fmla="*/ 77 h 74"/>
                <a:gd name="T6" fmla="*/ 722 w 148"/>
                <a:gd name="T7" fmla="*/ 7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32121" name="Text Box 34"/>
          <p:cNvSpPr txBox="1">
            <a:spLocks noChangeArrowheads="1"/>
          </p:cNvSpPr>
          <p:nvPr/>
        </p:nvSpPr>
        <p:spPr bwMode="auto">
          <a:xfrm>
            <a:off x="5893707" y="5062538"/>
            <a:ext cx="25778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/>
              </a:rPr>
              <a:t>switch with six interfaces</a:t>
            </a:r>
          </a:p>
          <a:p>
            <a:pPr algn="ctr"/>
            <a:r>
              <a:rPr lang="en-US" sz="1800" dirty="0">
                <a:latin typeface="Calibri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1,2,3,4,5,6</a:t>
            </a:r>
            <a:r>
              <a:rPr lang="en-US" sz="1800" dirty="0">
                <a:latin typeface="Calibri"/>
              </a:rPr>
              <a:t>)</a:t>
            </a:r>
            <a:r>
              <a:rPr lang="en-US" sz="1800" i="0" dirty="0">
                <a:latin typeface="Calibri"/>
              </a:rPr>
              <a:t>  </a:t>
            </a:r>
          </a:p>
        </p:txBody>
      </p:sp>
      <p:sp>
        <p:nvSpPr>
          <p:cNvPr id="132122" name="Text Box 35"/>
          <p:cNvSpPr txBox="1">
            <a:spLocks noChangeArrowheads="1"/>
          </p:cNvSpPr>
          <p:nvPr/>
        </p:nvSpPr>
        <p:spPr bwMode="auto">
          <a:xfrm>
            <a:off x="6286500" y="26066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132123" name="Text Box 36"/>
          <p:cNvSpPr txBox="1">
            <a:spLocks noChangeArrowheads="1"/>
          </p:cNvSpPr>
          <p:nvPr/>
        </p:nvSpPr>
        <p:spPr bwMode="auto">
          <a:xfrm>
            <a:off x="6619875" y="26320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2</a:t>
            </a:r>
          </a:p>
        </p:txBody>
      </p:sp>
      <p:sp>
        <p:nvSpPr>
          <p:cNvPr id="132124" name="Text Box 37"/>
          <p:cNvSpPr txBox="1">
            <a:spLocks noChangeArrowheads="1"/>
          </p:cNvSpPr>
          <p:nvPr/>
        </p:nvSpPr>
        <p:spPr bwMode="auto">
          <a:xfrm>
            <a:off x="6897688" y="2784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3</a:t>
            </a:r>
          </a:p>
        </p:txBody>
      </p:sp>
      <p:sp>
        <p:nvSpPr>
          <p:cNvPr id="132125" name="Text Box 38"/>
          <p:cNvSpPr txBox="1">
            <a:spLocks noChangeArrowheads="1"/>
          </p:cNvSpPr>
          <p:nvPr/>
        </p:nvSpPr>
        <p:spPr bwMode="auto">
          <a:xfrm>
            <a:off x="6581775" y="3165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132126" name="Text Box 39"/>
          <p:cNvSpPr txBox="1">
            <a:spLocks noChangeArrowheads="1"/>
          </p:cNvSpPr>
          <p:nvPr/>
        </p:nvSpPr>
        <p:spPr bwMode="auto">
          <a:xfrm>
            <a:off x="6151563" y="322738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132127" name="Text Box 40"/>
          <p:cNvSpPr txBox="1">
            <a:spLocks noChangeArrowheads="1"/>
          </p:cNvSpPr>
          <p:nvPr/>
        </p:nvSpPr>
        <p:spPr bwMode="auto">
          <a:xfrm>
            <a:off x="5892800" y="2830513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937186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D971247-90F3-8445-81E7-D54D4703071A}" type="slidenum">
              <a:rPr lang="en-US" sz="1200" i="0" smtClean="0">
                <a:latin typeface="Calibri"/>
                <a:cs typeface="Calibri"/>
              </a:rPr>
              <a:pPr/>
              <a:t>86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34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Switch Table</a:t>
            </a:r>
          </a:p>
        </p:txBody>
      </p:sp>
      <p:sp>
        <p:nvSpPr>
          <p:cNvPr id="134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8" y="1549400"/>
            <a:ext cx="4835525" cy="4805363"/>
          </a:xfrm>
        </p:spPr>
        <p:txBody>
          <a:bodyPr/>
          <a:lstStyle/>
          <a:p>
            <a:r>
              <a:rPr lang="en-US" sz="2400" i="1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Q: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how does switch know that A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reachable via interface 4, B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reachable via interface 5?</a:t>
            </a:r>
          </a:p>
          <a:p>
            <a:r>
              <a:rPr lang="en-US" sz="2400" i="1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 each switch has a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switch table,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each entry:</a:t>
            </a:r>
          </a:p>
          <a:p>
            <a:pPr lvl="1"/>
            <a:r>
              <a:rPr lang="en-US" sz="2000" dirty="0">
                <a:ea typeface="ＭＳ Ｐゴシック" charset="0"/>
              </a:rPr>
              <a:t>(MAC address of host, interface to reach host, time stamp)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looks like a routing table!</a:t>
            </a:r>
          </a:p>
          <a:p>
            <a:r>
              <a:rPr lang="en-US" sz="2400" i="1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Q: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how are entries created, maintained in switch table? </a:t>
            </a:r>
          </a:p>
          <a:p>
            <a:pPr lvl="1"/>
            <a:r>
              <a:rPr lang="en-US" sz="2000" dirty="0">
                <a:ea typeface="ＭＳ Ｐゴシック" charset="0"/>
              </a:rPr>
              <a:t>something like a routing protocol?</a:t>
            </a:r>
          </a:p>
        </p:txBody>
      </p:sp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02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0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6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4157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4158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4159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04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05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06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60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34151" name="Object 7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07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61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4162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18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</a:p>
        </p:txBody>
      </p:sp>
      <p:sp>
        <p:nvSpPr>
          <p:cNvPr id="134163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433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34164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</a:p>
        </p:txBody>
      </p:sp>
      <p:sp>
        <p:nvSpPr>
          <p:cNvPr id="134165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425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34166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</a:p>
        </p:txBody>
      </p:sp>
      <p:sp>
        <p:nvSpPr>
          <p:cNvPr id="134167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423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grpSp>
        <p:nvGrpSpPr>
          <p:cNvPr id="134168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34176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4177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79 h 63"/>
                <a:gd name="T2" fmla="*/ 115 w 280"/>
                <a:gd name="T3" fmla="*/ 78 h 63"/>
                <a:gd name="T4" fmla="*/ 682 w 280"/>
                <a:gd name="T5" fmla="*/ 0 h 63"/>
                <a:gd name="T6" fmla="*/ 87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4178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195 w 148"/>
                <a:gd name="T3" fmla="*/ 0 h 74"/>
                <a:gd name="T4" fmla="*/ 497 w 148"/>
                <a:gd name="T5" fmla="*/ 77 h 74"/>
                <a:gd name="T6" fmla="*/ 722 w 148"/>
                <a:gd name="T7" fmla="*/ 7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34169" name="Text Box 26"/>
          <p:cNvSpPr txBox="1">
            <a:spLocks noChangeArrowheads="1"/>
          </p:cNvSpPr>
          <p:nvPr/>
        </p:nvSpPr>
        <p:spPr bwMode="auto">
          <a:xfrm>
            <a:off x="5893707" y="5062538"/>
            <a:ext cx="25778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/>
              </a:rPr>
              <a:t>switch with six interfaces</a:t>
            </a:r>
          </a:p>
          <a:p>
            <a:pPr algn="ctr"/>
            <a:r>
              <a:rPr lang="en-US" sz="1800" dirty="0">
                <a:latin typeface="Calibri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1,2,3,4,5,6</a:t>
            </a:r>
            <a:r>
              <a:rPr lang="en-US" sz="1800" dirty="0">
                <a:latin typeface="Calibri"/>
              </a:rPr>
              <a:t>)</a:t>
            </a:r>
            <a:r>
              <a:rPr lang="en-US" sz="1800" i="0" dirty="0">
                <a:latin typeface="Calibri"/>
              </a:rPr>
              <a:t>  </a:t>
            </a:r>
          </a:p>
        </p:txBody>
      </p:sp>
      <p:sp>
        <p:nvSpPr>
          <p:cNvPr id="134170" name="Text Box 27"/>
          <p:cNvSpPr txBox="1">
            <a:spLocks noChangeArrowheads="1"/>
          </p:cNvSpPr>
          <p:nvPr/>
        </p:nvSpPr>
        <p:spPr bwMode="auto">
          <a:xfrm>
            <a:off x="6286500" y="26066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134171" name="Text Box 28"/>
          <p:cNvSpPr txBox="1">
            <a:spLocks noChangeArrowheads="1"/>
          </p:cNvSpPr>
          <p:nvPr/>
        </p:nvSpPr>
        <p:spPr bwMode="auto">
          <a:xfrm>
            <a:off x="6619875" y="26320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2</a:t>
            </a:r>
          </a:p>
        </p:txBody>
      </p:sp>
      <p:sp>
        <p:nvSpPr>
          <p:cNvPr id="134172" name="Text Box 29"/>
          <p:cNvSpPr txBox="1">
            <a:spLocks noChangeArrowheads="1"/>
          </p:cNvSpPr>
          <p:nvPr/>
        </p:nvSpPr>
        <p:spPr bwMode="auto">
          <a:xfrm>
            <a:off x="6897688" y="2784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3</a:t>
            </a:r>
          </a:p>
        </p:txBody>
      </p:sp>
      <p:sp>
        <p:nvSpPr>
          <p:cNvPr id="134173" name="Text Box 30"/>
          <p:cNvSpPr txBox="1">
            <a:spLocks noChangeArrowheads="1"/>
          </p:cNvSpPr>
          <p:nvPr/>
        </p:nvSpPr>
        <p:spPr bwMode="auto">
          <a:xfrm>
            <a:off x="6581775" y="3165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134174" name="Text Box 31"/>
          <p:cNvSpPr txBox="1">
            <a:spLocks noChangeArrowheads="1"/>
          </p:cNvSpPr>
          <p:nvPr/>
        </p:nvSpPr>
        <p:spPr bwMode="auto">
          <a:xfrm>
            <a:off x="6151563" y="322738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134175" name="Text Box 32"/>
          <p:cNvSpPr txBox="1">
            <a:spLocks noChangeArrowheads="1"/>
          </p:cNvSpPr>
          <p:nvPr/>
        </p:nvSpPr>
        <p:spPr bwMode="auto">
          <a:xfrm>
            <a:off x="5892800" y="2830513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356693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8E88C22-7153-2D43-96AE-AB1BC351CB5C}" type="slidenum">
              <a:rPr lang="en-US" sz="1200" i="0" smtClean="0">
                <a:latin typeface="Calibri"/>
                <a:cs typeface="Calibri"/>
              </a:rPr>
              <a:pPr/>
              <a:t>87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36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Switch: self-learning (recap)</a:t>
            </a:r>
          </a:p>
        </p:txBody>
      </p:sp>
      <p:sp>
        <p:nvSpPr>
          <p:cNvPr id="136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547813"/>
            <a:ext cx="4202113" cy="41148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switch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learns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which hosts can be reached through which interfaces</a:t>
            </a:r>
          </a:p>
          <a:p>
            <a:pPr lvl="1"/>
            <a:r>
              <a:rPr lang="en-US" sz="2000" dirty="0">
                <a:ea typeface="ＭＳ Ｐゴシック" charset="0"/>
              </a:rPr>
              <a:t>when frame received, switch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learns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 location of sender: incoming LAN segment</a:t>
            </a:r>
          </a:p>
          <a:p>
            <a:pPr lvl="1"/>
            <a:r>
              <a:rPr lang="en-US" sz="2000" dirty="0">
                <a:ea typeface="ＭＳ Ｐゴシック" charset="0"/>
              </a:rPr>
              <a:t>records sender/location pair in switch table</a:t>
            </a:r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6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5" name="Object 3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7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4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6205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6206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6207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8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9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0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8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36199" name="Object 7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1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9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36210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18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</a:p>
        </p:txBody>
      </p:sp>
      <p:sp>
        <p:nvSpPr>
          <p:cNvPr id="136211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433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36212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</a:p>
        </p:txBody>
      </p:sp>
      <p:sp>
        <p:nvSpPr>
          <p:cNvPr id="136213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425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36214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</a:p>
        </p:txBody>
      </p:sp>
      <p:sp>
        <p:nvSpPr>
          <p:cNvPr id="136215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423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grpSp>
        <p:nvGrpSpPr>
          <p:cNvPr id="136216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36244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45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79 h 63"/>
                <a:gd name="T2" fmla="*/ 115 w 280"/>
                <a:gd name="T3" fmla="*/ 78 h 63"/>
                <a:gd name="T4" fmla="*/ 682 w 280"/>
                <a:gd name="T5" fmla="*/ 0 h 63"/>
                <a:gd name="T6" fmla="*/ 87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46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195 w 148"/>
                <a:gd name="T3" fmla="*/ 0 h 74"/>
                <a:gd name="T4" fmla="*/ 497 w 148"/>
                <a:gd name="T5" fmla="*/ 77 h 74"/>
                <a:gd name="T6" fmla="*/ 722 w 148"/>
                <a:gd name="T7" fmla="*/ 7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36217" name="Text Box 26"/>
          <p:cNvSpPr txBox="1">
            <a:spLocks noChangeArrowheads="1"/>
          </p:cNvSpPr>
          <p:nvPr/>
        </p:nvSpPr>
        <p:spPr bwMode="auto">
          <a:xfrm>
            <a:off x="6286500" y="26066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136218" name="Text Box 27"/>
          <p:cNvSpPr txBox="1">
            <a:spLocks noChangeArrowheads="1"/>
          </p:cNvSpPr>
          <p:nvPr/>
        </p:nvSpPr>
        <p:spPr bwMode="auto">
          <a:xfrm>
            <a:off x="6619875" y="26320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2</a:t>
            </a:r>
          </a:p>
        </p:txBody>
      </p:sp>
      <p:sp>
        <p:nvSpPr>
          <p:cNvPr id="136219" name="Text Box 28"/>
          <p:cNvSpPr txBox="1">
            <a:spLocks noChangeArrowheads="1"/>
          </p:cNvSpPr>
          <p:nvPr/>
        </p:nvSpPr>
        <p:spPr bwMode="auto">
          <a:xfrm>
            <a:off x="6897688" y="2784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3</a:t>
            </a:r>
          </a:p>
        </p:txBody>
      </p:sp>
      <p:sp>
        <p:nvSpPr>
          <p:cNvPr id="136220" name="Text Box 29"/>
          <p:cNvSpPr txBox="1">
            <a:spLocks noChangeArrowheads="1"/>
          </p:cNvSpPr>
          <p:nvPr/>
        </p:nvSpPr>
        <p:spPr bwMode="auto">
          <a:xfrm>
            <a:off x="6581775" y="3165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136221" name="Text Box 30"/>
          <p:cNvSpPr txBox="1">
            <a:spLocks noChangeArrowheads="1"/>
          </p:cNvSpPr>
          <p:nvPr/>
        </p:nvSpPr>
        <p:spPr bwMode="auto">
          <a:xfrm>
            <a:off x="6151563" y="322738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136222" name="Text Box 31"/>
          <p:cNvSpPr txBox="1">
            <a:spLocks noChangeArrowheads="1"/>
          </p:cNvSpPr>
          <p:nvPr/>
        </p:nvSpPr>
        <p:spPr bwMode="auto">
          <a:xfrm>
            <a:off x="5892800" y="2830513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136240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41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36242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43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994529" y="525463"/>
            <a:ext cx="1350963" cy="714375"/>
            <a:chOff x="4406" y="331"/>
            <a:chExt cx="851" cy="450"/>
          </a:xfrm>
        </p:grpSpPr>
        <p:sp>
          <p:nvSpPr>
            <p:cNvPr id="136236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37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38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1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latin typeface="Calibri"/>
                </a:rPr>
                <a:t>Source: A</a:t>
              </a:r>
            </a:p>
          </p:txBody>
        </p:sp>
        <p:sp>
          <p:nvSpPr>
            <p:cNvPr id="136239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7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 err="1">
                  <a:latin typeface="Calibri"/>
                </a:rPr>
                <a:t>Dest</a:t>
              </a:r>
              <a:r>
                <a:rPr lang="en-US" sz="1600" i="0" dirty="0">
                  <a:latin typeface="Calibri"/>
                </a:rPr>
                <a:t>: A</a:t>
              </a:r>
              <a:r>
                <a:rPr lang="ja-JP" altLang="en-US" sz="1600" i="0" dirty="0">
                  <a:latin typeface="Calibri"/>
                </a:rPr>
                <a:t>’</a:t>
              </a:r>
              <a:endParaRPr lang="en-US" sz="1600" i="0" dirty="0">
                <a:latin typeface="Calibri"/>
              </a:endParaRP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336927" y="4937125"/>
            <a:ext cx="3070226" cy="1444625"/>
            <a:chOff x="3441" y="3154"/>
            <a:chExt cx="1934" cy="910"/>
          </a:xfrm>
        </p:grpSpPr>
        <p:sp>
          <p:nvSpPr>
            <p:cNvPr id="136231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32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9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MAC </a:t>
              </a:r>
              <a:r>
                <a:rPr lang="en-US" sz="1800" i="0" dirty="0" err="1">
                  <a:latin typeface="Calibri"/>
                </a:rPr>
                <a:t>addr</a:t>
              </a:r>
              <a:r>
                <a:rPr lang="en-US" sz="1800" i="0" dirty="0">
                  <a:latin typeface="Calibri"/>
                </a:rPr>
                <a:t>       interface        TTL</a:t>
              </a:r>
            </a:p>
          </p:txBody>
        </p:sp>
        <p:sp>
          <p:nvSpPr>
            <p:cNvPr id="136233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34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36235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73060" y="5326063"/>
            <a:ext cx="1706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/>
              </a:rPr>
              <a:t>Switch table </a:t>
            </a:r>
          </a:p>
          <a:p>
            <a:pPr algn="ctr"/>
            <a:r>
              <a:rPr lang="en-US" sz="1800" dirty="0">
                <a:latin typeface="Calibri"/>
              </a:rPr>
              <a:t>(initially empty)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3771901" y="5370513"/>
            <a:ext cx="2505076" cy="377825"/>
            <a:chOff x="2376" y="3383"/>
            <a:chExt cx="1578" cy="238"/>
          </a:xfrm>
        </p:grpSpPr>
        <p:sp>
          <p:nvSpPr>
            <p:cNvPr id="136228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4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A</a:t>
              </a:r>
            </a:p>
          </p:txBody>
        </p:sp>
        <p:sp>
          <p:nvSpPr>
            <p:cNvPr id="136229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1</a:t>
              </a:r>
            </a:p>
          </p:txBody>
        </p:sp>
        <p:sp>
          <p:nvSpPr>
            <p:cNvPr id="136230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17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2F80D7D-28B4-AA4B-9833-313C787CB9DE}" type="slidenum">
              <a:rPr lang="en-US" sz="1200" i="0" smtClean="0">
                <a:latin typeface="Calibri"/>
                <a:cs typeface="Calibri"/>
              </a:rPr>
              <a:pPr/>
              <a:t>88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Switch: frame filtering/forwarding</a:t>
            </a:r>
          </a:p>
        </p:txBody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150938"/>
            <a:ext cx="8201025" cy="5480276"/>
          </a:xfrm>
        </p:spPr>
        <p:txBody>
          <a:bodyPr>
            <a:normAutofit/>
          </a:bodyPr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When  frame received:</a:t>
            </a:r>
            <a:b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</a:br>
            <a:endParaRPr lang="en-US" sz="2400" u="sng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1. record link associated with sending host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2. index switch table using MAC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dest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address</a:t>
            </a:r>
            <a:endParaRPr lang="en-US" sz="2400" b="1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3. if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entry found for destination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then {</a:t>
            </a:r>
          </a:p>
          <a:p>
            <a:pPr>
              <a:buFont typeface="ZapfDingbats" charset="0"/>
              <a:buNone/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    if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dest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on segment from which frame arrived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then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drop the frame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    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else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forward the frame on interface indicated</a:t>
            </a: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 }   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else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flood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3">
              <a:buFontTx/>
              <a:buNone/>
            </a:pPr>
            <a:r>
              <a:rPr lang="en-US" dirty="0">
                <a:ea typeface="ＭＳ Ｐゴシック" charset="0"/>
              </a:rPr>
              <a:t>  </a:t>
            </a:r>
          </a:p>
        </p:txBody>
      </p:sp>
      <p:sp>
        <p:nvSpPr>
          <p:cNvPr id="138246" name="Text Box 4"/>
          <p:cNvSpPr txBox="1">
            <a:spLocks noChangeArrowheads="1"/>
          </p:cNvSpPr>
          <p:nvPr/>
        </p:nvSpPr>
        <p:spPr bwMode="auto">
          <a:xfrm>
            <a:off x="3094038" y="5453063"/>
            <a:ext cx="4171873" cy="83099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Calibri"/>
              </a:rPr>
              <a:t>forward on all but the interface </a:t>
            </a:r>
          </a:p>
          <a:p>
            <a:r>
              <a:rPr lang="en-US" dirty="0">
                <a:solidFill>
                  <a:schemeClr val="accent2"/>
                </a:solidFill>
                <a:latin typeface="Calibri"/>
              </a:rPr>
              <a:t>on which the frame arrived</a:t>
            </a:r>
            <a:endParaRPr lang="en-US" sz="2000" dirty="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138247" name="Line 5"/>
          <p:cNvSpPr>
            <a:spLocks noChangeShapeType="1"/>
          </p:cNvSpPr>
          <p:nvPr/>
        </p:nvSpPr>
        <p:spPr bwMode="auto">
          <a:xfrm flipH="1" flipV="1">
            <a:off x="2612570" y="5179786"/>
            <a:ext cx="427492" cy="77968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4233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83DC810-E735-4E4C-BDD5-15EBD6FDC84D}" type="slidenum">
              <a:rPr lang="en-US" sz="1200" i="0" smtClean="0">
                <a:latin typeface="Calibri"/>
                <a:cs typeface="Calibri"/>
              </a:rPr>
              <a:pPr/>
              <a:t>89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40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696913"/>
            <a:ext cx="3108325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Self-learning, forwarding: example</a:t>
            </a:r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50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51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9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40300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40301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40302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52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53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54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3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140295" name="Object 7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55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4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40305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18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</a:p>
        </p:txBody>
      </p:sp>
      <p:sp>
        <p:nvSpPr>
          <p:cNvPr id="140306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433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40307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</a:p>
        </p:txBody>
      </p:sp>
      <p:sp>
        <p:nvSpPr>
          <p:cNvPr id="140308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425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sp>
        <p:nvSpPr>
          <p:cNvPr id="140309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</a:p>
        </p:txBody>
      </p:sp>
      <p:sp>
        <p:nvSpPr>
          <p:cNvPr id="140310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423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  <a:r>
              <a:rPr lang="ja-JP" altLang="en-US" sz="1800" i="0" dirty="0">
                <a:latin typeface="Calibri"/>
              </a:rPr>
              <a:t>’</a:t>
            </a:r>
            <a:endParaRPr lang="en-US" sz="1800" i="0" dirty="0">
              <a:latin typeface="Calibri"/>
            </a:endParaRPr>
          </a:p>
        </p:txBody>
      </p:sp>
      <p:grpSp>
        <p:nvGrpSpPr>
          <p:cNvPr id="140311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40377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78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79 h 63"/>
                <a:gd name="T2" fmla="*/ 115 w 280"/>
                <a:gd name="T3" fmla="*/ 78 h 63"/>
                <a:gd name="T4" fmla="*/ 682 w 280"/>
                <a:gd name="T5" fmla="*/ 0 h 63"/>
                <a:gd name="T6" fmla="*/ 87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79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195 w 148"/>
                <a:gd name="T3" fmla="*/ 0 h 74"/>
                <a:gd name="T4" fmla="*/ 497 w 148"/>
                <a:gd name="T5" fmla="*/ 77 h 74"/>
                <a:gd name="T6" fmla="*/ 722 w 148"/>
                <a:gd name="T7" fmla="*/ 7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40312" name="Text Box 26"/>
          <p:cNvSpPr txBox="1">
            <a:spLocks noChangeArrowheads="1"/>
          </p:cNvSpPr>
          <p:nvPr/>
        </p:nvSpPr>
        <p:spPr bwMode="auto">
          <a:xfrm>
            <a:off x="6286500" y="26066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140313" name="Text Box 27"/>
          <p:cNvSpPr txBox="1">
            <a:spLocks noChangeArrowheads="1"/>
          </p:cNvSpPr>
          <p:nvPr/>
        </p:nvSpPr>
        <p:spPr bwMode="auto">
          <a:xfrm>
            <a:off x="6619875" y="26320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2</a:t>
            </a:r>
          </a:p>
        </p:txBody>
      </p:sp>
      <p:sp>
        <p:nvSpPr>
          <p:cNvPr id="140314" name="Text Box 28"/>
          <p:cNvSpPr txBox="1">
            <a:spLocks noChangeArrowheads="1"/>
          </p:cNvSpPr>
          <p:nvPr/>
        </p:nvSpPr>
        <p:spPr bwMode="auto">
          <a:xfrm>
            <a:off x="6897688" y="2784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3</a:t>
            </a:r>
          </a:p>
        </p:txBody>
      </p:sp>
      <p:sp>
        <p:nvSpPr>
          <p:cNvPr id="140315" name="Text Box 29"/>
          <p:cNvSpPr txBox="1">
            <a:spLocks noChangeArrowheads="1"/>
          </p:cNvSpPr>
          <p:nvPr/>
        </p:nvSpPr>
        <p:spPr bwMode="auto">
          <a:xfrm>
            <a:off x="6581775" y="3165475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140316" name="Text Box 30"/>
          <p:cNvSpPr txBox="1">
            <a:spLocks noChangeArrowheads="1"/>
          </p:cNvSpPr>
          <p:nvPr/>
        </p:nvSpPr>
        <p:spPr bwMode="auto">
          <a:xfrm>
            <a:off x="6151563" y="322738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140317" name="Text Box 31"/>
          <p:cNvSpPr txBox="1">
            <a:spLocks noChangeArrowheads="1"/>
          </p:cNvSpPr>
          <p:nvPr/>
        </p:nvSpPr>
        <p:spPr bwMode="auto">
          <a:xfrm>
            <a:off x="5892800" y="2830513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140373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74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40375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76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994529" y="525463"/>
            <a:ext cx="1350963" cy="714375"/>
            <a:chOff x="4406" y="331"/>
            <a:chExt cx="851" cy="450"/>
          </a:xfrm>
        </p:grpSpPr>
        <p:sp>
          <p:nvSpPr>
            <p:cNvPr id="140369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70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71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1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latin typeface="Calibri"/>
                </a:rPr>
                <a:t>Source: A</a:t>
              </a:r>
            </a:p>
          </p:txBody>
        </p:sp>
        <p:sp>
          <p:nvSpPr>
            <p:cNvPr id="140372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7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 err="1">
                  <a:latin typeface="Calibri"/>
                </a:rPr>
                <a:t>Dest</a:t>
              </a:r>
              <a:r>
                <a:rPr lang="en-US" sz="1600" i="0" dirty="0">
                  <a:latin typeface="Calibri"/>
                </a:rPr>
                <a:t>: A</a:t>
              </a:r>
              <a:r>
                <a:rPr lang="ja-JP" altLang="en-US" sz="1600" i="0" dirty="0">
                  <a:latin typeface="Calibri"/>
                </a:rPr>
                <a:t>’</a:t>
              </a:r>
              <a:endParaRPr lang="en-US" sz="1600" i="0" dirty="0">
                <a:latin typeface="Calibri"/>
              </a:endParaRP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336926" y="4937125"/>
            <a:ext cx="3017838" cy="1444625"/>
            <a:chOff x="3441" y="3154"/>
            <a:chExt cx="1901" cy="910"/>
          </a:xfrm>
        </p:grpSpPr>
        <p:sp>
          <p:nvSpPr>
            <p:cNvPr id="140364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65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MAC </a:t>
              </a:r>
              <a:r>
                <a:rPr lang="en-US" sz="1800" i="0" dirty="0" err="1">
                  <a:latin typeface="Calibri"/>
                </a:rPr>
                <a:t>addr</a:t>
              </a:r>
              <a:r>
                <a:rPr lang="en-US" sz="1800" i="0" dirty="0">
                  <a:latin typeface="Calibri"/>
                </a:rPr>
                <a:t>       interface      TTL</a:t>
              </a:r>
            </a:p>
          </p:txBody>
        </p:sp>
        <p:sp>
          <p:nvSpPr>
            <p:cNvPr id="140366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67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68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73060" y="5326063"/>
            <a:ext cx="1706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/>
              </a:rPr>
              <a:t>Switch table </a:t>
            </a:r>
          </a:p>
          <a:p>
            <a:pPr algn="ctr"/>
            <a:r>
              <a:rPr lang="en-US" sz="1800" dirty="0">
                <a:latin typeface="Calibri"/>
              </a:rPr>
              <a:t>(initially empty)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3771901" y="5370513"/>
            <a:ext cx="2505076" cy="377825"/>
            <a:chOff x="2376" y="3383"/>
            <a:chExt cx="1578" cy="238"/>
          </a:xfrm>
        </p:grpSpPr>
        <p:sp>
          <p:nvSpPr>
            <p:cNvPr id="140361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4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A</a:t>
              </a:r>
            </a:p>
          </p:txBody>
        </p:sp>
        <p:sp>
          <p:nvSpPr>
            <p:cNvPr id="140362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1</a:t>
              </a:r>
            </a:p>
          </p:txBody>
        </p:sp>
        <p:sp>
          <p:nvSpPr>
            <p:cNvPr id="140363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60</a:t>
              </a: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140357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58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40359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60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140353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54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40355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56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140349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50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40351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52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140345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46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40347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48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140341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42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 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endParaRPr lang="en-US" sz="1800" i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40343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44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350838" y="2411413"/>
            <a:ext cx="4044950" cy="9445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frame destination unknown:</a:t>
            </a:r>
            <a:endParaRPr lang="en-US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2405736" y="2797175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bri"/>
              </a:rPr>
              <a:t>flood</a:t>
            </a:r>
          </a:p>
        </p:txBody>
      </p:sp>
      <p:grpSp>
        <p:nvGrpSpPr>
          <p:cNvPr id="12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140337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38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A</a:t>
              </a:r>
              <a:r>
                <a:rPr lang="ja-JP" altLang="en-US" sz="1800" i="0" dirty="0">
                  <a:solidFill>
                    <a:schemeClr val="bg1"/>
                  </a:solidFill>
                  <a:latin typeface="Calibri"/>
                </a:rPr>
                <a:t>’</a:t>
              </a:r>
              <a:r>
                <a:rPr lang="en-US" sz="1800" i="0" dirty="0">
                  <a:solidFill>
                    <a:schemeClr val="bg1"/>
                  </a:solidFill>
                  <a:latin typeface="Calibri"/>
                </a:rPr>
                <a:t> A</a:t>
              </a:r>
            </a:p>
          </p:txBody>
        </p:sp>
        <p:sp>
          <p:nvSpPr>
            <p:cNvPr id="140339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0340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65125" y="3328988"/>
            <a:ext cx="40449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800" i="0" dirty="0">
                <a:latin typeface="Calibri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13" name="Group 94"/>
          <p:cNvGrpSpPr>
            <a:grpSpLocks/>
          </p:cNvGrpSpPr>
          <p:nvPr/>
        </p:nvGrpSpPr>
        <p:grpSpPr bwMode="auto">
          <a:xfrm>
            <a:off x="3768726" y="5656263"/>
            <a:ext cx="2505076" cy="377825"/>
            <a:chOff x="2376" y="3383"/>
            <a:chExt cx="1578" cy="238"/>
          </a:xfrm>
        </p:grpSpPr>
        <p:sp>
          <p:nvSpPr>
            <p:cNvPr id="140334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3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A</a:t>
              </a:r>
              <a:r>
                <a:rPr lang="ja-JP" altLang="en-US" sz="1800" dirty="0">
                  <a:latin typeface="Calibri"/>
                </a:rPr>
                <a:t>’</a:t>
              </a:r>
              <a:endParaRPr lang="en-US" sz="1800" dirty="0">
                <a:latin typeface="Calibri"/>
              </a:endParaRPr>
            </a:p>
          </p:txBody>
        </p:sp>
        <p:sp>
          <p:nvSpPr>
            <p:cNvPr id="140335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4</a:t>
              </a:r>
            </a:p>
          </p:txBody>
        </p:sp>
        <p:sp>
          <p:nvSpPr>
            <p:cNvPr id="140336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60400" y="4076700"/>
            <a:ext cx="40449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selective send</a:t>
            </a:r>
          </a:p>
        </p:txBody>
      </p:sp>
    </p:spTree>
    <p:extLst>
      <p:ext uri="{BB962C8B-B14F-4D97-AF65-F5344CB8AC3E}">
        <p14:creationId xmlns:p14="http://schemas.microsoft.com/office/powerpoint/2010/main" val="17199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Coding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724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Change the representation of data.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04800" y="2895600"/>
            <a:ext cx="21336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Given Data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590800" y="2971800"/>
            <a:ext cx="3352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2667000" y="3275013"/>
            <a:ext cx="32004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248400" y="2895600"/>
            <a:ext cx="26670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Changed Data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429000" y="2209800"/>
            <a:ext cx="17526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Encoding 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429000" y="3429000"/>
            <a:ext cx="18288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</a:rPr>
              <a:t>Decoding 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152400" y="1981200"/>
            <a:ext cx="8839200" cy="220980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304800" y="4419600"/>
            <a:ext cx="845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Encryption: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MyPasswd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 &lt;-&gt; 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Error Detection: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&lt;-&gt; 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ffff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  <a:p>
            <a:pPr marL="533400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Compression: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AA$$$$</a:t>
            </a:r>
            <a:r>
              <a:rPr lang="en-US" sz="2800" dirty="0" err="1">
                <a:solidFill>
                  <a:schemeClr val="tx1"/>
                </a:solidFill>
                <a:latin typeface="Calibri"/>
              </a:rPr>
              <a:t>ffff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&lt;-&gt; A2$4f4</a:t>
            </a:r>
          </a:p>
          <a:p>
            <a:pPr marL="533400" indent="-53340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Analog: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 A2$4f4 &lt;-&gt;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   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2540" name="Freeform 17"/>
          <p:cNvSpPr>
            <a:spLocks/>
          </p:cNvSpPr>
          <p:nvPr/>
        </p:nvSpPr>
        <p:spPr bwMode="auto">
          <a:xfrm>
            <a:off x="4191000" y="5943600"/>
            <a:ext cx="2759075" cy="687388"/>
          </a:xfrm>
          <a:custGeom>
            <a:avLst/>
            <a:gdLst>
              <a:gd name="T0" fmla="*/ 8 w 1738"/>
              <a:gd name="T1" fmla="*/ 65 h 512"/>
              <a:gd name="T2" fmla="*/ 27 w 1738"/>
              <a:gd name="T3" fmla="*/ 224 h 512"/>
              <a:gd name="T4" fmla="*/ 36 w 1738"/>
              <a:gd name="T5" fmla="*/ 261 h 512"/>
              <a:gd name="T6" fmla="*/ 73 w 1738"/>
              <a:gd name="T7" fmla="*/ 279 h 512"/>
              <a:gd name="T8" fmla="*/ 110 w 1738"/>
              <a:gd name="T9" fmla="*/ 158 h 512"/>
              <a:gd name="T10" fmla="*/ 129 w 1738"/>
              <a:gd name="T11" fmla="*/ 103 h 512"/>
              <a:gd name="T12" fmla="*/ 157 w 1738"/>
              <a:gd name="T13" fmla="*/ 84 h 512"/>
              <a:gd name="T14" fmla="*/ 222 w 1738"/>
              <a:gd name="T15" fmla="*/ 224 h 512"/>
              <a:gd name="T16" fmla="*/ 269 w 1738"/>
              <a:gd name="T17" fmla="*/ 354 h 512"/>
              <a:gd name="T18" fmla="*/ 324 w 1738"/>
              <a:gd name="T19" fmla="*/ 131 h 512"/>
              <a:gd name="T20" fmla="*/ 343 w 1738"/>
              <a:gd name="T21" fmla="*/ 75 h 512"/>
              <a:gd name="T22" fmla="*/ 417 w 1738"/>
              <a:gd name="T23" fmla="*/ 186 h 512"/>
              <a:gd name="T24" fmla="*/ 473 w 1738"/>
              <a:gd name="T25" fmla="*/ 372 h 512"/>
              <a:gd name="T26" fmla="*/ 510 w 1738"/>
              <a:gd name="T27" fmla="*/ 149 h 512"/>
              <a:gd name="T28" fmla="*/ 566 w 1738"/>
              <a:gd name="T29" fmla="*/ 242 h 512"/>
              <a:gd name="T30" fmla="*/ 576 w 1738"/>
              <a:gd name="T31" fmla="*/ 279 h 512"/>
              <a:gd name="T32" fmla="*/ 594 w 1738"/>
              <a:gd name="T33" fmla="*/ 354 h 512"/>
              <a:gd name="T34" fmla="*/ 631 w 1738"/>
              <a:gd name="T35" fmla="*/ 186 h 512"/>
              <a:gd name="T36" fmla="*/ 687 w 1738"/>
              <a:gd name="T37" fmla="*/ 345 h 512"/>
              <a:gd name="T38" fmla="*/ 734 w 1738"/>
              <a:gd name="T39" fmla="*/ 131 h 512"/>
              <a:gd name="T40" fmla="*/ 762 w 1738"/>
              <a:gd name="T41" fmla="*/ 279 h 512"/>
              <a:gd name="T42" fmla="*/ 799 w 1738"/>
              <a:gd name="T43" fmla="*/ 410 h 512"/>
              <a:gd name="T44" fmla="*/ 864 w 1738"/>
              <a:gd name="T45" fmla="*/ 93 h 512"/>
              <a:gd name="T46" fmla="*/ 920 w 1738"/>
              <a:gd name="T47" fmla="*/ 205 h 512"/>
              <a:gd name="T48" fmla="*/ 985 w 1738"/>
              <a:gd name="T49" fmla="*/ 419 h 512"/>
              <a:gd name="T50" fmla="*/ 1013 w 1738"/>
              <a:gd name="T51" fmla="*/ 512 h 512"/>
              <a:gd name="T52" fmla="*/ 1041 w 1738"/>
              <a:gd name="T53" fmla="*/ 214 h 512"/>
              <a:gd name="T54" fmla="*/ 1069 w 1738"/>
              <a:gd name="T55" fmla="*/ 0 h 512"/>
              <a:gd name="T56" fmla="*/ 1143 w 1738"/>
              <a:gd name="T57" fmla="*/ 75 h 512"/>
              <a:gd name="T58" fmla="*/ 1227 w 1738"/>
              <a:gd name="T59" fmla="*/ 419 h 512"/>
              <a:gd name="T60" fmla="*/ 1273 w 1738"/>
              <a:gd name="T61" fmla="*/ 168 h 512"/>
              <a:gd name="T62" fmla="*/ 1310 w 1738"/>
              <a:gd name="T63" fmla="*/ 28 h 512"/>
              <a:gd name="T64" fmla="*/ 1357 w 1738"/>
              <a:gd name="T65" fmla="*/ 65 h 512"/>
              <a:gd name="T66" fmla="*/ 1385 w 1738"/>
              <a:gd name="T67" fmla="*/ 140 h 512"/>
              <a:gd name="T68" fmla="*/ 1422 w 1738"/>
              <a:gd name="T69" fmla="*/ 317 h 512"/>
              <a:gd name="T70" fmla="*/ 1431 w 1738"/>
              <a:gd name="T71" fmla="*/ 382 h 512"/>
              <a:gd name="T72" fmla="*/ 1441 w 1738"/>
              <a:gd name="T73" fmla="*/ 410 h 512"/>
              <a:gd name="T74" fmla="*/ 1459 w 1738"/>
              <a:gd name="T75" fmla="*/ 307 h 512"/>
              <a:gd name="T76" fmla="*/ 1506 w 1738"/>
              <a:gd name="T77" fmla="*/ 131 h 512"/>
              <a:gd name="T78" fmla="*/ 1534 w 1738"/>
              <a:gd name="T79" fmla="*/ 140 h 512"/>
              <a:gd name="T80" fmla="*/ 1599 w 1738"/>
              <a:gd name="T81" fmla="*/ 307 h 512"/>
              <a:gd name="T82" fmla="*/ 1645 w 1738"/>
              <a:gd name="T83" fmla="*/ 224 h 512"/>
              <a:gd name="T84" fmla="*/ 1655 w 1738"/>
              <a:gd name="T85" fmla="*/ 251 h 512"/>
              <a:gd name="T86" fmla="*/ 1682 w 1738"/>
              <a:gd name="T87" fmla="*/ 261 h 512"/>
              <a:gd name="T88" fmla="*/ 1738 w 1738"/>
              <a:gd name="T89" fmla="*/ 261 h 5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38"/>
              <a:gd name="T136" fmla="*/ 0 h 512"/>
              <a:gd name="T137" fmla="*/ 1738 w 1738"/>
              <a:gd name="T138" fmla="*/ 512 h 5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38" h="512">
                <a:moveTo>
                  <a:pt x="8" y="65"/>
                </a:moveTo>
                <a:cubicBezTo>
                  <a:pt x="23" y="294"/>
                  <a:pt x="0" y="134"/>
                  <a:pt x="27" y="224"/>
                </a:cubicBezTo>
                <a:cubicBezTo>
                  <a:pt x="30" y="236"/>
                  <a:pt x="27" y="251"/>
                  <a:pt x="36" y="261"/>
                </a:cubicBezTo>
                <a:cubicBezTo>
                  <a:pt x="44" y="271"/>
                  <a:pt x="60" y="273"/>
                  <a:pt x="73" y="279"/>
                </a:cubicBezTo>
                <a:cubicBezTo>
                  <a:pt x="86" y="238"/>
                  <a:pt x="96" y="198"/>
                  <a:pt x="110" y="158"/>
                </a:cubicBezTo>
                <a:cubicBezTo>
                  <a:pt x="116" y="139"/>
                  <a:pt x="117" y="118"/>
                  <a:pt x="129" y="103"/>
                </a:cubicBezTo>
                <a:cubicBezTo>
                  <a:pt x="135" y="94"/>
                  <a:pt x="147" y="90"/>
                  <a:pt x="157" y="84"/>
                </a:cubicBezTo>
                <a:cubicBezTo>
                  <a:pt x="221" y="104"/>
                  <a:pt x="208" y="167"/>
                  <a:pt x="222" y="224"/>
                </a:cubicBezTo>
                <a:cubicBezTo>
                  <a:pt x="232" y="267"/>
                  <a:pt x="248" y="314"/>
                  <a:pt x="269" y="354"/>
                </a:cubicBezTo>
                <a:cubicBezTo>
                  <a:pt x="353" y="326"/>
                  <a:pt x="318" y="192"/>
                  <a:pt x="324" y="131"/>
                </a:cubicBezTo>
                <a:cubicBezTo>
                  <a:pt x="325" y="111"/>
                  <a:pt x="336" y="93"/>
                  <a:pt x="343" y="75"/>
                </a:cubicBezTo>
                <a:cubicBezTo>
                  <a:pt x="378" y="110"/>
                  <a:pt x="390" y="145"/>
                  <a:pt x="417" y="186"/>
                </a:cubicBezTo>
                <a:cubicBezTo>
                  <a:pt x="435" y="249"/>
                  <a:pt x="444" y="312"/>
                  <a:pt x="473" y="372"/>
                </a:cubicBezTo>
                <a:cubicBezTo>
                  <a:pt x="515" y="288"/>
                  <a:pt x="503" y="268"/>
                  <a:pt x="510" y="149"/>
                </a:cubicBezTo>
                <a:cubicBezTo>
                  <a:pt x="530" y="179"/>
                  <a:pt x="546" y="211"/>
                  <a:pt x="566" y="242"/>
                </a:cubicBezTo>
                <a:cubicBezTo>
                  <a:pt x="569" y="254"/>
                  <a:pt x="572" y="266"/>
                  <a:pt x="576" y="279"/>
                </a:cubicBezTo>
                <a:cubicBezTo>
                  <a:pt x="582" y="303"/>
                  <a:pt x="594" y="354"/>
                  <a:pt x="594" y="354"/>
                </a:cubicBezTo>
                <a:cubicBezTo>
                  <a:pt x="607" y="298"/>
                  <a:pt x="617" y="241"/>
                  <a:pt x="631" y="186"/>
                </a:cubicBezTo>
                <a:cubicBezTo>
                  <a:pt x="676" y="231"/>
                  <a:pt x="675" y="282"/>
                  <a:pt x="687" y="345"/>
                </a:cubicBezTo>
                <a:cubicBezTo>
                  <a:pt x="770" y="315"/>
                  <a:pt x="713" y="206"/>
                  <a:pt x="734" y="131"/>
                </a:cubicBezTo>
                <a:cubicBezTo>
                  <a:pt x="774" y="255"/>
                  <a:pt x="728" y="102"/>
                  <a:pt x="762" y="279"/>
                </a:cubicBezTo>
                <a:cubicBezTo>
                  <a:pt x="770" y="322"/>
                  <a:pt x="789" y="366"/>
                  <a:pt x="799" y="410"/>
                </a:cubicBezTo>
                <a:cubicBezTo>
                  <a:pt x="846" y="309"/>
                  <a:pt x="833" y="198"/>
                  <a:pt x="864" y="93"/>
                </a:cubicBezTo>
                <a:cubicBezTo>
                  <a:pt x="888" y="129"/>
                  <a:pt x="895" y="168"/>
                  <a:pt x="920" y="205"/>
                </a:cubicBezTo>
                <a:cubicBezTo>
                  <a:pt x="937" y="277"/>
                  <a:pt x="942" y="356"/>
                  <a:pt x="985" y="419"/>
                </a:cubicBezTo>
                <a:cubicBezTo>
                  <a:pt x="992" y="450"/>
                  <a:pt x="1001" y="481"/>
                  <a:pt x="1013" y="512"/>
                </a:cubicBezTo>
                <a:cubicBezTo>
                  <a:pt x="1046" y="407"/>
                  <a:pt x="1034" y="347"/>
                  <a:pt x="1041" y="214"/>
                </a:cubicBezTo>
                <a:cubicBezTo>
                  <a:pt x="1049" y="17"/>
                  <a:pt x="1015" y="79"/>
                  <a:pt x="1069" y="0"/>
                </a:cubicBezTo>
                <a:cubicBezTo>
                  <a:pt x="1108" y="20"/>
                  <a:pt x="1129" y="32"/>
                  <a:pt x="1143" y="75"/>
                </a:cubicBezTo>
                <a:cubicBezTo>
                  <a:pt x="1150" y="175"/>
                  <a:pt x="1148" y="340"/>
                  <a:pt x="1227" y="419"/>
                </a:cubicBezTo>
                <a:cubicBezTo>
                  <a:pt x="1300" y="307"/>
                  <a:pt x="1260" y="389"/>
                  <a:pt x="1273" y="168"/>
                </a:cubicBezTo>
                <a:cubicBezTo>
                  <a:pt x="1280" y="37"/>
                  <a:pt x="1249" y="69"/>
                  <a:pt x="1310" y="28"/>
                </a:cubicBezTo>
                <a:cubicBezTo>
                  <a:pt x="1339" y="38"/>
                  <a:pt x="1342" y="33"/>
                  <a:pt x="1357" y="65"/>
                </a:cubicBezTo>
                <a:cubicBezTo>
                  <a:pt x="1368" y="89"/>
                  <a:pt x="1385" y="140"/>
                  <a:pt x="1385" y="140"/>
                </a:cubicBezTo>
                <a:cubicBezTo>
                  <a:pt x="1392" y="209"/>
                  <a:pt x="1400" y="252"/>
                  <a:pt x="1422" y="317"/>
                </a:cubicBezTo>
                <a:cubicBezTo>
                  <a:pt x="1425" y="338"/>
                  <a:pt x="1426" y="360"/>
                  <a:pt x="1431" y="382"/>
                </a:cubicBezTo>
                <a:cubicBezTo>
                  <a:pt x="1432" y="391"/>
                  <a:pt x="1435" y="418"/>
                  <a:pt x="1441" y="410"/>
                </a:cubicBezTo>
                <a:cubicBezTo>
                  <a:pt x="1460" y="381"/>
                  <a:pt x="1451" y="340"/>
                  <a:pt x="1459" y="307"/>
                </a:cubicBezTo>
                <a:cubicBezTo>
                  <a:pt x="1472" y="248"/>
                  <a:pt x="1490" y="189"/>
                  <a:pt x="1506" y="131"/>
                </a:cubicBezTo>
                <a:cubicBezTo>
                  <a:pt x="1515" y="134"/>
                  <a:pt x="1527" y="133"/>
                  <a:pt x="1534" y="140"/>
                </a:cubicBezTo>
                <a:cubicBezTo>
                  <a:pt x="1568" y="174"/>
                  <a:pt x="1567" y="260"/>
                  <a:pt x="1599" y="307"/>
                </a:cubicBezTo>
                <a:cubicBezTo>
                  <a:pt x="1600" y="292"/>
                  <a:pt x="1588" y="202"/>
                  <a:pt x="1645" y="224"/>
                </a:cubicBezTo>
                <a:cubicBezTo>
                  <a:pt x="1653" y="227"/>
                  <a:pt x="1648" y="244"/>
                  <a:pt x="1655" y="251"/>
                </a:cubicBezTo>
                <a:cubicBezTo>
                  <a:pt x="1661" y="257"/>
                  <a:pt x="1673" y="257"/>
                  <a:pt x="1682" y="261"/>
                </a:cubicBezTo>
                <a:cubicBezTo>
                  <a:pt x="1705" y="296"/>
                  <a:pt x="1715" y="305"/>
                  <a:pt x="1738" y="26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73E1-F880-A64A-B74C-2987261967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6960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5CF0444-8583-884B-9EEF-C6B03B5EA436}" type="slidenum">
              <a:rPr lang="en-US" sz="1200" i="0" smtClean="0">
                <a:latin typeface="Calibri"/>
                <a:cs typeface="Calibri"/>
              </a:rPr>
              <a:pPr/>
              <a:t>90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42349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Interconnecting switches</a:t>
            </a:r>
          </a:p>
        </p:txBody>
      </p:sp>
      <p:sp>
        <p:nvSpPr>
          <p:cNvPr id="1423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switches can be connected together</a:t>
            </a: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1646238" y="3346450"/>
          <a:ext cx="4159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16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3346450"/>
                        <a:ext cx="4159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2305050" y="3371850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17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3371850"/>
                        <a:ext cx="4175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1206500" y="2867025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18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2867025"/>
                        <a:ext cx="4175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51" name="Line 20"/>
          <p:cNvSpPr>
            <a:spLocks noChangeShapeType="1"/>
          </p:cNvSpPr>
          <p:nvPr/>
        </p:nvSpPr>
        <p:spPr bwMode="auto">
          <a:xfrm flipH="1">
            <a:off x="1582738" y="30305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42352" name="Line 21"/>
          <p:cNvSpPr>
            <a:spLocks noChangeShapeType="1"/>
          </p:cNvSpPr>
          <p:nvPr/>
        </p:nvSpPr>
        <p:spPr bwMode="auto">
          <a:xfrm flipH="1">
            <a:off x="1970088" y="3078163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142353" name="Line 22"/>
          <p:cNvSpPr>
            <a:spLocks noChangeShapeType="1"/>
          </p:cNvSpPr>
          <p:nvPr/>
        </p:nvSpPr>
        <p:spPr bwMode="auto">
          <a:xfrm>
            <a:off x="2389188" y="310673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grpSp>
        <p:nvGrpSpPr>
          <p:cNvPr id="142354" name="Group 59"/>
          <p:cNvGrpSpPr>
            <a:grpSpLocks/>
          </p:cNvGrpSpPr>
          <p:nvPr/>
        </p:nvGrpSpPr>
        <p:grpSpPr bwMode="auto">
          <a:xfrm>
            <a:off x="2006600" y="2822575"/>
            <a:ext cx="720725" cy="279400"/>
            <a:chOff x="3913" y="3140"/>
            <a:chExt cx="454" cy="176"/>
          </a:xfrm>
        </p:grpSpPr>
        <p:sp>
          <p:nvSpPr>
            <p:cNvPr id="142391" name="Rectangle 60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92" name="Freeform 61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79 h 63"/>
                <a:gd name="T2" fmla="*/ 115 w 280"/>
                <a:gd name="T3" fmla="*/ 78 h 63"/>
                <a:gd name="T4" fmla="*/ 682 w 280"/>
                <a:gd name="T5" fmla="*/ 0 h 63"/>
                <a:gd name="T6" fmla="*/ 87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93" name="Freeform 62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195 w 148"/>
                <a:gd name="T3" fmla="*/ 0 h 74"/>
                <a:gd name="T4" fmla="*/ 497 w 148"/>
                <a:gd name="T5" fmla="*/ 77 h 74"/>
                <a:gd name="T6" fmla="*/ 722 w 148"/>
                <a:gd name="T7" fmla="*/ 77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42355" name="Text Box 64"/>
          <p:cNvSpPr txBox="1">
            <a:spLocks noChangeArrowheads="1"/>
          </p:cNvSpPr>
          <p:nvPr/>
        </p:nvSpPr>
        <p:spPr bwMode="auto">
          <a:xfrm>
            <a:off x="958850" y="2844800"/>
            <a:ext cx="318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A</a:t>
            </a:r>
          </a:p>
        </p:txBody>
      </p:sp>
      <p:sp>
        <p:nvSpPr>
          <p:cNvPr id="142356" name="Text Box 65"/>
          <p:cNvSpPr txBox="1">
            <a:spLocks noChangeArrowheads="1"/>
          </p:cNvSpPr>
          <p:nvPr/>
        </p:nvSpPr>
        <p:spPr bwMode="auto">
          <a:xfrm>
            <a:off x="1408113" y="330676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B</a:t>
            </a: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400" u="sng" dirty="0">
                <a:solidFill>
                  <a:srgbClr val="FF0000"/>
                </a:solidFill>
                <a:latin typeface="Calibri"/>
              </a:rPr>
              <a:t>Q:</a:t>
            </a:r>
            <a:r>
              <a:rPr lang="en-US" sz="2400" i="0" dirty="0">
                <a:latin typeface="Calibri"/>
              </a:rPr>
              <a:t> sending from A to G - how does S</a:t>
            </a:r>
            <a:r>
              <a:rPr lang="en-US" sz="2400" i="0" baseline="-25000" dirty="0">
                <a:latin typeface="Calibri"/>
              </a:rPr>
              <a:t>1</a:t>
            </a:r>
            <a:r>
              <a:rPr lang="en-US" sz="2400" i="0" dirty="0">
                <a:latin typeface="Calibri"/>
              </a:rPr>
              <a:t> know to forward frame destined to F via S</a:t>
            </a:r>
            <a:r>
              <a:rPr lang="en-US" sz="2400" i="0" baseline="-25000" dirty="0">
                <a:latin typeface="Calibri"/>
              </a:rPr>
              <a:t>4</a:t>
            </a:r>
            <a:r>
              <a:rPr lang="en-US" sz="2400" i="0" dirty="0">
                <a:latin typeface="Calibri"/>
              </a:rPr>
              <a:t> and S</a:t>
            </a:r>
            <a:r>
              <a:rPr lang="en-US" sz="2400" i="0" baseline="-25000" dirty="0">
                <a:latin typeface="Calibri"/>
              </a:rPr>
              <a:t>3</a:t>
            </a:r>
            <a:r>
              <a:rPr lang="en-US" sz="2400" i="0" dirty="0">
                <a:latin typeface="Calibri"/>
              </a:rPr>
              <a:t>?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400" u="sng" dirty="0">
                <a:solidFill>
                  <a:srgbClr val="FF0000"/>
                </a:solidFill>
                <a:latin typeface="Calibri"/>
              </a:rPr>
              <a:t>A:</a:t>
            </a:r>
            <a:r>
              <a:rPr lang="en-US" sz="2400" i="0" dirty="0">
                <a:latin typeface="Calibri"/>
              </a:rPr>
              <a:t> self learning! (works exactly the same as in single-switch case – </a:t>
            </a:r>
            <a:r>
              <a:rPr lang="en-US" sz="2400" i="0" dirty="0">
                <a:solidFill>
                  <a:srgbClr val="FF0000"/>
                </a:solidFill>
                <a:latin typeface="Calibri"/>
              </a:rPr>
              <a:t>flood/forward/drop</a:t>
            </a:r>
            <a:r>
              <a:rPr lang="en-US" sz="2400" i="0" dirty="0">
                <a:latin typeface="Calibri"/>
              </a:rPr>
              <a:t>)</a:t>
            </a:r>
          </a:p>
        </p:txBody>
      </p:sp>
      <p:sp>
        <p:nvSpPr>
          <p:cNvPr id="142358" name="Text Box 73"/>
          <p:cNvSpPr txBox="1">
            <a:spLocks noChangeArrowheads="1"/>
          </p:cNvSpPr>
          <p:nvPr/>
        </p:nvSpPr>
        <p:spPr bwMode="auto">
          <a:xfrm>
            <a:off x="2181225" y="2444750"/>
            <a:ext cx="376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S</a:t>
            </a:r>
            <a:r>
              <a:rPr lang="en-US" sz="1800" i="0" baseline="-25000" dirty="0">
                <a:latin typeface="Calibri"/>
              </a:rPr>
              <a:t>1</a:t>
            </a:r>
          </a:p>
        </p:txBody>
      </p:sp>
      <p:sp>
        <p:nvSpPr>
          <p:cNvPr id="142359" name="Text Box 66"/>
          <p:cNvSpPr txBox="1">
            <a:spLocks noChangeArrowheads="1"/>
          </p:cNvSpPr>
          <p:nvPr/>
        </p:nvSpPr>
        <p:spPr bwMode="auto">
          <a:xfrm>
            <a:off x="2655888" y="32988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C</a:t>
            </a:r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1499" y="1250"/>
            <a:chExt cx="3059" cy="1288"/>
          </a:xfrm>
        </p:grpSpPr>
        <p:graphicFrame>
          <p:nvGraphicFramePr>
            <p:cNvPr id="142341" name="Object 5"/>
            <p:cNvGraphicFramePr>
              <a:graphicFrameLocks noChangeAspect="1"/>
            </p:cNvGraphicFramePr>
            <p:nvPr/>
          </p:nvGraphicFramePr>
          <p:xfrm>
            <a:off x="2741" y="2116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819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2116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2" name="Object 6"/>
            <p:cNvGraphicFramePr>
              <a:graphicFrameLocks noChangeAspect="1"/>
            </p:cNvGraphicFramePr>
            <p:nvPr/>
          </p:nvGraphicFramePr>
          <p:xfrm>
            <a:off x="3253" y="2087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820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3" y="2087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3" name="Object 7"/>
            <p:cNvGraphicFramePr>
              <a:graphicFrameLocks noChangeAspect="1"/>
            </p:cNvGraphicFramePr>
            <p:nvPr/>
          </p:nvGraphicFramePr>
          <p:xfrm>
            <a:off x="2045" y="2020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821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5" y="2020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4" name="Object 8"/>
            <p:cNvGraphicFramePr>
              <a:graphicFrameLocks noChangeAspect="1"/>
            </p:cNvGraphicFramePr>
            <p:nvPr/>
          </p:nvGraphicFramePr>
          <p:xfrm>
            <a:off x="2321" y="2321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822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1" y="2321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5" name="Object 9"/>
            <p:cNvGraphicFramePr>
              <a:graphicFrameLocks noChangeAspect="1"/>
            </p:cNvGraphicFramePr>
            <p:nvPr/>
          </p:nvGraphicFramePr>
          <p:xfrm>
            <a:off x="4173" y="2000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823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" y="2000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6" name="Object 10"/>
            <p:cNvGraphicFramePr>
              <a:graphicFrameLocks noChangeAspect="1"/>
            </p:cNvGraphicFramePr>
            <p:nvPr/>
          </p:nvGraphicFramePr>
          <p:xfrm>
            <a:off x="3698" y="2233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824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" y="2233"/>
                          <a:ext cx="263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2361" name="Line 23"/>
            <p:cNvSpPr>
              <a:spLocks noChangeShapeType="1"/>
            </p:cNvSpPr>
            <p:nvPr/>
          </p:nvSpPr>
          <p:spPr bwMode="auto">
            <a:xfrm flipH="1">
              <a:off x="2290" y="1933"/>
              <a:ext cx="21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2" name="Line 24"/>
            <p:cNvSpPr>
              <a:spLocks noChangeShapeType="1"/>
            </p:cNvSpPr>
            <p:nvPr/>
          </p:nvSpPr>
          <p:spPr bwMode="auto">
            <a:xfrm flipH="1">
              <a:off x="2488" y="1945"/>
              <a:ext cx="79" cy="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3" name="Line 25"/>
            <p:cNvSpPr>
              <a:spLocks noChangeShapeType="1"/>
            </p:cNvSpPr>
            <p:nvPr/>
          </p:nvSpPr>
          <p:spPr bwMode="auto">
            <a:xfrm>
              <a:off x="2680" y="1909"/>
              <a:ext cx="145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4" name="Line 26"/>
            <p:cNvSpPr>
              <a:spLocks noChangeShapeType="1"/>
            </p:cNvSpPr>
            <p:nvPr/>
          </p:nvSpPr>
          <p:spPr bwMode="auto">
            <a:xfrm flipH="1">
              <a:off x="3485" y="1957"/>
              <a:ext cx="27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5" name="Line 27"/>
            <p:cNvSpPr>
              <a:spLocks noChangeShapeType="1"/>
            </p:cNvSpPr>
            <p:nvPr/>
          </p:nvSpPr>
          <p:spPr bwMode="auto">
            <a:xfrm flipH="1">
              <a:off x="3802" y="1939"/>
              <a:ext cx="6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6" name="Line 35"/>
            <p:cNvSpPr>
              <a:spLocks noChangeShapeType="1"/>
            </p:cNvSpPr>
            <p:nvPr/>
          </p:nvSpPr>
          <p:spPr bwMode="auto">
            <a:xfrm flipH="1">
              <a:off x="1499" y="1484"/>
              <a:ext cx="956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7" name="Line 36"/>
            <p:cNvSpPr>
              <a:spLocks noChangeShapeType="1"/>
            </p:cNvSpPr>
            <p:nvPr/>
          </p:nvSpPr>
          <p:spPr bwMode="auto">
            <a:xfrm>
              <a:off x="2646" y="1463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68" name="Line 37"/>
            <p:cNvSpPr>
              <a:spLocks noChangeShapeType="1"/>
            </p:cNvSpPr>
            <p:nvPr/>
          </p:nvSpPr>
          <p:spPr bwMode="auto">
            <a:xfrm flipH="1" flipV="1">
              <a:off x="2912" y="1432"/>
              <a:ext cx="77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142369" name="Group 47"/>
            <p:cNvGrpSpPr>
              <a:grpSpLocks/>
            </p:cNvGrpSpPr>
            <p:nvPr/>
          </p:nvGrpSpPr>
          <p:grpSpPr bwMode="auto">
            <a:xfrm>
              <a:off x="2438" y="1353"/>
              <a:ext cx="454" cy="176"/>
              <a:chOff x="3913" y="3140"/>
              <a:chExt cx="454" cy="176"/>
            </a:xfrm>
          </p:grpSpPr>
          <p:sp>
            <p:nvSpPr>
              <p:cNvPr id="142388" name="Rectangle 48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2389" name="Freeform 49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79 h 63"/>
                  <a:gd name="T2" fmla="*/ 115 w 280"/>
                  <a:gd name="T3" fmla="*/ 78 h 63"/>
                  <a:gd name="T4" fmla="*/ 682 w 280"/>
                  <a:gd name="T5" fmla="*/ 0 h 63"/>
                  <a:gd name="T6" fmla="*/ 872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2390" name="Freeform 50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195 w 148"/>
                  <a:gd name="T3" fmla="*/ 0 h 74"/>
                  <a:gd name="T4" fmla="*/ 497 w 148"/>
                  <a:gd name="T5" fmla="*/ 77 h 74"/>
                  <a:gd name="T6" fmla="*/ 722 w 148"/>
                  <a:gd name="T7" fmla="*/ 77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42370" name="Group 51"/>
            <p:cNvGrpSpPr>
              <a:grpSpLocks/>
            </p:cNvGrpSpPr>
            <p:nvPr/>
          </p:nvGrpSpPr>
          <p:grpSpPr bwMode="auto">
            <a:xfrm>
              <a:off x="3571" y="1845"/>
              <a:ext cx="454" cy="176"/>
              <a:chOff x="3913" y="3140"/>
              <a:chExt cx="454" cy="176"/>
            </a:xfrm>
          </p:grpSpPr>
          <p:sp>
            <p:nvSpPr>
              <p:cNvPr id="142385" name="Rectangle 52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2386" name="Freeform 53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79 h 63"/>
                  <a:gd name="T2" fmla="*/ 115 w 280"/>
                  <a:gd name="T3" fmla="*/ 78 h 63"/>
                  <a:gd name="T4" fmla="*/ 682 w 280"/>
                  <a:gd name="T5" fmla="*/ 0 h 63"/>
                  <a:gd name="T6" fmla="*/ 872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2387" name="Freeform 54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195 w 148"/>
                  <a:gd name="T3" fmla="*/ 0 h 74"/>
                  <a:gd name="T4" fmla="*/ 497 w 148"/>
                  <a:gd name="T5" fmla="*/ 77 h 74"/>
                  <a:gd name="T6" fmla="*/ 722 w 148"/>
                  <a:gd name="T7" fmla="*/ 77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42371" name="Group 55"/>
            <p:cNvGrpSpPr>
              <a:grpSpLocks/>
            </p:cNvGrpSpPr>
            <p:nvPr/>
          </p:nvGrpSpPr>
          <p:grpSpPr bwMode="auto">
            <a:xfrm>
              <a:off x="2407" y="1819"/>
              <a:ext cx="454" cy="176"/>
              <a:chOff x="3913" y="3140"/>
              <a:chExt cx="454" cy="176"/>
            </a:xfrm>
          </p:grpSpPr>
          <p:sp>
            <p:nvSpPr>
              <p:cNvPr id="142382" name="Rectangle 56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2383" name="Freeform 57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79 h 63"/>
                  <a:gd name="T2" fmla="*/ 115 w 280"/>
                  <a:gd name="T3" fmla="*/ 78 h 63"/>
                  <a:gd name="T4" fmla="*/ 682 w 280"/>
                  <a:gd name="T5" fmla="*/ 0 h 63"/>
                  <a:gd name="T6" fmla="*/ 872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2384" name="Freeform 58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195 w 148"/>
                  <a:gd name="T3" fmla="*/ 0 h 74"/>
                  <a:gd name="T4" fmla="*/ 497 w 148"/>
                  <a:gd name="T5" fmla="*/ 77 h 74"/>
                  <a:gd name="T6" fmla="*/ 722 w 148"/>
                  <a:gd name="T7" fmla="*/ 77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"/>
                </a:endParaRPr>
              </a:p>
            </p:txBody>
          </p:sp>
        </p:grpSp>
        <p:sp>
          <p:nvSpPr>
            <p:cNvPr id="142372" name="Line 63"/>
            <p:cNvSpPr>
              <a:spLocks noChangeShapeType="1"/>
            </p:cNvSpPr>
            <p:nvPr/>
          </p:nvSpPr>
          <p:spPr bwMode="auto">
            <a:xfrm>
              <a:off x="4039" y="1973"/>
              <a:ext cx="18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73" name="Text Box 67"/>
            <p:cNvSpPr txBox="1">
              <a:spLocks noChangeArrowheads="1"/>
            </p:cNvSpPr>
            <p:nvPr/>
          </p:nvSpPr>
          <p:spPr bwMode="auto">
            <a:xfrm>
              <a:off x="2281" y="2030"/>
              <a:ext cx="2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D</a:t>
              </a:r>
            </a:p>
          </p:txBody>
        </p:sp>
        <p:sp>
          <p:nvSpPr>
            <p:cNvPr id="142374" name="Text Box 68"/>
            <p:cNvSpPr txBox="1">
              <a:spLocks noChangeArrowheads="1"/>
            </p:cNvSpPr>
            <p:nvPr/>
          </p:nvSpPr>
          <p:spPr bwMode="auto">
            <a:xfrm>
              <a:off x="2579" y="2305"/>
              <a:ext cx="1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E</a:t>
              </a:r>
            </a:p>
          </p:txBody>
        </p:sp>
        <p:sp>
          <p:nvSpPr>
            <p:cNvPr id="142375" name="Text Box 69"/>
            <p:cNvSpPr txBox="1">
              <a:spLocks noChangeArrowheads="1"/>
            </p:cNvSpPr>
            <p:nvPr/>
          </p:nvSpPr>
          <p:spPr bwMode="auto">
            <a:xfrm>
              <a:off x="2877" y="1926"/>
              <a:ext cx="1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F</a:t>
              </a:r>
            </a:p>
          </p:txBody>
        </p:sp>
        <p:sp>
          <p:nvSpPr>
            <p:cNvPr id="142376" name="Text Box 74"/>
            <p:cNvSpPr txBox="1">
              <a:spLocks noChangeArrowheads="1"/>
            </p:cNvSpPr>
            <p:nvPr/>
          </p:nvSpPr>
          <p:spPr bwMode="auto">
            <a:xfrm>
              <a:off x="2147" y="1744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S</a:t>
              </a:r>
              <a:r>
                <a:rPr lang="en-US" sz="1800" i="0" baseline="-25000" dirty="0">
                  <a:latin typeface="Calibri"/>
                </a:rPr>
                <a:t>2</a:t>
              </a:r>
            </a:p>
          </p:txBody>
        </p:sp>
        <p:sp>
          <p:nvSpPr>
            <p:cNvPr id="142377" name="Text Box 75"/>
            <p:cNvSpPr txBox="1">
              <a:spLocks noChangeArrowheads="1"/>
            </p:cNvSpPr>
            <p:nvPr/>
          </p:nvSpPr>
          <p:spPr bwMode="auto">
            <a:xfrm>
              <a:off x="2920" y="1250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S</a:t>
              </a:r>
              <a:r>
                <a:rPr lang="en-US" sz="1800" i="0" baseline="-25000" dirty="0">
                  <a:latin typeface="Calibri"/>
                </a:rPr>
                <a:t>4</a:t>
              </a:r>
            </a:p>
          </p:txBody>
        </p:sp>
        <p:sp>
          <p:nvSpPr>
            <p:cNvPr id="142378" name="Text Box 76"/>
            <p:cNvSpPr txBox="1">
              <a:spLocks noChangeArrowheads="1"/>
            </p:cNvSpPr>
            <p:nvPr/>
          </p:nvSpPr>
          <p:spPr bwMode="auto">
            <a:xfrm>
              <a:off x="3786" y="1619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S</a:t>
              </a:r>
              <a:r>
                <a:rPr lang="en-US" sz="1800" i="0" baseline="-25000" dirty="0">
                  <a:latin typeface="Calibri"/>
                </a:rPr>
                <a:t>3</a:t>
              </a:r>
            </a:p>
          </p:txBody>
        </p:sp>
        <p:sp>
          <p:nvSpPr>
            <p:cNvPr id="142379" name="Text Box 78"/>
            <p:cNvSpPr txBox="1">
              <a:spLocks noChangeArrowheads="1"/>
            </p:cNvSpPr>
            <p:nvPr/>
          </p:nvSpPr>
          <p:spPr bwMode="auto">
            <a:xfrm>
              <a:off x="3931" y="2231"/>
              <a:ext cx="2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H</a:t>
              </a:r>
            </a:p>
          </p:txBody>
        </p:sp>
        <p:sp>
          <p:nvSpPr>
            <p:cNvPr id="142380" name="Text Box 79"/>
            <p:cNvSpPr txBox="1">
              <a:spLocks noChangeArrowheads="1"/>
            </p:cNvSpPr>
            <p:nvPr/>
          </p:nvSpPr>
          <p:spPr bwMode="auto">
            <a:xfrm>
              <a:off x="4401" y="2003"/>
              <a:ext cx="1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I</a:t>
              </a:r>
            </a:p>
          </p:txBody>
        </p:sp>
        <p:sp>
          <p:nvSpPr>
            <p:cNvPr id="142381" name="Text Box 80"/>
            <p:cNvSpPr txBox="1">
              <a:spLocks noChangeArrowheads="1"/>
            </p:cNvSpPr>
            <p:nvPr/>
          </p:nvSpPr>
          <p:spPr bwMode="auto">
            <a:xfrm>
              <a:off x="3215" y="2265"/>
              <a:ext cx="2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Calibri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4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Flooding Can Lead to Loops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Flooding can lead to 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Arial" charset="0"/>
              </a:rPr>
              <a:t>forwarding loops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E.g., if the network contains a cycle of switches</a:t>
            </a:r>
          </a:p>
          <a:p>
            <a:pPr lvl="1">
              <a:lnSpc>
                <a:spcPct val="90000"/>
              </a:lnSpc>
            </a:pP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Broadcast storm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3043238" y="5665788"/>
            <a:ext cx="450850" cy="123825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2710" name="Line 5"/>
          <p:cNvSpPr>
            <a:spLocks noChangeShapeType="1"/>
          </p:cNvSpPr>
          <p:nvPr/>
        </p:nvSpPr>
        <p:spPr bwMode="auto">
          <a:xfrm flipH="1">
            <a:off x="3400425" y="4876800"/>
            <a:ext cx="9525" cy="588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1" name="Line 6"/>
          <p:cNvSpPr>
            <a:spLocks noChangeShapeType="1"/>
          </p:cNvSpPr>
          <p:nvPr/>
        </p:nvSpPr>
        <p:spPr bwMode="auto">
          <a:xfrm flipH="1">
            <a:off x="3351213" y="5789613"/>
            <a:ext cx="9525" cy="484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2" name="Line 7"/>
          <p:cNvSpPr>
            <a:spLocks noChangeShapeType="1"/>
          </p:cNvSpPr>
          <p:nvPr/>
        </p:nvSpPr>
        <p:spPr bwMode="auto">
          <a:xfrm>
            <a:off x="1752600" y="4876800"/>
            <a:ext cx="52689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Rectangle 8"/>
          <p:cNvSpPr>
            <a:spLocks noChangeArrowheads="1"/>
          </p:cNvSpPr>
          <p:nvPr/>
        </p:nvSpPr>
        <p:spPr bwMode="auto">
          <a:xfrm>
            <a:off x="5253038" y="5665788"/>
            <a:ext cx="450850" cy="123825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2714" name="Line 9"/>
          <p:cNvSpPr>
            <a:spLocks noChangeShapeType="1"/>
          </p:cNvSpPr>
          <p:nvPr/>
        </p:nvSpPr>
        <p:spPr bwMode="auto">
          <a:xfrm flipH="1">
            <a:off x="5610225" y="4876800"/>
            <a:ext cx="9525" cy="588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5" name="Line 10"/>
          <p:cNvSpPr>
            <a:spLocks noChangeShapeType="1"/>
          </p:cNvSpPr>
          <p:nvPr/>
        </p:nvSpPr>
        <p:spPr bwMode="auto">
          <a:xfrm flipH="1">
            <a:off x="5561013" y="5789613"/>
            <a:ext cx="9525" cy="484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6" name="Line 11"/>
          <p:cNvSpPr>
            <a:spLocks noChangeShapeType="1"/>
          </p:cNvSpPr>
          <p:nvPr/>
        </p:nvSpPr>
        <p:spPr bwMode="auto">
          <a:xfrm>
            <a:off x="1800225" y="6273800"/>
            <a:ext cx="52689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Line 12"/>
          <p:cNvSpPr>
            <a:spLocks noChangeShapeType="1"/>
          </p:cNvSpPr>
          <p:nvPr/>
        </p:nvSpPr>
        <p:spPr bwMode="auto">
          <a:xfrm>
            <a:off x="2728913" y="5092700"/>
            <a:ext cx="0" cy="965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Line 13"/>
          <p:cNvSpPr>
            <a:spLocks noChangeShapeType="1"/>
          </p:cNvSpPr>
          <p:nvPr/>
        </p:nvSpPr>
        <p:spPr bwMode="auto">
          <a:xfrm flipV="1">
            <a:off x="5068888" y="5092700"/>
            <a:ext cx="0" cy="965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Line 14"/>
          <p:cNvSpPr>
            <a:spLocks noChangeShapeType="1"/>
          </p:cNvSpPr>
          <p:nvPr/>
        </p:nvSpPr>
        <p:spPr bwMode="auto">
          <a:xfrm>
            <a:off x="3810000" y="6477000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Line 15"/>
          <p:cNvSpPr>
            <a:spLocks noChangeShapeType="1"/>
          </p:cNvSpPr>
          <p:nvPr/>
        </p:nvSpPr>
        <p:spPr bwMode="auto">
          <a:xfrm flipH="1">
            <a:off x="3886200" y="4648200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521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Solution: Spanning Trees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7860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Ensure the forwarding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topology</a:t>
            </a:r>
            <a:r>
              <a:rPr lang="en-US" dirty="0">
                <a:latin typeface="Arial" charset="0"/>
                <a:cs typeface="Arial" charset="0"/>
              </a:rPr>
              <a:t> has no loops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Avoid using some of the links when flooding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to prevent loop from forming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Spanning tree  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Sub-graph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that covers all vertices but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contains no cycles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Links not in the spanning tree do not forward frames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46138" y="3929063"/>
            <a:ext cx="2459037" cy="2647950"/>
            <a:chOff x="533" y="2475"/>
            <a:chExt cx="1549" cy="1668"/>
          </a:xfrm>
        </p:grpSpPr>
        <p:sp>
          <p:nvSpPr>
            <p:cNvPr id="74778" name="Oval 5"/>
            <p:cNvSpPr>
              <a:spLocks noChangeArrowheads="1"/>
            </p:cNvSpPr>
            <p:nvPr/>
          </p:nvSpPr>
          <p:spPr bwMode="auto">
            <a:xfrm>
              <a:off x="1235" y="2475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9" name="Oval 6"/>
            <p:cNvSpPr>
              <a:spLocks noChangeArrowheads="1"/>
            </p:cNvSpPr>
            <p:nvPr/>
          </p:nvSpPr>
          <p:spPr bwMode="auto">
            <a:xfrm>
              <a:off x="727" y="3007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0" name="Oval 7"/>
            <p:cNvSpPr>
              <a:spLocks noChangeArrowheads="1"/>
            </p:cNvSpPr>
            <p:nvPr/>
          </p:nvSpPr>
          <p:spPr bwMode="auto">
            <a:xfrm>
              <a:off x="1743" y="3007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1" name="Oval 8"/>
            <p:cNvSpPr>
              <a:spLocks noChangeArrowheads="1"/>
            </p:cNvSpPr>
            <p:nvPr/>
          </p:nvSpPr>
          <p:spPr bwMode="auto">
            <a:xfrm>
              <a:off x="1187" y="3370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2" name="Oval 9"/>
            <p:cNvSpPr>
              <a:spLocks noChangeArrowheads="1"/>
            </p:cNvSpPr>
            <p:nvPr/>
          </p:nvSpPr>
          <p:spPr bwMode="auto">
            <a:xfrm>
              <a:off x="1816" y="3781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3" name="Oval 10"/>
            <p:cNvSpPr>
              <a:spLocks noChangeArrowheads="1"/>
            </p:cNvSpPr>
            <p:nvPr/>
          </p:nvSpPr>
          <p:spPr bwMode="auto">
            <a:xfrm>
              <a:off x="533" y="3636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4" name="Oval 11"/>
            <p:cNvSpPr>
              <a:spLocks noChangeArrowheads="1"/>
            </p:cNvSpPr>
            <p:nvPr/>
          </p:nvSpPr>
          <p:spPr bwMode="auto">
            <a:xfrm>
              <a:off x="1041" y="3902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5" name="Line 12"/>
            <p:cNvSpPr>
              <a:spLocks noChangeShapeType="1"/>
            </p:cNvSpPr>
            <p:nvPr/>
          </p:nvSpPr>
          <p:spPr bwMode="auto">
            <a:xfrm flipH="1">
              <a:off x="945" y="2692"/>
              <a:ext cx="338" cy="33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6" name="Line 13"/>
            <p:cNvSpPr>
              <a:spLocks noChangeShapeType="1"/>
            </p:cNvSpPr>
            <p:nvPr/>
          </p:nvSpPr>
          <p:spPr bwMode="auto">
            <a:xfrm>
              <a:off x="1477" y="2668"/>
              <a:ext cx="314" cy="41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7" name="Line 14"/>
            <p:cNvSpPr>
              <a:spLocks noChangeShapeType="1"/>
            </p:cNvSpPr>
            <p:nvPr/>
          </p:nvSpPr>
          <p:spPr bwMode="auto">
            <a:xfrm>
              <a:off x="945" y="3200"/>
              <a:ext cx="266" cy="21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8" name="Line 15"/>
            <p:cNvSpPr>
              <a:spLocks noChangeShapeType="1"/>
            </p:cNvSpPr>
            <p:nvPr/>
          </p:nvSpPr>
          <p:spPr bwMode="auto">
            <a:xfrm>
              <a:off x="1404" y="3563"/>
              <a:ext cx="436" cy="26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89" name="Line 16"/>
            <p:cNvSpPr>
              <a:spLocks noChangeShapeType="1"/>
            </p:cNvSpPr>
            <p:nvPr/>
          </p:nvSpPr>
          <p:spPr bwMode="auto">
            <a:xfrm>
              <a:off x="1888" y="3249"/>
              <a:ext cx="73" cy="53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90" name="Line 17"/>
            <p:cNvSpPr>
              <a:spLocks noChangeShapeType="1"/>
            </p:cNvSpPr>
            <p:nvPr/>
          </p:nvSpPr>
          <p:spPr bwMode="auto">
            <a:xfrm>
              <a:off x="1380" y="2716"/>
              <a:ext cx="532" cy="108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91" name="Line 18"/>
            <p:cNvSpPr>
              <a:spLocks noChangeShapeType="1"/>
            </p:cNvSpPr>
            <p:nvPr/>
          </p:nvSpPr>
          <p:spPr bwMode="auto">
            <a:xfrm flipV="1">
              <a:off x="775" y="3563"/>
              <a:ext cx="436" cy="14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92" name="Line 19"/>
            <p:cNvSpPr>
              <a:spLocks noChangeShapeType="1"/>
            </p:cNvSpPr>
            <p:nvPr/>
          </p:nvSpPr>
          <p:spPr bwMode="auto">
            <a:xfrm flipV="1">
              <a:off x="1187" y="3587"/>
              <a:ext cx="120" cy="31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93" name="Line 20"/>
            <p:cNvSpPr>
              <a:spLocks noChangeShapeType="1"/>
            </p:cNvSpPr>
            <p:nvPr/>
          </p:nvSpPr>
          <p:spPr bwMode="auto">
            <a:xfrm flipH="1" flipV="1">
              <a:off x="750" y="3829"/>
              <a:ext cx="316" cy="17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90229" name="AutoShape 21"/>
          <p:cNvSpPr>
            <a:spLocks noChangeArrowheads="1"/>
          </p:cNvSpPr>
          <p:nvPr/>
        </p:nvSpPr>
        <p:spPr bwMode="auto">
          <a:xfrm>
            <a:off x="3881438" y="4773613"/>
            <a:ext cx="1266825" cy="498475"/>
          </a:xfrm>
          <a:prstGeom prst="rightArrow">
            <a:avLst>
              <a:gd name="adj1" fmla="val 50000"/>
              <a:gd name="adj2" fmla="val 63535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686425" y="3967163"/>
            <a:ext cx="2459038" cy="2647950"/>
            <a:chOff x="3582" y="2499"/>
            <a:chExt cx="1549" cy="1668"/>
          </a:xfrm>
        </p:grpSpPr>
        <p:sp>
          <p:nvSpPr>
            <p:cNvPr id="74762" name="Oval 23"/>
            <p:cNvSpPr>
              <a:spLocks noChangeArrowheads="1"/>
            </p:cNvSpPr>
            <p:nvPr/>
          </p:nvSpPr>
          <p:spPr bwMode="auto">
            <a:xfrm>
              <a:off x="4284" y="2499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3" name="Oval 24"/>
            <p:cNvSpPr>
              <a:spLocks noChangeArrowheads="1"/>
            </p:cNvSpPr>
            <p:nvPr/>
          </p:nvSpPr>
          <p:spPr bwMode="auto">
            <a:xfrm>
              <a:off x="3776" y="3031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4" name="Oval 25"/>
            <p:cNvSpPr>
              <a:spLocks noChangeArrowheads="1"/>
            </p:cNvSpPr>
            <p:nvPr/>
          </p:nvSpPr>
          <p:spPr bwMode="auto">
            <a:xfrm>
              <a:off x="4792" y="3031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5" name="Oval 26"/>
            <p:cNvSpPr>
              <a:spLocks noChangeArrowheads="1"/>
            </p:cNvSpPr>
            <p:nvPr/>
          </p:nvSpPr>
          <p:spPr bwMode="auto">
            <a:xfrm>
              <a:off x="4236" y="3394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6" name="Oval 27"/>
            <p:cNvSpPr>
              <a:spLocks noChangeArrowheads="1"/>
            </p:cNvSpPr>
            <p:nvPr/>
          </p:nvSpPr>
          <p:spPr bwMode="auto">
            <a:xfrm>
              <a:off x="4865" y="3805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7" name="Oval 28"/>
            <p:cNvSpPr>
              <a:spLocks noChangeArrowheads="1"/>
            </p:cNvSpPr>
            <p:nvPr/>
          </p:nvSpPr>
          <p:spPr bwMode="auto">
            <a:xfrm>
              <a:off x="3582" y="3660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8" name="Oval 29"/>
            <p:cNvSpPr>
              <a:spLocks noChangeArrowheads="1"/>
            </p:cNvSpPr>
            <p:nvPr/>
          </p:nvSpPr>
          <p:spPr bwMode="auto">
            <a:xfrm>
              <a:off x="4090" y="3926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69" name="Line 30"/>
            <p:cNvSpPr>
              <a:spLocks noChangeShapeType="1"/>
            </p:cNvSpPr>
            <p:nvPr/>
          </p:nvSpPr>
          <p:spPr bwMode="auto">
            <a:xfrm flipH="1">
              <a:off x="3994" y="2716"/>
              <a:ext cx="338" cy="33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0" name="Line 31"/>
            <p:cNvSpPr>
              <a:spLocks noChangeShapeType="1"/>
            </p:cNvSpPr>
            <p:nvPr/>
          </p:nvSpPr>
          <p:spPr bwMode="auto">
            <a:xfrm>
              <a:off x="4526" y="2692"/>
              <a:ext cx="314" cy="41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1" name="Line 32"/>
            <p:cNvSpPr>
              <a:spLocks noChangeShapeType="1"/>
            </p:cNvSpPr>
            <p:nvPr/>
          </p:nvSpPr>
          <p:spPr bwMode="auto">
            <a:xfrm>
              <a:off x="3994" y="3224"/>
              <a:ext cx="266" cy="21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2" name="Line 33"/>
            <p:cNvSpPr>
              <a:spLocks noChangeShapeType="1"/>
            </p:cNvSpPr>
            <p:nvPr/>
          </p:nvSpPr>
          <p:spPr bwMode="auto">
            <a:xfrm>
              <a:off x="4453" y="3587"/>
              <a:ext cx="436" cy="26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3" name="Line 34"/>
            <p:cNvSpPr>
              <a:spLocks noChangeShapeType="1"/>
            </p:cNvSpPr>
            <p:nvPr/>
          </p:nvSpPr>
          <p:spPr bwMode="auto">
            <a:xfrm>
              <a:off x="4937" y="3273"/>
              <a:ext cx="73" cy="53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4" name="Line 35"/>
            <p:cNvSpPr>
              <a:spLocks noChangeShapeType="1"/>
            </p:cNvSpPr>
            <p:nvPr/>
          </p:nvSpPr>
          <p:spPr bwMode="auto">
            <a:xfrm>
              <a:off x="4429" y="2740"/>
              <a:ext cx="532" cy="108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5" name="Line 36"/>
            <p:cNvSpPr>
              <a:spLocks noChangeShapeType="1"/>
            </p:cNvSpPr>
            <p:nvPr/>
          </p:nvSpPr>
          <p:spPr bwMode="auto">
            <a:xfrm flipV="1">
              <a:off x="3824" y="3587"/>
              <a:ext cx="436" cy="14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6" name="Line 37"/>
            <p:cNvSpPr>
              <a:spLocks noChangeShapeType="1"/>
            </p:cNvSpPr>
            <p:nvPr/>
          </p:nvSpPr>
          <p:spPr bwMode="auto">
            <a:xfrm flipV="1">
              <a:off x="4236" y="3611"/>
              <a:ext cx="120" cy="31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77" name="Line 38"/>
            <p:cNvSpPr>
              <a:spLocks noChangeShapeType="1"/>
            </p:cNvSpPr>
            <p:nvPr/>
          </p:nvSpPr>
          <p:spPr bwMode="auto">
            <a:xfrm flipH="1" flipV="1">
              <a:off x="3799" y="3853"/>
              <a:ext cx="316" cy="17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9800" y="4016375"/>
            <a:ext cx="198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Graph Has Cycles!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95800" y="5159375"/>
            <a:ext cx="198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Graph Has </a:t>
            </a:r>
            <a:b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 Cycles!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" y="0"/>
            <a:ext cx="970914" cy="1288143"/>
          </a:xfrm>
          <a:prstGeom prst="rect">
            <a:avLst/>
          </a:prstGeom>
        </p:spPr>
      </p:pic>
      <p:sp>
        <p:nvSpPr>
          <p:cNvPr id="4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68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i="1" dirty="0"/>
              <a:t>“Spanning tree algorithm is an algorithm to create a tree out of a graph that includes all nodes with a minimum number of edges connecting to </a:t>
            </a:r>
            <a:r>
              <a:rPr lang="en-US" i="1"/>
              <a:t>vertices.”</a:t>
            </a:r>
          </a:p>
          <a:p>
            <a:pPr algn="just"/>
            <a:endParaRPr lang="en-US" i="1" dirty="0"/>
          </a:p>
          <a:p>
            <a:r>
              <a:rPr lang="en-US" dirty="0"/>
              <a:t>Shortest paths to (or from) a node form a tree</a:t>
            </a:r>
          </a:p>
          <a:p>
            <a:pPr lvl="1"/>
            <a:endParaRPr lang="en-US" dirty="0"/>
          </a:p>
          <a:p>
            <a:r>
              <a:rPr lang="en-US" dirty="0"/>
              <a:t>So, algorithm has two aspects :</a:t>
            </a:r>
          </a:p>
          <a:p>
            <a:pPr lvl="1"/>
            <a:r>
              <a:rPr lang="en-US" dirty="0"/>
              <a:t>Pick a root</a:t>
            </a:r>
          </a:p>
          <a:p>
            <a:pPr lvl="1"/>
            <a:r>
              <a:rPr lang="en-US" dirty="0"/>
              <a:t>Compute shortest paths to it</a:t>
            </a:r>
          </a:p>
          <a:p>
            <a:pPr lvl="1"/>
            <a:endParaRPr lang="en-US" dirty="0"/>
          </a:p>
          <a:p>
            <a:r>
              <a:rPr lang="en-US" dirty="0"/>
              <a:t>Only keep the links on shortest-path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9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Constructing a Spanning Tree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Switches need to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elect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root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The switch w/ smallest identifier (MAC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addr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Each switch determines if each interface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is on the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shortest path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from the root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Excludes it from the tree if not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Messages (Y, d, X)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From node X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Proposing Y as the root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And the distance is 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57700" y="3275013"/>
            <a:ext cx="4070350" cy="3457575"/>
            <a:chOff x="2808" y="2063"/>
            <a:chExt cx="2564" cy="2178"/>
          </a:xfrm>
        </p:grpSpPr>
        <p:sp>
          <p:nvSpPr>
            <p:cNvPr id="76806" name="Oval 5"/>
            <p:cNvSpPr>
              <a:spLocks noChangeArrowheads="1"/>
            </p:cNvSpPr>
            <p:nvPr/>
          </p:nvSpPr>
          <p:spPr bwMode="auto">
            <a:xfrm>
              <a:off x="4525" y="2329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7" name="Oval 6"/>
            <p:cNvSpPr>
              <a:spLocks noChangeArrowheads="1"/>
            </p:cNvSpPr>
            <p:nvPr/>
          </p:nvSpPr>
          <p:spPr bwMode="auto">
            <a:xfrm>
              <a:off x="4017" y="2861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8" name="Oval 7"/>
            <p:cNvSpPr>
              <a:spLocks noChangeArrowheads="1"/>
            </p:cNvSpPr>
            <p:nvPr/>
          </p:nvSpPr>
          <p:spPr bwMode="auto">
            <a:xfrm>
              <a:off x="5033" y="2861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9" name="Oval 8"/>
            <p:cNvSpPr>
              <a:spLocks noChangeArrowheads="1"/>
            </p:cNvSpPr>
            <p:nvPr/>
          </p:nvSpPr>
          <p:spPr bwMode="auto">
            <a:xfrm>
              <a:off x="4477" y="3224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0" name="Oval 9"/>
            <p:cNvSpPr>
              <a:spLocks noChangeArrowheads="1"/>
            </p:cNvSpPr>
            <p:nvPr/>
          </p:nvSpPr>
          <p:spPr bwMode="auto">
            <a:xfrm>
              <a:off x="5106" y="3635"/>
              <a:ext cx="266" cy="24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1" name="Oval 10"/>
            <p:cNvSpPr>
              <a:spLocks noChangeArrowheads="1"/>
            </p:cNvSpPr>
            <p:nvPr/>
          </p:nvSpPr>
          <p:spPr bwMode="auto">
            <a:xfrm>
              <a:off x="3823" y="3490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2" name="Oval 11"/>
            <p:cNvSpPr>
              <a:spLocks noChangeArrowheads="1"/>
            </p:cNvSpPr>
            <p:nvPr/>
          </p:nvSpPr>
          <p:spPr bwMode="auto">
            <a:xfrm>
              <a:off x="4331" y="3756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Line 12"/>
            <p:cNvSpPr>
              <a:spLocks noChangeShapeType="1"/>
            </p:cNvSpPr>
            <p:nvPr/>
          </p:nvSpPr>
          <p:spPr bwMode="auto">
            <a:xfrm flipH="1">
              <a:off x="4235" y="2546"/>
              <a:ext cx="338" cy="33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Line 13"/>
            <p:cNvSpPr>
              <a:spLocks noChangeShapeType="1"/>
            </p:cNvSpPr>
            <p:nvPr/>
          </p:nvSpPr>
          <p:spPr bwMode="auto">
            <a:xfrm>
              <a:off x="4767" y="2522"/>
              <a:ext cx="314" cy="41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Line 14"/>
            <p:cNvSpPr>
              <a:spLocks noChangeShapeType="1"/>
            </p:cNvSpPr>
            <p:nvPr/>
          </p:nvSpPr>
          <p:spPr bwMode="auto">
            <a:xfrm>
              <a:off x="4235" y="3054"/>
              <a:ext cx="266" cy="21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6" name="Line 15"/>
            <p:cNvSpPr>
              <a:spLocks noChangeShapeType="1"/>
            </p:cNvSpPr>
            <p:nvPr/>
          </p:nvSpPr>
          <p:spPr bwMode="auto">
            <a:xfrm>
              <a:off x="4694" y="3417"/>
              <a:ext cx="436" cy="26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7" name="Line 16"/>
            <p:cNvSpPr>
              <a:spLocks noChangeShapeType="1"/>
            </p:cNvSpPr>
            <p:nvPr/>
          </p:nvSpPr>
          <p:spPr bwMode="auto">
            <a:xfrm>
              <a:off x="5178" y="3103"/>
              <a:ext cx="73" cy="53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Line 17"/>
            <p:cNvSpPr>
              <a:spLocks noChangeShapeType="1"/>
            </p:cNvSpPr>
            <p:nvPr/>
          </p:nvSpPr>
          <p:spPr bwMode="auto">
            <a:xfrm>
              <a:off x="4670" y="2570"/>
              <a:ext cx="532" cy="108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9" name="Line 18"/>
            <p:cNvSpPr>
              <a:spLocks noChangeShapeType="1"/>
            </p:cNvSpPr>
            <p:nvPr/>
          </p:nvSpPr>
          <p:spPr bwMode="auto">
            <a:xfrm flipV="1">
              <a:off x="4065" y="3417"/>
              <a:ext cx="436" cy="14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Line 19"/>
            <p:cNvSpPr>
              <a:spLocks noChangeShapeType="1"/>
            </p:cNvSpPr>
            <p:nvPr/>
          </p:nvSpPr>
          <p:spPr bwMode="auto">
            <a:xfrm flipV="1">
              <a:off x="4477" y="3441"/>
              <a:ext cx="120" cy="31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Line 20"/>
            <p:cNvSpPr>
              <a:spLocks noChangeShapeType="1"/>
            </p:cNvSpPr>
            <p:nvPr/>
          </p:nvSpPr>
          <p:spPr bwMode="auto">
            <a:xfrm flipH="1" flipV="1">
              <a:off x="4040" y="3683"/>
              <a:ext cx="316" cy="17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2" name="Text Box 21"/>
            <p:cNvSpPr txBox="1">
              <a:spLocks noChangeArrowheads="1"/>
            </p:cNvSpPr>
            <p:nvPr/>
          </p:nvSpPr>
          <p:spPr bwMode="auto">
            <a:xfrm>
              <a:off x="4405" y="2063"/>
              <a:ext cx="4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Helvetica" charset="0"/>
                </a:rPr>
                <a:t>root</a:t>
              </a:r>
            </a:p>
          </p:txBody>
        </p:sp>
        <p:sp>
          <p:nvSpPr>
            <p:cNvPr id="76823" name="Freeform 22"/>
            <p:cNvSpPr>
              <a:spLocks/>
            </p:cNvSpPr>
            <p:nvPr/>
          </p:nvSpPr>
          <p:spPr bwMode="auto">
            <a:xfrm>
              <a:off x="3631" y="3006"/>
              <a:ext cx="1185" cy="339"/>
            </a:xfrm>
            <a:custGeom>
              <a:avLst/>
              <a:gdLst>
                <a:gd name="T0" fmla="*/ 0 w 1185"/>
                <a:gd name="T1" fmla="*/ 339 h 339"/>
                <a:gd name="T2" fmla="*/ 1185 w 1185"/>
                <a:gd name="T3" fmla="*/ 0 h 339"/>
                <a:gd name="T4" fmla="*/ 0 60000 65536"/>
                <a:gd name="T5" fmla="*/ 0 60000 65536"/>
                <a:gd name="T6" fmla="*/ 0 w 1185"/>
                <a:gd name="T7" fmla="*/ 0 h 339"/>
                <a:gd name="T8" fmla="*/ 1185 w 1185"/>
                <a:gd name="T9" fmla="*/ 339 h 3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5" h="339">
                  <a:moveTo>
                    <a:pt x="0" y="339"/>
                  </a:moveTo>
                  <a:cubicBezTo>
                    <a:pt x="0" y="339"/>
                    <a:pt x="592" y="169"/>
                    <a:pt x="1185" y="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4" name="Text Box 23"/>
            <p:cNvSpPr txBox="1">
              <a:spLocks noChangeArrowheads="1"/>
            </p:cNvSpPr>
            <p:nvPr/>
          </p:nvSpPr>
          <p:spPr bwMode="auto">
            <a:xfrm>
              <a:off x="2808" y="3224"/>
              <a:ext cx="7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0000FF"/>
                  </a:solidFill>
                  <a:latin typeface="Helvetica" charset="0"/>
                </a:rPr>
                <a:t>One hop</a:t>
              </a:r>
            </a:p>
          </p:txBody>
        </p:sp>
        <p:sp>
          <p:nvSpPr>
            <p:cNvPr id="76825" name="Line 24"/>
            <p:cNvSpPr>
              <a:spLocks noChangeShapeType="1"/>
            </p:cNvSpPr>
            <p:nvPr/>
          </p:nvSpPr>
          <p:spPr bwMode="auto">
            <a:xfrm flipV="1">
              <a:off x="4864" y="3587"/>
              <a:ext cx="25" cy="4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6" name="Text Box 25"/>
            <p:cNvSpPr txBox="1">
              <a:spLocks noChangeArrowheads="1"/>
            </p:cNvSpPr>
            <p:nvPr/>
          </p:nvSpPr>
          <p:spPr bwMode="auto">
            <a:xfrm>
              <a:off x="4394" y="3991"/>
              <a:ext cx="9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0000FF"/>
                  </a:solidFill>
                  <a:latin typeface="Helvetica" charset="0"/>
                </a:rPr>
                <a:t>Three hops</a:t>
              </a:r>
            </a:p>
          </p:txBody>
        </p:sp>
      </p:grp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443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Steps in Spanning Tree Algorithm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Initially, each switch proposes itself as the root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Switch sends a message out every interface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… proposing itself as the root with distance 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Example: switch X announces (X, 0, X)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Switches update their view of the root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Upon receiving message (Y, d, Z) from Z, check Y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 id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If new id smaller, start viewing that switch as root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Switches compute their distance from the root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Add 1 to the distance received from a neighbor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Identify interfaces not on shortest path to the root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… and exclude them from the spanning tree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If root or shortest distance to it 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Arial" charset="0"/>
              </a:rPr>
              <a:t>changed</a:t>
            </a:r>
            <a:r>
              <a:rPr lang="en-US" dirty="0">
                <a:latin typeface="Arial" charset="0"/>
                <a:cs typeface="Arial" charset="0"/>
              </a:rPr>
              <a:t>, “flood” updated message (Y, d+1, X)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7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6799263" y="2735263"/>
            <a:ext cx="536575" cy="538162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7643813" y="2697163"/>
            <a:ext cx="498475" cy="652462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6799263" y="3541713"/>
            <a:ext cx="422275" cy="346075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7527925" y="4117975"/>
            <a:ext cx="692150" cy="422275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8296275" y="3619500"/>
            <a:ext cx="115888" cy="844550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>
            <a:off x="7489825" y="2773363"/>
            <a:ext cx="844550" cy="1728787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 flipV="1">
            <a:off x="6529388" y="4117975"/>
            <a:ext cx="692150" cy="230188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 flipV="1">
            <a:off x="7183438" y="4156075"/>
            <a:ext cx="190500" cy="500063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H="1" flipV="1">
            <a:off x="6489700" y="4531179"/>
            <a:ext cx="501650" cy="269875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Example From Switch #4</a:t>
            </a:r>
            <a:r>
              <a:rPr lang="ja-JP" altLang="en-US" sz="320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s Viewpoint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573713" cy="5486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Switch #4 thinks it is the root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Sends (4, 0, 4) message to 2 and 7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Then, switch #4 hears from #2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Receives (2, 0, 2) message from 2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thinks that #2 is the root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realizes it is just one hop away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Then, switch #4 hears from #7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Receives (2, 1, 7) from 7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realizes this is a longer path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So, prefers its own one-hop path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removes 4-7 link from the tree</a:t>
            </a:r>
          </a:p>
        </p:txBody>
      </p:sp>
      <p:sp>
        <p:nvSpPr>
          <p:cNvPr id="80901" name="Oval 4"/>
          <p:cNvSpPr>
            <a:spLocks noChangeArrowheads="1"/>
          </p:cNvSpPr>
          <p:nvPr/>
        </p:nvSpPr>
        <p:spPr bwMode="auto">
          <a:xfrm>
            <a:off x="7259638" y="239077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Helvetica" charset="0"/>
              </a:rPr>
              <a:t>1</a:t>
            </a:r>
          </a:p>
        </p:txBody>
      </p:sp>
      <p:sp>
        <p:nvSpPr>
          <p:cNvPr id="80903" name="Oval 6"/>
          <p:cNvSpPr>
            <a:spLocks noChangeArrowheads="1"/>
          </p:cNvSpPr>
          <p:nvPr/>
        </p:nvSpPr>
        <p:spPr bwMode="auto">
          <a:xfrm>
            <a:off x="80660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0" name="Line 13"/>
          <p:cNvSpPr>
            <a:spLocks noChangeShapeType="1"/>
          </p:cNvSpPr>
          <p:nvPr/>
        </p:nvSpPr>
        <p:spPr bwMode="auto">
          <a:xfrm>
            <a:off x="6799263" y="3541713"/>
            <a:ext cx="422275" cy="34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1" name="Line 14"/>
          <p:cNvSpPr>
            <a:spLocks noChangeShapeType="1"/>
          </p:cNvSpPr>
          <p:nvPr/>
        </p:nvSpPr>
        <p:spPr bwMode="auto">
          <a:xfrm>
            <a:off x="7527925" y="4117975"/>
            <a:ext cx="692150" cy="4222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4" name="Line 17"/>
          <p:cNvSpPr>
            <a:spLocks noChangeShapeType="1"/>
          </p:cNvSpPr>
          <p:nvPr/>
        </p:nvSpPr>
        <p:spPr bwMode="auto">
          <a:xfrm flipV="1">
            <a:off x="6529388" y="4117975"/>
            <a:ext cx="692150" cy="2301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5" name="Line 18"/>
          <p:cNvSpPr>
            <a:spLocks noChangeShapeType="1"/>
          </p:cNvSpPr>
          <p:nvPr/>
        </p:nvSpPr>
        <p:spPr bwMode="auto">
          <a:xfrm flipV="1">
            <a:off x="7183438" y="4156075"/>
            <a:ext cx="190500" cy="5000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6" name="Line 19"/>
          <p:cNvSpPr>
            <a:spLocks noChangeShapeType="1"/>
          </p:cNvSpPr>
          <p:nvPr/>
        </p:nvSpPr>
        <p:spPr bwMode="auto">
          <a:xfrm flipH="1" flipV="1">
            <a:off x="6489700" y="4540250"/>
            <a:ext cx="501650" cy="2698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20" name="Text Box 23"/>
          <p:cNvSpPr txBox="1">
            <a:spLocks noChangeArrowheads="1"/>
          </p:cNvSpPr>
          <p:nvPr/>
        </p:nvSpPr>
        <p:spPr bwMode="auto">
          <a:xfrm>
            <a:off x="81041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25774" y="3951885"/>
            <a:ext cx="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#root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96</a:t>
            </a:fld>
            <a:endParaRPr lang="en-US"/>
          </a:p>
        </p:txBody>
      </p:sp>
      <p:sp>
        <p:nvSpPr>
          <p:cNvPr id="80907" name="Oval 10"/>
          <p:cNvSpPr>
            <a:spLocks noChangeArrowheads="1"/>
          </p:cNvSpPr>
          <p:nvPr/>
        </p:nvSpPr>
        <p:spPr bwMode="auto">
          <a:xfrm>
            <a:off x="6951663" y="4656138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22" name="Text Box 25"/>
          <p:cNvSpPr txBox="1">
            <a:spLocks noChangeArrowheads="1"/>
          </p:cNvSpPr>
          <p:nvPr/>
        </p:nvSpPr>
        <p:spPr bwMode="auto">
          <a:xfrm>
            <a:off x="7010400" y="46450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7</a:t>
            </a:r>
          </a:p>
        </p:txBody>
      </p:sp>
      <p:sp>
        <p:nvSpPr>
          <p:cNvPr id="80904" name="Oval 7"/>
          <p:cNvSpPr>
            <a:spLocks noChangeArrowheads="1"/>
          </p:cNvSpPr>
          <p:nvPr/>
        </p:nvSpPr>
        <p:spPr bwMode="auto">
          <a:xfrm>
            <a:off x="7183438" y="3811588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7" name="Text Box 20"/>
          <p:cNvSpPr txBox="1">
            <a:spLocks noChangeArrowheads="1"/>
          </p:cNvSpPr>
          <p:nvPr/>
        </p:nvSpPr>
        <p:spPr bwMode="auto">
          <a:xfrm>
            <a:off x="7221538" y="38115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2</a:t>
            </a:r>
          </a:p>
        </p:txBody>
      </p:sp>
      <p:sp>
        <p:nvSpPr>
          <p:cNvPr id="80906" name="Oval 9"/>
          <p:cNvSpPr>
            <a:spLocks noChangeArrowheads="1"/>
          </p:cNvSpPr>
          <p:nvPr/>
        </p:nvSpPr>
        <p:spPr bwMode="auto">
          <a:xfrm>
            <a:off x="6145213" y="4233863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9" name="Text Box 22"/>
          <p:cNvSpPr txBox="1">
            <a:spLocks noChangeArrowheads="1"/>
          </p:cNvSpPr>
          <p:nvPr/>
        </p:nvSpPr>
        <p:spPr bwMode="auto">
          <a:xfrm>
            <a:off x="6184900" y="42227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4</a:t>
            </a:r>
          </a:p>
        </p:txBody>
      </p:sp>
      <p:sp>
        <p:nvSpPr>
          <p:cNvPr id="80902" name="Oval 5"/>
          <p:cNvSpPr>
            <a:spLocks noChangeArrowheads="1"/>
          </p:cNvSpPr>
          <p:nvPr/>
        </p:nvSpPr>
        <p:spPr bwMode="auto">
          <a:xfrm>
            <a:off x="64531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18" name="Text Box 21"/>
          <p:cNvSpPr txBox="1">
            <a:spLocks noChangeArrowheads="1"/>
          </p:cNvSpPr>
          <p:nvPr/>
        </p:nvSpPr>
        <p:spPr bwMode="auto">
          <a:xfrm>
            <a:off x="64912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3</a:t>
            </a:r>
          </a:p>
        </p:txBody>
      </p:sp>
      <p:sp>
        <p:nvSpPr>
          <p:cNvPr id="80905" name="Oval 8"/>
          <p:cNvSpPr>
            <a:spLocks noChangeArrowheads="1"/>
          </p:cNvSpPr>
          <p:nvPr/>
        </p:nvSpPr>
        <p:spPr bwMode="auto">
          <a:xfrm>
            <a:off x="8181975" y="4464050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921" name="Text Box 24"/>
          <p:cNvSpPr txBox="1">
            <a:spLocks noChangeArrowheads="1"/>
          </p:cNvSpPr>
          <p:nvPr/>
        </p:nvSpPr>
        <p:spPr bwMode="auto">
          <a:xfrm>
            <a:off x="8220075" y="44529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6571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54 -0.03589 0.11079 -0.07178 0.13284 -0.08613 " pathEditMode="relative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0" grpId="0" animBg="1"/>
      <p:bldP spid="80911" grpId="0" animBg="1"/>
      <p:bldP spid="80914" grpId="0" animBg="1"/>
      <p:bldP spid="80915" grpId="0" animBg="1"/>
      <p:bldP spid="80916" grpId="0" animBg="1"/>
      <p:bldP spid="80916" grpId="1" animBg="1"/>
      <p:bldP spid="2" grpId="0"/>
      <p:bldP spid="2" grpId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Example From Switch #4</a:t>
            </a:r>
            <a:r>
              <a:rPr lang="ja-JP" altLang="en-US" sz="320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s Viewpoint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573713" cy="5486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Switch #2 hears about switch #1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Switch 2 hears (1, 1, 3) from 3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Switch 2 starts treating 1 as root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sends (1, 2, 2) to neighbors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Switch #4 hears from switch #2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Switch 4 starts treating 1 as root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sends (1, 3, 4) to neighbors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Switch #4 hears from switch #7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Switch 4 receives (1, 3, 7) from 7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realizes this is a longer path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So, prefers its own three-hop path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removes 4-7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Iink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from the tree</a:t>
            </a:r>
          </a:p>
        </p:txBody>
      </p:sp>
      <p:sp>
        <p:nvSpPr>
          <p:cNvPr id="82949" name="Oval 4"/>
          <p:cNvSpPr>
            <a:spLocks noChangeArrowheads="1"/>
          </p:cNvSpPr>
          <p:nvPr/>
        </p:nvSpPr>
        <p:spPr bwMode="auto">
          <a:xfrm>
            <a:off x="7259638" y="239077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82950" name="Oval 5"/>
          <p:cNvSpPr>
            <a:spLocks noChangeArrowheads="1"/>
          </p:cNvSpPr>
          <p:nvPr/>
        </p:nvSpPr>
        <p:spPr bwMode="auto">
          <a:xfrm>
            <a:off x="64531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Oval 6"/>
          <p:cNvSpPr>
            <a:spLocks noChangeArrowheads="1"/>
          </p:cNvSpPr>
          <p:nvPr/>
        </p:nvSpPr>
        <p:spPr bwMode="auto">
          <a:xfrm>
            <a:off x="80660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Oval 7"/>
          <p:cNvSpPr>
            <a:spLocks noChangeArrowheads="1"/>
          </p:cNvSpPr>
          <p:nvPr/>
        </p:nvSpPr>
        <p:spPr bwMode="auto">
          <a:xfrm>
            <a:off x="7183438" y="3811588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Oval 9"/>
          <p:cNvSpPr>
            <a:spLocks noChangeArrowheads="1"/>
          </p:cNvSpPr>
          <p:nvPr/>
        </p:nvSpPr>
        <p:spPr bwMode="auto">
          <a:xfrm>
            <a:off x="6145213" y="4233863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1"/>
          <p:cNvSpPr>
            <a:spLocks noChangeShapeType="1"/>
          </p:cNvSpPr>
          <p:nvPr/>
        </p:nvSpPr>
        <p:spPr bwMode="auto">
          <a:xfrm flipH="1">
            <a:off x="6799263" y="2735263"/>
            <a:ext cx="536575" cy="538162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Line 12"/>
          <p:cNvSpPr>
            <a:spLocks noChangeShapeType="1"/>
          </p:cNvSpPr>
          <p:nvPr/>
        </p:nvSpPr>
        <p:spPr bwMode="auto">
          <a:xfrm>
            <a:off x="7643813" y="2697163"/>
            <a:ext cx="498475" cy="652462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Line 13"/>
          <p:cNvSpPr>
            <a:spLocks noChangeShapeType="1"/>
          </p:cNvSpPr>
          <p:nvPr/>
        </p:nvSpPr>
        <p:spPr bwMode="auto">
          <a:xfrm>
            <a:off x="6799263" y="3541713"/>
            <a:ext cx="422275" cy="34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Line 14"/>
          <p:cNvSpPr>
            <a:spLocks noChangeShapeType="1"/>
          </p:cNvSpPr>
          <p:nvPr/>
        </p:nvSpPr>
        <p:spPr bwMode="auto">
          <a:xfrm>
            <a:off x="7527925" y="4117975"/>
            <a:ext cx="692150" cy="422275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Line 15"/>
          <p:cNvSpPr>
            <a:spLocks noChangeShapeType="1"/>
          </p:cNvSpPr>
          <p:nvPr/>
        </p:nvSpPr>
        <p:spPr bwMode="auto">
          <a:xfrm>
            <a:off x="8296275" y="3619500"/>
            <a:ext cx="115888" cy="844550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Line 16"/>
          <p:cNvSpPr>
            <a:spLocks noChangeShapeType="1"/>
          </p:cNvSpPr>
          <p:nvPr/>
        </p:nvSpPr>
        <p:spPr bwMode="auto">
          <a:xfrm>
            <a:off x="7489825" y="2773363"/>
            <a:ext cx="844550" cy="1728787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Line 17"/>
          <p:cNvSpPr>
            <a:spLocks noChangeShapeType="1"/>
          </p:cNvSpPr>
          <p:nvPr/>
        </p:nvSpPr>
        <p:spPr bwMode="auto">
          <a:xfrm flipV="1">
            <a:off x="6529388" y="4117975"/>
            <a:ext cx="692150" cy="2301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18"/>
          <p:cNvSpPr>
            <a:spLocks noChangeShapeType="1"/>
          </p:cNvSpPr>
          <p:nvPr/>
        </p:nvSpPr>
        <p:spPr bwMode="auto">
          <a:xfrm flipV="1">
            <a:off x="7183438" y="4156075"/>
            <a:ext cx="190500" cy="5000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19"/>
          <p:cNvSpPr>
            <a:spLocks noChangeShapeType="1"/>
          </p:cNvSpPr>
          <p:nvPr/>
        </p:nvSpPr>
        <p:spPr bwMode="auto">
          <a:xfrm flipH="1" flipV="1">
            <a:off x="6489700" y="4531179"/>
            <a:ext cx="501650" cy="269875"/>
          </a:xfrm>
          <a:prstGeom prst="line">
            <a:avLst/>
          </a:prstGeom>
          <a:noFill/>
          <a:ln w="38100">
            <a:solidFill>
              <a:srgbClr val="800080">
                <a:alpha val="17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Text Box 20"/>
          <p:cNvSpPr txBox="1">
            <a:spLocks noChangeArrowheads="1"/>
          </p:cNvSpPr>
          <p:nvPr/>
        </p:nvSpPr>
        <p:spPr bwMode="auto">
          <a:xfrm>
            <a:off x="7221538" y="38115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82966" name="Text Box 21"/>
          <p:cNvSpPr txBox="1">
            <a:spLocks noChangeArrowheads="1"/>
          </p:cNvSpPr>
          <p:nvPr/>
        </p:nvSpPr>
        <p:spPr bwMode="auto">
          <a:xfrm>
            <a:off x="64912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82967" name="Text Box 22"/>
          <p:cNvSpPr txBox="1">
            <a:spLocks noChangeArrowheads="1"/>
          </p:cNvSpPr>
          <p:nvPr/>
        </p:nvSpPr>
        <p:spPr bwMode="auto">
          <a:xfrm>
            <a:off x="6184900" y="42227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82968" name="Text Box 23"/>
          <p:cNvSpPr txBox="1">
            <a:spLocks noChangeArrowheads="1"/>
          </p:cNvSpPr>
          <p:nvPr/>
        </p:nvSpPr>
        <p:spPr bwMode="auto">
          <a:xfrm>
            <a:off x="81041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5</a:t>
            </a: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97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994581" y="3377373"/>
            <a:ext cx="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#root</a:t>
            </a: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7525724" y="4117975"/>
            <a:ext cx="692150" cy="4222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Oval 8"/>
          <p:cNvSpPr>
            <a:spLocks noChangeArrowheads="1"/>
          </p:cNvSpPr>
          <p:nvPr/>
        </p:nvSpPr>
        <p:spPr bwMode="auto">
          <a:xfrm>
            <a:off x="8168535" y="4450612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9" name="Text Box 24"/>
          <p:cNvSpPr txBox="1">
            <a:spLocks noChangeArrowheads="1"/>
          </p:cNvSpPr>
          <p:nvPr/>
        </p:nvSpPr>
        <p:spPr bwMode="auto">
          <a:xfrm>
            <a:off x="8206635" y="4439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6</a:t>
            </a:r>
          </a:p>
        </p:txBody>
      </p:sp>
      <p:sp>
        <p:nvSpPr>
          <p:cNvPr id="82955" name="Oval 10"/>
          <p:cNvSpPr>
            <a:spLocks noChangeArrowheads="1"/>
          </p:cNvSpPr>
          <p:nvPr/>
        </p:nvSpPr>
        <p:spPr bwMode="auto">
          <a:xfrm>
            <a:off x="6951663" y="4656138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0" name="Text Box 25"/>
          <p:cNvSpPr txBox="1">
            <a:spLocks noChangeArrowheads="1"/>
          </p:cNvSpPr>
          <p:nvPr/>
        </p:nvSpPr>
        <p:spPr bwMode="auto">
          <a:xfrm>
            <a:off x="7010400" y="46450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7</a:t>
            </a: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H="1">
            <a:off x="6803763" y="2737477"/>
            <a:ext cx="536575" cy="5381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>
            <a:off x="7648313" y="2699377"/>
            <a:ext cx="498475" cy="6524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7494325" y="2775577"/>
            <a:ext cx="844550" cy="17287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239E-6 1.94817E-6 C 0.00208 -0.09024 0.00434 -0.18047 0.00521 -0.21657 " pathEditMode="relative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animBg="1"/>
      <p:bldP spid="31" grpId="0" animBg="1"/>
      <p:bldP spid="32" grpId="0" animBg="1"/>
      <p:bldP spid="3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Robust Spanning Tree Algorithm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>
                <a:latin typeface="Arial" charset="0"/>
                <a:cs typeface="Arial" charset="0"/>
              </a:rPr>
              <a:t>Algorithm must react to </a:t>
            </a:r>
            <a:r>
              <a:rPr lang="en-US">
                <a:solidFill>
                  <a:srgbClr val="FF3300"/>
                </a:solidFill>
                <a:latin typeface="Arial" charset="0"/>
                <a:cs typeface="Arial" charset="0"/>
              </a:rPr>
              <a:t>failures</a:t>
            </a:r>
            <a:endParaRPr lang="en-US">
              <a:latin typeface="Arial" charset="0"/>
              <a:cs typeface="Arial" charset="0"/>
            </a:endParaRP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Failure of the root node</a:t>
            </a:r>
          </a:p>
          <a:p>
            <a:pPr lvl="2"/>
            <a:r>
              <a:rPr lang="en-US">
                <a:latin typeface="Arial" charset="0"/>
                <a:ea typeface="Arial" charset="0"/>
                <a:cs typeface="Arial" charset="0"/>
              </a:rPr>
              <a:t>Need to elect a new root, with the next lowest identifier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Failure of other switches and links</a:t>
            </a:r>
          </a:p>
          <a:p>
            <a:pPr lvl="2"/>
            <a:r>
              <a:rPr lang="en-US">
                <a:latin typeface="Arial" charset="0"/>
                <a:ea typeface="Arial" charset="0"/>
                <a:cs typeface="Arial" charset="0"/>
              </a:rPr>
              <a:t>Need to recompute the spanning tree</a:t>
            </a:r>
          </a:p>
          <a:p>
            <a:r>
              <a:rPr lang="en-US">
                <a:latin typeface="Arial" charset="0"/>
                <a:cs typeface="Arial" charset="0"/>
              </a:rPr>
              <a:t>Root switch continues sending messages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Periodically reannouncing itself as the root (1, 0, 1)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Other switches continue forwarding messages</a:t>
            </a:r>
          </a:p>
          <a:p>
            <a:r>
              <a:rPr lang="en-US">
                <a:latin typeface="Arial" charset="0"/>
                <a:cs typeface="Arial" charset="0"/>
              </a:rPr>
              <a:t>Detecting failures through timeout (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soft state</a:t>
            </a:r>
            <a:r>
              <a:rPr lang="en-US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If no word from root, times out and claims to be the root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Delay in reestablishing spanning tree is </a:t>
            </a:r>
            <a:r>
              <a:rPr lang="en-US" b="1" i="1">
                <a:latin typeface="Arial" charset="0"/>
                <a:ea typeface="Arial" charset="0"/>
                <a:cs typeface="Arial" charset="0"/>
              </a:rPr>
              <a:t>major problem</a:t>
            </a:r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Work on rapid spanning tree algorithms…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6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1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2201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principles behind data link layer services: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</a:rPr>
              <a:t>error detection, correction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</a:rPr>
              <a:t>sharing a broadcast channel: multiple access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</a:rPr>
              <a:t>link layer addressing</a:t>
            </a:r>
          </a:p>
          <a:p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instantiation and implementation of various link layer technologies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</a:rPr>
              <a:t>Ethernet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</a:rPr>
              <a:t>switched LANS</a:t>
            </a:r>
          </a:p>
          <a:p>
            <a:pPr lvl="1"/>
            <a:r>
              <a:rPr lang="en-US" sz="2000" dirty="0" err="1">
                <a:latin typeface="+mn-lt"/>
                <a:ea typeface="ＭＳ Ｐゴシック" charset="0"/>
              </a:rPr>
              <a:t>WiFi</a:t>
            </a:r>
            <a:endParaRPr lang="en-US" sz="2000" dirty="0">
              <a:latin typeface="+mn-lt"/>
              <a:ea typeface="ＭＳ Ｐゴシック" charset="0"/>
            </a:endParaRPr>
          </a:p>
          <a:p>
            <a:r>
              <a:rPr lang="en-US" sz="2400" dirty="0">
                <a:latin typeface="+mn-lt"/>
                <a:ea typeface="ＭＳ Ｐゴシック" charset="0"/>
              </a:rPr>
              <a:t>algorithms</a:t>
            </a:r>
          </a:p>
          <a:p>
            <a:pPr lvl="1"/>
            <a:r>
              <a:rPr lang="en-US" sz="2000" dirty="0">
                <a:latin typeface="+mn-lt"/>
                <a:ea typeface="ＭＳ Ｐゴシック" charset="0"/>
              </a:rPr>
              <a:t>Binary Exponential </a:t>
            </a:r>
            <a:r>
              <a:rPr lang="en-US" sz="2000" dirty="0" err="1">
                <a:latin typeface="+mn-lt"/>
                <a:ea typeface="ＭＳ Ｐゴシック" charset="0"/>
              </a:rPr>
              <a:t>Backoff</a:t>
            </a:r>
            <a:endParaRPr lang="en-US" sz="2000" dirty="0">
              <a:latin typeface="+mn-lt"/>
              <a:ea typeface="ＭＳ Ｐゴシック" charset="0"/>
            </a:endParaRPr>
          </a:p>
          <a:p>
            <a:pPr lvl="1"/>
            <a:r>
              <a:rPr lang="en-US" sz="2000" dirty="0">
                <a:latin typeface="+mn-lt"/>
                <a:ea typeface="ＭＳ Ｐゴシック" charset="0"/>
              </a:rPr>
              <a:t>Spanning Tree</a:t>
            </a:r>
          </a:p>
          <a:p>
            <a:pPr lvl="1"/>
            <a:endParaRPr lang="en-US" dirty="0">
              <a:latin typeface="+mn-lt"/>
              <a:ea typeface="ＭＳ Ｐゴシック" charset="0"/>
            </a:endParaRPr>
          </a:p>
          <a:p>
            <a:pPr lvl="1"/>
            <a:endParaRPr lang="en-US" dirty="0">
              <a:latin typeface="+mn-lt"/>
              <a:ea typeface="ＭＳ Ｐゴシック" charset="0"/>
            </a:endParaRPr>
          </a:p>
          <a:p>
            <a:pPr lvl="1"/>
            <a:endParaRPr lang="en-US" dirty="0">
              <a:latin typeface="+mn-lt"/>
              <a:ea typeface="ＭＳ Ｐゴシック" charset="0"/>
            </a:endParaRPr>
          </a:p>
          <a:p>
            <a:endParaRPr lang="en-US" sz="24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5173E1-F880-A64A-B74C-29872619673F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010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51084</TotalTime>
  <Words>6428</Words>
  <Application>Microsoft Macintosh PowerPoint</Application>
  <PresentationFormat>On-screen Show (4:3)</PresentationFormat>
  <Paragraphs>1813</Paragraphs>
  <Slides>99</Slides>
  <Notes>89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99</vt:i4>
      </vt:variant>
    </vt:vector>
  </HeadingPairs>
  <TitlesOfParts>
    <vt:vector size="119" baseType="lpstr">
      <vt:lpstr>AppleGothic</vt:lpstr>
      <vt:lpstr>MS Mincho</vt:lpstr>
      <vt:lpstr>MS PGothic</vt:lpstr>
      <vt:lpstr>MS PGothic</vt:lpstr>
      <vt:lpstr>Adobe Ming Std L</vt:lpstr>
      <vt:lpstr>Arial</vt:lpstr>
      <vt:lpstr>Calibri</vt:lpstr>
      <vt:lpstr>Calibri (Body)</vt:lpstr>
      <vt:lpstr>Courier New</vt:lpstr>
      <vt:lpstr>Helvetica</vt:lpstr>
      <vt:lpstr>Symbol</vt:lpstr>
      <vt:lpstr>Tahoma</vt:lpstr>
      <vt:lpstr>Times</vt:lpstr>
      <vt:lpstr>Times New Roman</vt:lpstr>
      <vt:lpstr>Wingdings</vt:lpstr>
      <vt:lpstr>Zapf Dingbats</vt:lpstr>
      <vt:lpstr>ZapfDingbats</vt:lpstr>
      <vt:lpstr>Office Theme</vt:lpstr>
      <vt:lpstr>Clip</vt:lpstr>
      <vt:lpstr>Document</vt:lpstr>
      <vt:lpstr>Topic 3: The Data Link Layer</vt:lpstr>
      <vt:lpstr>Link Layer: Introduction</vt:lpstr>
      <vt:lpstr>Link Layer (Channel) Services</vt:lpstr>
      <vt:lpstr>Link Layer (Channel) Services - 2</vt:lpstr>
      <vt:lpstr>Where is the link layer implemented?</vt:lpstr>
      <vt:lpstr>Adaptors Communicating</vt:lpstr>
      <vt:lpstr>Coding – a channel function</vt:lpstr>
      <vt:lpstr>PowerPoint Presentation</vt:lpstr>
      <vt:lpstr>Coding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Code Division Multiple Access (CDMA) (not to be confused with CSMA!)</vt:lpstr>
      <vt:lpstr>CDMA Encode/Decode</vt:lpstr>
      <vt:lpstr>CDMA: two-sender interference</vt:lpstr>
      <vt:lpstr>Coding Examples summary</vt:lpstr>
      <vt:lpstr>Error Detection and Correction</vt:lpstr>
      <vt:lpstr>Error Detection and Correction</vt:lpstr>
      <vt:lpstr>Coding – a channel function</vt:lpstr>
      <vt:lpstr>PowerPoint Presentation</vt:lpstr>
      <vt:lpstr>Coding</vt:lpstr>
      <vt:lpstr>Error Detection Code: Parity</vt:lpstr>
      <vt:lpstr>Error Detection Code</vt:lpstr>
      <vt:lpstr>Error Detection Code: CRC</vt:lpstr>
      <vt:lpstr>CRC with 3-bit Divisor 101 </vt:lpstr>
      <vt:lpstr>Error Detection Code</vt:lpstr>
      <vt:lpstr>Error Detection Code becomes….</vt:lpstr>
      <vt:lpstr>Forward Error Correction (FEC)</vt:lpstr>
      <vt:lpstr>Forward Error Correction (FEC)</vt:lpstr>
      <vt:lpstr>Basic Idea of Forward Error Correction</vt:lpstr>
      <vt:lpstr>Error Detection vs Correction </vt:lpstr>
      <vt:lpstr>Multiple Access Links and Protocols</vt:lpstr>
      <vt:lpstr>Multiple Access protocols</vt:lpstr>
      <vt:lpstr>Ideal Multiple Access Protocol</vt:lpstr>
      <vt:lpstr>MAC Protocols: a taxonomy</vt:lpstr>
      <vt:lpstr>Channel Partitioning MAC protocols: TDMA (time travel warning – we mentioned this earlier)</vt:lpstr>
      <vt:lpstr>Channel Partitioning MAC protocols: FDMA (time travel warning – we mentioned this earlier)</vt:lpstr>
      <vt:lpstr>“Taking Turns” MAC protocols</vt:lpstr>
      <vt:lpstr>“Taking Turns” MAC protocols</vt:lpstr>
      <vt:lpstr>“Taking Turns” MAC protocols</vt:lpstr>
      <vt:lpstr>ATM</vt:lpstr>
      <vt:lpstr>Random Access MAC Protocols</vt:lpstr>
      <vt:lpstr>Key Ideas of Random Access</vt:lpstr>
      <vt:lpstr>CSMA (Carrier Sense Multiple Access)</vt:lpstr>
      <vt:lpstr>CSMA Collisions</vt:lpstr>
      <vt:lpstr>CSMA/CD (Collision Detection)</vt:lpstr>
      <vt:lpstr>CSMA/CD Collision Detection</vt:lpstr>
      <vt:lpstr>Limits on CSMA/CD Network Length</vt:lpstr>
      <vt:lpstr>Performance of CSMA/CD</vt:lpstr>
      <vt:lpstr>Benefits of Ethernet</vt:lpstr>
      <vt:lpstr>Evolution of Ethernet</vt:lpstr>
      <vt:lpstr>Ethernet: CSMA/CD Protocol</vt:lpstr>
      <vt:lpstr>PowerPoint Presentation</vt:lpstr>
      <vt:lpstr>PowerPoint Presentation</vt:lpstr>
      <vt:lpstr>PowerPoint Presentation</vt:lpstr>
      <vt:lpstr>Wireless Communication Standards </vt:lpstr>
      <vt:lpstr>What Makes Wireless Different?</vt:lpstr>
      <vt:lpstr>Lets focus on 802.11</vt:lpstr>
      <vt:lpstr>802.11 Architecture</vt:lpstr>
      <vt:lpstr>Wireless Multiple Access Technique?</vt:lpstr>
      <vt:lpstr>Hidden Terminals</vt:lpstr>
      <vt:lpstr>Exposed Terminals</vt:lpstr>
      <vt:lpstr>Key Points</vt:lpstr>
      <vt:lpstr>Basic Collision Avoidance</vt:lpstr>
      <vt:lpstr>CSMA/CA -MA with Collision Avoidance</vt:lpstr>
      <vt:lpstr>CSMA/CA, con’t</vt:lpstr>
      <vt:lpstr>CSMA/CA, con’t</vt:lpstr>
      <vt:lpstr>RTS / CTS Protocols (CSMA/CA)</vt:lpstr>
      <vt:lpstr>Preventing Collisions Altogether</vt:lpstr>
      <vt:lpstr>CSMA/CA and RTS/CTS</vt:lpstr>
      <vt:lpstr>CSMA/CD vs CSMA/CA (without RTS/CTS) </vt:lpstr>
      <vt:lpstr> Summary of MAC protocols</vt:lpstr>
      <vt:lpstr>MAC Addresses </vt:lpstr>
      <vt:lpstr>LAN Address (more)</vt:lpstr>
      <vt:lpstr>Hubs</vt:lpstr>
      <vt:lpstr>CSMA/CD Lives….</vt:lpstr>
      <vt:lpstr>Switch (like a Hub but smarter)</vt:lpstr>
      <vt:lpstr>Switch:  allows multiple simultaneous transmissions</vt:lpstr>
      <vt:lpstr>Switch Table</vt:lpstr>
      <vt:lpstr>Switch: self-learning (recap)</vt:lpstr>
      <vt:lpstr>Switch: frame filtering/forwarding</vt:lpstr>
      <vt:lpstr>Self-learning, forwarding: example</vt:lpstr>
      <vt:lpstr>Interconnecting switches</vt:lpstr>
      <vt:lpstr>Flooding Can Lead to Loops</vt:lpstr>
      <vt:lpstr>Solution: Spanning Trees</vt:lpstr>
      <vt:lpstr>What Do We Know?</vt:lpstr>
      <vt:lpstr>Constructing a Spanning Tree</vt:lpstr>
      <vt:lpstr>Steps in Spanning Tree Algorithm</vt:lpstr>
      <vt:lpstr>Example From Switch #4’s Viewpoint</vt:lpstr>
      <vt:lpstr>Example From Switch #4’s Viewpoint</vt:lpstr>
      <vt:lpstr>Robust Spanning Tree Algorithm</vt:lpstr>
      <vt:lpstr>Summary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Moore</cp:lastModifiedBy>
  <cp:revision>234</cp:revision>
  <cp:lastPrinted>2016-11-14T10:08:21Z</cp:lastPrinted>
  <dcterms:created xsi:type="dcterms:W3CDTF">2012-02-20T09:29:17Z</dcterms:created>
  <dcterms:modified xsi:type="dcterms:W3CDTF">2019-01-15T01:17:38Z</dcterms:modified>
</cp:coreProperties>
</file>