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371" r:id="rId2"/>
    <p:sldId id="372" r:id="rId3"/>
    <p:sldId id="373" r:id="rId4"/>
    <p:sldId id="374" r:id="rId5"/>
    <p:sldId id="375" r:id="rId6"/>
    <p:sldId id="376" r:id="rId7"/>
    <p:sldId id="377" r:id="rId8"/>
    <p:sldId id="378" r:id="rId9"/>
    <p:sldId id="379" r:id="rId10"/>
    <p:sldId id="380" r:id="rId11"/>
    <p:sldId id="382" r:id="rId12"/>
    <p:sldId id="388" r:id="rId13"/>
    <p:sldId id="387" r:id="rId14"/>
    <p:sldId id="392" r:id="rId15"/>
    <p:sldId id="393" r:id="rId16"/>
    <p:sldId id="313" r:id="rId17"/>
    <p:sldId id="394" r:id="rId18"/>
    <p:sldId id="395" r:id="rId19"/>
    <p:sldId id="401" r:id="rId20"/>
    <p:sldId id="280" r:id="rId21"/>
    <p:sldId id="415" r:id="rId22"/>
    <p:sldId id="416" r:id="rId23"/>
    <p:sldId id="417" r:id="rId24"/>
    <p:sldId id="403" r:id="rId25"/>
    <p:sldId id="404" r:id="rId26"/>
    <p:sldId id="405" r:id="rId27"/>
    <p:sldId id="406" r:id="rId28"/>
    <p:sldId id="407" r:id="rId29"/>
    <p:sldId id="408" r:id="rId30"/>
    <p:sldId id="409" r:id="rId31"/>
    <p:sldId id="410" r:id="rId32"/>
    <p:sldId id="411" r:id="rId33"/>
    <p:sldId id="412" r:id="rId34"/>
    <p:sldId id="419" r:id="rId35"/>
    <p:sldId id="420" r:id="rId36"/>
    <p:sldId id="421" r:id="rId37"/>
    <p:sldId id="422" r:id="rId38"/>
    <p:sldId id="423" r:id="rId39"/>
    <p:sldId id="418" r:id="rId40"/>
    <p:sldId id="424" r:id="rId41"/>
    <p:sldId id="425" r:id="rId42"/>
    <p:sldId id="426" r:id="rId43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1"/>
    <p:restoredTop sz="91865" autoAdjust="0"/>
  </p:normalViewPr>
  <p:slideViewPr>
    <p:cSldViewPr snapToGrid="0" snapToObjects="1">
      <p:cViewPr varScale="1">
        <p:scale>
          <a:sx n="135" d="100"/>
          <a:sy n="135" d="100"/>
        </p:scale>
        <p:origin x="584" y="184"/>
      </p:cViewPr>
      <p:guideLst>
        <p:guide orient="horz" pos="2160"/>
        <p:guide pos="2880"/>
      </p:guideLst>
    </p:cSldViewPr>
  </p:slideViewPr>
  <p:notesTextViewPr>
    <p:cViewPr>
      <p:scale>
        <a:sx n="229" d="100"/>
        <a:sy n="229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4DC2E-64FB-5247-B7FD-07AF4534E3FD}" type="datetime1">
              <a:rPr lang="en-GB" smtClean="0"/>
              <a:t>14/01/2019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A3BCC-FE9A-8445-8B73-74E57693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628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DC3FD-1379-7A48-8869-1B2DBF41F40C}" type="datetime1">
              <a:rPr lang="en-GB" smtClean="0"/>
              <a:t>14/01/2019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Topic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E0D0D-96B6-AD48-ACAA-A289CE088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729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99EDCC1-5CF9-E94D-B907-7FC1E01BDC7F}" type="slidenum">
              <a:rPr lang="en-US" sz="1200" b="0">
                <a:latin typeface="Times New Roman" charset="0"/>
              </a:rPr>
              <a:pPr eaLnBrk="1" hangingPunct="1"/>
              <a:t>3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20674023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9F971-FB2F-2D40-8BF7-D107A6D66A30}" type="slidenum">
              <a:rPr lang="en-US"/>
              <a:pPr/>
              <a:t>17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Novell</a:t>
            </a:r>
          </a:p>
          <a:p>
            <a:r>
              <a:rPr lang="en-US" dirty="0" err="1"/>
              <a:t>DECnet</a:t>
            </a:r>
            <a:endParaRPr lang="en-US" dirty="0"/>
          </a:p>
          <a:p>
            <a:r>
              <a:rPr lang="en-US" dirty="0"/>
              <a:t>Banyan Vines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807305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FE0A2-C2B4-824A-8420-D1C94B756A14}" type="slidenum">
              <a:rPr lang="en-US"/>
              <a:pPr/>
              <a:t>18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5830164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78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2016-11-21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278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26-nov-2014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408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FF31BB-FCBD-C54C-987A-6BA0D7B0631A}" type="slidenum">
              <a:rPr lang="en-US" sz="1300" b="0">
                <a:latin typeface="Times New Roman" charset="0"/>
              </a:rPr>
              <a:pPr eaLnBrk="1" hangingPunct="1"/>
              <a:t>26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0874341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1F7CDEA-02A4-2849-B1FA-0ED246A84BBF}" type="slidenum">
              <a:rPr lang="en-US" sz="1300" b="0">
                <a:latin typeface="Times New Roman" charset="0"/>
              </a:rPr>
              <a:pPr eaLnBrk="1" hangingPunct="1"/>
              <a:t>27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1282924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2BE1E1-6FA6-4847-9BE3-0F1BE39A092D}" type="slidenum">
              <a:rPr lang="en-US" sz="1300" b="0">
                <a:latin typeface="Times New Roman" charset="0"/>
              </a:rPr>
              <a:pPr eaLnBrk="1" hangingPunct="1"/>
              <a:t>28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083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7B87A82-55FF-E24E-B173-60FAB8B8FC56}" type="slidenum">
              <a:rPr lang="en-US" sz="1300" b="0">
                <a:latin typeface="Times New Roman" charset="0"/>
              </a:rPr>
              <a:pPr eaLnBrk="1" hangingPunct="1"/>
              <a:t>29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4247027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530F0E7-3CF2-2F4B-BB3D-8F8D1129017C}" type="slidenum">
              <a:rPr lang="en-US" sz="1300" b="0">
                <a:latin typeface="Times New Roman" charset="0"/>
              </a:rPr>
              <a:pPr eaLnBrk="1" hangingPunct="1"/>
              <a:t>30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891145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DDF67D9-6D40-D341-B011-267D4EDB775B}" type="slidenum">
              <a:rPr lang="en-US" sz="1200" b="0">
                <a:latin typeface="Times New Roman" charset="0"/>
              </a:rPr>
              <a:pPr eaLnBrk="1" hangingPunct="1"/>
              <a:t>5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5464594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8B174D5-BE8E-1C4D-8E49-FC2A21E4D0C3}" type="slidenum">
              <a:rPr lang="en-US" sz="1300" b="0">
                <a:latin typeface="Times New Roman" charset="0"/>
              </a:rPr>
              <a:pPr eaLnBrk="1" hangingPunct="1"/>
              <a:t>31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4932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AC29447-AA2F-064E-8687-3FE0AF7F8FA7}" type="slidenum">
              <a:rPr lang="en-US" sz="1300" b="0">
                <a:latin typeface="Times New Roman" charset="0"/>
              </a:rPr>
              <a:pPr eaLnBrk="1" hangingPunct="1"/>
              <a:t>32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One make hosts as simple as possible.  The other makes the network as simple as possible.  Which do you prefer?</a:t>
            </a:r>
          </a:p>
        </p:txBody>
      </p:sp>
    </p:spTree>
    <p:extLst>
      <p:ext uri="{BB962C8B-B14F-4D97-AF65-F5344CB8AC3E}">
        <p14:creationId xmlns:p14="http://schemas.microsoft.com/office/powerpoint/2010/main" val="12080136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0D03E90-0236-3B41-9C09-8ED6365D4ED1}" type="slidenum">
              <a:rPr lang="en-US" sz="1300" b="0">
                <a:latin typeface="Times New Roman" charset="0"/>
              </a:rPr>
              <a:pPr eaLnBrk="1" hangingPunct="1"/>
              <a:t>33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0336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2581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24-nov-2014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</a:rPr>
              <a:t>When I say switch, I almost always mean router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124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2EF6F47-2E9F-9F40-A61B-1CB55DA231AB}" type="slidenum">
              <a:rPr lang="en-US" sz="1300" b="0">
                <a:latin typeface="Times New Roman" charset="0"/>
              </a:rPr>
              <a:pPr eaLnBrk="1" hangingPunct="1"/>
              <a:t>39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0700"/>
            <a:ext cx="3419475" cy="2565400"/>
          </a:xfrm>
          <a:solidFill>
            <a:srgbClr val="FFFFFF"/>
          </a:solidFill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6423" y="3257777"/>
            <a:ext cx="6709171" cy="3084286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15956074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4FFEDDF-6264-4047-A185-B07A42EB226F}" type="slidenum">
              <a:rPr lang="en-US" sz="1200" b="0">
                <a:latin typeface="Times New Roman" charset="0"/>
              </a:rPr>
              <a:pPr eaLnBrk="1" hangingPunct="1"/>
              <a:t>41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19368590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6AD454-020F-6B46-B63D-EE70256DAD94}" type="slidenum">
              <a:rPr lang="en-US" sz="1200" b="0">
                <a:latin typeface="Times New Roman" charset="0"/>
              </a:rPr>
              <a:pPr eaLnBrk="1" hangingPunct="1"/>
              <a:t>42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1232848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Wed </a:t>
            </a:r>
            <a:r>
              <a:rPr lang="en-US"/>
              <a:t>22 Jan</a:t>
            </a:r>
            <a:r>
              <a:rPr lang="en-US" baseline="0"/>
              <a:t>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72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2016-11-18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98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9B4109-304C-2D41-87E7-8A84F333909B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7384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DB40FF0-F7B9-BD4B-8CFA-A0C8CB5AB82B}" type="slidenum">
              <a:rPr lang="en-US" sz="1200"/>
              <a:pPr/>
              <a:t>13</a:t>
            </a:fld>
            <a:endParaRPr lang="en-US" sz="120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Do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we need these in the internet stack?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750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27A7EE-C93B-2D49-82FA-1FA64A1D8544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14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E0AFEB-90D6-8E45-B95A-CA53E878C8E6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Lecture (Question by hands)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Traffic lights/driving</a:t>
            </a: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3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CD3CF1E-20A8-FD4B-8052-ED802D75E69C}" type="slidenum">
              <a:rPr lang="en-US" sz="1200" b="0">
                <a:latin typeface="Times New Roman" charset="0"/>
              </a:rPr>
              <a:pPr eaLnBrk="1" hangingPunct="1"/>
              <a:t>16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863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</a:rPr>
              <a:t>Cisco bug compatible!</a:t>
            </a:r>
            <a:r>
              <a:rPr lang="en-US" baseline="0" dirty="0">
                <a:latin typeface="+mn-lt"/>
              </a:rPr>
              <a:t> On all hosts must follow same protocol</a:t>
            </a:r>
            <a:endParaRPr lang="en-US" dirty="0">
              <a:latin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1866686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7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5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0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2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0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2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3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Topic 2 – Architecture and Philosophy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  <a:p>
            <a:r>
              <a:rPr lang="en-US" dirty="0"/>
              <a:t>Protocol Standardization</a:t>
            </a:r>
          </a:p>
          <a:p>
            <a:r>
              <a:rPr lang="en-US" dirty="0"/>
              <a:t>The architects process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is state stored</a:t>
            </a:r>
          </a:p>
          <a:p>
            <a:r>
              <a:rPr lang="en-US" dirty="0"/>
              <a:t>Internet Philosophy and Tensions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Layering and Embedding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600201"/>
            <a:ext cx="8752642" cy="30070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In Computer Networks we often see higher-layer information embedded within lower-layer information</a:t>
            </a:r>
          </a:p>
          <a:p>
            <a:r>
              <a:rPr lang="en-US" dirty="0"/>
              <a:t>Such embedding can be considered a form of layering</a:t>
            </a:r>
          </a:p>
          <a:p>
            <a:r>
              <a:rPr lang="en-US" dirty="0"/>
              <a:t>Higher layer information is generated by stripping off headers and trailers of the current layer</a:t>
            </a:r>
          </a:p>
          <a:p>
            <a:r>
              <a:rPr lang="en-US" dirty="0" err="1"/>
              <a:t>eg</a:t>
            </a:r>
            <a:r>
              <a:rPr lang="en-US" dirty="0"/>
              <a:t> an IP entity only looks at the IP headers</a:t>
            </a:r>
          </a:p>
          <a:p>
            <a:pPr marL="0" indent="0" algn="ctr">
              <a:buNone/>
            </a:pPr>
            <a:r>
              <a:rPr lang="en-US" b="1" i="1" dirty="0"/>
              <a:t>BUT embedding is not the only form of layering</a:t>
            </a:r>
          </a:p>
          <a:p>
            <a:pPr marL="0" indent="0" algn="ctr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dirty="0"/>
              <a:t>Layering is to help understand a communications system</a:t>
            </a:r>
          </a:p>
          <a:p>
            <a:pPr marL="0" indent="0">
              <a:buNone/>
            </a:pPr>
            <a:r>
              <a:rPr lang="en-US" b="1" dirty="0"/>
              <a:t>NOT</a:t>
            </a:r>
          </a:p>
          <a:p>
            <a:pPr marL="0" indent="0">
              <a:buNone/>
            </a:pPr>
            <a:r>
              <a:rPr lang="en-US" dirty="0"/>
              <a:t>determine implementation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 descr="embed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447" y="3582457"/>
            <a:ext cx="51308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11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0" name="Freeform 2"/>
          <p:cNvSpPr>
            <a:spLocks/>
          </p:cNvSpPr>
          <p:nvPr/>
        </p:nvSpPr>
        <p:spPr bwMode="auto">
          <a:xfrm>
            <a:off x="3817938" y="1447800"/>
            <a:ext cx="4048125" cy="3833813"/>
          </a:xfrm>
          <a:custGeom>
            <a:avLst/>
            <a:gdLst>
              <a:gd name="T0" fmla="*/ 2147483647 w 2550"/>
              <a:gd name="T1" fmla="*/ 0 h 2415"/>
              <a:gd name="T2" fmla="*/ 2147483647 w 2550"/>
              <a:gd name="T3" fmla="*/ 0 h 2415"/>
              <a:gd name="T4" fmla="*/ 2147483647 w 2550"/>
              <a:gd name="T5" fmla="*/ 2147483647 h 2415"/>
              <a:gd name="T6" fmla="*/ 0 w 2550"/>
              <a:gd name="T7" fmla="*/ 2147483647 h 2415"/>
              <a:gd name="T8" fmla="*/ 0 60000 65536"/>
              <a:gd name="T9" fmla="*/ 0 60000 65536"/>
              <a:gd name="T10" fmla="*/ 0 60000 65536"/>
              <a:gd name="T11" fmla="*/ 0 60000 65536"/>
              <a:gd name="T12" fmla="*/ 0 w 2550"/>
              <a:gd name="T13" fmla="*/ 0 h 2415"/>
              <a:gd name="T14" fmla="*/ 2550 w 2550"/>
              <a:gd name="T15" fmla="*/ 2415 h 24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50" h="2415">
                <a:moveTo>
                  <a:pt x="592" y="0"/>
                </a:moveTo>
                <a:lnTo>
                  <a:pt x="2544" y="0"/>
                </a:lnTo>
                <a:lnTo>
                  <a:pt x="2550" y="2415"/>
                </a:lnTo>
                <a:lnTo>
                  <a:pt x="0" y="2415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1" name="Freeform 3"/>
          <p:cNvSpPr>
            <a:spLocks/>
          </p:cNvSpPr>
          <p:nvPr/>
        </p:nvSpPr>
        <p:spPr bwMode="auto">
          <a:xfrm>
            <a:off x="7129463" y="224631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2716213" y="223838"/>
            <a:ext cx="1019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  <a:latin typeface="Calibri"/>
              </a:rPr>
              <a:t>source</a:t>
            </a:r>
          </a:p>
        </p:txBody>
      </p:sp>
      <p:graphicFrame>
        <p:nvGraphicFramePr>
          <p:cNvPr id="144386" name="Object 9"/>
          <p:cNvGraphicFramePr>
            <a:graphicFrameLocks noChangeAspect="1"/>
          </p:cNvGraphicFramePr>
          <p:nvPr/>
        </p:nvGraphicFramePr>
        <p:xfrm>
          <a:off x="4098925" y="12017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4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12017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3" name="Freeform 10"/>
          <p:cNvSpPr>
            <a:spLocks/>
          </p:cNvSpPr>
          <p:nvPr/>
        </p:nvSpPr>
        <p:spPr bwMode="auto">
          <a:xfrm>
            <a:off x="3868738" y="6540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394" name="Group 11"/>
          <p:cNvGrpSpPr>
            <a:grpSpLocks/>
          </p:cNvGrpSpPr>
          <p:nvPr/>
        </p:nvGrpSpPr>
        <p:grpSpPr bwMode="auto">
          <a:xfrm>
            <a:off x="7488238" y="2827338"/>
            <a:ext cx="976312" cy="277812"/>
            <a:chOff x="198" y="3765"/>
            <a:chExt cx="693" cy="287"/>
          </a:xfrm>
        </p:grpSpPr>
        <p:sp>
          <p:nvSpPr>
            <p:cNvPr id="144524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5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6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527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44532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3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4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528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44529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0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1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395" name="Rectangle 23"/>
          <p:cNvSpPr>
            <a:spLocks noChangeArrowheads="1"/>
          </p:cNvSpPr>
          <p:nvPr/>
        </p:nvSpPr>
        <p:spPr bwMode="auto">
          <a:xfrm>
            <a:off x="2644775" y="6604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6" name="Rectangle 24"/>
          <p:cNvSpPr>
            <a:spLocks noChangeArrowheads="1"/>
          </p:cNvSpPr>
          <p:nvPr/>
        </p:nvSpPr>
        <p:spPr bwMode="auto">
          <a:xfrm>
            <a:off x="2597150" y="7318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7" name="Line 25"/>
          <p:cNvSpPr>
            <a:spLocks noChangeShapeType="1"/>
          </p:cNvSpPr>
          <p:nvPr/>
        </p:nvSpPr>
        <p:spPr bwMode="auto">
          <a:xfrm>
            <a:off x="2597150" y="10493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398" name="Text Box 26"/>
          <p:cNvSpPr txBox="1">
            <a:spLocks noChangeArrowheads="1"/>
          </p:cNvSpPr>
          <p:nvPr/>
        </p:nvSpPr>
        <p:spPr bwMode="auto">
          <a:xfrm>
            <a:off x="2554288" y="6985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399" name="Line 27"/>
          <p:cNvSpPr>
            <a:spLocks noChangeShapeType="1"/>
          </p:cNvSpPr>
          <p:nvPr/>
        </p:nvSpPr>
        <p:spPr bwMode="auto">
          <a:xfrm>
            <a:off x="2605088" y="13700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0" name="Line 28"/>
          <p:cNvSpPr>
            <a:spLocks noChangeShapeType="1"/>
          </p:cNvSpPr>
          <p:nvPr/>
        </p:nvSpPr>
        <p:spPr bwMode="auto">
          <a:xfrm>
            <a:off x="2609850" y="1651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1" name="Line 29"/>
          <p:cNvSpPr>
            <a:spLocks noChangeShapeType="1"/>
          </p:cNvSpPr>
          <p:nvPr/>
        </p:nvSpPr>
        <p:spPr bwMode="auto">
          <a:xfrm>
            <a:off x="2609850" y="19272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219200" y="1368425"/>
            <a:ext cx="1208088" cy="303213"/>
            <a:chOff x="501" y="1990"/>
            <a:chExt cx="761" cy="191"/>
          </a:xfrm>
        </p:grpSpPr>
        <p:sp>
          <p:nvSpPr>
            <p:cNvPr id="144518" name="Rectangle 40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9" name="Rectangle 41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0" name="Rectangle 42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1" name="Rectangle 43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22" name="Line 44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23" name="Line 45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95288" y="996950"/>
            <a:ext cx="9061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segment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6" name="Group 178"/>
          <p:cNvGrpSpPr>
            <a:grpSpLocks/>
          </p:cNvGrpSpPr>
          <p:nvPr/>
        </p:nvGrpSpPr>
        <p:grpSpPr bwMode="auto">
          <a:xfrm>
            <a:off x="1533525" y="1033463"/>
            <a:ext cx="301625" cy="292100"/>
            <a:chOff x="1962" y="2058"/>
            <a:chExt cx="190" cy="184"/>
          </a:xfrm>
        </p:grpSpPr>
        <p:sp>
          <p:nvSpPr>
            <p:cNvPr id="144516" name="Rectangle 47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7" name="Rectangle 48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95263" y="1336675"/>
            <a:ext cx="98807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datagram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4406" name="Text Box 54"/>
          <p:cNvSpPr txBox="1">
            <a:spLocks noChangeArrowheads="1"/>
          </p:cNvSpPr>
          <p:nvPr/>
        </p:nvSpPr>
        <p:spPr bwMode="auto">
          <a:xfrm>
            <a:off x="1547813" y="4157663"/>
            <a:ext cx="1360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destination</a:t>
            </a:r>
          </a:p>
        </p:txBody>
      </p:sp>
      <p:graphicFrame>
        <p:nvGraphicFramePr>
          <p:cNvPr id="144387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5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0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4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444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44508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9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0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1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512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13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4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5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6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144502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3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4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5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6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07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7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144498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9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0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1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8" name="Group 85"/>
          <p:cNvGrpSpPr>
            <a:grpSpLocks/>
          </p:cNvGrpSpPr>
          <p:nvPr/>
        </p:nvGrpSpPr>
        <p:grpSpPr bwMode="auto">
          <a:xfrm>
            <a:off x="930275" y="4610100"/>
            <a:ext cx="679450" cy="301625"/>
            <a:chOff x="780" y="1553"/>
            <a:chExt cx="428" cy="190"/>
          </a:xfrm>
        </p:grpSpPr>
        <p:sp>
          <p:nvSpPr>
            <p:cNvPr id="144496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7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144419" name="Group 88"/>
          <p:cNvGrpSpPr>
            <a:grpSpLocks/>
          </p:cNvGrpSpPr>
          <p:nvPr/>
        </p:nvGrpSpPr>
        <p:grpSpPr bwMode="auto">
          <a:xfrm>
            <a:off x="5654675" y="4164013"/>
            <a:ext cx="1387475" cy="1035050"/>
            <a:chOff x="3601" y="168"/>
            <a:chExt cx="874" cy="652"/>
          </a:xfrm>
        </p:grpSpPr>
        <p:sp>
          <p:nvSpPr>
            <p:cNvPr id="144491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2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3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4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44495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0" name="Group 94"/>
          <p:cNvGrpSpPr>
            <a:grpSpLocks/>
          </p:cNvGrpSpPr>
          <p:nvPr/>
        </p:nvGrpSpPr>
        <p:grpSpPr bwMode="auto">
          <a:xfrm>
            <a:off x="5821363" y="2271713"/>
            <a:ext cx="1387475" cy="733425"/>
            <a:chOff x="4696" y="597"/>
            <a:chExt cx="874" cy="462"/>
          </a:xfrm>
        </p:grpSpPr>
        <p:sp>
          <p:nvSpPr>
            <p:cNvPr id="144487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8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9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0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144421" name="Freeform 99"/>
          <p:cNvSpPr>
            <a:spLocks/>
          </p:cNvSpPr>
          <p:nvPr/>
        </p:nvSpPr>
        <p:spPr bwMode="auto">
          <a:xfrm>
            <a:off x="6978650" y="4156075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2" name="Group 100"/>
          <p:cNvGrpSpPr>
            <a:grpSpLocks/>
          </p:cNvGrpSpPr>
          <p:nvPr/>
        </p:nvGrpSpPr>
        <p:grpSpPr bwMode="auto">
          <a:xfrm>
            <a:off x="7581900" y="4983163"/>
            <a:ext cx="766763" cy="433387"/>
            <a:chOff x="3600" y="219"/>
            <a:chExt cx="360" cy="175"/>
          </a:xfrm>
        </p:grpSpPr>
        <p:sp>
          <p:nvSpPr>
            <p:cNvPr id="144474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5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6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7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8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479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44484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5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6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480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44481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2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3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423" name="Freeform 114"/>
          <p:cNvSpPr>
            <a:spLocks/>
          </p:cNvSpPr>
          <p:nvPr/>
        </p:nvSpPr>
        <p:spPr bwMode="auto">
          <a:xfrm>
            <a:off x="1828800" y="533400"/>
            <a:ext cx="5264150" cy="5494338"/>
          </a:xfrm>
          <a:custGeom>
            <a:avLst/>
            <a:gdLst>
              <a:gd name="T0" fmla="*/ 2147483647 w 3316"/>
              <a:gd name="T1" fmla="*/ 0 h 3461"/>
              <a:gd name="T2" fmla="*/ 2147483647 w 3316"/>
              <a:gd name="T3" fmla="*/ 2147483647 h 3461"/>
              <a:gd name="T4" fmla="*/ 2147483647 w 3316"/>
              <a:gd name="T5" fmla="*/ 2147483647 h 3461"/>
              <a:gd name="T6" fmla="*/ 2147483647 w 3316"/>
              <a:gd name="T7" fmla="*/ 2147483647 h 3461"/>
              <a:gd name="T8" fmla="*/ 2147483647 w 3316"/>
              <a:gd name="T9" fmla="*/ 2147483647 h 3461"/>
              <a:gd name="T10" fmla="*/ 2147483647 w 3316"/>
              <a:gd name="T11" fmla="*/ 2147483647 h 3461"/>
              <a:gd name="T12" fmla="*/ 2147483647 w 3316"/>
              <a:gd name="T13" fmla="*/ 2147483647 h 3461"/>
              <a:gd name="T14" fmla="*/ 2147483647 w 3316"/>
              <a:gd name="T15" fmla="*/ 2147483647 h 3461"/>
              <a:gd name="T16" fmla="*/ 2147483647 w 3316"/>
              <a:gd name="T17" fmla="*/ 2147483647 h 3461"/>
              <a:gd name="T18" fmla="*/ 2147483647 w 3316"/>
              <a:gd name="T19" fmla="*/ 2147483647 h 3461"/>
              <a:gd name="T20" fmla="*/ 2147483647 w 3316"/>
              <a:gd name="T21" fmla="*/ 2147483647 h 3461"/>
              <a:gd name="T22" fmla="*/ 0 w 3316"/>
              <a:gd name="T23" fmla="*/ 2147483647 h 3461"/>
              <a:gd name="T24" fmla="*/ 0 w 3316"/>
              <a:gd name="T25" fmla="*/ 2147483647 h 34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16"/>
              <a:gd name="T40" fmla="*/ 0 h 3461"/>
              <a:gd name="T41" fmla="*/ 3316 w 3316"/>
              <a:gd name="T42" fmla="*/ 3461 h 346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16" h="3461">
                <a:moveTo>
                  <a:pt x="872" y="0"/>
                </a:moveTo>
                <a:lnTo>
                  <a:pt x="878" y="1481"/>
                </a:lnTo>
                <a:lnTo>
                  <a:pt x="2612" y="1481"/>
                </a:lnTo>
                <a:lnTo>
                  <a:pt x="2612" y="1179"/>
                </a:lnTo>
                <a:lnTo>
                  <a:pt x="3294" y="1179"/>
                </a:lnTo>
                <a:lnTo>
                  <a:pt x="3316" y="3131"/>
                </a:lnTo>
                <a:lnTo>
                  <a:pt x="3148" y="2986"/>
                </a:lnTo>
                <a:lnTo>
                  <a:pt x="3143" y="2387"/>
                </a:lnTo>
                <a:lnTo>
                  <a:pt x="2505" y="2387"/>
                </a:lnTo>
                <a:lnTo>
                  <a:pt x="2505" y="3070"/>
                </a:lnTo>
                <a:lnTo>
                  <a:pt x="1057" y="3461"/>
                </a:lnTo>
                <a:lnTo>
                  <a:pt x="0" y="3461"/>
                </a:lnTo>
                <a:lnTo>
                  <a:pt x="0" y="2505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4" name="Group 115"/>
          <p:cNvGrpSpPr>
            <a:grpSpLocks/>
          </p:cNvGrpSpPr>
          <p:nvPr/>
        </p:nvGrpSpPr>
        <p:grpSpPr bwMode="auto">
          <a:xfrm>
            <a:off x="4238625" y="4546600"/>
            <a:ext cx="1479550" cy="303213"/>
            <a:chOff x="332" y="2224"/>
            <a:chExt cx="932" cy="191"/>
          </a:xfrm>
        </p:grpSpPr>
        <p:sp>
          <p:nvSpPr>
            <p:cNvPr id="144466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7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8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9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70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71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2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3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5" name="Group 124"/>
          <p:cNvGrpSpPr>
            <a:grpSpLocks/>
          </p:cNvGrpSpPr>
          <p:nvPr/>
        </p:nvGrpSpPr>
        <p:grpSpPr bwMode="auto">
          <a:xfrm>
            <a:off x="4497388" y="4240213"/>
            <a:ext cx="1208087" cy="303212"/>
            <a:chOff x="501" y="1990"/>
            <a:chExt cx="761" cy="191"/>
          </a:xfrm>
        </p:grpSpPr>
        <p:sp>
          <p:nvSpPr>
            <p:cNvPr id="144460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1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2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3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64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65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8" name="Group 140"/>
          <p:cNvGrpSpPr>
            <a:grpSpLocks/>
          </p:cNvGrpSpPr>
          <p:nvPr/>
        </p:nvGrpSpPr>
        <p:grpSpPr bwMode="auto">
          <a:xfrm>
            <a:off x="7269163" y="4606925"/>
            <a:ext cx="1208087" cy="303213"/>
            <a:chOff x="501" y="1990"/>
            <a:chExt cx="761" cy="191"/>
          </a:xfrm>
        </p:grpSpPr>
        <p:sp>
          <p:nvSpPr>
            <p:cNvPr id="144454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55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6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7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8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9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9" name="Group 156"/>
          <p:cNvGrpSpPr>
            <a:grpSpLocks/>
          </p:cNvGrpSpPr>
          <p:nvPr/>
        </p:nvGrpSpPr>
        <p:grpSpPr bwMode="auto">
          <a:xfrm>
            <a:off x="938213" y="1665288"/>
            <a:ext cx="1479550" cy="303212"/>
            <a:chOff x="332" y="2224"/>
            <a:chExt cx="932" cy="191"/>
          </a:xfrm>
        </p:grpSpPr>
        <p:sp>
          <p:nvSpPr>
            <p:cNvPr id="144446" name="Rectangle 157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7" name="Rectangle 158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8" name="Rectangle 159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9" name="Rectangle 160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50" name="Rectangle 161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1" name="Line 162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2" name="Line 163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3" name="Line 164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44428" name="Text Box 166"/>
          <p:cNvSpPr txBox="1">
            <a:spLocks noChangeArrowheads="1"/>
          </p:cNvSpPr>
          <p:nvPr/>
        </p:nvSpPr>
        <p:spPr bwMode="auto">
          <a:xfrm>
            <a:off x="7921625" y="5411788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144429" name="Text Box 167"/>
          <p:cNvSpPr txBox="1">
            <a:spLocks noChangeArrowheads="1"/>
          </p:cNvSpPr>
          <p:nvPr/>
        </p:nvSpPr>
        <p:spPr bwMode="auto">
          <a:xfrm>
            <a:off x="7935913" y="309880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sp>
        <p:nvSpPr>
          <p:cNvPr id="144430" name="Rectangle 168"/>
          <p:cNvSpPr>
            <a:spLocks noGrp="1" noChangeArrowheads="1"/>
          </p:cNvSpPr>
          <p:nvPr>
            <p:ph type="title"/>
          </p:nvPr>
        </p:nvSpPr>
        <p:spPr>
          <a:xfrm>
            <a:off x="4537075" y="0"/>
            <a:ext cx="4606925" cy="1143000"/>
          </a:xfrm>
        </p:spPr>
        <p:txBody>
          <a:bodyPr>
            <a:noAutofit/>
          </a:bodyPr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Example Embedding</a:t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000" dirty="0">
                <a:ea typeface="ＭＳ Ｐゴシック" charset="0"/>
                <a:cs typeface="ＭＳ Ｐゴシック" charset="0"/>
              </a:rPr>
              <a:t>(also called Encapsulation)</a:t>
            </a:r>
          </a:p>
        </p:txBody>
      </p:sp>
      <p:sp>
        <p:nvSpPr>
          <p:cNvPr id="112814" name="Text Box 174"/>
          <p:cNvSpPr txBox="1">
            <a:spLocks noChangeArrowheads="1"/>
          </p:cNvSpPr>
          <p:nvPr/>
        </p:nvSpPr>
        <p:spPr bwMode="auto">
          <a:xfrm>
            <a:off x="703263" y="692150"/>
            <a:ext cx="9081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message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20" name="Group 175"/>
          <p:cNvGrpSpPr>
            <a:grpSpLocks/>
          </p:cNvGrpSpPr>
          <p:nvPr/>
        </p:nvGrpSpPr>
        <p:grpSpPr bwMode="auto">
          <a:xfrm>
            <a:off x="1763713" y="719138"/>
            <a:ext cx="679450" cy="301625"/>
            <a:chOff x="780" y="1553"/>
            <a:chExt cx="428" cy="190"/>
          </a:xfrm>
        </p:grpSpPr>
        <p:sp>
          <p:nvSpPr>
            <p:cNvPr id="144444" name="Rectangle 17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5" name="Rectangle 17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21" name="Group 185"/>
          <p:cNvGrpSpPr>
            <a:grpSpLocks/>
          </p:cNvGrpSpPr>
          <p:nvPr/>
        </p:nvGrpSpPr>
        <p:grpSpPr bwMode="auto">
          <a:xfrm>
            <a:off x="1528763" y="1039813"/>
            <a:ext cx="903287" cy="301625"/>
            <a:chOff x="1851" y="2046"/>
            <a:chExt cx="569" cy="190"/>
          </a:xfrm>
        </p:grpSpPr>
        <p:grpSp>
          <p:nvGrpSpPr>
            <p:cNvPr id="144438" name="Group 179"/>
            <p:cNvGrpSpPr>
              <a:grpSpLocks/>
            </p:cNvGrpSpPr>
            <p:nvPr/>
          </p:nvGrpSpPr>
          <p:grpSpPr bwMode="auto">
            <a:xfrm>
              <a:off x="1851" y="2047"/>
              <a:ext cx="190" cy="184"/>
              <a:chOff x="1962" y="2058"/>
              <a:chExt cx="190" cy="184"/>
            </a:xfrm>
          </p:grpSpPr>
          <p:sp>
            <p:nvSpPr>
              <p:cNvPr id="144442" name="Rectangle 180"/>
              <p:cNvSpPr>
                <a:spLocks noChangeArrowheads="1"/>
              </p:cNvSpPr>
              <p:nvPr/>
            </p:nvSpPr>
            <p:spPr bwMode="auto">
              <a:xfrm>
                <a:off x="1962" y="2075"/>
                <a:ext cx="177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3" name="Rectangle 181"/>
              <p:cNvSpPr>
                <a:spLocks noChangeArrowheads="1"/>
              </p:cNvSpPr>
              <p:nvPr/>
            </p:nvSpPr>
            <p:spPr bwMode="auto">
              <a:xfrm>
                <a:off x="1965" y="2058"/>
                <a:ext cx="187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 err="1">
                    <a:latin typeface="Calibri"/>
                  </a:rPr>
                  <a:t>H</a:t>
                </a:r>
                <a:r>
                  <a:rPr lang="en-US" sz="1800" baseline="-25000" dirty="0" err="1">
                    <a:latin typeface="Calibri"/>
                  </a:rPr>
                  <a:t>t</a:t>
                </a:r>
                <a:endParaRPr lang="en-US" sz="1800" baseline="-25000" dirty="0">
                  <a:latin typeface="Calibri"/>
                </a:endParaRPr>
              </a:p>
            </p:txBody>
          </p:sp>
        </p:grpSp>
        <p:grpSp>
          <p:nvGrpSpPr>
            <p:cNvPr id="144439" name="Group 182"/>
            <p:cNvGrpSpPr>
              <a:grpSpLocks/>
            </p:cNvGrpSpPr>
            <p:nvPr/>
          </p:nvGrpSpPr>
          <p:grpSpPr bwMode="auto">
            <a:xfrm>
              <a:off x="1992" y="2046"/>
              <a:ext cx="428" cy="190"/>
              <a:chOff x="780" y="1553"/>
              <a:chExt cx="428" cy="190"/>
            </a:xfrm>
          </p:grpSpPr>
          <p:sp>
            <p:nvSpPr>
              <p:cNvPr id="144440" name="Rectangle 183"/>
              <p:cNvSpPr>
                <a:spLocks noChangeArrowheads="1"/>
              </p:cNvSpPr>
              <p:nvPr/>
            </p:nvSpPr>
            <p:spPr bwMode="auto">
              <a:xfrm>
                <a:off x="817" y="1569"/>
                <a:ext cx="312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1" name="Rectangle 184"/>
              <p:cNvSpPr>
                <a:spLocks noChangeArrowheads="1"/>
              </p:cNvSpPr>
              <p:nvPr/>
            </p:nvSpPr>
            <p:spPr bwMode="auto">
              <a:xfrm>
                <a:off x="780" y="1553"/>
                <a:ext cx="428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>
                    <a:latin typeface="Calibri"/>
                  </a:rPr>
                  <a:t>M</a:t>
                </a:r>
              </a:p>
            </p:txBody>
          </p:sp>
        </p:grpSp>
      </p:grpSp>
      <p:grpSp>
        <p:nvGrpSpPr>
          <p:cNvPr id="24" name="Group 187"/>
          <p:cNvGrpSpPr>
            <a:grpSpLocks/>
          </p:cNvGrpSpPr>
          <p:nvPr/>
        </p:nvGrpSpPr>
        <p:grpSpPr bwMode="auto">
          <a:xfrm>
            <a:off x="1235075" y="1363663"/>
            <a:ext cx="301625" cy="292100"/>
            <a:chOff x="1962" y="2058"/>
            <a:chExt cx="190" cy="184"/>
          </a:xfrm>
        </p:grpSpPr>
        <p:sp>
          <p:nvSpPr>
            <p:cNvPr id="144436" name="Rectangle 188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37" name="Rectangle 189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157163" y="1643063"/>
            <a:ext cx="7091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frame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7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37 L -4.72222E-6 0.04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2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926 L -3.05556E-6 0.047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3.05556E-6 0.04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0.13889 L 0.40295 0.13889 L 0.40295 0.09885 L 0.57152 0.10093 L 0.57152 0.57709 L 0.66371 0.50857 L 0.66371 0.42848 " pathEditMode="relative" rAng="0" ptsTypes="AAAAAAAA">
                                      <p:cBhvr>
                                        <p:cTn id="6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00" y="2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046 L 0.00156 -0.0481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  <p:bldP spid="112645" grpId="1"/>
      <p:bldP spid="112644" grpId="0"/>
      <p:bldP spid="112644" grpId="1"/>
      <p:bldP spid="112814" grpId="0"/>
      <p:bldP spid="112647" grpId="0"/>
      <p:bldP spid="11264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Internet protocol stack </a:t>
            </a:r>
            <a:r>
              <a:rPr lang="en-US" i="1" dirty="0"/>
              <a:t>versus</a:t>
            </a:r>
            <a:br>
              <a:rPr lang="en-US" dirty="0"/>
            </a:br>
            <a:r>
              <a:rPr lang="en-US" dirty="0"/>
              <a:t>OSI Reference Model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12</a:t>
            </a:fld>
            <a:endParaRPr lang="en-US"/>
          </a:p>
        </p:txBody>
      </p:sp>
      <p:pic>
        <p:nvPicPr>
          <p:cNvPr id="4" name="Picture 3" descr="stack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75984" y="-96525"/>
            <a:ext cx="5227471" cy="825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729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E7719C-E073-AD4F-9176-B092A81BBD57}" type="slidenum">
              <a:rPr lang="en-US" sz="1400" smtClean="0"/>
              <a:pPr/>
              <a:t>13</a:t>
            </a:fld>
            <a:endParaRPr lang="en-US" sz="1400" dirty="0"/>
          </a:p>
        </p:txBody>
      </p:sp>
      <p:sp>
        <p:nvSpPr>
          <p:cNvPr id="14234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ISO/OSI reference model</a:t>
            </a:r>
          </a:p>
        </p:txBody>
      </p:sp>
      <p:sp>
        <p:nvSpPr>
          <p:cNvPr id="14234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422400"/>
            <a:ext cx="5715000" cy="46482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presentation: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allow applications to interpret meaning of data, e.g., encryption, compression, machine-specific conventions</a:t>
            </a:r>
          </a:p>
          <a:p>
            <a:r>
              <a:rPr lang="en-US" sz="2400" i="1" dirty="0">
                <a:solidFill>
                  <a:srgbClr val="FF3300"/>
                </a:solidFill>
                <a:ea typeface="ＭＳ Ｐゴシック" charset="0"/>
                <a:cs typeface="ＭＳ Ｐゴシック" charset="0"/>
              </a:rPr>
              <a:t>session: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synchronization,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checkpointing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, recovery of data exchange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Internet stack 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missing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these layers!</a:t>
            </a:r>
          </a:p>
          <a:p>
            <a:pPr lvl="1"/>
            <a:r>
              <a:rPr lang="en-US" dirty="0">
                <a:ea typeface="ＭＳ Ｐゴシック" charset="0"/>
              </a:rPr>
              <a:t>these services, </a:t>
            </a:r>
            <a:r>
              <a:rPr lang="en-US" i="1" dirty="0">
                <a:ea typeface="ＭＳ Ｐゴシック" charset="0"/>
              </a:rPr>
              <a:t>if needed,</a:t>
            </a:r>
            <a:r>
              <a:rPr lang="en-US" dirty="0">
                <a:ea typeface="ＭＳ Ｐゴシック" charset="0"/>
              </a:rPr>
              <a:t> must be implemented in application</a:t>
            </a:r>
          </a:p>
        </p:txBody>
      </p:sp>
      <p:grpSp>
        <p:nvGrpSpPr>
          <p:cNvPr id="142343" name="Group 14"/>
          <p:cNvGrpSpPr>
            <a:grpSpLocks/>
          </p:cNvGrpSpPr>
          <p:nvPr/>
        </p:nvGrpSpPr>
        <p:grpSpPr bwMode="auto">
          <a:xfrm>
            <a:off x="6902450" y="1762125"/>
            <a:ext cx="1982788" cy="3644900"/>
            <a:chOff x="3265" y="1545"/>
            <a:chExt cx="1249" cy="2296"/>
          </a:xfrm>
        </p:grpSpPr>
        <p:sp>
          <p:nvSpPr>
            <p:cNvPr id="142344" name="Rectangle 6"/>
            <p:cNvSpPr>
              <a:spLocks noChangeArrowheads="1"/>
            </p:cNvSpPr>
            <p:nvPr/>
          </p:nvSpPr>
          <p:spPr bwMode="auto">
            <a:xfrm>
              <a:off x="3310" y="1545"/>
              <a:ext cx="1192" cy="225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2345" name="Text Box 7"/>
            <p:cNvSpPr txBox="1">
              <a:spLocks noChangeArrowheads="1"/>
            </p:cNvSpPr>
            <p:nvPr/>
          </p:nvSpPr>
          <p:spPr bwMode="auto">
            <a:xfrm>
              <a:off x="3265" y="1654"/>
              <a:ext cx="1249" cy="2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application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presentation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session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transport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network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link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physical</a:t>
              </a:r>
            </a:p>
          </p:txBody>
        </p:sp>
        <p:sp>
          <p:nvSpPr>
            <p:cNvPr id="142346" name="Line 8"/>
            <p:cNvSpPr>
              <a:spLocks noChangeShapeType="1"/>
            </p:cNvSpPr>
            <p:nvPr/>
          </p:nvSpPr>
          <p:spPr bwMode="auto">
            <a:xfrm>
              <a:off x="3297" y="191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7" name="Line 9"/>
            <p:cNvSpPr>
              <a:spLocks noChangeShapeType="1"/>
            </p:cNvSpPr>
            <p:nvPr/>
          </p:nvSpPr>
          <p:spPr bwMode="auto">
            <a:xfrm>
              <a:off x="3306" y="253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8" name="Line 10"/>
            <p:cNvSpPr>
              <a:spLocks noChangeShapeType="1"/>
            </p:cNvSpPr>
            <p:nvPr/>
          </p:nvSpPr>
          <p:spPr bwMode="auto">
            <a:xfrm>
              <a:off x="3306" y="287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9" name="Line 11"/>
            <p:cNvSpPr>
              <a:spLocks noChangeShapeType="1"/>
            </p:cNvSpPr>
            <p:nvPr/>
          </p:nvSpPr>
          <p:spPr bwMode="auto">
            <a:xfrm>
              <a:off x="3307" y="351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0" name="Line 12"/>
            <p:cNvSpPr>
              <a:spLocks noChangeShapeType="1"/>
            </p:cNvSpPr>
            <p:nvPr/>
          </p:nvSpPr>
          <p:spPr bwMode="auto">
            <a:xfrm>
              <a:off x="3297" y="3209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1" name="Line 13"/>
            <p:cNvSpPr>
              <a:spLocks noChangeShapeType="1"/>
            </p:cNvSpPr>
            <p:nvPr/>
          </p:nvSpPr>
          <p:spPr bwMode="auto">
            <a:xfrm>
              <a:off x="3296" y="2245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560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C8899E-9E7B-3840-B589-4BC3C842D549}" type="slidenum">
              <a:rPr lang="en-US" sz="1400" smtClean="0"/>
              <a:pPr/>
              <a:t>14</a:t>
            </a:fld>
            <a:endParaRPr lang="en-US" sz="1400" dirty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human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what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s the time?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I have a question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introductions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endParaRPr lang="en-US" sz="2000" dirty="0"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sent</a:t>
            </a: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actions taken when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received, or other events</a:t>
            </a:r>
          </a:p>
        </p:txBody>
      </p:sp>
      <p:sp>
        <p:nvSpPr>
          <p:cNvPr id="317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71600"/>
            <a:ext cx="3810000" cy="2590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network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machines rather than humans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all communication activity in Internet governed by protocols</a:t>
            </a:r>
          </a:p>
        </p:txBody>
      </p:sp>
      <p:sp>
        <p:nvSpPr>
          <p:cNvPr id="31751" name="Rectangle 5"/>
          <p:cNvSpPr>
            <a:spLocks noChangeArrowheads="1"/>
          </p:cNvSpPr>
          <p:nvPr/>
        </p:nvSpPr>
        <p:spPr bwMode="auto">
          <a:xfrm>
            <a:off x="4495800" y="4495800"/>
            <a:ext cx="4267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i="1" dirty="0">
                <a:latin typeface="Calibri"/>
              </a:rPr>
              <a:t>protocols define format, order of </a:t>
            </a:r>
            <a:r>
              <a:rPr lang="en-US" i="1" dirty="0" err="1">
                <a:latin typeface="Calibri"/>
              </a:rPr>
              <a:t>msgs</a:t>
            </a:r>
            <a:r>
              <a:rPr lang="en-US" i="1" dirty="0">
                <a:latin typeface="Calibri"/>
              </a:rPr>
              <a:t> sent and received among network entities, and actions taken on </a:t>
            </a:r>
            <a:r>
              <a:rPr lang="en-US" i="1" dirty="0" err="1">
                <a:latin typeface="Calibri"/>
              </a:rPr>
              <a:t>msg</a:t>
            </a:r>
            <a:r>
              <a:rPr lang="en-US" i="1" dirty="0">
                <a:latin typeface="Calibri"/>
              </a:rPr>
              <a:t> transmission, receipt</a:t>
            </a:r>
            <a:r>
              <a:rPr lang="en-US" i="1" dirty="0">
                <a:solidFill>
                  <a:srgbClr val="FF0000"/>
                </a:solidFill>
                <a:latin typeface="Calibri"/>
              </a:rPr>
              <a:t> </a:t>
            </a:r>
          </a:p>
        </p:txBody>
      </p:sp>
      <p:sp>
        <p:nvSpPr>
          <p:cNvPr id="31752" name="Rectangle 6"/>
          <p:cNvSpPr>
            <a:spLocks noChangeArrowheads="1"/>
          </p:cNvSpPr>
          <p:nvPr/>
        </p:nvSpPr>
        <p:spPr bwMode="auto">
          <a:xfrm>
            <a:off x="4495800" y="3962400"/>
            <a:ext cx="4343400" cy="23622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060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15</a:t>
            </a:fld>
            <a:endParaRPr lang="en-US" sz="1400" dirty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153400" cy="685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 human protocol and a computer network protocol:</a:t>
            </a:r>
          </a:p>
          <a:p>
            <a:pPr>
              <a:buFont typeface="Wingdings" charset="0"/>
              <a:buNone/>
            </a:pP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685800" y="5943600"/>
            <a:ext cx="441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u="sng" dirty="0">
                <a:solidFill>
                  <a:srgbClr val="FF0000"/>
                </a:solidFill>
                <a:latin typeface="Calibri"/>
              </a:rPr>
              <a:t>Q:</a:t>
            </a:r>
            <a:r>
              <a:rPr lang="en-US" dirty="0">
                <a:latin typeface="Calibri"/>
              </a:rPr>
              <a:t> Other human protocols? </a:t>
            </a:r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>
            <a:off x="1257300" y="277177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1" name="Group 16"/>
          <p:cNvGrpSpPr>
            <a:grpSpLocks/>
          </p:cNvGrpSpPr>
          <p:nvPr/>
        </p:nvGrpSpPr>
        <p:grpSpPr bwMode="auto">
          <a:xfrm>
            <a:off x="7173913" y="2917825"/>
            <a:ext cx="355600" cy="933450"/>
            <a:chOff x="4180" y="783"/>
            <a:chExt cx="150" cy="307"/>
          </a:xfrm>
        </p:grpSpPr>
        <p:sp>
          <p:nvSpPr>
            <p:cNvPr id="33833" name="AutoShape 1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4" name="Rectangle 1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5" name="Rectangle 1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6" name="AutoShape 2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7" name="Line 2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8" name="Line 2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9" name="Rectangle 2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40" name="Rectangle 2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</p:grpSp>
      <p:graphicFrame>
        <p:nvGraphicFramePr>
          <p:cNvPr id="33794" name="Object 26"/>
          <p:cNvGraphicFramePr>
            <a:graphicFrameLocks noChangeAspect="1"/>
          </p:cNvGraphicFramePr>
          <p:nvPr/>
        </p:nvGraphicFramePr>
        <p:xfrm>
          <a:off x="4543425" y="2632075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7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632075"/>
                        <a:ext cx="6223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802" name="Picture 62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237648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63" descr="Bo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963" y="277177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4" name="Text Box 64"/>
          <p:cNvSpPr txBox="1">
            <a:spLocks noChangeArrowheads="1"/>
          </p:cNvSpPr>
          <p:nvPr/>
        </p:nvSpPr>
        <p:spPr bwMode="auto">
          <a:xfrm>
            <a:off x="1698625" y="2484438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5" name="Line 66"/>
          <p:cNvSpPr>
            <a:spLocks noChangeShapeType="1"/>
          </p:cNvSpPr>
          <p:nvPr/>
        </p:nvSpPr>
        <p:spPr bwMode="auto">
          <a:xfrm flipV="1">
            <a:off x="971550" y="3352800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06" name="Text Box 67"/>
          <p:cNvSpPr txBox="1">
            <a:spLocks noChangeArrowheads="1"/>
          </p:cNvSpPr>
          <p:nvPr/>
        </p:nvSpPr>
        <p:spPr bwMode="auto">
          <a:xfrm>
            <a:off x="1689100" y="3141663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7" name="Line 70"/>
          <p:cNvSpPr>
            <a:spLocks noChangeShapeType="1"/>
          </p:cNvSpPr>
          <p:nvPr/>
        </p:nvSpPr>
        <p:spPr bwMode="auto">
          <a:xfrm>
            <a:off x="933450" y="3762375"/>
            <a:ext cx="2162175" cy="438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8" name="Group 72"/>
          <p:cNvGrpSpPr>
            <a:grpSpLocks/>
          </p:cNvGrpSpPr>
          <p:nvPr/>
        </p:nvGrpSpPr>
        <p:grpSpPr bwMode="auto">
          <a:xfrm>
            <a:off x="1377952" y="3694113"/>
            <a:ext cx="973138" cy="708025"/>
            <a:chOff x="772" y="2747"/>
            <a:chExt cx="613" cy="446"/>
          </a:xfrm>
        </p:grpSpPr>
        <p:sp>
          <p:nvSpPr>
            <p:cNvPr id="33831" name="Rectangle 71"/>
            <p:cNvSpPr>
              <a:spLocks noChangeArrowheads="1"/>
            </p:cNvSpPr>
            <p:nvPr/>
          </p:nvSpPr>
          <p:spPr bwMode="auto">
            <a:xfrm>
              <a:off x="786" y="2790"/>
              <a:ext cx="588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2" name="Text Box 69"/>
            <p:cNvSpPr txBox="1">
              <a:spLocks noChangeArrowheads="1"/>
            </p:cNvSpPr>
            <p:nvPr/>
          </p:nvSpPr>
          <p:spPr bwMode="auto">
            <a:xfrm>
              <a:off x="772" y="2747"/>
              <a:ext cx="613" cy="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Got the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time?</a:t>
              </a:r>
              <a:endParaRPr lang="en-US" sz="2000" dirty="0"/>
            </a:p>
          </p:txBody>
        </p:sp>
      </p:grpSp>
      <p:sp>
        <p:nvSpPr>
          <p:cNvPr id="33809" name="Line 73"/>
          <p:cNvSpPr>
            <a:spLocks noChangeShapeType="1"/>
          </p:cNvSpPr>
          <p:nvPr/>
        </p:nvSpPr>
        <p:spPr bwMode="auto">
          <a:xfrm flipV="1">
            <a:off x="1095375" y="4333875"/>
            <a:ext cx="1952625" cy="333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0" name="Group 76"/>
          <p:cNvGrpSpPr>
            <a:grpSpLocks/>
          </p:cNvGrpSpPr>
          <p:nvPr/>
        </p:nvGrpSpPr>
        <p:grpSpPr bwMode="auto">
          <a:xfrm>
            <a:off x="1431925" y="4360868"/>
            <a:ext cx="796925" cy="461963"/>
            <a:chOff x="1046" y="2771"/>
            <a:chExt cx="502" cy="291"/>
          </a:xfrm>
        </p:grpSpPr>
        <p:sp>
          <p:nvSpPr>
            <p:cNvPr id="33829" name="Rectangle 75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0" name="Text Box 74"/>
            <p:cNvSpPr txBox="1">
              <a:spLocks noChangeArrowheads="1"/>
            </p:cNvSpPr>
            <p:nvPr/>
          </p:nvSpPr>
          <p:spPr bwMode="auto">
            <a:xfrm>
              <a:off x="1046" y="2771"/>
              <a:ext cx="4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2:00</a:t>
              </a:r>
              <a:endParaRPr lang="en-US" dirty="0"/>
            </a:p>
          </p:txBody>
        </p:sp>
      </p:grpSp>
      <p:sp>
        <p:nvSpPr>
          <p:cNvPr id="33811" name="Text Box 78"/>
          <p:cNvSpPr txBox="1">
            <a:spLocks noChangeArrowheads="1"/>
          </p:cNvSpPr>
          <p:nvPr/>
        </p:nvSpPr>
        <p:spPr bwMode="auto">
          <a:xfrm>
            <a:off x="5222875" y="2713038"/>
            <a:ext cx="17990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TCP connection</a:t>
            </a:r>
          </a:p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 request</a:t>
            </a:r>
            <a:endParaRPr lang="en-US" dirty="0"/>
          </a:p>
        </p:txBody>
      </p:sp>
      <p:sp>
        <p:nvSpPr>
          <p:cNvPr id="33812" name="Line 85"/>
          <p:cNvSpPr>
            <a:spLocks noChangeShapeType="1"/>
          </p:cNvSpPr>
          <p:nvPr/>
        </p:nvSpPr>
        <p:spPr bwMode="auto">
          <a:xfrm flipV="1">
            <a:off x="4943475" y="4648200"/>
            <a:ext cx="2343150" cy="428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3" name="Line 89"/>
          <p:cNvSpPr>
            <a:spLocks noChangeShapeType="1"/>
          </p:cNvSpPr>
          <p:nvPr/>
        </p:nvSpPr>
        <p:spPr bwMode="auto">
          <a:xfrm>
            <a:off x="5219700" y="298132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4" name="Line 90"/>
          <p:cNvSpPr>
            <a:spLocks noChangeShapeType="1"/>
          </p:cNvSpPr>
          <p:nvPr/>
        </p:nvSpPr>
        <p:spPr bwMode="auto">
          <a:xfrm flipV="1">
            <a:off x="4895850" y="3476625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5" name="Group 93"/>
          <p:cNvGrpSpPr>
            <a:grpSpLocks/>
          </p:cNvGrpSpPr>
          <p:nvPr/>
        </p:nvGrpSpPr>
        <p:grpSpPr bwMode="auto">
          <a:xfrm>
            <a:off x="5156201" y="3408363"/>
            <a:ext cx="1798638" cy="708025"/>
            <a:chOff x="3248" y="2147"/>
            <a:chExt cx="1133" cy="446"/>
          </a:xfrm>
        </p:grpSpPr>
        <p:sp>
          <p:nvSpPr>
            <p:cNvPr id="33827" name="Rectangle 92"/>
            <p:cNvSpPr>
              <a:spLocks noChangeArrowheads="1"/>
            </p:cNvSpPr>
            <p:nvPr/>
          </p:nvSpPr>
          <p:spPr bwMode="auto">
            <a:xfrm>
              <a:off x="3306" y="2190"/>
              <a:ext cx="906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8" name="Text Box 91"/>
            <p:cNvSpPr txBox="1">
              <a:spLocks noChangeArrowheads="1"/>
            </p:cNvSpPr>
            <p:nvPr/>
          </p:nvSpPr>
          <p:spPr bwMode="auto">
            <a:xfrm>
              <a:off x="3248" y="2147"/>
              <a:ext cx="1133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TCP connection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response</a:t>
              </a:r>
              <a:endParaRPr lang="en-US" dirty="0"/>
            </a:p>
          </p:txBody>
        </p:sp>
      </p:grpSp>
      <p:sp>
        <p:nvSpPr>
          <p:cNvPr id="33816" name="Line 94"/>
          <p:cNvSpPr>
            <a:spLocks noChangeShapeType="1"/>
          </p:cNvSpPr>
          <p:nvPr/>
        </p:nvSpPr>
        <p:spPr bwMode="auto">
          <a:xfrm>
            <a:off x="4943475" y="4086225"/>
            <a:ext cx="2400300" cy="419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7" name="Group 97"/>
          <p:cNvGrpSpPr>
            <a:grpSpLocks/>
          </p:cNvGrpSpPr>
          <p:nvPr/>
        </p:nvGrpSpPr>
        <p:grpSpPr bwMode="auto">
          <a:xfrm>
            <a:off x="5156200" y="4151313"/>
            <a:ext cx="3794125" cy="304800"/>
            <a:chOff x="3212" y="2597"/>
            <a:chExt cx="2390" cy="192"/>
          </a:xfrm>
        </p:grpSpPr>
        <p:sp>
          <p:nvSpPr>
            <p:cNvPr id="33825" name="Rectangle 96"/>
            <p:cNvSpPr>
              <a:spLocks noChangeArrowheads="1"/>
            </p:cNvSpPr>
            <p:nvPr/>
          </p:nvSpPr>
          <p:spPr bwMode="auto">
            <a:xfrm>
              <a:off x="3252" y="2628"/>
              <a:ext cx="210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6" name="Text Box 95"/>
            <p:cNvSpPr txBox="1">
              <a:spLocks noChangeArrowheads="1"/>
            </p:cNvSpPr>
            <p:nvPr/>
          </p:nvSpPr>
          <p:spPr bwMode="auto">
            <a:xfrm>
              <a:off x="3212" y="2597"/>
              <a:ext cx="23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GET http://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www.cl.cam.ac.uk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index.html</a:t>
              </a:r>
              <a:endParaRPr lang="en-US" dirty="0"/>
            </a:p>
          </p:txBody>
        </p:sp>
      </p:grpSp>
      <p:grpSp>
        <p:nvGrpSpPr>
          <p:cNvPr id="33818" name="Group 98"/>
          <p:cNvGrpSpPr>
            <a:grpSpLocks/>
          </p:cNvGrpSpPr>
          <p:nvPr/>
        </p:nvGrpSpPr>
        <p:grpSpPr bwMode="auto">
          <a:xfrm>
            <a:off x="5784851" y="4656143"/>
            <a:ext cx="877888" cy="461963"/>
            <a:chOff x="1046" y="2771"/>
            <a:chExt cx="553" cy="291"/>
          </a:xfrm>
        </p:grpSpPr>
        <p:sp>
          <p:nvSpPr>
            <p:cNvPr id="33823" name="Rectangle 99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4" name="Text Box 100"/>
            <p:cNvSpPr txBox="1">
              <a:spLocks noChangeArrowheads="1"/>
            </p:cNvSpPr>
            <p:nvPr/>
          </p:nvSpPr>
          <p:spPr bwMode="auto">
            <a:xfrm>
              <a:off x="1046" y="2771"/>
              <a:ext cx="5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&lt;file&gt;</a:t>
              </a:r>
              <a:endParaRPr lang="en-US" dirty="0"/>
            </a:p>
          </p:txBody>
        </p:sp>
      </p:grpSp>
      <p:sp>
        <p:nvSpPr>
          <p:cNvPr id="33819" name="Line 101"/>
          <p:cNvSpPr>
            <a:spLocks noChangeShapeType="1"/>
          </p:cNvSpPr>
          <p:nvPr/>
        </p:nvSpPr>
        <p:spPr bwMode="auto">
          <a:xfrm>
            <a:off x="4057650" y="1962150"/>
            <a:ext cx="0" cy="3857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20" name="Group 105"/>
          <p:cNvGrpSpPr>
            <a:grpSpLocks/>
          </p:cNvGrpSpPr>
          <p:nvPr/>
        </p:nvGrpSpPr>
        <p:grpSpPr bwMode="auto">
          <a:xfrm>
            <a:off x="3679827" y="5094294"/>
            <a:ext cx="766763" cy="461963"/>
            <a:chOff x="2198" y="3221"/>
            <a:chExt cx="483" cy="291"/>
          </a:xfrm>
        </p:grpSpPr>
        <p:sp>
          <p:nvSpPr>
            <p:cNvPr id="33821" name="Rectangle 104"/>
            <p:cNvSpPr>
              <a:spLocks noChangeArrowheads="1"/>
            </p:cNvSpPr>
            <p:nvPr/>
          </p:nvSpPr>
          <p:spPr bwMode="auto">
            <a:xfrm>
              <a:off x="2244" y="3282"/>
              <a:ext cx="408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2" name="Text Box 102"/>
            <p:cNvSpPr txBox="1">
              <a:spLocks noChangeArrowheads="1"/>
            </p:cNvSpPr>
            <p:nvPr/>
          </p:nvSpPr>
          <p:spPr bwMode="auto">
            <a:xfrm>
              <a:off x="2198" y="3221"/>
              <a:ext cx="48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chemeClr val="accent2"/>
                  </a:solidFill>
                  <a:latin typeface="Calibri"/>
                </a:rPr>
                <a:t>time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6808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Protocol Standardization</a:t>
            </a:r>
          </a:p>
        </p:txBody>
      </p:sp>
      <p:sp>
        <p:nvSpPr>
          <p:cNvPr id="102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/>
            <a:r>
              <a:rPr lang="en-US" dirty="0">
                <a:latin typeface="Arial" charset="0"/>
              </a:rPr>
              <a:t>All hosts must  follow same protocol</a:t>
            </a:r>
          </a:p>
          <a:p>
            <a:pPr marL="682625" lvl="1" indent="-342900"/>
            <a:r>
              <a:rPr lang="en-US" dirty="0">
                <a:latin typeface="Arial" charset="0"/>
              </a:rPr>
              <a:t>Very small modifications can make a big difference</a:t>
            </a:r>
          </a:p>
          <a:p>
            <a:pPr marL="682625" lvl="1" indent="-342900"/>
            <a:r>
              <a:rPr lang="en-US" dirty="0">
                <a:latin typeface="Arial" charset="0"/>
              </a:rPr>
              <a:t>Or prevent it from working altogether</a:t>
            </a:r>
          </a:p>
          <a:p>
            <a:pPr marL="342900" indent="-342900"/>
            <a:r>
              <a:rPr lang="en-US" dirty="0">
                <a:latin typeface="Arial" charset="0"/>
              </a:rPr>
              <a:t>This is why we have standards</a:t>
            </a:r>
          </a:p>
          <a:p>
            <a:pPr marL="682625" lvl="1" indent="-342900"/>
            <a:r>
              <a:rPr lang="en-US" dirty="0">
                <a:latin typeface="Arial" charset="0"/>
              </a:rPr>
              <a:t>Can have multiple implementations of protocol</a:t>
            </a:r>
          </a:p>
          <a:p>
            <a:pPr marL="342900" indent="-342900"/>
            <a:r>
              <a:rPr lang="en-US" dirty="0">
                <a:latin typeface="Arial" charset="0"/>
              </a:rPr>
              <a:t>Internet Engineering </a:t>
            </a:r>
            <a:r>
              <a:rPr lang="en-US">
                <a:latin typeface="Arial" charset="0"/>
              </a:rPr>
              <a:t>Task Force (IETF)</a:t>
            </a:r>
            <a:endParaRPr lang="en-US" dirty="0">
              <a:latin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Based on working groups that focus on specific issues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Produces 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Request For Comments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”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 (RFCs)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IETF Web site is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www.ietf.org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RFCs archived at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www.rfc-editor.org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16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665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3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20818D8-47F0-2F43-AEE6-5C2BFBF2E532}" type="slidenum">
              <a:rPr lang="en-US"/>
              <a:pPr/>
              <a:t>17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many Standards Problem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763000" cy="1143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Many different packet-switching networks </a:t>
            </a:r>
          </a:p>
          <a:p>
            <a:pPr>
              <a:lnSpc>
                <a:spcPct val="80000"/>
              </a:lnSpc>
            </a:pPr>
            <a:r>
              <a:rPr lang="en-US" dirty="0"/>
              <a:t>Each with its own Protocol</a:t>
            </a:r>
          </a:p>
          <a:p>
            <a:pPr>
              <a:lnSpc>
                <a:spcPct val="80000"/>
              </a:lnSpc>
            </a:pPr>
            <a:r>
              <a:rPr lang="en-US" dirty="0"/>
              <a:t>Only nodes on the same network could communicate</a:t>
            </a:r>
          </a:p>
        </p:txBody>
      </p:sp>
      <p:grpSp>
        <p:nvGrpSpPr>
          <p:cNvPr id="404484" name="Group 4"/>
          <p:cNvGrpSpPr>
            <a:grpSpLocks/>
          </p:cNvGrpSpPr>
          <p:nvPr/>
        </p:nvGrpSpPr>
        <p:grpSpPr bwMode="auto">
          <a:xfrm>
            <a:off x="1392238" y="2482850"/>
            <a:ext cx="2179637" cy="1828800"/>
            <a:chOff x="832" y="1344"/>
            <a:chExt cx="1136" cy="1024"/>
          </a:xfrm>
        </p:grpSpPr>
        <p:sp>
          <p:nvSpPr>
            <p:cNvPr id="404485" name="Oval 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6" name="Oval 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7" name="Oval 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8" name="Oval 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9" name="Oval 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0" name="Oval 1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1" name="Oval 1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2" name="Oval 1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3" name="Oval 1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494" name="Rectangle 14"/>
          <p:cNvSpPr>
            <a:spLocks noChangeArrowheads="1"/>
          </p:cNvSpPr>
          <p:nvPr/>
        </p:nvSpPr>
        <p:spPr bwMode="auto">
          <a:xfrm>
            <a:off x="2047875" y="2940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5" name="Rectangle 15"/>
          <p:cNvSpPr>
            <a:spLocks noChangeArrowheads="1"/>
          </p:cNvSpPr>
          <p:nvPr/>
        </p:nvSpPr>
        <p:spPr bwMode="auto">
          <a:xfrm>
            <a:off x="1362075" y="34163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6" name="Rectangle 16"/>
          <p:cNvSpPr>
            <a:spLocks noChangeArrowheads="1"/>
          </p:cNvSpPr>
          <p:nvPr/>
        </p:nvSpPr>
        <p:spPr bwMode="auto">
          <a:xfrm>
            <a:off x="20066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7" name="Rectangle 17"/>
          <p:cNvSpPr>
            <a:spLocks noChangeArrowheads="1"/>
          </p:cNvSpPr>
          <p:nvPr/>
        </p:nvSpPr>
        <p:spPr bwMode="auto">
          <a:xfrm>
            <a:off x="292735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8" name="Rectangle 18"/>
          <p:cNvSpPr>
            <a:spLocks noChangeArrowheads="1"/>
          </p:cNvSpPr>
          <p:nvPr/>
        </p:nvSpPr>
        <p:spPr bwMode="auto">
          <a:xfrm>
            <a:off x="3295650" y="31591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9" name="Rectangle 19"/>
          <p:cNvSpPr>
            <a:spLocks noChangeArrowheads="1"/>
          </p:cNvSpPr>
          <p:nvPr/>
        </p:nvSpPr>
        <p:spPr bwMode="auto">
          <a:xfrm>
            <a:off x="2743200" y="3073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00" name="AutoShape 20"/>
          <p:cNvCxnSpPr>
            <a:cxnSpLocks noChangeShapeType="1"/>
            <a:stCxn id="404495" idx="3"/>
            <a:endCxn id="404494" idx="1"/>
          </p:cNvCxnSpPr>
          <p:nvPr/>
        </p:nvCxnSpPr>
        <p:spPr bwMode="auto">
          <a:xfrm flipV="1">
            <a:off x="1546225" y="30257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1" name="AutoShape 21"/>
          <p:cNvCxnSpPr>
            <a:cxnSpLocks noChangeShapeType="1"/>
            <a:stCxn id="404494" idx="3"/>
            <a:endCxn id="404499" idx="1"/>
          </p:cNvCxnSpPr>
          <p:nvPr/>
        </p:nvCxnSpPr>
        <p:spPr bwMode="auto">
          <a:xfrm>
            <a:off x="2232025" y="302577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2" name="AutoShape 22"/>
          <p:cNvCxnSpPr>
            <a:cxnSpLocks noChangeShapeType="1"/>
            <a:stCxn id="404499" idx="3"/>
            <a:endCxn id="404498" idx="1"/>
          </p:cNvCxnSpPr>
          <p:nvPr/>
        </p:nvCxnSpPr>
        <p:spPr bwMode="auto">
          <a:xfrm>
            <a:off x="2927350" y="315912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3" name="AutoShape 23"/>
          <p:cNvCxnSpPr>
            <a:cxnSpLocks noChangeShapeType="1"/>
            <a:stCxn id="404496" idx="0"/>
            <a:endCxn id="404499" idx="2"/>
          </p:cNvCxnSpPr>
          <p:nvPr/>
        </p:nvCxnSpPr>
        <p:spPr bwMode="auto">
          <a:xfrm flipV="1">
            <a:off x="2098675" y="324485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4" name="AutoShape 24"/>
          <p:cNvCxnSpPr>
            <a:cxnSpLocks noChangeShapeType="1"/>
            <a:stCxn id="404497" idx="0"/>
            <a:endCxn id="404498" idx="2"/>
          </p:cNvCxnSpPr>
          <p:nvPr/>
        </p:nvCxnSpPr>
        <p:spPr bwMode="auto">
          <a:xfrm flipV="1">
            <a:off x="3019425" y="33305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5" name="AutoShape 25"/>
          <p:cNvCxnSpPr>
            <a:cxnSpLocks noChangeShapeType="1"/>
            <a:stCxn id="404496" idx="3"/>
            <a:endCxn id="404497" idx="1"/>
          </p:cNvCxnSpPr>
          <p:nvPr/>
        </p:nvCxnSpPr>
        <p:spPr bwMode="auto">
          <a:xfrm>
            <a:off x="2190750" y="41878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6" name="AutoShape 26"/>
          <p:cNvCxnSpPr>
            <a:cxnSpLocks noChangeShapeType="1"/>
          </p:cNvCxnSpPr>
          <p:nvPr/>
        </p:nvCxnSpPr>
        <p:spPr bwMode="auto">
          <a:xfrm>
            <a:off x="1514475" y="34734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07" name="Group 27"/>
          <p:cNvGrpSpPr>
            <a:grpSpLocks/>
          </p:cNvGrpSpPr>
          <p:nvPr/>
        </p:nvGrpSpPr>
        <p:grpSpPr bwMode="auto">
          <a:xfrm>
            <a:off x="533400" y="3168650"/>
            <a:ext cx="523875" cy="488950"/>
            <a:chOff x="1014" y="912"/>
            <a:chExt cx="574" cy="596"/>
          </a:xfrm>
        </p:grpSpPr>
        <p:sp>
          <p:nvSpPr>
            <p:cNvPr id="404508" name="Freeform 2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09" name="Line 2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0" name="Line 3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1" name="Freeform 3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2" name="Line 3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3" name="Line 3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4" name="Line 3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5" name="Rectangle 3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6" name="Freeform 3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7" name="Line 3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8" name="Line 3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9" name="Line 3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20" name="Group 40"/>
          <p:cNvGrpSpPr>
            <a:grpSpLocks/>
          </p:cNvGrpSpPr>
          <p:nvPr/>
        </p:nvGrpSpPr>
        <p:grpSpPr bwMode="auto">
          <a:xfrm>
            <a:off x="3657600" y="2863850"/>
            <a:ext cx="523875" cy="488950"/>
            <a:chOff x="1014" y="912"/>
            <a:chExt cx="574" cy="596"/>
          </a:xfrm>
        </p:grpSpPr>
        <p:sp>
          <p:nvSpPr>
            <p:cNvPr id="404521" name="Freeform 4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2" name="Line 4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3" name="Line 4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4" name="Freeform 4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5" name="Line 4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6" name="Line 4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7" name="Line 4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8" name="Rectangle 4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9" name="Freeform 4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0" name="Line 5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1" name="Line 5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2" name="Line 5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33" name="AutoShape 53"/>
          <p:cNvCxnSpPr>
            <a:cxnSpLocks noChangeShapeType="1"/>
            <a:stCxn id="404508" idx="4"/>
            <a:endCxn id="404495" idx="1"/>
          </p:cNvCxnSpPr>
          <p:nvPr/>
        </p:nvCxnSpPr>
        <p:spPr bwMode="auto">
          <a:xfrm>
            <a:off x="1065213" y="34893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34" name="AutoShape 54"/>
          <p:cNvCxnSpPr>
            <a:cxnSpLocks noChangeShapeType="1"/>
            <a:stCxn id="404498" idx="3"/>
            <a:endCxn id="404529" idx="22"/>
          </p:cNvCxnSpPr>
          <p:nvPr/>
        </p:nvCxnSpPr>
        <p:spPr bwMode="auto">
          <a:xfrm flipV="1">
            <a:off x="3479800" y="32004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35" name="Group 55"/>
          <p:cNvGrpSpPr>
            <a:grpSpLocks/>
          </p:cNvGrpSpPr>
          <p:nvPr/>
        </p:nvGrpSpPr>
        <p:grpSpPr bwMode="auto">
          <a:xfrm>
            <a:off x="5287963" y="3244850"/>
            <a:ext cx="2179637" cy="1828800"/>
            <a:chOff x="832" y="1344"/>
            <a:chExt cx="1136" cy="1024"/>
          </a:xfrm>
        </p:grpSpPr>
        <p:sp>
          <p:nvSpPr>
            <p:cNvPr id="404536" name="Oval 5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7" name="Oval 5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8" name="Oval 5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9" name="Oval 5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0" name="Oval 6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1" name="Oval 6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2" name="Oval 6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3" name="Oval 6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4" name="Oval 6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45" name="Rectangle 65"/>
          <p:cNvSpPr>
            <a:spLocks noChangeArrowheads="1"/>
          </p:cNvSpPr>
          <p:nvPr/>
        </p:nvSpPr>
        <p:spPr bwMode="auto">
          <a:xfrm>
            <a:off x="5867400" y="3581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6" name="Rectangle 66"/>
          <p:cNvSpPr>
            <a:spLocks noChangeArrowheads="1"/>
          </p:cNvSpPr>
          <p:nvPr/>
        </p:nvSpPr>
        <p:spPr bwMode="auto">
          <a:xfrm>
            <a:off x="52578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7" name="Rectangle 67"/>
          <p:cNvSpPr>
            <a:spLocks noChangeArrowheads="1"/>
          </p:cNvSpPr>
          <p:nvPr/>
        </p:nvSpPr>
        <p:spPr bwMode="auto">
          <a:xfrm>
            <a:off x="6292850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8" name="Rectangle 68"/>
          <p:cNvSpPr>
            <a:spLocks noChangeArrowheads="1"/>
          </p:cNvSpPr>
          <p:nvPr/>
        </p:nvSpPr>
        <p:spPr bwMode="auto">
          <a:xfrm>
            <a:off x="6823075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9" name="Rectangle 69"/>
          <p:cNvSpPr>
            <a:spLocks noChangeArrowheads="1"/>
          </p:cNvSpPr>
          <p:nvPr/>
        </p:nvSpPr>
        <p:spPr bwMode="auto">
          <a:xfrm>
            <a:off x="7191375" y="3844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50" name="Rectangle 70"/>
          <p:cNvSpPr>
            <a:spLocks noChangeArrowheads="1"/>
          </p:cNvSpPr>
          <p:nvPr/>
        </p:nvSpPr>
        <p:spPr bwMode="auto">
          <a:xfrm>
            <a:off x="6521450" y="35052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51" name="AutoShape 71"/>
          <p:cNvCxnSpPr>
            <a:cxnSpLocks noChangeShapeType="1"/>
            <a:stCxn id="404546" idx="3"/>
            <a:endCxn id="404545" idx="1"/>
          </p:cNvCxnSpPr>
          <p:nvPr/>
        </p:nvCxnSpPr>
        <p:spPr bwMode="auto">
          <a:xfrm flipV="1">
            <a:off x="5441950" y="366712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2" name="AutoShape 72"/>
          <p:cNvCxnSpPr>
            <a:cxnSpLocks noChangeShapeType="1"/>
            <a:stCxn id="404545" idx="3"/>
            <a:endCxn id="404550" idx="1"/>
          </p:cNvCxnSpPr>
          <p:nvPr/>
        </p:nvCxnSpPr>
        <p:spPr bwMode="auto">
          <a:xfrm flipV="1">
            <a:off x="6051550" y="359092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3" name="AutoShape 73"/>
          <p:cNvCxnSpPr>
            <a:cxnSpLocks noChangeShapeType="1"/>
            <a:stCxn id="404550" idx="3"/>
            <a:endCxn id="404549" idx="1"/>
          </p:cNvCxnSpPr>
          <p:nvPr/>
        </p:nvCxnSpPr>
        <p:spPr bwMode="auto">
          <a:xfrm>
            <a:off x="6705600" y="359092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4" name="AutoShape 74"/>
          <p:cNvCxnSpPr>
            <a:cxnSpLocks noChangeShapeType="1"/>
            <a:stCxn id="404547" idx="0"/>
            <a:endCxn id="404550" idx="2"/>
          </p:cNvCxnSpPr>
          <p:nvPr/>
        </p:nvCxnSpPr>
        <p:spPr bwMode="auto">
          <a:xfrm flipV="1">
            <a:off x="6384925" y="367665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5" name="AutoShape 75"/>
          <p:cNvCxnSpPr>
            <a:cxnSpLocks noChangeShapeType="1"/>
            <a:stCxn id="404548" idx="0"/>
            <a:endCxn id="404549" idx="2"/>
          </p:cNvCxnSpPr>
          <p:nvPr/>
        </p:nvCxnSpPr>
        <p:spPr bwMode="auto">
          <a:xfrm flipV="1">
            <a:off x="6915150" y="4016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6" name="AutoShape 76"/>
          <p:cNvCxnSpPr>
            <a:cxnSpLocks noChangeShapeType="1"/>
            <a:stCxn id="404547" idx="3"/>
            <a:endCxn id="404548" idx="1"/>
          </p:cNvCxnSpPr>
          <p:nvPr/>
        </p:nvCxnSpPr>
        <p:spPr bwMode="auto">
          <a:xfrm>
            <a:off x="6477000" y="487362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57" name="Group 77"/>
          <p:cNvGrpSpPr>
            <a:grpSpLocks/>
          </p:cNvGrpSpPr>
          <p:nvPr/>
        </p:nvGrpSpPr>
        <p:grpSpPr bwMode="auto">
          <a:xfrm>
            <a:off x="5791200" y="5073650"/>
            <a:ext cx="523875" cy="488950"/>
            <a:chOff x="1014" y="912"/>
            <a:chExt cx="574" cy="596"/>
          </a:xfrm>
        </p:grpSpPr>
        <p:sp>
          <p:nvSpPr>
            <p:cNvPr id="404558" name="Freeform 7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59" name="Line 7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0" name="Line 8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1" name="Freeform 8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2" name="Line 8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3" name="Line 8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4" name="Line 8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5" name="Rectangle 8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6" name="Freeform 8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7" name="Line 8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8" name="Line 8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9" name="Line 8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70" name="Group 90"/>
          <p:cNvGrpSpPr>
            <a:grpSpLocks/>
          </p:cNvGrpSpPr>
          <p:nvPr/>
        </p:nvGrpSpPr>
        <p:grpSpPr bwMode="auto">
          <a:xfrm>
            <a:off x="7553325" y="3549650"/>
            <a:ext cx="523875" cy="488950"/>
            <a:chOff x="1014" y="912"/>
            <a:chExt cx="574" cy="596"/>
          </a:xfrm>
        </p:grpSpPr>
        <p:sp>
          <p:nvSpPr>
            <p:cNvPr id="404571" name="Freeform 9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2" name="Line 9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3" name="Line 9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4" name="Freeform 9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5" name="Line 9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6" name="Line 9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7" name="Line 9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8" name="Rectangle 9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9" name="Freeform 9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0" name="Line 10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1" name="Line 10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2" name="Line 10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83" name="AutoShape 103"/>
          <p:cNvCxnSpPr>
            <a:cxnSpLocks noChangeShapeType="1"/>
            <a:stCxn id="404566" idx="14"/>
            <a:endCxn id="404547" idx="2"/>
          </p:cNvCxnSpPr>
          <p:nvPr/>
        </p:nvCxnSpPr>
        <p:spPr bwMode="auto">
          <a:xfrm flipV="1">
            <a:off x="6213475" y="495935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4" name="AutoShape 104"/>
          <p:cNvCxnSpPr>
            <a:cxnSpLocks noChangeShapeType="1"/>
            <a:stCxn id="404549" idx="3"/>
            <a:endCxn id="404579" idx="22"/>
          </p:cNvCxnSpPr>
          <p:nvPr/>
        </p:nvCxnSpPr>
        <p:spPr bwMode="auto">
          <a:xfrm flipV="1">
            <a:off x="7375525" y="38862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5" name="AutoShape 105"/>
          <p:cNvCxnSpPr>
            <a:cxnSpLocks noChangeShapeType="1"/>
            <a:stCxn id="404546" idx="3"/>
            <a:endCxn id="404547" idx="1"/>
          </p:cNvCxnSpPr>
          <p:nvPr/>
        </p:nvCxnSpPr>
        <p:spPr bwMode="auto">
          <a:xfrm>
            <a:off x="5441950" y="418782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86" name="Group 106"/>
          <p:cNvGrpSpPr>
            <a:grpSpLocks/>
          </p:cNvGrpSpPr>
          <p:nvPr/>
        </p:nvGrpSpPr>
        <p:grpSpPr bwMode="auto">
          <a:xfrm>
            <a:off x="2849563" y="4387850"/>
            <a:ext cx="2179637" cy="1828800"/>
            <a:chOff x="832" y="1344"/>
            <a:chExt cx="1136" cy="1024"/>
          </a:xfrm>
        </p:grpSpPr>
        <p:sp>
          <p:nvSpPr>
            <p:cNvPr id="404587" name="Oval 107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8" name="Oval 108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9" name="Oval 109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0" name="Oval 110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1" name="Oval 111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2" name="Oval 112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3" name="Oval 113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4" name="Oval 114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5" name="Oval 115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96" name="Rectangle 116"/>
          <p:cNvSpPr>
            <a:spLocks noChangeArrowheads="1"/>
          </p:cNvSpPr>
          <p:nvPr/>
        </p:nvSpPr>
        <p:spPr bwMode="auto">
          <a:xfrm>
            <a:off x="3505200" y="4768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7" name="Rectangle 117"/>
          <p:cNvSpPr>
            <a:spLocks noChangeArrowheads="1"/>
          </p:cNvSpPr>
          <p:nvPr/>
        </p:nvSpPr>
        <p:spPr bwMode="auto">
          <a:xfrm>
            <a:off x="2819400" y="5245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8" name="Rectangle 118"/>
          <p:cNvSpPr>
            <a:spLocks noChangeArrowheads="1"/>
          </p:cNvSpPr>
          <p:nvPr/>
        </p:nvSpPr>
        <p:spPr bwMode="auto">
          <a:xfrm>
            <a:off x="346392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9" name="Rectangle 119"/>
          <p:cNvSpPr>
            <a:spLocks noChangeArrowheads="1"/>
          </p:cNvSpPr>
          <p:nvPr/>
        </p:nvSpPr>
        <p:spPr bwMode="auto">
          <a:xfrm>
            <a:off x="438467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0" name="Rectangle 120"/>
          <p:cNvSpPr>
            <a:spLocks noChangeArrowheads="1"/>
          </p:cNvSpPr>
          <p:nvPr/>
        </p:nvSpPr>
        <p:spPr bwMode="auto">
          <a:xfrm>
            <a:off x="4752975" y="4987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1" name="Rectangle 121"/>
          <p:cNvSpPr>
            <a:spLocks noChangeArrowheads="1"/>
          </p:cNvSpPr>
          <p:nvPr/>
        </p:nvSpPr>
        <p:spPr bwMode="auto">
          <a:xfrm>
            <a:off x="4235450" y="4673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602" name="AutoShape 122"/>
          <p:cNvCxnSpPr>
            <a:cxnSpLocks noChangeShapeType="1"/>
            <a:stCxn id="404597" idx="3"/>
            <a:endCxn id="404596" idx="1"/>
          </p:cNvCxnSpPr>
          <p:nvPr/>
        </p:nvCxnSpPr>
        <p:spPr bwMode="auto">
          <a:xfrm flipV="1">
            <a:off x="3003550" y="48545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3" name="AutoShape 123"/>
          <p:cNvCxnSpPr>
            <a:cxnSpLocks noChangeShapeType="1"/>
            <a:stCxn id="404596" idx="3"/>
            <a:endCxn id="404601" idx="1"/>
          </p:cNvCxnSpPr>
          <p:nvPr/>
        </p:nvCxnSpPr>
        <p:spPr bwMode="auto">
          <a:xfrm flipV="1">
            <a:off x="3689350" y="475932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4" name="AutoShape 124"/>
          <p:cNvCxnSpPr>
            <a:cxnSpLocks noChangeShapeType="1"/>
            <a:stCxn id="404601" idx="3"/>
            <a:endCxn id="404600" idx="1"/>
          </p:cNvCxnSpPr>
          <p:nvPr/>
        </p:nvCxnSpPr>
        <p:spPr bwMode="auto">
          <a:xfrm>
            <a:off x="4419600" y="475932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5" name="AutoShape 125"/>
          <p:cNvCxnSpPr>
            <a:cxnSpLocks noChangeShapeType="1"/>
            <a:stCxn id="404598" idx="0"/>
            <a:endCxn id="404601" idx="2"/>
          </p:cNvCxnSpPr>
          <p:nvPr/>
        </p:nvCxnSpPr>
        <p:spPr bwMode="auto">
          <a:xfrm flipV="1">
            <a:off x="3556000" y="484505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6" name="AutoShape 126"/>
          <p:cNvCxnSpPr>
            <a:cxnSpLocks noChangeShapeType="1"/>
            <a:stCxn id="404599" idx="0"/>
            <a:endCxn id="404600" idx="2"/>
          </p:cNvCxnSpPr>
          <p:nvPr/>
        </p:nvCxnSpPr>
        <p:spPr bwMode="auto">
          <a:xfrm flipV="1">
            <a:off x="4476750" y="5159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7" name="AutoShape 127"/>
          <p:cNvCxnSpPr>
            <a:cxnSpLocks noChangeShapeType="1"/>
            <a:stCxn id="404598" idx="3"/>
            <a:endCxn id="404599" idx="1"/>
          </p:cNvCxnSpPr>
          <p:nvPr/>
        </p:nvCxnSpPr>
        <p:spPr bwMode="auto">
          <a:xfrm>
            <a:off x="3648075" y="60166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8" name="AutoShape 128"/>
          <p:cNvCxnSpPr>
            <a:cxnSpLocks noChangeShapeType="1"/>
          </p:cNvCxnSpPr>
          <p:nvPr/>
        </p:nvCxnSpPr>
        <p:spPr bwMode="auto">
          <a:xfrm>
            <a:off x="2971800" y="53022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609" name="Group 129"/>
          <p:cNvGrpSpPr>
            <a:grpSpLocks/>
          </p:cNvGrpSpPr>
          <p:nvPr/>
        </p:nvGrpSpPr>
        <p:grpSpPr bwMode="auto">
          <a:xfrm>
            <a:off x="1990725" y="4997450"/>
            <a:ext cx="523875" cy="488950"/>
            <a:chOff x="1014" y="912"/>
            <a:chExt cx="574" cy="596"/>
          </a:xfrm>
        </p:grpSpPr>
        <p:sp>
          <p:nvSpPr>
            <p:cNvPr id="404610" name="Freeform 13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1" name="Line 13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2" name="Line 13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3" name="Freeform 13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4" name="Line 13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5" name="Line 13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6" name="Line 13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7" name="Rectangle 13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8" name="Freeform 13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9" name="Line 13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0" name="Line 14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1" name="Line 14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622" name="Group 142"/>
          <p:cNvGrpSpPr>
            <a:grpSpLocks/>
          </p:cNvGrpSpPr>
          <p:nvPr/>
        </p:nvGrpSpPr>
        <p:grpSpPr bwMode="auto">
          <a:xfrm>
            <a:off x="2981325" y="6216650"/>
            <a:ext cx="523875" cy="488950"/>
            <a:chOff x="1014" y="912"/>
            <a:chExt cx="574" cy="596"/>
          </a:xfrm>
        </p:grpSpPr>
        <p:sp>
          <p:nvSpPr>
            <p:cNvPr id="404623" name="Freeform 143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4" name="Line 144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5" name="Line 145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6" name="Freeform 146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7" name="Line 147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8" name="Line 148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9" name="Line 149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0" name="Rectangle 150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1" name="Freeform 151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32" name="Line 152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3" name="Line 153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4" name="Line 154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635" name="AutoShape 155"/>
          <p:cNvCxnSpPr>
            <a:cxnSpLocks noChangeShapeType="1"/>
            <a:stCxn id="404631" idx="14"/>
            <a:endCxn id="404598" idx="2"/>
          </p:cNvCxnSpPr>
          <p:nvPr/>
        </p:nvCxnSpPr>
        <p:spPr bwMode="auto">
          <a:xfrm flipV="1">
            <a:off x="3403600" y="610235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36" name="AutoShape 156"/>
          <p:cNvCxnSpPr>
            <a:cxnSpLocks noChangeShapeType="1"/>
            <a:stCxn id="404610" idx="4"/>
            <a:endCxn id="404597" idx="1"/>
          </p:cNvCxnSpPr>
          <p:nvPr/>
        </p:nvCxnSpPr>
        <p:spPr bwMode="auto">
          <a:xfrm>
            <a:off x="2522538" y="53181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9520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B348285-E869-CB40-B36B-A5151E39C32F}" type="slidenum">
              <a:rPr lang="en-US"/>
              <a:pPr/>
              <a:t>18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INTERnet</a:t>
            </a:r>
            <a:r>
              <a:rPr lang="en-US" dirty="0"/>
              <a:t> Solution</a:t>
            </a:r>
          </a:p>
        </p:txBody>
      </p:sp>
      <p:grpSp>
        <p:nvGrpSpPr>
          <p:cNvPr id="409603" name="Group 3"/>
          <p:cNvGrpSpPr>
            <a:grpSpLocks/>
          </p:cNvGrpSpPr>
          <p:nvPr/>
        </p:nvGrpSpPr>
        <p:grpSpPr bwMode="auto">
          <a:xfrm>
            <a:off x="1392238" y="1752600"/>
            <a:ext cx="2179637" cy="1828800"/>
            <a:chOff x="832" y="1344"/>
            <a:chExt cx="1136" cy="1024"/>
          </a:xfrm>
        </p:grpSpPr>
        <p:sp>
          <p:nvSpPr>
            <p:cNvPr id="409604" name="Oval 4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5" name="Oval 5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6" name="Oval 6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7" name="Oval 7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8" name="Oval 8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9" name="Oval 9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0" name="Oval 10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1" name="Oval 11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2" name="Oval 12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13" name="Rectangle 13"/>
          <p:cNvSpPr>
            <a:spLocks noChangeArrowheads="1"/>
          </p:cNvSpPr>
          <p:nvPr/>
        </p:nvSpPr>
        <p:spPr bwMode="auto">
          <a:xfrm>
            <a:off x="2047875" y="22098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4" name="Rectangle 14"/>
          <p:cNvSpPr>
            <a:spLocks noChangeArrowheads="1"/>
          </p:cNvSpPr>
          <p:nvPr/>
        </p:nvSpPr>
        <p:spPr bwMode="auto">
          <a:xfrm>
            <a:off x="1362075" y="2686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5" name="Rectangle 15"/>
          <p:cNvSpPr>
            <a:spLocks noChangeArrowheads="1"/>
          </p:cNvSpPr>
          <p:nvPr/>
        </p:nvSpPr>
        <p:spPr bwMode="auto">
          <a:xfrm>
            <a:off x="20066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6" name="Rectangle 16"/>
          <p:cNvSpPr>
            <a:spLocks noChangeArrowheads="1"/>
          </p:cNvSpPr>
          <p:nvPr/>
        </p:nvSpPr>
        <p:spPr bwMode="auto">
          <a:xfrm>
            <a:off x="292735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7" name="Rectangle 17"/>
          <p:cNvSpPr>
            <a:spLocks noChangeArrowheads="1"/>
          </p:cNvSpPr>
          <p:nvPr/>
        </p:nvSpPr>
        <p:spPr bwMode="auto">
          <a:xfrm>
            <a:off x="3295650" y="24288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8" name="Rectangle 18"/>
          <p:cNvSpPr>
            <a:spLocks noChangeArrowheads="1"/>
          </p:cNvSpPr>
          <p:nvPr/>
        </p:nvSpPr>
        <p:spPr bwMode="auto">
          <a:xfrm>
            <a:off x="2743200" y="2343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19" name="AutoShape 19"/>
          <p:cNvCxnSpPr>
            <a:cxnSpLocks noChangeShapeType="1"/>
            <a:stCxn id="409614" idx="3"/>
            <a:endCxn id="409613" idx="1"/>
          </p:cNvCxnSpPr>
          <p:nvPr/>
        </p:nvCxnSpPr>
        <p:spPr bwMode="auto">
          <a:xfrm flipV="1">
            <a:off x="1546225" y="22955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0" name="AutoShape 20"/>
          <p:cNvCxnSpPr>
            <a:cxnSpLocks noChangeShapeType="1"/>
            <a:stCxn id="409613" idx="3"/>
            <a:endCxn id="409618" idx="1"/>
          </p:cNvCxnSpPr>
          <p:nvPr/>
        </p:nvCxnSpPr>
        <p:spPr bwMode="auto">
          <a:xfrm>
            <a:off x="2232025" y="229552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1" name="AutoShape 21"/>
          <p:cNvCxnSpPr>
            <a:cxnSpLocks noChangeShapeType="1"/>
            <a:stCxn id="409618" idx="3"/>
            <a:endCxn id="409617" idx="1"/>
          </p:cNvCxnSpPr>
          <p:nvPr/>
        </p:nvCxnSpPr>
        <p:spPr bwMode="auto">
          <a:xfrm>
            <a:off x="2927350" y="242887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2" name="AutoShape 22"/>
          <p:cNvCxnSpPr>
            <a:cxnSpLocks noChangeShapeType="1"/>
            <a:stCxn id="409615" idx="0"/>
            <a:endCxn id="409618" idx="2"/>
          </p:cNvCxnSpPr>
          <p:nvPr/>
        </p:nvCxnSpPr>
        <p:spPr bwMode="auto">
          <a:xfrm flipV="1">
            <a:off x="2098675" y="251460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3" name="AutoShape 23"/>
          <p:cNvCxnSpPr>
            <a:cxnSpLocks noChangeShapeType="1"/>
            <a:stCxn id="409616" idx="0"/>
            <a:endCxn id="409617" idx="2"/>
          </p:cNvCxnSpPr>
          <p:nvPr/>
        </p:nvCxnSpPr>
        <p:spPr bwMode="auto">
          <a:xfrm flipV="1">
            <a:off x="3019425" y="26003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4" name="AutoShape 24"/>
          <p:cNvCxnSpPr>
            <a:cxnSpLocks noChangeShapeType="1"/>
            <a:stCxn id="409615" idx="3"/>
            <a:endCxn id="409616" idx="1"/>
          </p:cNvCxnSpPr>
          <p:nvPr/>
        </p:nvCxnSpPr>
        <p:spPr bwMode="auto">
          <a:xfrm>
            <a:off x="2190750" y="34575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5" name="AutoShape 25"/>
          <p:cNvCxnSpPr>
            <a:cxnSpLocks noChangeShapeType="1"/>
          </p:cNvCxnSpPr>
          <p:nvPr/>
        </p:nvCxnSpPr>
        <p:spPr bwMode="auto">
          <a:xfrm>
            <a:off x="1514475" y="27432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26" name="Group 26"/>
          <p:cNvGrpSpPr>
            <a:grpSpLocks/>
          </p:cNvGrpSpPr>
          <p:nvPr/>
        </p:nvGrpSpPr>
        <p:grpSpPr bwMode="auto">
          <a:xfrm>
            <a:off x="533400" y="2438400"/>
            <a:ext cx="523875" cy="488950"/>
            <a:chOff x="1014" y="912"/>
            <a:chExt cx="574" cy="596"/>
          </a:xfrm>
        </p:grpSpPr>
        <p:sp>
          <p:nvSpPr>
            <p:cNvPr id="409627" name="Freeform 2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28" name="Line 2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29" name="Line 2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0" name="Freeform 3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1" name="Line 3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2" name="Line 3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3" name="Line 3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4" name="Rectangle 3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5" name="Freeform 3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6" name="Line 3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7" name="Line 3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8" name="Line 3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39" name="Group 39"/>
          <p:cNvGrpSpPr>
            <a:grpSpLocks/>
          </p:cNvGrpSpPr>
          <p:nvPr/>
        </p:nvGrpSpPr>
        <p:grpSpPr bwMode="auto">
          <a:xfrm>
            <a:off x="3657600" y="2133600"/>
            <a:ext cx="523875" cy="488950"/>
            <a:chOff x="1014" y="912"/>
            <a:chExt cx="574" cy="596"/>
          </a:xfrm>
        </p:grpSpPr>
        <p:sp>
          <p:nvSpPr>
            <p:cNvPr id="409640" name="Freeform 4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1" name="Line 4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2" name="Line 4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3" name="Freeform 4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4" name="Line 4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5" name="Line 4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6" name="Line 4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7" name="Rectangle 4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8" name="Freeform 4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9" name="Line 4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0" name="Line 5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1" name="Line 5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652" name="AutoShape 52"/>
          <p:cNvCxnSpPr>
            <a:cxnSpLocks noChangeShapeType="1"/>
            <a:stCxn id="409627" idx="4"/>
            <a:endCxn id="409614" idx="1"/>
          </p:cNvCxnSpPr>
          <p:nvPr/>
        </p:nvCxnSpPr>
        <p:spPr bwMode="auto">
          <a:xfrm>
            <a:off x="1065213" y="27590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53" name="AutoShape 53"/>
          <p:cNvCxnSpPr>
            <a:cxnSpLocks noChangeShapeType="1"/>
            <a:stCxn id="409617" idx="3"/>
            <a:endCxn id="409648" idx="22"/>
          </p:cNvCxnSpPr>
          <p:nvPr/>
        </p:nvCxnSpPr>
        <p:spPr bwMode="auto">
          <a:xfrm flipV="1">
            <a:off x="3479800" y="24701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54" name="Group 54"/>
          <p:cNvGrpSpPr>
            <a:grpSpLocks/>
          </p:cNvGrpSpPr>
          <p:nvPr/>
        </p:nvGrpSpPr>
        <p:grpSpPr bwMode="auto">
          <a:xfrm>
            <a:off x="5287963" y="2514600"/>
            <a:ext cx="2179637" cy="1828800"/>
            <a:chOff x="832" y="1344"/>
            <a:chExt cx="1136" cy="1024"/>
          </a:xfrm>
        </p:grpSpPr>
        <p:sp>
          <p:nvSpPr>
            <p:cNvPr id="409655" name="Oval 5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6" name="Oval 5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7" name="Oval 5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8" name="Oval 5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9" name="Oval 5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0" name="Oval 6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1" name="Oval 6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2" name="Oval 6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3" name="Oval 6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64" name="Rectangle 64"/>
          <p:cNvSpPr>
            <a:spLocks noChangeArrowheads="1"/>
          </p:cNvSpPr>
          <p:nvPr/>
        </p:nvSpPr>
        <p:spPr bwMode="auto">
          <a:xfrm>
            <a:off x="5867400" y="2851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5" name="Rectangle 65"/>
          <p:cNvSpPr>
            <a:spLocks noChangeArrowheads="1"/>
          </p:cNvSpPr>
          <p:nvPr/>
        </p:nvSpPr>
        <p:spPr bwMode="auto">
          <a:xfrm>
            <a:off x="52578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6" name="Rectangle 66"/>
          <p:cNvSpPr>
            <a:spLocks noChangeArrowheads="1"/>
          </p:cNvSpPr>
          <p:nvPr/>
        </p:nvSpPr>
        <p:spPr bwMode="auto">
          <a:xfrm>
            <a:off x="6292850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7" name="Rectangle 67"/>
          <p:cNvSpPr>
            <a:spLocks noChangeArrowheads="1"/>
          </p:cNvSpPr>
          <p:nvPr/>
        </p:nvSpPr>
        <p:spPr bwMode="auto">
          <a:xfrm>
            <a:off x="6823075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8" name="Rectangle 68"/>
          <p:cNvSpPr>
            <a:spLocks noChangeArrowheads="1"/>
          </p:cNvSpPr>
          <p:nvPr/>
        </p:nvSpPr>
        <p:spPr bwMode="auto">
          <a:xfrm>
            <a:off x="7191375" y="3114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9" name="Rectangle 69"/>
          <p:cNvSpPr>
            <a:spLocks noChangeArrowheads="1"/>
          </p:cNvSpPr>
          <p:nvPr/>
        </p:nvSpPr>
        <p:spPr bwMode="auto">
          <a:xfrm>
            <a:off x="6521450" y="27749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70" name="AutoShape 70"/>
          <p:cNvCxnSpPr>
            <a:cxnSpLocks noChangeShapeType="1"/>
            <a:stCxn id="409665" idx="3"/>
            <a:endCxn id="409664" idx="1"/>
          </p:cNvCxnSpPr>
          <p:nvPr/>
        </p:nvCxnSpPr>
        <p:spPr bwMode="auto">
          <a:xfrm flipV="1">
            <a:off x="5441950" y="293687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1" name="AutoShape 71"/>
          <p:cNvCxnSpPr>
            <a:cxnSpLocks noChangeShapeType="1"/>
            <a:stCxn id="409664" idx="3"/>
            <a:endCxn id="409669" idx="1"/>
          </p:cNvCxnSpPr>
          <p:nvPr/>
        </p:nvCxnSpPr>
        <p:spPr bwMode="auto">
          <a:xfrm flipV="1">
            <a:off x="6051550" y="286067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2" name="AutoShape 72"/>
          <p:cNvCxnSpPr>
            <a:cxnSpLocks noChangeShapeType="1"/>
            <a:stCxn id="409669" idx="3"/>
            <a:endCxn id="409668" idx="1"/>
          </p:cNvCxnSpPr>
          <p:nvPr/>
        </p:nvCxnSpPr>
        <p:spPr bwMode="auto">
          <a:xfrm>
            <a:off x="6705600" y="286067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3" name="AutoShape 73"/>
          <p:cNvCxnSpPr>
            <a:cxnSpLocks noChangeShapeType="1"/>
            <a:stCxn id="409666" idx="0"/>
            <a:endCxn id="409669" idx="2"/>
          </p:cNvCxnSpPr>
          <p:nvPr/>
        </p:nvCxnSpPr>
        <p:spPr bwMode="auto">
          <a:xfrm flipV="1">
            <a:off x="6384925" y="294640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4" name="AutoShape 74"/>
          <p:cNvCxnSpPr>
            <a:cxnSpLocks noChangeShapeType="1"/>
            <a:stCxn id="409667" idx="0"/>
            <a:endCxn id="409668" idx="2"/>
          </p:cNvCxnSpPr>
          <p:nvPr/>
        </p:nvCxnSpPr>
        <p:spPr bwMode="auto">
          <a:xfrm flipV="1">
            <a:off x="6915150" y="3286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5" name="AutoShape 75"/>
          <p:cNvCxnSpPr>
            <a:cxnSpLocks noChangeShapeType="1"/>
            <a:stCxn id="409666" idx="3"/>
            <a:endCxn id="409667" idx="1"/>
          </p:cNvCxnSpPr>
          <p:nvPr/>
        </p:nvCxnSpPr>
        <p:spPr bwMode="auto">
          <a:xfrm>
            <a:off x="6477000" y="414337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76" name="Group 76"/>
          <p:cNvGrpSpPr>
            <a:grpSpLocks/>
          </p:cNvGrpSpPr>
          <p:nvPr/>
        </p:nvGrpSpPr>
        <p:grpSpPr bwMode="auto">
          <a:xfrm>
            <a:off x="5791200" y="4343400"/>
            <a:ext cx="523875" cy="488950"/>
            <a:chOff x="1014" y="912"/>
            <a:chExt cx="574" cy="596"/>
          </a:xfrm>
        </p:grpSpPr>
        <p:sp>
          <p:nvSpPr>
            <p:cNvPr id="409677" name="Freeform 7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78" name="Line 7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79" name="Line 7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0" name="Freeform 8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1" name="Line 8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2" name="Line 8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3" name="Line 8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4" name="Rectangle 8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5" name="Freeform 8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6" name="Line 8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7" name="Line 8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8" name="Line 8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89" name="Group 89"/>
          <p:cNvGrpSpPr>
            <a:grpSpLocks/>
          </p:cNvGrpSpPr>
          <p:nvPr/>
        </p:nvGrpSpPr>
        <p:grpSpPr bwMode="auto">
          <a:xfrm>
            <a:off x="7553325" y="2819400"/>
            <a:ext cx="523875" cy="488950"/>
            <a:chOff x="1014" y="912"/>
            <a:chExt cx="574" cy="596"/>
          </a:xfrm>
        </p:grpSpPr>
        <p:sp>
          <p:nvSpPr>
            <p:cNvPr id="409690" name="Freeform 9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1" name="Line 9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2" name="Line 9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3" name="Freeform 9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4" name="Line 9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5" name="Line 9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6" name="Line 9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7" name="Rectangle 9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8" name="Freeform 9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9" name="Line 9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0" name="Line 10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1" name="Line 10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02" name="AutoShape 102"/>
          <p:cNvCxnSpPr>
            <a:cxnSpLocks noChangeShapeType="1"/>
            <a:stCxn id="409685" idx="14"/>
            <a:endCxn id="409666" idx="2"/>
          </p:cNvCxnSpPr>
          <p:nvPr/>
        </p:nvCxnSpPr>
        <p:spPr bwMode="auto">
          <a:xfrm flipV="1">
            <a:off x="6213475" y="422910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3" name="AutoShape 103"/>
          <p:cNvCxnSpPr>
            <a:cxnSpLocks noChangeShapeType="1"/>
            <a:stCxn id="409668" idx="3"/>
            <a:endCxn id="409698" idx="22"/>
          </p:cNvCxnSpPr>
          <p:nvPr/>
        </p:nvCxnSpPr>
        <p:spPr bwMode="auto">
          <a:xfrm flipV="1">
            <a:off x="7375525" y="31559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4" name="AutoShape 104"/>
          <p:cNvCxnSpPr>
            <a:cxnSpLocks noChangeShapeType="1"/>
            <a:stCxn id="409665" idx="3"/>
            <a:endCxn id="409666" idx="1"/>
          </p:cNvCxnSpPr>
          <p:nvPr/>
        </p:nvCxnSpPr>
        <p:spPr bwMode="auto">
          <a:xfrm>
            <a:off x="5441950" y="345757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05" name="Group 105"/>
          <p:cNvGrpSpPr>
            <a:grpSpLocks/>
          </p:cNvGrpSpPr>
          <p:nvPr/>
        </p:nvGrpSpPr>
        <p:grpSpPr bwMode="auto">
          <a:xfrm>
            <a:off x="2849563" y="3657600"/>
            <a:ext cx="2179637" cy="1828800"/>
            <a:chOff x="832" y="1344"/>
            <a:chExt cx="1136" cy="1024"/>
          </a:xfrm>
        </p:grpSpPr>
        <p:sp>
          <p:nvSpPr>
            <p:cNvPr id="409706" name="Oval 10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7" name="Oval 10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8" name="Oval 10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9" name="Oval 10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0" name="Oval 11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1" name="Oval 11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2" name="Oval 11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3" name="Oval 11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4" name="Oval 11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715" name="Rectangle 115"/>
          <p:cNvSpPr>
            <a:spLocks noChangeArrowheads="1"/>
          </p:cNvSpPr>
          <p:nvPr/>
        </p:nvSpPr>
        <p:spPr bwMode="auto">
          <a:xfrm>
            <a:off x="3505200" y="4038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6" name="Rectangle 116"/>
          <p:cNvSpPr>
            <a:spLocks noChangeArrowheads="1"/>
          </p:cNvSpPr>
          <p:nvPr/>
        </p:nvSpPr>
        <p:spPr bwMode="auto">
          <a:xfrm>
            <a:off x="2819400" y="4514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7" name="Rectangle 117"/>
          <p:cNvSpPr>
            <a:spLocks noChangeArrowheads="1"/>
          </p:cNvSpPr>
          <p:nvPr/>
        </p:nvSpPr>
        <p:spPr bwMode="auto">
          <a:xfrm>
            <a:off x="346392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8" name="Rectangle 118"/>
          <p:cNvSpPr>
            <a:spLocks noChangeArrowheads="1"/>
          </p:cNvSpPr>
          <p:nvPr/>
        </p:nvSpPr>
        <p:spPr bwMode="auto">
          <a:xfrm>
            <a:off x="438467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9" name="Rectangle 119"/>
          <p:cNvSpPr>
            <a:spLocks noChangeArrowheads="1"/>
          </p:cNvSpPr>
          <p:nvPr/>
        </p:nvSpPr>
        <p:spPr bwMode="auto">
          <a:xfrm>
            <a:off x="4752975" y="4257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20" name="Rectangle 120"/>
          <p:cNvSpPr>
            <a:spLocks noChangeArrowheads="1"/>
          </p:cNvSpPr>
          <p:nvPr/>
        </p:nvSpPr>
        <p:spPr bwMode="auto">
          <a:xfrm>
            <a:off x="4235450" y="39433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721" name="AutoShape 121"/>
          <p:cNvCxnSpPr>
            <a:cxnSpLocks noChangeShapeType="1"/>
            <a:stCxn id="409716" idx="3"/>
            <a:endCxn id="409715" idx="1"/>
          </p:cNvCxnSpPr>
          <p:nvPr/>
        </p:nvCxnSpPr>
        <p:spPr bwMode="auto">
          <a:xfrm flipV="1">
            <a:off x="3003550" y="41243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2" name="AutoShape 122"/>
          <p:cNvCxnSpPr>
            <a:cxnSpLocks noChangeShapeType="1"/>
            <a:stCxn id="409715" idx="3"/>
            <a:endCxn id="409720" idx="1"/>
          </p:cNvCxnSpPr>
          <p:nvPr/>
        </p:nvCxnSpPr>
        <p:spPr bwMode="auto">
          <a:xfrm flipV="1">
            <a:off x="3689350" y="402907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3" name="AutoShape 123"/>
          <p:cNvCxnSpPr>
            <a:cxnSpLocks noChangeShapeType="1"/>
            <a:stCxn id="409720" idx="3"/>
            <a:endCxn id="409719" idx="1"/>
          </p:cNvCxnSpPr>
          <p:nvPr/>
        </p:nvCxnSpPr>
        <p:spPr bwMode="auto">
          <a:xfrm>
            <a:off x="4419600" y="402907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4" name="AutoShape 124"/>
          <p:cNvCxnSpPr>
            <a:cxnSpLocks noChangeShapeType="1"/>
            <a:stCxn id="409717" idx="0"/>
            <a:endCxn id="409720" idx="2"/>
          </p:cNvCxnSpPr>
          <p:nvPr/>
        </p:nvCxnSpPr>
        <p:spPr bwMode="auto">
          <a:xfrm flipV="1">
            <a:off x="3556000" y="411480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5" name="AutoShape 125"/>
          <p:cNvCxnSpPr>
            <a:cxnSpLocks noChangeShapeType="1"/>
            <a:stCxn id="409718" idx="0"/>
            <a:endCxn id="409719" idx="2"/>
          </p:cNvCxnSpPr>
          <p:nvPr/>
        </p:nvCxnSpPr>
        <p:spPr bwMode="auto">
          <a:xfrm flipV="1">
            <a:off x="4476750" y="4429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6" name="AutoShape 126"/>
          <p:cNvCxnSpPr>
            <a:cxnSpLocks noChangeShapeType="1"/>
            <a:stCxn id="409717" idx="3"/>
            <a:endCxn id="409718" idx="1"/>
          </p:cNvCxnSpPr>
          <p:nvPr/>
        </p:nvCxnSpPr>
        <p:spPr bwMode="auto">
          <a:xfrm>
            <a:off x="3648075" y="52863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7" name="AutoShape 127"/>
          <p:cNvCxnSpPr>
            <a:cxnSpLocks noChangeShapeType="1"/>
          </p:cNvCxnSpPr>
          <p:nvPr/>
        </p:nvCxnSpPr>
        <p:spPr bwMode="auto">
          <a:xfrm>
            <a:off x="2971800" y="45720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28" name="Group 128"/>
          <p:cNvGrpSpPr>
            <a:grpSpLocks/>
          </p:cNvGrpSpPr>
          <p:nvPr/>
        </p:nvGrpSpPr>
        <p:grpSpPr bwMode="auto">
          <a:xfrm>
            <a:off x="1990725" y="4267200"/>
            <a:ext cx="523875" cy="488950"/>
            <a:chOff x="1014" y="912"/>
            <a:chExt cx="574" cy="596"/>
          </a:xfrm>
        </p:grpSpPr>
        <p:sp>
          <p:nvSpPr>
            <p:cNvPr id="409729" name="Freeform 129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0" name="Line 130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1" name="Line 131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2" name="Freeform 132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3" name="Line 133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4" name="Line 134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5" name="Line 135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6" name="Rectangle 136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7" name="Freeform 137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8" name="Line 138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9" name="Line 139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0" name="Line 140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41" name="Group 141"/>
          <p:cNvGrpSpPr>
            <a:grpSpLocks/>
          </p:cNvGrpSpPr>
          <p:nvPr/>
        </p:nvGrpSpPr>
        <p:grpSpPr bwMode="auto">
          <a:xfrm>
            <a:off x="2981325" y="5486400"/>
            <a:ext cx="523875" cy="488950"/>
            <a:chOff x="1014" y="912"/>
            <a:chExt cx="574" cy="596"/>
          </a:xfrm>
        </p:grpSpPr>
        <p:sp>
          <p:nvSpPr>
            <p:cNvPr id="409742" name="Freeform 142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3" name="Line 143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4" name="Line 144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5" name="Freeform 145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6" name="Line 146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7" name="Line 147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8" name="Line 148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9" name="Rectangle 149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0" name="Freeform 150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1" name="Line 151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2" name="Line 152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3" name="Line 153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54" name="AutoShape 154"/>
          <p:cNvCxnSpPr>
            <a:cxnSpLocks noChangeShapeType="1"/>
            <a:stCxn id="409750" idx="14"/>
            <a:endCxn id="409717" idx="2"/>
          </p:cNvCxnSpPr>
          <p:nvPr/>
        </p:nvCxnSpPr>
        <p:spPr bwMode="auto">
          <a:xfrm flipV="1">
            <a:off x="3403600" y="537210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55" name="AutoShape 155"/>
          <p:cNvCxnSpPr>
            <a:cxnSpLocks noChangeShapeType="1"/>
            <a:stCxn id="409729" idx="4"/>
            <a:endCxn id="409716" idx="1"/>
          </p:cNvCxnSpPr>
          <p:nvPr/>
        </p:nvCxnSpPr>
        <p:spPr bwMode="auto">
          <a:xfrm>
            <a:off x="2522538" y="45878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56" name="Group 156"/>
          <p:cNvGrpSpPr>
            <a:grpSpLocks/>
          </p:cNvGrpSpPr>
          <p:nvPr/>
        </p:nvGrpSpPr>
        <p:grpSpPr bwMode="auto">
          <a:xfrm>
            <a:off x="3048000" y="3657600"/>
            <a:ext cx="604838" cy="152400"/>
            <a:chOff x="2211" y="2443"/>
            <a:chExt cx="573" cy="149"/>
          </a:xfrm>
        </p:grpSpPr>
        <p:sp>
          <p:nvSpPr>
            <p:cNvPr id="409757" name="Rectangle 157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8" name="Rectangle 158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9" name="Freeform 159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60" name="Group 160"/>
          <p:cNvGrpSpPr>
            <a:grpSpLocks/>
          </p:cNvGrpSpPr>
          <p:nvPr/>
        </p:nvGrpSpPr>
        <p:grpSpPr bwMode="auto">
          <a:xfrm>
            <a:off x="4576763" y="3657600"/>
            <a:ext cx="604837" cy="152400"/>
            <a:chOff x="2211" y="2443"/>
            <a:chExt cx="573" cy="149"/>
          </a:xfrm>
        </p:grpSpPr>
        <p:sp>
          <p:nvSpPr>
            <p:cNvPr id="409761" name="Rectangle 161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2" name="Rectangle 162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3" name="Freeform 163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64" name="AutoShape 164"/>
          <p:cNvCxnSpPr>
            <a:cxnSpLocks noChangeShapeType="1"/>
            <a:stCxn id="409616" idx="3"/>
            <a:endCxn id="409757" idx="0"/>
          </p:cNvCxnSpPr>
          <p:nvPr/>
        </p:nvCxnSpPr>
        <p:spPr bwMode="auto">
          <a:xfrm>
            <a:off x="3111500" y="3457575"/>
            <a:ext cx="239713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5" name="AutoShape 165"/>
          <p:cNvCxnSpPr>
            <a:cxnSpLocks noChangeShapeType="1"/>
            <a:stCxn id="409757" idx="2"/>
            <a:endCxn id="409715" idx="0"/>
          </p:cNvCxnSpPr>
          <p:nvPr/>
        </p:nvCxnSpPr>
        <p:spPr bwMode="auto">
          <a:xfrm>
            <a:off x="3351213" y="3817938"/>
            <a:ext cx="246062" cy="2206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6" name="AutoShape 166"/>
          <p:cNvCxnSpPr>
            <a:cxnSpLocks noChangeShapeType="1"/>
            <a:stCxn id="409720" idx="3"/>
            <a:endCxn id="409761" idx="2"/>
          </p:cNvCxnSpPr>
          <p:nvPr/>
        </p:nvCxnSpPr>
        <p:spPr bwMode="auto">
          <a:xfrm flipV="1">
            <a:off x="4419600" y="3817938"/>
            <a:ext cx="460375" cy="2111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7" name="AutoShape 167"/>
          <p:cNvCxnSpPr>
            <a:cxnSpLocks noChangeShapeType="1"/>
            <a:stCxn id="409761" idx="0"/>
            <a:endCxn id="409665" idx="1"/>
          </p:cNvCxnSpPr>
          <p:nvPr/>
        </p:nvCxnSpPr>
        <p:spPr bwMode="auto">
          <a:xfrm flipV="1">
            <a:off x="4879975" y="3457575"/>
            <a:ext cx="377825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768" name="Text Box 168"/>
          <p:cNvSpPr txBox="1">
            <a:spLocks noChangeArrowheads="1"/>
          </p:cNvSpPr>
          <p:nvPr/>
        </p:nvSpPr>
        <p:spPr bwMode="auto">
          <a:xfrm>
            <a:off x="4495800" y="2057400"/>
            <a:ext cx="1247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/>
              <a:t>Gateways</a:t>
            </a:r>
          </a:p>
        </p:txBody>
      </p:sp>
      <p:sp>
        <p:nvSpPr>
          <p:cNvPr id="409769" name="Line 169"/>
          <p:cNvSpPr>
            <a:spLocks noChangeShapeType="1"/>
          </p:cNvSpPr>
          <p:nvPr/>
        </p:nvSpPr>
        <p:spPr bwMode="auto">
          <a:xfrm flipH="1">
            <a:off x="3505200" y="2438400"/>
            <a:ext cx="16002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0" name="Line 170"/>
          <p:cNvSpPr>
            <a:spLocks noChangeShapeType="1"/>
          </p:cNvSpPr>
          <p:nvPr/>
        </p:nvSpPr>
        <p:spPr bwMode="auto">
          <a:xfrm flipH="1">
            <a:off x="4800600" y="2438400"/>
            <a:ext cx="3810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1" name="Rectangle 171"/>
          <p:cNvSpPr>
            <a:spLocks noChangeArrowheads="1"/>
          </p:cNvSpPr>
          <p:nvPr/>
        </p:nvSpPr>
        <p:spPr bwMode="auto">
          <a:xfrm>
            <a:off x="4419600" y="2057400"/>
            <a:ext cx="1295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05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</a:rPr>
              <a:t>Internet Design Goals (Clark ‘88)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4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Abstraction Concept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347" y="1600200"/>
            <a:ext cx="8609915" cy="500758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/>
              <a:t>A mechanism for breaking down a problem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what</a:t>
            </a:r>
            <a:r>
              <a:rPr lang="en-US" dirty="0"/>
              <a:t> not </a:t>
            </a:r>
            <a:r>
              <a:rPr lang="en-US" i="1" dirty="0"/>
              <a:t>how</a:t>
            </a:r>
            <a:endParaRPr lang="en-US" dirty="0"/>
          </a:p>
          <a:p>
            <a:r>
              <a:rPr lang="en-US" dirty="0" err="1"/>
              <a:t>eg</a:t>
            </a:r>
            <a:r>
              <a:rPr lang="en-US" dirty="0"/>
              <a:t> Specification </a:t>
            </a:r>
            <a:r>
              <a:rPr lang="en-US" i="1" dirty="0"/>
              <a:t>versus </a:t>
            </a:r>
            <a:r>
              <a:rPr lang="en-US" dirty="0"/>
              <a:t>implementation</a:t>
            </a:r>
          </a:p>
          <a:p>
            <a:r>
              <a:rPr lang="en-US" dirty="0" err="1"/>
              <a:t>eg</a:t>
            </a:r>
            <a:r>
              <a:rPr lang="en-US" dirty="0"/>
              <a:t> Modules in programs</a:t>
            </a:r>
          </a:p>
          <a:p>
            <a:pPr marL="0" indent="0">
              <a:buNone/>
            </a:pPr>
            <a:r>
              <a:rPr lang="en-US" dirty="0"/>
              <a:t>Allows replacement of implementations without affecting system behavior</a:t>
            </a:r>
          </a:p>
          <a:p>
            <a:pPr marL="0" indent="0" algn="ctr">
              <a:buNone/>
            </a:pPr>
            <a:r>
              <a:rPr lang="en-US" i="1" dirty="0"/>
              <a:t>Vertical</a:t>
            </a:r>
            <a:r>
              <a:rPr lang="en-US" dirty="0"/>
              <a:t> versus </a:t>
            </a:r>
            <a:r>
              <a:rPr lang="en-US" i="1" dirty="0"/>
              <a:t>Horizontal</a:t>
            </a:r>
          </a:p>
          <a:p>
            <a:pPr marL="0" indent="0">
              <a:buNone/>
            </a:pPr>
            <a:r>
              <a:rPr lang="en-US" i="1" dirty="0"/>
              <a:t>“Vertical”</a:t>
            </a:r>
            <a:r>
              <a:rPr lang="en-US" dirty="0"/>
              <a:t> what happens in a box “How does it attach to the network?”</a:t>
            </a:r>
          </a:p>
          <a:p>
            <a:pPr marL="0" indent="0">
              <a:buNone/>
            </a:pPr>
            <a:r>
              <a:rPr lang="en-US" i="1" dirty="0"/>
              <a:t>“Horizontal” </a:t>
            </a:r>
            <a:r>
              <a:rPr lang="en-US" dirty="0"/>
              <a:t>the communications paths running through the system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3100" b="1" dirty="0"/>
              <a:t>Hint:</a:t>
            </a:r>
            <a:r>
              <a:rPr lang="en-US" sz="3100" dirty="0"/>
              <a:t> paths are built (“layered”) on top of other paths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79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Real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0053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Arial" charset="0"/>
              </a:rPr>
              <a:t>Build something that works!</a:t>
            </a:r>
          </a:p>
          <a:p>
            <a:r>
              <a:rPr lang="en-US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42503" y="960377"/>
            <a:ext cx="8229600" cy="2152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>
                <a:latin typeface="Helvetica" charset="0"/>
              </a:rPr>
              <a:t>Internet Motto</a:t>
            </a:r>
          </a:p>
          <a:p>
            <a:pPr>
              <a:buFontTx/>
              <a:buNone/>
            </a:pPr>
            <a:r>
              <a:rPr lang="en-US" sz="2400" i="1" dirty="0">
                <a:latin typeface="Arial" charset="0"/>
              </a:rPr>
              <a:t>We reject kings , presidents, and voting. We believe in rough consensus and running code</a:t>
            </a:r>
            <a:r>
              <a:rPr lang="en-US" sz="2400" dirty="0">
                <a:latin typeface="Arial" charset="0"/>
              </a:rPr>
              <a:t>.</a:t>
            </a:r>
            <a:r>
              <a:rPr lang="ja-JP" altLang="en-US" sz="2400" dirty="0">
                <a:latin typeface="Arial" charset="0"/>
              </a:rPr>
              <a:t>“</a:t>
            </a:r>
            <a:r>
              <a:rPr lang="en-US" altLang="ja-JP" sz="2400" dirty="0">
                <a:latin typeface="Arial" charset="0"/>
              </a:rPr>
              <a:t> – </a:t>
            </a:r>
            <a:r>
              <a:rPr lang="en-US" sz="2400" dirty="0">
                <a:latin typeface="Arial" charset="0"/>
              </a:rPr>
              <a:t>David Clark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716147" y="6034467"/>
            <a:ext cx="5242194" cy="391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73163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the context of the Internet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285875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Applications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3100" y="3906838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4700" y="2824163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44700" y="1797050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43100" y="5053013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2286000"/>
            <a:ext cx="6019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Reliable (or unreliable) transport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298825"/>
            <a:ext cx="64008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global packet delivery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368800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local packet delivery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551488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Physical transfer of bits</a:t>
            </a:r>
            <a:endParaRPr lang="en-US" dirty="0"/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>
            <a:off x="4267200" y="1600200"/>
            <a:ext cx="1905000" cy="8382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 flipV="1">
            <a:off x="5181600" y="5334000"/>
            <a:ext cx="990600" cy="5334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>
            <a:off x="5791200" y="4724400"/>
            <a:ext cx="533400" cy="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6019800" y="3657600"/>
            <a:ext cx="1143000" cy="2286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>
            <a:off x="5105400" y="2819400"/>
            <a:ext cx="1524000" cy="3810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35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Three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648200" cy="5486400"/>
          </a:xfrm>
          <a:extLst/>
        </p:spPr>
        <p:txBody>
          <a:bodyPr/>
          <a:lstStyle/>
          <a:p>
            <a:pPr>
              <a:defRPr/>
            </a:pPr>
            <a:r>
              <a:rPr lang="en-US" dirty="0"/>
              <a:t>Each layer:</a:t>
            </a:r>
          </a:p>
          <a:p>
            <a:pPr lvl="1">
              <a:defRPr/>
            </a:pPr>
            <a:r>
              <a:rPr lang="en-US" dirty="0"/>
              <a:t>Depends on layer below</a:t>
            </a:r>
          </a:p>
          <a:p>
            <a:pPr lvl="1">
              <a:defRPr/>
            </a:pPr>
            <a:r>
              <a:rPr lang="en-US" dirty="0"/>
              <a:t>Supports layer above</a:t>
            </a:r>
          </a:p>
          <a:p>
            <a:pPr lvl="1">
              <a:defRPr/>
            </a:pPr>
            <a:r>
              <a:rPr lang="en-US" dirty="0"/>
              <a:t>Independent of others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Multiple versions in layer</a:t>
            </a:r>
          </a:p>
          <a:p>
            <a:pPr lvl="1">
              <a:defRPr/>
            </a:pPr>
            <a:r>
              <a:rPr lang="en-US" dirty="0"/>
              <a:t>Interfaces differ somewhat</a:t>
            </a:r>
          </a:p>
          <a:p>
            <a:pPr lvl="1">
              <a:defRPr/>
            </a:pPr>
            <a:r>
              <a:rPr lang="en-US" dirty="0"/>
              <a:t>Components pick which lower-level protocol to use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But only one IP layer</a:t>
            </a:r>
          </a:p>
          <a:p>
            <a:pPr lvl="1">
              <a:defRPr/>
            </a:pPr>
            <a:r>
              <a:rPr lang="en-US" dirty="0"/>
              <a:t>Unifying protocol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8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Layering Crucial to Internet’s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800600" cy="5486400"/>
          </a:xfrm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Reuse 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Hides underlying detail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Innovation at each level can proceed in parallel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Pursued by very different communities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0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2"/>
          <p:cNvSpPr>
            <a:spLocks noGrp="1"/>
          </p:cNvSpPr>
          <p:nvPr>
            <p:ph type="title"/>
          </p:nvPr>
        </p:nvSpPr>
        <p:spPr>
          <a:xfrm>
            <a:off x="609600" y="2209800"/>
            <a:ext cx="8229600" cy="117316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are some of the drawbacks of protocols and layering?</a:t>
            </a:r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695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4"/>
          <p:cNvSpPr>
            <a:spLocks noGrp="1" noChangeArrowheads="1"/>
          </p:cNvSpPr>
          <p:nvPr>
            <p:ph type="title"/>
          </p:nvPr>
        </p:nvSpPr>
        <p:spPr/>
        <p:txBody>
          <a:bodyPr rIns="142586"/>
          <a:lstStyle/>
          <a:p>
            <a:pPr marL="50800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Drawbacks of Layering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36738"/>
            <a:ext cx="8458200" cy="4411662"/>
          </a:xfrm>
        </p:spPr>
        <p:txBody>
          <a:bodyPr>
            <a:normAutofit fontScale="85000" lnSpcReduction="1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N may duplicate lower layer functionality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error recovery to retransmit lost data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Information hiding may hurt performance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packet loss due to corruption vs. congestion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Headers start to get really big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typical TCP+IP+Ethernet is 54 bytes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the gains too great to resist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TCP-over-wireless 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network doesn’t trust ends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firewalls</a:t>
            </a: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480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Placing Network Functionality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411662"/>
          </a:xfrm>
        </p:spPr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Hugely influential paper: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End-to-End Arguments in System Design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by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Saltzer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, Reed, and Clark (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84)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articulated as the “End-to-End Principle” (E2E)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Endless debate over what it means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Everyone cites it as supporting their position</a:t>
            </a:r>
          </a:p>
          <a:p>
            <a:pPr marL="344487" lvl="1" indent="0">
              <a:buNone/>
            </a:pPr>
            <a:r>
              <a:rPr lang="en-US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(regardless of the position!)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0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Basic Observation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Some application requirements can only be correctly implemented </a:t>
            </a:r>
            <a:r>
              <a:rPr lang="en-US" sz="2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end-to-end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reliability, security, </a:t>
            </a:r>
            <a:r>
              <a:rPr lang="en-US" sz="2000" i="1">
                <a:latin typeface="Arial" charset="0"/>
                <a:ea typeface="ＭＳ Ｐゴシック" charset="0"/>
              </a:rPr>
              <a:t>etc.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these in the network is hard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every step along the way must be fail proof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Arial" charset="0"/>
              </a:rPr>
              <a:t>Hosts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Can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satisfy the requirement without network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s help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Will/must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do so, since they can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t rely on the network</a:t>
            </a:r>
            <a:endParaRPr lang="en-US" altLang="ja-JP" sz="2000">
              <a:solidFill>
                <a:srgbClr val="FF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255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8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Oval 2"/>
          <p:cNvSpPr>
            <a:spLocks noChangeArrowheads="1"/>
          </p:cNvSpPr>
          <p:nvPr/>
        </p:nvSpPr>
        <p:spPr bwMode="auto">
          <a:xfrm>
            <a:off x="23622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Example: Reliable File Transfer</a:t>
            </a:r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610600" cy="22098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1: make each step reliable, and string them together to make reliable end-to-end process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2: end-to-end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check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and retry</a:t>
            </a:r>
          </a:p>
        </p:txBody>
      </p:sp>
      <p:sp>
        <p:nvSpPr>
          <p:cNvPr id="67588" name="Oval 5"/>
          <p:cNvSpPr>
            <a:spLocks noChangeArrowheads="1"/>
          </p:cNvSpPr>
          <p:nvPr/>
        </p:nvSpPr>
        <p:spPr bwMode="auto">
          <a:xfrm>
            <a:off x="15240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15240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Oval 7"/>
          <p:cNvSpPr>
            <a:spLocks noChangeArrowheads="1"/>
          </p:cNvSpPr>
          <p:nvPr/>
        </p:nvSpPr>
        <p:spPr bwMode="auto">
          <a:xfrm>
            <a:off x="15240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Oval 8"/>
          <p:cNvSpPr>
            <a:spLocks noChangeArrowheads="1"/>
          </p:cNvSpPr>
          <p:nvPr/>
        </p:nvSpPr>
        <p:spPr bwMode="auto">
          <a:xfrm>
            <a:off x="70866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9"/>
          <p:cNvSpPr>
            <a:spLocks noChangeArrowheads="1"/>
          </p:cNvSpPr>
          <p:nvPr/>
        </p:nvSpPr>
        <p:spPr bwMode="auto">
          <a:xfrm>
            <a:off x="70866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Oval 10"/>
          <p:cNvSpPr>
            <a:spLocks noChangeArrowheads="1"/>
          </p:cNvSpPr>
          <p:nvPr/>
        </p:nvSpPr>
        <p:spPr bwMode="auto">
          <a:xfrm>
            <a:off x="70866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Rectangle 11"/>
          <p:cNvSpPr>
            <a:spLocks noChangeArrowheads="1"/>
          </p:cNvSpPr>
          <p:nvPr/>
        </p:nvSpPr>
        <p:spPr bwMode="auto">
          <a:xfrm>
            <a:off x="22860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Oval 12"/>
          <p:cNvSpPr>
            <a:spLocks noChangeArrowheads="1"/>
          </p:cNvSpPr>
          <p:nvPr/>
        </p:nvSpPr>
        <p:spPr bwMode="auto">
          <a:xfrm>
            <a:off x="25146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596" name="Text Box 13"/>
          <p:cNvSpPr txBox="1">
            <a:spLocks noChangeArrowheads="1"/>
          </p:cNvSpPr>
          <p:nvPr/>
        </p:nvSpPr>
        <p:spPr bwMode="auto">
          <a:xfrm>
            <a:off x="24987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597" name="Oval 14"/>
          <p:cNvSpPr>
            <a:spLocks noChangeArrowheads="1"/>
          </p:cNvSpPr>
          <p:nvPr/>
        </p:nvSpPr>
        <p:spPr bwMode="auto">
          <a:xfrm>
            <a:off x="57150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Rectangle 15"/>
          <p:cNvSpPr>
            <a:spLocks noChangeArrowheads="1"/>
          </p:cNvSpPr>
          <p:nvPr/>
        </p:nvSpPr>
        <p:spPr bwMode="auto">
          <a:xfrm>
            <a:off x="56388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Oval 16"/>
          <p:cNvSpPr>
            <a:spLocks noChangeArrowheads="1"/>
          </p:cNvSpPr>
          <p:nvPr/>
        </p:nvSpPr>
        <p:spPr bwMode="auto">
          <a:xfrm>
            <a:off x="57912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600" name="Text Box 17"/>
          <p:cNvSpPr txBox="1">
            <a:spLocks noChangeArrowheads="1"/>
          </p:cNvSpPr>
          <p:nvPr/>
        </p:nvSpPr>
        <p:spPr bwMode="auto">
          <a:xfrm>
            <a:off x="58515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601" name="Line 18"/>
          <p:cNvSpPr>
            <a:spLocks noChangeShapeType="1"/>
          </p:cNvSpPr>
          <p:nvPr/>
        </p:nvSpPr>
        <p:spPr bwMode="auto">
          <a:xfrm>
            <a:off x="2743200" y="3505200"/>
            <a:ext cx="3886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19"/>
          <p:cNvSpPr>
            <a:spLocks noChangeShapeType="1"/>
          </p:cNvSpPr>
          <p:nvPr/>
        </p:nvSpPr>
        <p:spPr bwMode="auto">
          <a:xfrm>
            <a:off x="29718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20"/>
          <p:cNvSpPr>
            <a:spLocks noChangeShapeType="1"/>
          </p:cNvSpPr>
          <p:nvPr/>
        </p:nvSpPr>
        <p:spPr bwMode="auto">
          <a:xfrm>
            <a:off x="62484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5" name="Freeform 21"/>
          <p:cNvSpPr>
            <a:spLocks/>
          </p:cNvSpPr>
          <p:nvPr/>
        </p:nvSpPr>
        <p:spPr bwMode="auto">
          <a:xfrm>
            <a:off x="2132013" y="2513013"/>
            <a:ext cx="612775" cy="758825"/>
          </a:xfrm>
          <a:custGeom>
            <a:avLst/>
            <a:gdLst>
              <a:gd name="T0" fmla="*/ 0 w 384"/>
              <a:gd name="T1" fmla="*/ 2147483647 h 480"/>
              <a:gd name="T2" fmla="*/ 2147483647 w 384"/>
              <a:gd name="T3" fmla="*/ 2147483647 h 480"/>
              <a:gd name="T4" fmla="*/ 2147483647 w 384"/>
              <a:gd name="T5" fmla="*/ 2147483647 h 480"/>
              <a:gd name="T6" fmla="*/ 2147483647 w 384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480"/>
              <a:gd name="T14" fmla="*/ 384 w 384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480">
                <a:moveTo>
                  <a:pt x="0" y="480"/>
                </a:moveTo>
                <a:lnTo>
                  <a:pt x="336" y="384"/>
                </a:lnTo>
                <a:lnTo>
                  <a:pt x="384" y="288"/>
                </a:lnTo>
                <a:lnTo>
                  <a:pt x="38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6" name="Line 22"/>
          <p:cNvSpPr>
            <a:spLocks noChangeShapeType="1"/>
          </p:cNvSpPr>
          <p:nvPr/>
        </p:nvSpPr>
        <p:spPr bwMode="auto">
          <a:xfrm>
            <a:off x="3124200" y="25908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7" name="Freeform 23"/>
          <p:cNvSpPr>
            <a:spLocks/>
          </p:cNvSpPr>
          <p:nvPr/>
        </p:nvSpPr>
        <p:spPr bwMode="auto">
          <a:xfrm>
            <a:off x="3200400" y="2971800"/>
            <a:ext cx="2819400" cy="457200"/>
          </a:xfrm>
          <a:custGeom>
            <a:avLst/>
            <a:gdLst>
              <a:gd name="T0" fmla="*/ 0 w 1776"/>
              <a:gd name="T1" fmla="*/ 2147483647 h 288"/>
              <a:gd name="T2" fmla="*/ 0 w 1776"/>
              <a:gd name="T3" fmla="*/ 2147483647 h 288"/>
              <a:gd name="T4" fmla="*/ 2147483647 w 1776"/>
              <a:gd name="T5" fmla="*/ 2147483647 h 288"/>
              <a:gd name="T6" fmla="*/ 2147483647 w 1776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288"/>
              <a:gd name="T14" fmla="*/ 1776 w 1776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288">
                <a:moveTo>
                  <a:pt x="0" y="96"/>
                </a:moveTo>
                <a:lnTo>
                  <a:pt x="0" y="288"/>
                </a:lnTo>
                <a:lnTo>
                  <a:pt x="1776" y="288"/>
                </a:lnTo>
                <a:lnTo>
                  <a:pt x="17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8" name="Line 24"/>
          <p:cNvSpPr>
            <a:spLocks noChangeShapeType="1"/>
          </p:cNvSpPr>
          <p:nvPr/>
        </p:nvSpPr>
        <p:spPr bwMode="auto">
          <a:xfrm flipV="1">
            <a:off x="6019800" y="2514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9" name="Freeform 25"/>
          <p:cNvSpPr>
            <a:spLocks/>
          </p:cNvSpPr>
          <p:nvPr/>
        </p:nvSpPr>
        <p:spPr bwMode="auto">
          <a:xfrm>
            <a:off x="6400800" y="2590800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48" y="288"/>
                </a:lnTo>
                <a:lnTo>
                  <a:pt x="240" y="384"/>
                </a:lnTo>
                <a:lnTo>
                  <a:pt x="432" y="4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Text Box 26"/>
          <p:cNvSpPr txBox="1">
            <a:spLocks noChangeArrowheads="1"/>
          </p:cNvSpPr>
          <p:nvPr/>
        </p:nvSpPr>
        <p:spPr bwMode="auto">
          <a:xfrm>
            <a:off x="2193925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A</a:t>
            </a:r>
          </a:p>
        </p:txBody>
      </p:sp>
      <p:sp>
        <p:nvSpPr>
          <p:cNvPr id="67610" name="Text Box 27"/>
          <p:cNvSpPr txBox="1">
            <a:spLocks noChangeArrowheads="1"/>
          </p:cNvSpPr>
          <p:nvPr/>
        </p:nvSpPr>
        <p:spPr bwMode="auto">
          <a:xfrm>
            <a:off x="5549900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B</a:t>
            </a:r>
          </a:p>
        </p:txBody>
      </p:sp>
      <p:sp>
        <p:nvSpPr>
          <p:cNvPr id="984092" name="Freeform 28"/>
          <p:cNvSpPr>
            <a:spLocks/>
          </p:cNvSpPr>
          <p:nvPr/>
        </p:nvSpPr>
        <p:spPr bwMode="auto">
          <a:xfrm>
            <a:off x="3200400" y="2438400"/>
            <a:ext cx="2819400" cy="914400"/>
          </a:xfrm>
          <a:custGeom>
            <a:avLst/>
            <a:gdLst>
              <a:gd name="T0" fmla="*/ 2147483647 w 1776"/>
              <a:gd name="T1" fmla="*/ 2147483647 h 576"/>
              <a:gd name="T2" fmla="*/ 2147483647 w 1776"/>
              <a:gd name="T3" fmla="*/ 2147483647 h 576"/>
              <a:gd name="T4" fmla="*/ 2147483647 w 1776"/>
              <a:gd name="T5" fmla="*/ 2147483647 h 576"/>
              <a:gd name="T6" fmla="*/ 2147483647 w 1776"/>
              <a:gd name="T7" fmla="*/ 2147483647 h 576"/>
              <a:gd name="T8" fmla="*/ 2147483647 w 1776"/>
              <a:gd name="T9" fmla="*/ 2147483647 h 576"/>
              <a:gd name="T10" fmla="*/ 0 w 1776"/>
              <a:gd name="T11" fmla="*/ 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576"/>
              <a:gd name="T20" fmla="*/ 1776 w 1776"/>
              <a:gd name="T21" fmla="*/ 576 h 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576">
                <a:moveTo>
                  <a:pt x="1776" y="48"/>
                </a:moveTo>
                <a:lnTo>
                  <a:pt x="1728" y="288"/>
                </a:lnTo>
                <a:lnTo>
                  <a:pt x="1728" y="576"/>
                </a:lnTo>
                <a:lnTo>
                  <a:pt x="48" y="576"/>
                </a:lnTo>
                <a:lnTo>
                  <a:pt x="48" y="384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276600" y="2438400"/>
            <a:ext cx="2667000" cy="865188"/>
            <a:chOff x="2064" y="1392"/>
            <a:chExt cx="1680" cy="545"/>
          </a:xfrm>
        </p:grpSpPr>
        <p:sp>
          <p:nvSpPr>
            <p:cNvPr id="67615" name="Freeform 30"/>
            <p:cNvSpPr>
              <a:spLocks/>
            </p:cNvSpPr>
            <p:nvPr/>
          </p:nvSpPr>
          <p:spPr bwMode="auto">
            <a:xfrm>
              <a:off x="2064" y="1392"/>
              <a:ext cx="1680" cy="528"/>
            </a:xfrm>
            <a:custGeom>
              <a:avLst/>
              <a:gdLst>
                <a:gd name="T0" fmla="*/ 0 w 1680"/>
                <a:gd name="T1" fmla="*/ 0 h 528"/>
                <a:gd name="T2" fmla="*/ 48 w 1680"/>
                <a:gd name="T3" fmla="*/ 288 h 528"/>
                <a:gd name="T4" fmla="*/ 48 w 1680"/>
                <a:gd name="T5" fmla="*/ 528 h 528"/>
                <a:gd name="T6" fmla="*/ 1632 w 1680"/>
                <a:gd name="T7" fmla="*/ 528 h 528"/>
                <a:gd name="T8" fmla="*/ 1632 w 1680"/>
                <a:gd name="T9" fmla="*/ 336 h 528"/>
                <a:gd name="T10" fmla="*/ 1680 w 1680"/>
                <a:gd name="T11" fmla="*/ 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80"/>
                <a:gd name="T19" fmla="*/ 0 h 528"/>
                <a:gd name="T20" fmla="*/ 1680 w 168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80" h="528">
                  <a:moveTo>
                    <a:pt x="0" y="0"/>
                  </a:moveTo>
                  <a:lnTo>
                    <a:pt x="48" y="288"/>
                  </a:lnTo>
                  <a:lnTo>
                    <a:pt x="48" y="528"/>
                  </a:lnTo>
                  <a:lnTo>
                    <a:pt x="1632" y="528"/>
                  </a:lnTo>
                  <a:lnTo>
                    <a:pt x="1632" y="336"/>
                  </a:lnTo>
                  <a:lnTo>
                    <a:pt x="1680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67616" name="Text Box 31"/>
            <p:cNvSpPr txBox="1">
              <a:spLocks noChangeArrowheads="1"/>
            </p:cNvSpPr>
            <p:nvPr/>
          </p:nvSpPr>
          <p:spPr bwMode="auto">
            <a:xfrm>
              <a:off x="2582" y="1687"/>
              <a:ext cx="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OK</a:t>
              </a:r>
            </a:p>
          </p:txBody>
        </p:sp>
      </p:grpSp>
      <p:cxnSp>
        <p:nvCxnSpPr>
          <p:cNvPr id="984096" name="AutoShape 32"/>
          <p:cNvCxnSpPr>
            <a:cxnSpLocks noChangeShapeType="1"/>
            <a:stCxn id="67593" idx="1"/>
            <a:endCxn id="67600" idx="2"/>
          </p:cNvCxnSpPr>
          <p:nvPr/>
        </p:nvCxnSpPr>
        <p:spPr bwMode="auto">
          <a:xfrm rot="5400000" flipH="1">
            <a:off x="6344444" y="2458244"/>
            <a:ext cx="747712" cy="914400"/>
          </a:xfrm>
          <a:prstGeom prst="curvedConnector3">
            <a:avLst>
              <a:gd name="adj1" fmla="val 50745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84097" name="AutoShape 33"/>
          <p:cNvCxnSpPr>
            <a:cxnSpLocks noChangeShapeType="1"/>
            <a:stCxn id="67590" idx="4"/>
            <a:endCxn id="984085" idx="3"/>
          </p:cNvCxnSpPr>
          <p:nvPr/>
        </p:nvCxnSpPr>
        <p:spPr bwMode="auto">
          <a:xfrm rot="5400000" flipH="1" flipV="1">
            <a:off x="1814513" y="2508250"/>
            <a:ext cx="944562" cy="915988"/>
          </a:xfrm>
          <a:prstGeom prst="curvedConnector5">
            <a:avLst>
              <a:gd name="adj1" fmla="val -23194"/>
              <a:gd name="adj2" fmla="val 124958"/>
              <a:gd name="adj3" fmla="val 143023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115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068" grpId="0" build="p" autoUpdateAnimBg="0"/>
      <p:bldP spid="984085" grpId="0" animBg="1"/>
      <p:bldP spid="984086" grpId="0" animBg="1"/>
      <p:bldP spid="984087" grpId="0" animBg="1"/>
      <p:bldP spid="984088" grpId="0" animBg="1"/>
      <p:bldP spid="984089" grpId="0" animBg="1"/>
      <p:bldP spid="98409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Discussion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1 is incomplete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What happens if any network element misbehaves?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Receiver has to do the check anyway! </a:t>
            </a:r>
            <a:endParaRPr lang="en-US" altLang="ja-JP" sz="2000">
              <a:latin typeface="Arial" charset="0"/>
              <a:ea typeface="ＭＳ Ｐゴシック" charset="0"/>
            </a:endParaRP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2 is 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Full functionality can be entirely implemented at application layer with no need for reliability from lower layers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Is there any need to implement reliability at lower layers?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846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Computer System Modularity</a:t>
            </a:r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latin typeface="Arial" charset="0"/>
              </a:rPr>
              <a:t>Partition system into modules &amp; abstractions: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Well-defined interfaces give flexibility</a:t>
            </a:r>
          </a:p>
          <a:p>
            <a:pPr lvl="1">
              <a:lnSpc>
                <a:spcPct val="90000"/>
              </a:lnSpc>
            </a:pPr>
            <a:r>
              <a:rPr lang="en-US" sz="2400" b="1" i="1" dirty="0">
                <a:latin typeface="Arial" charset="0"/>
                <a:ea typeface="Arial" charset="0"/>
                <a:cs typeface="Arial" charset="0"/>
              </a:rPr>
              <a:t>Hides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implementation - can be freely changed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Extend functionality of system by adding new modules</a:t>
            </a:r>
          </a:p>
          <a:p>
            <a:pPr lvl="1">
              <a:lnSpc>
                <a:spcPct val="8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800" dirty="0">
                <a:latin typeface="Arial" charset="0"/>
              </a:rPr>
              <a:t>E.g., libraries encapsulating set of functionality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E.g., programming language + compiler abstracts away how the particular CPU works …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9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Summary of End-to-End Principle 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functionality (e.g., reliability) in the network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Doesn’t reduce host implementation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 increase network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Probably increases delay and overhead on all applications even if they don’t need the functionality (e.g. VoIP)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However, implementing in the network can improve performance in some cases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e.g., consider a very lossy link</a:t>
            </a: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15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“Only-if-Sufficient” Interpretation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a function at the lower levels of the system unless it can be completely implemented at this level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Unless you can relieve the burden from hosts, don’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t bother</a:t>
            </a:r>
            <a:endParaRPr lang="en-US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61190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“Only-if-Necessary” Interpretation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anything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 in the network that can be implemented correctly by the hosts</a:t>
            </a:r>
          </a:p>
          <a:p>
            <a:pPr lvl="1"/>
            <a:endParaRPr lang="en-US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Make network layer absolutely minimal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This E2E interpretation trumps performance issues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Increases flexibility, since lower layers stay </a:t>
            </a:r>
            <a:r>
              <a:rPr lang="en-US" b="1">
                <a:latin typeface="Arial" charset="0"/>
                <a:ea typeface="ＭＳ Ｐゴシック" charset="0"/>
                <a:cs typeface="Arial" charset="0"/>
              </a:rPr>
              <a:t>simple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75579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“Only-if-Useful” Interpretation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If hosts can implement functionality correctly, implement it in a lower layer </a:t>
            </a:r>
            <a:r>
              <a:rPr lang="en-US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only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as a performance enhancement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But do so only if it </a:t>
            </a:r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does not impose burden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on applications that do not require that functionality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26494"/>
      </p:ext>
    </p:extLst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 have some tools: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Protocol as motivation</a:t>
            </a:r>
            <a:endParaRPr lang="en-US" dirty="0"/>
          </a:p>
          <a:p>
            <a:r>
              <a:rPr lang="en-US" dirty="0"/>
              <a:t>Examples of the architects process</a:t>
            </a:r>
          </a:p>
          <a:p>
            <a:r>
              <a:rPr lang="en-US" dirty="0"/>
              <a:t>Internet Philosophy and Tensions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007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Distributing Layers Across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Layers are simple if only on a single machine</a:t>
            </a:r>
          </a:p>
          <a:p>
            <a:pPr lvl="1">
              <a:defRPr/>
            </a:pPr>
            <a:r>
              <a:rPr lang="en-US" dirty="0"/>
              <a:t>Just stack of modules interacting with those above/below</a:t>
            </a:r>
          </a:p>
          <a:p>
            <a:pPr lvl="5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But we need to implement layers across machines</a:t>
            </a:r>
          </a:p>
          <a:p>
            <a:pPr lvl="1">
              <a:defRPr/>
            </a:pPr>
            <a:r>
              <a:rPr lang="en-US" dirty="0"/>
              <a:t>Hosts</a:t>
            </a:r>
          </a:p>
          <a:p>
            <a:pPr lvl="1">
              <a:defRPr/>
            </a:pPr>
            <a:r>
              <a:rPr lang="en-US" dirty="0"/>
              <a:t>Routers (switches)</a:t>
            </a:r>
          </a:p>
          <a:p>
            <a:pPr lvl="3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What gets implemented where?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9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Gets Implemented on Host?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Bits arrive on wire, must make it up to application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Therefore, all layers must exist at the host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1180479" y="4157663"/>
            <a:ext cx="22678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source / destination</a:t>
            </a:r>
          </a:p>
        </p:txBody>
      </p:sp>
      <p:graphicFrame>
        <p:nvGraphicFramePr>
          <p:cNvPr id="6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6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8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9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0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1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3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24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25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9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0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1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32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4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5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6" name="Group 85"/>
          <p:cNvGrpSpPr>
            <a:grpSpLocks/>
          </p:cNvGrpSpPr>
          <p:nvPr/>
        </p:nvGrpSpPr>
        <p:grpSpPr bwMode="auto">
          <a:xfrm>
            <a:off x="952499" y="4610100"/>
            <a:ext cx="657225" cy="301625"/>
            <a:chOff x="780" y="1553"/>
            <a:chExt cx="428" cy="190"/>
          </a:xfrm>
        </p:grpSpPr>
        <p:sp>
          <p:nvSpPr>
            <p:cNvPr id="37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8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sp>
        <p:nvSpPr>
          <p:cNvPr id="39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1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>
          <a:xfrm>
            <a:off x="157429" y="242768"/>
            <a:ext cx="8834451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a Router?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/>
              <a:t>Bits arrive on wire</a:t>
            </a:r>
          </a:p>
          <a:p>
            <a:pPr lvl="1">
              <a:defRPr/>
            </a:pPr>
            <a:r>
              <a:rPr lang="en-US" dirty="0"/>
              <a:t>Physical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Packets must be delivered to next-hop </a:t>
            </a:r>
          </a:p>
          <a:p>
            <a:pPr lvl="1">
              <a:defRPr/>
            </a:pPr>
            <a:r>
              <a:rPr lang="en-US" dirty="0" err="1"/>
              <a:t>Datalink</a:t>
            </a:r>
            <a:r>
              <a:rPr lang="en-US" dirty="0"/>
              <a:t>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Routers participate in global delivery </a:t>
            </a:r>
          </a:p>
          <a:p>
            <a:pPr lvl="1">
              <a:defRPr/>
            </a:pPr>
            <a:r>
              <a:rPr lang="en-US" dirty="0"/>
              <a:t>Network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Routers don’t support reliable delivery </a:t>
            </a:r>
          </a:p>
          <a:p>
            <a:pPr lvl="1">
              <a:defRPr/>
            </a:pPr>
            <a:r>
              <a:rPr lang="en-US" dirty="0"/>
              <a:t>Transport layer (and above) </a:t>
            </a:r>
            <a:r>
              <a:rPr lang="en-US" b="1" i="1" u="sng" dirty="0"/>
              <a:t>not</a:t>
            </a:r>
            <a:r>
              <a:rPr lang="en-US" dirty="0"/>
              <a:t> supported</a:t>
            </a:r>
          </a:p>
          <a:p>
            <a:pPr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5931962" y="1391971"/>
            <a:ext cx="1387475" cy="1035050"/>
            <a:chOff x="3601" y="168"/>
            <a:chExt cx="874" cy="652"/>
          </a:xfrm>
        </p:grpSpPr>
        <p:sp>
          <p:nvSpPr>
            <p:cNvPr id="6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7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9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0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" name="Freeform 99"/>
          <p:cNvSpPr>
            <a:spLocks/>
          </p:cNvSpPr>
          <p:nvPr/>
        </p:nvSpPr>
        <p:spPr bwMode="auto">
          <a:xfrm>
            <a:off x="7255937" y="1384033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2" name="Group 100"/>
          <p:cNvGrpSpPr>
            <a:grpSpLocks/>
          </p:cNvGrpSpPr>
          <p:nvPr/>
        </p:nvGrpSpPr>
        <p:grpSpPr bwMode="auto">
          <a:xfrm>
            <a:off x="7859187" y="2211121"/>
            <a:ext cx="766763" cy="433387"/>
            <a:chOff x="3600" y="219"/>
            <a:chExt cx="360" cy="175"/>
          </a:xfrm>
        </p:grpSpPr>
        <p:sp>
          <p:nvSpPr>
            <p:cNvPr id="13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5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6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8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4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5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9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0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1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2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26" name="Group 115"/>
          <p:cNvGrpSpPr>
            <a:grpSpLocks/>
          </p:cNvGrpSpPr>
          <p:nvPr/>
        </p:nvGrpSpPr>
        <p:grpSpPr bwMode="auto">
          <a:xfrm>
            <a:off x="4515912" y="1774558"/>
            <a:ext cx="1479550" cy="303213"/>
            <a:chOff x="332" y="2224"/>
            <a:chExt cx="932" cy="191"/>
          </a:xfrm>
        </p:grpSpPr>
        <p:sp>
          <p:nvSpPr>
            <p:cNvPr id="27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8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9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0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31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2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4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5" name="Group 124"/>
          <p:cNvGrpSpPr>
            <a:grpSpLocks/>
          </p:cNvGrpSpPr>
          <p:nvPr/>
        </p:nvGrpSpPr>
        <p:grpSpPr bwMode="auto">
          <a:xfrm>
            <a:off x="4774675" y="1468171"/>
            <a:ext cx="1208087" cy="303212"/>
            <a:chOff x="501" y="1990"/>
            <a:chExt cx="761" cy="191"/>
          </a:xfrm>
        </p:grpSpPr>
        <p:sp>
          <p:nvSpPr>
            <p:cNvPr id="36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7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8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9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0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1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42" name="Group 140"/>
          <p:cNvGrpSpPr>
            <a:grpSpLocks/>
          </p:cNvGrpSpPr>
          <p:nvPr/>
        </p:nvGrpSpPr>
        <p:grpSpPr bwMode="auto">
          <a:xfrm>
            <a:off x="7546450" y="1834883"/>
            <a:ext cx="1208087" cy="303213"/>
            <a:chOff x="501" y="1990"/>
            <a:chExt cx="761" cy="191"/>
          </a:xfrm>
        </p:grpSpPr>
        <p:sp>
          <p:nvSpPr>
            <p:cNvPr id="43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44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5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6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7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8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49" name="Text Box 166"/>
          <p:cNvSpPr txBox="1">
            <a:spLocks noChangeArrowheads="1"/>
          </p:cNvSpPr>
          <p:nvPr/>
        </p:nvSpPr>
        <p:spPr bwMode="auto">
          <a:xfrm>
            <a:off x="8198912" y="2639746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50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3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>
          <a:xfrm>
            <a:off x="109713" y="274638"/>
            <a:ext cx="8854724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Switches?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793"/>
            <a:ext cx="843229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Switches do what routers do, except they don’t participate in global delivery, just local delivery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They only need to support Physical and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Datalink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Don’t need to support Network layer</a:t>
            </a:r>
          </a:p>
          <a:p>
            <a:pPr lvl="4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Won’t focus on the router/switch distinction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Almost all boxes support network layer these days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Routers have switches but switches do not have routers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7219951" y="558618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7578726" y="6167208"/>
            <a:ext cx="976312" cy="277812"/>
            <a:chOff x="198" y="3765"/>
            <a:chExt cx="693" cy="287"/>
          </a:xfrm>
        </p:grpSpPr>
        <p:sp>
          <p:nvSpPr>
            <p:cNvPr id="7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9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18" name="Group 94"/>
          <p:cNvGrpSpPr>
            <a:grpSpLocks/>
          </p:cNvGrpSpPr>
          <p:nvPr/>
        </p:nvGrpSpPr>
        <p:grpSpPr bwMode="auto">
          <a:xfrm>
            <a:off x="5911851" y="5611583"/>
            <a:ext cx="1387475" cy="733425"/>
            <a:chOff x="4696" y="597"/>
            <a:chExt cx="874" cy="462"/>
          </a:xfrm>
        </p:grpSpPr>
        <p:sp>
          <p:nvSpPr>
            <p:cNvPr id="19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0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1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23" name="Text Box 167"/>
          <p:cNvSpPr txBox="1">
            <a:spLocks noChangeArrowheads="1"/>
          </p:cNvSpPr>
          <p:nvPr/>
        </p:nvSpPr>
        <p:spPr bwMode="auto">
          <a:xfrm>
            <a:off x="8026401" y="643867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grpSp>
        <p:nvGrpSpPr>
          <p:cNvPr id="24" name="Group 115"/>
          <p:cNvGrpSpPr>
            <a:grpSpLocks/>
          </p:cNvGrpSpPr>
          <p:nvPr/>
        </p:nvGrpSpPr>
        <p:grpSpPr bwMode="auto">
          <a:xfrm>
            <a:off x="4238625" y="5683021"/>
            <a:ext cx="1479550" cy="303213"/>
            <a:chOff x="332" y="2224"/>
            <a:chExt cx="932" cy="191"/>
          </a:xfrm>
        </p:grpSpPr>
        <p:sp>
          <p:nvSpPr>
            <p:cNvPr id="25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9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0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1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2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3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1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ChangeArrowheads="1"/>
          </p:cNvSpPr>
          <p:nvPr/>
        </p:nvSpPr>
        <p:spPr bwMode="auto">
          <a:xfrm>
            <a:off x="533400" y="1371600"/>
            <a:ext cx="8077200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</p:spPr>
        <p:txBody>
          <a:bodyPr lIns="90452" tIns="44434" rIns="90452" bIns="44434" anchor="b"/>
          <a:lstStyle/>
          <a:p>
            <a:r>
              <a:rPr lang="en-US">
                <a:latin typeface="Helvetica" charset="0"/>
              </a:rPr>
              <a:t>The Internet </a:t>
            </a:r>
            <a:r>
              <a:rPr lang="en-US" i="1">
                <a:latin typeface="Helvetica" charset="0"/>
              </a:rPr>
              <a:t>Hourglass</a:t>
            </a:r>
            <a:endParaRPr lang="en-US">
              <a:latin typeface="Helvetica" charset="0"/>
            </a:endParaRPr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6254347" y="3555930"/>
            <a:ext cx="572917" cy="287339"/>
          </a:xfrm>
          <a:prstGeom prst="rect">
            <a:avLst/>
          </a:prstGeom>
          <a:solidFill>
            <a:srgbClr val="FF6600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Data Link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7696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There is just </a:t>
            </a:r>
            <a:r>
              <a:rPr lang="en-US" sz="2800" b="0">
                <a:solidFill>
                  <a:srgbClr val="FF0000"/>
                </a:solidFill>
                <a:latin typeface="Arial" charset="0"/>
              </a:rPr>
              <a:t>one</a:t>
            </a:r>
            <a:r>
              <a:rPr lang="en-US" sz="2800" b="0">
                <a:latin typeface="Arial" charset="0"/>
              </a:rPr>
              <a:t> network-layer protocol, </a:t>
            </a:r>
            <a:r>
              <a:rPr lang="en-US" sz="2800">
                <a:latin typeface="Arial" charset="0"/>
              </a:rPr>
              <a:t>IP</a:t>
            </a:r>
            <a:r>
              <a:rPr lang="en-US" sz="2800" b="0">
                <a:latin typeface="Arial" charset="0"/>
              </a:rPr>
              <a:t>.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 </a:t>
            </a:r>
            <a:r>
              <a:rPr lang="ja-JP" altLang="en-US" sz="2800" b="0">
                <a:latin typeface="Arial" charset="0"/>
              </a:rPr>
              <a:t>“</a:t>
            </a:r>
            <a:r>
              <a:rPr lang="en-US" altLang="ja-JP" sz="2800" b="0">
                <a:latin typeface="Arial" charset="0"/>
              </a:rPr>
              <a:t>narrow waist</a:t>
            </a:r>
            <a:r>
              <a:rPr lang="ja-JP" altLang="en-US" sz="2800" b="0">
                <a:latin typeface="Arial" charset="0"/>
              </a:rPr>
              <a:t>”</a:t>
            </a:r>
            <a:r>
              <a:rPr lang="en-US" altLang="ja-JP" sz="2800" b="0">
                <a:latin typeface="Arial" charset="0"/>
              </a:rPr>
              <a:t> facilitates </a:t>
            </a:r>
            <a:r>
              <a:rPr lang="en-US" altLang="ja-JP" sz="2800" b="0">
                <a:solidFill>
                  <a:srgbClr val="FF0000"/>
                </a:solidFill>
                <a:latin typeface="Arial" charset="0"/>
              </a:rPr>
              <a:t>interoperability</a:t>
            </a:r>
            <a:r>
              <a:rPr lang="en-US" altLang="ja-JP" sz="2800" b="0">
                <a:latin typeface="Arial" charset="0"/>
              </a:rPr>
              <a:t>.</a:t>
            </a:r>
            <a:endParaRPr lang="en-US" sz="2800" b="0">
              <a:latin typeface="Arial" charset="0"/>
            </a:endParaRPr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SMTP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NTP</a:t>
            </a:r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DNS</a:t>
            </a:r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609600" y="4457700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Ethernet</a:t>
            </a:r>
            <a:endParaRPr lang="en-US" b="0" baseline="-25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1981200" y="44577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SONET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352800" y="4419600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802.11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64" name="AutoShape 28"/>
          <p:cNvCxnSpPr>
            <a:cxnSpLocks noChangeShapeType="1"/>
            <a:stCxn id="142354" idx="2"/>
            <a:endCxn id="142358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5" name="AutoShape 29"/>
          <p:cNvCxnSpPr>
            <a:cxnSpLocks noChangeShapeType="1"/>
            <a:endCxn id="142358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6" name="AutoShape 30"/>
          <p:cNvCxnSpPr>
            <a:cxnSpLocks noChangeShapeType="1"/>
            <a:stCxn id="142357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7" name="AutoShape 31"/>
          <p:cNvCxnSpPr>
            <a:cxnSpLocks noChangeShapeType="1"/>
            <a:stCxn id="142356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8" name="AutoShape 32"/>
          <p:cNvCxnSpPr>
            <a:cxnSpLocks noChangeShapeType="1"/>
            <a:stCxn id="142358" idx="2"/>
            <a:endCxn id="142360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9" name="AutoShape 33"/>
          <p:cNvCxnSpPr>
            <a:cxnSpLocks noChangeShapeType="1"/>
            <a:stCxn id="142359" idx="2"/>
            <a:endCxn id="142360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0" name="AutoShape 34"/>
          <p:cNvCxnSpPr>
            <a:cxnSpLocks noChangeShapeType="1"/>
            <a:stCxn id="142360" idx="2"/>
            <a:endCxn id="142363" idx="0"/>
          </p:cNvCxnSpPr>
          <p:nvPr/>
        </p:nvCxnSpPr>
        <p:spPr bwMode="auto">
          <a:xfrm>
            <a:off x="2552700" y="4038600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1" name="AutoShape 35"/>
          <p:cNvCxnSpPr>
            <a:cxnSpLocks noChangeShapeType="1"/>
            <a:stCxn id="142360" idx="2"/>
            <a:endCxn id="142361" idx="0"/>
          </p:cNvCxnSpPr>
          <p:nvPr/>
        </p:nvCxnSpPr>
        <p:spPr bwMode="auto">
          <a:xfrm flipH="1">
            <a:off x="1219200" y="4038600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2" name="AutoShape 36"/>
          <p:cNvCxnSpPr>
            <a:cxnSpLocks noChangeShapeType="1"/>
            <a:stCxn id="142360" idx="2"/>
            <a:endCxn id="142362" idx="0"/>
          </p:cNvCxnSpPr>
          <p:nvPr/>
        </p:nvCxnSpPr>
        <p:spPr bwMode="auto">
          <a:xfrm flipH="1">
            <a:off x="2476500" y="4038600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943600" y="28956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Transport</a:t>
            </a:r>
          </a:p>
        </p:txBody>
      </p:sp>
      <p:cxnSp>
        <p:nvCxnSpPr>
          <p:cNvPr id="142374" name="AutoShape 38"/>
          <p:cNvCxnSpPr>
            <a:cxnSpLocks noChangeShapeType="1"/>
            <a:stCxn id="142375" idx="0"/>
            <a:endCxn id="142361" idx="2"/>
          </p:cNvCxnSpPr>
          <p:nvPr/>
        </p:nvCxnSpPr>
        <p:spPr bwMode="auto">
          <a:xfrm flipH="1" flipV="1">
            <a:off x="1219200" y="4914900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20574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Fiber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6" name="AutoShape 40"/>
          <p:cNvCxnSpPr>
            <a:cxnSpLocks noChangeShapeType="1"/>
            <a:stCxn id="142377" idx="0"/>
            <a:endCxn id="142361" idx="2"/>
          </p:cNvCxnSpPr>
          <p:nvPr/>
        </p:nvCxnSpPr>
        <p:spPr bwMode="auto">
          <a:xfrm flipH="1" flipV="1">
            <a:off x="1219200" y="4914900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990600" y="5143500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Copper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8" name="AutoShape 42"/>
          <p:cNvCxnSpPr>
            <a:cxnSpLocks noChangeShapeType="1"/>
            <a:stCxn id="142379" idx="0"/>
            <a:endCxn id="142363" idx="2"/>
          </p:cNvCxnSpPr>
          <p:nvPr/>
        </p:nvCxnSpPr>
        <p:spPr bwMode="auto">
          <a:xfrm flipH="1" flipV="1">
            <a:off x="3810000" y="4953000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36576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Radio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80" name="AutoShape 44"/>
          <p:cNvCxnSpPr>
            <a:cxnSpLocks noChangeShapeType="1"/>
            <a:stCxn id="142375" idx="0"/>
            <a:endCxn id="142362" idx="2"/>
          </p:cNvCxnSpPr>
          <p:nvPr/>
        </p:nvCxnSpPr>
        <p:spPr bwMode="auto">
          <a:xfrm flipH="1" flipV="1">
            <a:off x="2476500" y="4914900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" name="Straight Connector 2"/>
          <p:cNvCxnSpPr/>
          <p:nvPr/>
        </p:nvCxnSpPr>
        <p:spPr>
          <a:xfrm>
            <a:off x="5461812" y="2663950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43150" y="4579938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91200" y="4063672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806024" y="3339016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Block Arc 60"/>
          <p:cNvSpPr/>
          <p:nvPr/>
        </p:nvSpPr>
        <p:spPr>
          <a:xfrm rot="5400000">
            <a:off x="5904800" y="3457157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63" name="Block Arc 62"/>
          <p:cNvSpPr/>
          <p:nvPr/>
        </p:nvSpPr>
        <p:spPr>
          <a:xfrm rot="16200000">
            <a:off x="6792823" y="3462048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6876" y="3555930"/>
            <a:ext cx="375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</a:t>
            </a: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24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Helvetica" charset="0"/>
              </a:rPr>
              <a:t>Computer System Modularity (</a:t>
            </a:r>
            <a:r>
              <a:rPr lang="en-US" dirty="0" err="1">
                <a:latin typeface="Helvetica" charset="0"/>
              </a:rPr>
              <a:t>cnt</a:t>
            </a:r>
            <a:r>
              <a:rPr lang="ja-JP" altLang="en-US" dirty="0">
                <a:latin typeface="Helvetica" charset="0"/>
              </a:rPr>
              <a:t>’</a:t>
            </a:r>
            <a:r>
              <a:rPr lang="en-US" altLang="ja-JP" dirty="0">
                <a:latin typeface="Helvetica" charset="0"/>
              </a:rPr>
              <a:t>d)</a:t>
            </a:r>
            <a:endParaRPr lang="en-US" dirty="0">
              <a:latin typeface="Helvetica" charset="0"/>
            </a:endParaRPr>
          </a:p>
        </p:txBody>
      </p:sp>
      <p:sp>
        <p:nvSpPr>
          <p:cNvPr id="1085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Well-defined interfaces hide information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Isolate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assumptions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Present high-level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abstractions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Arial" charset="0"/>
              </a:rPr>
              <a:t>But can impair performance!</a:t>
            </a:r>
          </a:p>
          <a:p>
            <a:pPr>
              <a:lnSpc>
                <a:spcPct val="90000"/>
              </a:lnSpc>
            </a:pPr>
            <a:endParaRPr lang="en-US" b="1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Ease of implementation </a:t>
            </a:r>
            <a:r>
              <a:rPr lang="en-US" dirty="0" err="1">
                <a:latin typeface="Arial" charset="0"/>
              </a:rPr>
              <a:t>vs</a:t>
            </a:r>
            <a:r>
              <a:rPr lang="en-US" dirty="0">
                <a:latin typeface="Arial" charset="0"/>
              </a:rPr>
              <a:t> worse performance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166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to Standardization?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one implementation used by everyone</a:t>
            </a:r>
          </a:p>
          <a:p>
            <a:pPr lvl="1"/>
            <a:endParaRPr lang="en-US" dirty="0"/>
          </a:p>
          <a:p>
            <a:r>
              <a:rPr lang="en-US" dirty="0"/>
              <a:t>Open-source projects</a:t>
            </a:r>
          </a:p>
          <a:p>
            <a:pPr lvl="1"/>
            <a:r>
              <a:rPr lang="en-US" dirty="0"/>
              <a:t>Which has had more impact, Linux or POSIX?</a:t>
            </a:r>
          </a:p>
          <a:p>
            <a:pPr lvl="1"/>
            <a:endParaRPr lang="en-US" dirty="0"/>
          </a:p>
          <a:p>
            <a:r>
              <a:rPr lang="en-US" dirty="0"/>
              <a:t>Or just sole-sourced implementation</a:t>
            </a:r>
          </a:p>
          <a:p>
            <a:pPr lvl="1"/>
            <a:r>
              <a:rPr lang="en-US" dirty="0"/>
              <a:t>Skype, many P2P implementations, etc.</a:t>
            </a:r>
          </a:p>
          <a:p>
            <a:pPr lvl="1"/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2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4876800" y="205740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</a:rPr>
              <a:t>A Multitude of Apps Problem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19600"/>
            <a:ext cx="7924800" cy="1741488"/>
          </a:xfrm>
        </p:spPr>
        <p:txBody>
          <a:bodyPr/>
          <a:lstStyle/>
          <a:p>
            <a:r>
              <a:rPr lang="en-US" sz="2400">
                <a:latin typeface="Arial" charset="0"/>
              </a:rPr>
              <a:t>Re-implement every application for every technology?</a:t>
            </a:r>
          </a:p>
          <a:p>
            <a:r>
              <a:rPr lang="en-US" sz="2400">
                <a:latin typeface="Arial" charset="0"/>
              </a:rPr>
              <a:t>No! But how does the Internet design avoid this?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819400" y="205740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962400" y="205740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808288" y="213360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962400" y="211772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4945063" y="21177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943600" y="3048000"/>
            <a:ext cx="1066800" cy="762000"/>
            <a:chOff x="3456" y="2400"/>
            <a:chExt cx="672" cy="480"/>
          </a:xfrm>
        </p:grpSpPr>
        <p:sp>
          <p:nvSpPr>
            <p:cNvPr id="100387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8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5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0363" name="Rectangle 13"/>
          <p:cNvSpPr>
            <a:spLocks noChangeArrowheads="1"/>
          </p:cNvSpPr>
          <p:nvPr/>
        </p:nvSpPr>
        <p:spPr bwMode="auto">
          <a:xfrm>
            <a:off x="3276600" y="3048000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Text Box 14"/>
          <p:cNvSpPr txBox="1">
            <a:spLocks noChangeArrowheads="1"/>
          </p:cNvSpPr>
          <p:nvPr/>
        </p:nvSpPr>
        <p:spPr bwMode="auto">
          <a:xfrm>
            <a:off x="3336925" y="3059113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0365" name="Rectangle 15"/>
          <p:cNvSpPr>
            <a:spLocks noChangeArrowheads="1"/>
          </p:cNvSpPr>
          <p:nvPr/>
        </p:nvSpPr>
        <p:spPr bwMode="auto">
          <a:xfrm>
            <a:off x="4724400" y="3048000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6"/>
          <p:cNvSpPr txBox="1">
            <a:spLocks noChangeArrowheads="1"/>
          </p:cNvSpPr>
          <p:nvPr/>
        </p:nvSpPr>
        <p:spPr bwMode="auto">
          <a:xfrm>
            <a:off x="4784725" y="3059113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0367" name="Line 17"/>
          <p:cNvSpPr>
            <a:spLocks noChangeShapeType="1"/>
          </p:cNvSpPr>
          <p:nvPr/>
        </p:nvSpPr>
        <p:spPr bwMode="auto">
          <a:xfrm>
            <a:off x="2438400" y="28194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8" name="Text Box 18"/>
          <p:cNvSpPr txBox="1">
            <a:spLocks noChangeArrowheads="1"/>
          </p:cNvSpPr>
          <p:nvPr/>
        </p:nvSpPr>
        <p:spPr bwMode="auto">
          <a:xfrm>
            <a:off x="871538" y="214471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0369" name="Text Box 19"/>
          <p:cNvSpPr txBox="1">
            <a:spLocks noChangeArrowheads="1"/>
          </p:cNvSpPr>
          <p:nvPr/>
        </p:nvSpPr>
        <p:spPr bwMode="auto">
          <a:xfrm>
            <a:off x="898525" y="3124200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cxnSp>
        <p:nvCxnSpPr>
          <p:cNvPr id="100370" name="AutoShape 20"/>
          <p:cNvCxnSpPr>
            <a:cxnSpLocks noChangeShapeType="1"/>
            <a:stCxn id="100359" idx="2"/>
            <a:endCxn id="100364" idx="0"/>
          </p:cNvCxnSpPr>
          <p:nvPr/>
        </p:nvCxnSpPr>
        <p:spPr bwMode="auto">
          <a:xfrm>
            <a:off x="3309938" y="2530475"/>
            <a:ext cx="606425" cy="528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1" name="AutoShape 21"/>
          <p:cNvCxnSpPr>
            <a:cxnSpLocks noChangeShapeType="1"/>
            <a:stCxn id="100359" idx="2"/>
            <a:endCxn id="100365" idx="0"/>
          </p:cNvCxnSpPr>
          <p:nvPr/>
        </p:nvCxnSpPr>
        <p:spPr bwMode="auto">
          <a:xfrm>
            <a:off x="3309938" y="2530475"/>
            <a:ext cx="1909762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2" name="AutoShape 22"/>
          <p:cNvCxnSpPr>
            <a:cxnSpLocks noChangeShapeType="1"/>
            <a:stCxn id="100360" idx="2"/>
            <a:endCxn id="100363" idx="0"/>
          </p:cNvCxnSpPr>
          <p:nvPr/>
        </p:nvCxnSpPr>
        <p:spPr bwMode="auto">
          <a:xfrm flipH="1">
            <a:off x="3848100" y="2514600"/>
            <a:ext cx="468313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3" name="AutoShape 23"/>
          <p:cNvCxnSpPr>
            <a:cxnSpLocks noChangeShapeType="1"/>
            <a:stCxn id="100358" idx="2"/>
            <a:endCxn id="100365" idx="0"/>
          </p:cNvCxnSpPr>
          <p:nvPr/>
        </p:nvCxnSpPr>
        <p:spPr bwMode="auto">
          <a:xfrm>
            <a:off x="4305300" y="2524125"/>
            <a:ext cx="9144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4" name="AutoShape 24"/>
          <p:cNvCxnSpPr>
            <a:cxnSpLocks noChangeShapeType="1"/>
            <a:stCxn id="100354" idx="2"/>
            <a:endCxn id="100363" idx="0"/>
          </p:cNvCxnSpPr>
          <p:nvPr/>
        </p:nvCxnSpPr>
        <p:spPr bwMode="auto">
          <a:xfrm flipH="1">
            <a:off x="3848100" y="2524125"/>
            <a:ext cx="14478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5" name="AutoShape 25"/>
          <p:cNvCxnSpPr>
            <a:cxnSpLocks noChangeShapeType="1"/>
            <a:stCxn id="100354" idx="2"/>
            <a:endCxn id="100365" idx="0"/>
          </p:cNvCxnSpPr>
          <p:nvPr/>
        </p:nvCxnSpPr>
        <p:spPr bwMode="auto">
          <a:xfrm flipH="1">
            <a:off x="5219700" y="2524125"/>
            <a:ext cx="762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943600" y="2057400"/>
            <a:ext cx="849313" cy="457200"/>
            <a:chOff x="3456" y="1776"/>
            <a:chExt cx="535" cy="288"/>
          </a:xfrm>
        </p:grpSpPr>
        <p:sp>
          <p:nvSpPr>
            <p:cNvPr id="100385" name="Rectangle 27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6" name="Text Box 28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276600" y="2524125"/>
            <a:ext cx="3200400" cy="514350"/>
            <a:chOff x="1776" y="2070"/>
            <a:chExt cx="2016" cy="324"/>
          </a:xfrm>
        </p:grpSpPr>
        <p:cxnSp>
          <p:nvCxnSpPr>
            <p:cNvPr id="100381" name="AutoShape 30"/>
            <p:cNvCxnSpPr>
              <a:cxnSpLocks noChangeShapeType="1"/>
            </p:cNvCxnSpPr>
            <p:nvPr/>
          </p:nvCxnSpPr>
          <p:spPr bwMode="auto">
            <a:xfrm>
              <a:off x="1776" y="2070"/>
              <a:ext cx="2016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2" name="AutoShape 31"/>
            <p:cNvCxnSpPr>
              <a:cxnSpLocks noChangeShapeType="1"/>
            </p:cNvCxnSpPr>
            <p:nvPr/>
          </p:nvCxnSpPr>
          <p:spPr bwMode="auto">
            <a:xfrm>
              <a:off x="2424" y="2070"/>
              <a:ext cx="1368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3" name="AutoShape 32"/>
            <p:cNvCxnSpPr>
              <a:cxnSpLocks noChangeShapeType="1"/>
            </p:cNvCxnSpPr>
            <p:nvPr/>
          </p:nvCxnSpPr>
          <p:spPr bwMode="auto">
            <a:xfrm>
              <a:off x="3048" y="2070"/>
              <a:ext cx="744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4" name="AutoShape 33"/>
            <p:cNvCxnSpPr>
              <a:cxnSpLocks noChangeShapeType="1"/>
            </p:cNvCxnSpPr>
            <p:nvPr/>
          </p:nvCxnSpPr>
          <p:spPr bwMode="auto">
            <a:xfrm>
              <a:off x="3727" y="2070"/>
              <a:ext cx="65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3848100" y="2514600"/>
            <a:ext cx="2525713" cy="523875"/>
            <a:chOff x="2136" y="2064"/>
            <a:chExt cx="1591" cy="330"/>
          </a:xfrm>
        </p:grpSpPr>
        <p:cxnSp>
          <p:nvCxnSpPr>
            <p:cNvPr id="100379" name="AutoShape 35"/>
            <p:cNvCxnSpPr>
              <a:cxnSpLocks noChangeShapeType="1"/>
            </p:cNvCxnSpPr>
            <p:nvPr/>
          </p:nvCxnSpPr>
          <p:spPr bwMode="auto">
            <a:xfrm flipH="1">
              <a:off x="2136" y="2064"/>
              <a:ext cx="1548" cy="33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0" name="AutoShape 36"/>
            <p:cNvCxnSpPr>
              <a:cxnSpLocks noChangeShapeType="1"/>
            </p:cNvCxnSpPr>
            <p:nvPr/>
          </p:nvCxnSpPr>
          <p:spPr bwMode="auto">
            <a:xfrm flipH="1">
              <a:off x="3000" y="2070"/>
              <a:ext cx="727" cy="324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3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9392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4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Solution: Intermediate Layers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</a:rPr>
              <a:t>Introduce intermediate layers that provide </a:t>
            </a: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set of abstractions</a:t>
            </a:r>
            <a:r>
              <a:rPr lang="en-US" sz="2400" dirty="0">
                <a:latin typeface="Arial" charset="0"/>
              </a:rPr>
              <a:t> for various network functionality and technologies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 new app/media implemented only once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Variation on 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000" dirty="0">
                <a:latin typeface="Arial" charset="0"/>
                <a:ea typeface="Arial" charset="0"/>
                <a:cs typeface="Arial" charset="0"/>
              </a:rPr>
              <a:t>add another level of indirection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800600" y="332105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743200" y="332105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886200" y="332105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2732088" y="339725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3886200" y="338137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4868863" y="338137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867400" y="5089525"/>
            <a:ext cx="1066800" cy="762000"/>
            <a:chOff x="3456" y="2400"/>
            <a:chExt cx="672" cy="480"/>
          </a:xfrm>
        </p:grpSpPr>
        <p:sp>
          <p:nvSpPr>
            <p:cNvPr id="102431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2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6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Packet</a:t>
              </a:r>
            </a:p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2411" name="Rectangle 13"/>
          <p:cNvSpPr>
            <a:spLocks noChangeArrowheads="1"/>
          </p:cNvSpPr>
          <p:nvPr/>
        </p:nvSpPr>
        <p:spPr bwMode="auto">
          <a:xfrm>
            <a:off x="3200400" y="5089525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Text Box 14"/>
          <p:cNvSpPr txBox="1">
            <a:spLocks noChangeArrowheads="1"/>
          </p:cNvSpPr>
          <p:nvPr/>
        </p:nvSpPr>
        <p:spPr bwMode="auto">
          <a:xfrm>
            <a:off x="3260725" y="5100638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2413" name="Rectangle 15"/>
          <p:cNvSpPr>
            <a:spLocks noChangeArrowheads="1"/>
          </p:cNvSpPr>
          <p:nvPr/>
        </p:nvSpPr>
        <p:spPr bwMode="auto">
          <a:xfrm>
            <a:off x="4648200" y="5089525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Text Box 16"/>
          <p:cNvSpPr txBox="1">
            <a:spLocks noChangeArrowheads="1"/>
          </p:cNvSpPr>
          <p:nvPr/>
        </p:nvSpPr>
        <p:spPr bwMode="auto">
          <a:xfrm>
            <a:off x="4708525" y="5100638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2415" name="Line 17"/>
          <p:cNvSpPr>
            <a:spLocks noChangeShapeType="1"/>
          </p:cNvSpPr>
          <p:nvPr/>
        </p:nvSpPr>
        <p:spPr bwMode="auto">
          <a:xfrm flipV="1">
            <a:off x="2514600" y="40989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6" name="Text Box 18"/>
          <p:cNvSpPr txBox="1">
            <a:spLocks noChangeArrowheads="1"/>
          </p:cNvSpPr>
          <p:nvPr/>
        </p:nvSpPr>
        <p:spPr bwMode="auto">
          <a:xfrm>
            <a:off x="795338" y="340836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2417" name="Text Box 19"/>
          <p:cNvSpPr txBox="1">
            <a:spLocks noChangeArrowheads="1"/>
          </p:cNvSpPr>
          <p:nvPr/>
        </p:nvSpPr>
        <p:spPr bwMode="auto">
          <a:xfrm>
            <a:off x="822325" y="5165725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67400" y="3321050"/>
            <a:ext cx="849313" cy="457200"/>
            <a:chOff x="3456" y="1776"/>
            <a:chExt cx="535" cy="288"/>
          </a:xfrm>
        </p:grpSpPr>
        <p:sp>
          <p:nvSpPr>
            <p:cNvPr id="102429" name="Rectangle 21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0" name="Text Box 22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sp>
        <p:nvSpPr>
          <p:cNvPr id="102419" name="Rectangle 23"/>
          <p:cNvSpPr>
            <a:spLocks noChangeArrowheads="1"/>
          </p:cNvSpPr>
          <p:nvPr/>
        </p:nvSpPr>
        <p:spPr bwMode="auto">
          <a:xfrm>
            <a:off x="3886200" y="4343400"/>
            <a:ext cx="1447800" cy="228600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Line 24"/>
          <p:cNvSpPr>
            <a:spLocks noChangeShapeType="1"/>
          </p:cNvSpPr>
          <p:nvPr/>
        </p:nvSpPr>
        <p:spPr bwMode="auto">
          <a:xfrm flipV="1">
            <a:off x="2514600" y="47847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1" name="Text Box 25"/>
          <p:cNvSpPr txBox="1">
            <a:spLocks noChangeArrowheads="1"/>
          </p:cNvSpPr>
          <p:nvPr/>
        </p:nvSpPr>
        <p:spPr bwMode="auto">
          <a:xfrm>
            <a:off x="838200" y="4114800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Intermediate </a:t>
            </a:r>
          </a:p>
          <a:p>
            <a:pPr algn="l"/>
            <a:r>
              <a:rPr lang="en-US">
                <a:latin typeface="Arial" charset="0"/>
              </a:rPr>
              <a:t>layers</a:t>
            </a:r>
          </a:p>
        </p:txBody>
      </p:sp>
      <p:cxnSp>
        <p:nvCxnSpPr>
          <p:cNvPr id="102422" name="AutoShape 26"/>
          <p:cNvCxnSpPr>
            <a:cxnSpLocks noChangeShapeType="1"/>
            <a:stCxn id="102405" idx="2"/>
            <a:endCxn id="102419" idx="0"/>
          </p:cNvCxnSpPr>
          <p:nvPr/>
        </p:nvCxnSpPr>
        <p:spPr bwMode="auto">
          <a:xfrm>
            <a:off x="3200400" y="3787775"/>
            <a:ext cx="14097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3" name="AutoShape 27"/>
          <p:cNvCxnSpPr>
            <a:cxnSpLocks noChangeShapeType="1"/>
            <a:stCxn id="102406" idx="2"/>
            <a:endCxn id="102419" idx="0"/>
          </p:cNvCxnSpPr>
          <p:nvPr/>
        </p:nvCxnSpPr>
        <p:spPr bwMode="auto">
          <a:xfrm>
            <a:off x="4229100" y="3787775"/>
            <a:ext cx="3810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4" name="AutoShape 28"/>
          <p:cNvCxnSpPr>
            <a:cxnSpLocks noChangeShapeType="1"/>
            <a:stCxn id="102404" idx="2"/>
            <a:endCxn id="102419" idx="0"/>
          </p:cNvCxnSpPr>
          <p:nvPr/>
        </p:nvCxnSpPr>
        <p:spPr bwMode="auto">
          <a:xfrm flipH="1">
            <a:off x="4610100" y="3787775"/>
            <a:ext cx="6096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5" name="AutoShape 29"/>
          <p:cNvCxnSpPr>
            <a:cxnSpLocks noChangeShapeType="1"/>
            <a:stCxn id="102419" idx="2"/>
            <a:endCxn id="102411" idx="0"/>
          </p:cNvCxnSpPr>
          <p:nvPr/>
        </p:nvCxnSpPr>
        <p:spPr bwMode="auto">
          <a:xfrm flipH="1">
            <a:off x="3771900" y="4584700"/>
            <a:ext cx="8382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6" name="AutoShape 30"/>
          <p:cNvCxnSpPr>
            <a:cxnSpLocks noChangeShapeType="1"/>
            <a:stCxn id="102419" idx="2"/>
            <a:endCxn id="102413" idx="0"/>
          </p:cNvCxnSpPr>
          <p:nvPr/>
        </p:nvCxnSpPr>
        <p:spPr bwMode="auto">
          <a:xfrm>
            <a:off x="4610100" y="4584700"/>
            <a:ext cx="5334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39039" name="AutoShape 31"/>
          <p:cNvCxnSpPr>
            <a:cxnSpLocks noChangeShapeType="1"/>
            <a:stCxn id="102429" idx="2"/>
            <a:endCxn id="102419" idx="0"/>
          </p:cNvCxnSpPr>
          <p:nvPr/>
        </p:nvCxnSpPr>
        <p:spPr bwMode="auto">
          <a:xfrm flipH="1">
            <a:off x="4610100" y="3787775"/>
            <a:ext cx="1687513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39040" name="AutoShape 32"/>
          <p:cNvCxnSpPr>
            <a:cxnSpLocks noChangeShapeType="1"/>
            <a:stCxn id="102419" idx="2"/>
            <a:endCxn id="102431" idx="0"/>
          </p:cNvCxnSpPr>
          <p:nvPr/>
        </p:nvCxnSpPr>
        <p:spPr bwMode="auto">
          <a:xfrm>
            <a:off x="4610100" y="4584700"/>
            <a:ext cx="1790700" cy="4953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484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Network System Modularity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>
                <a:latin typeface="Arial" charset="0"/>
              </a:rPr>
              <a:t>Like software modularity, but:</a:t>
            </a:r>
          </a:p>
          <a:p>
            <a:r>
              <a:rPr lang="en-US">
                <a:latin typeface="Arial" charset="0"/>
              </a:rPr>
              <a:t>Implementation is distributed </a:t>
            </a:r>
            <a:r>
              <a:rPr lang="en-US" dirty="0">
                <a:latin typeface="Arial" charset="0"/>
              </a:rPr>
              <a:t>across many machines (routers and hosts)</a:t>
            </a:r>
          </a:p>
          <a:p>
            <a:r>
              <a:rPr lang="en-US" dirty="0">
                <a:latin typeface="Arial" charset="0"/>
              </a:rPr>
              <a:t>Must decide: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Layering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End-to-End Principle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state is stored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Fate-sharing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048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Layering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26" y="1226105"/>
            <a:ext cx="8782178" cy="4525963"/>
          </a:xfrm>
        </p:spPr>
        <p:txBody>
          <a:bodyPr/>
          <a:lstStyle/>
          <a:p>
            <a:r>
              <a:rPr lang="en-US" dirty="0"/>
              <a:t>A restricted form of abstraction: system functions are divided into layers, one built upon another</a:t>
            </a:r>
          </a:p>
          <a:p>
            <a:r>
              <a:rPr lang="en-US" dirty="0"/>
              <a:t>Often called a </a:t>
            </a:r>
            <a:r>
              <a:rPr lang="en-US" i="1" dirty="0"/>
              <a:t>stack</a:t>
            </a:r>
            <a:r>
              <a:rPr lang="en-US" dirty="0"/>
              <a:t>; but </a:t>
            </a:r>
            <a:r>
              <a:rPr lang="en-US" b="1" dirty="0"/>
              <a:t>not</a:t>
            </a:r>
            <a:r>
              <a:rPr lang="en-US" dirty="0"/>
              <a:t> a data structure!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 descr="voicestac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33" y="2802504"/>
            <a:ext cx="4597110" cy="405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854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Layers and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Interaction only between adjacent layers</a:t>
            </a:r>
          </a:p>
          <a:p>
            <a:r>
              <a:rPr lang="en-US" i="1" dirty="0"/>
              <a:t>layer n </a:t>
            </a:r>
            <a:r>
              <a:rPr lang="en-US" dirty="0"/>
              <a:t>uses services provided by </a:t>
            </a:r>
            <a:r>
              <a:rPr lang="en-US" i="1" dirty="0"/>
              <a:t>layer n-1 </a:t>
            </a:r>
          </a:p>
          <a:p>
            <a:r>
              <a:rPr lang="en-US" i="1" dirty="0"/>
              <a:t>layer n </a:t>
            </a:r>
            <a:r>
              <a:rPr lang="en-US" dirty="0"/>
              <a:t>provides service to </a:t>
            </a:r>
            <a:r>
              <a:rPr lang="en-US" i="1" dirty="0"/>
              <a:t>layer n+1</a:t>
            </a:r>
          </a:p>
          <a:p>
            <a:r>
              <a:rPr lang="en-US" dirty="0"/>
              <a:t>Bottom layer is physical media</a:t>
            </a:r>
          </a:p>
          <a:p>
            <a:r>
              <a:rPr lang="en-US" dirty="0"/>
              <a:t>Top layer is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Picture 4" descr="layerupdown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41" y="3352716"/>
            <a:ext cx="25527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730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Entities and Peers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216261"/>
            <a:ext cx="8683723" cy="3765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Entity</a:t>
            </a:r>
            <a:r>
              <a:rPr lang="en-US" dirty="0"/>
              <a:t> – a </a:t>
            </a:r>
            <a:r>
              <a:rPr lang="en-US" i="1" dirty="0"/>
              <a:t>thing</a:t>
            </a:r>
            <a:r>
              <a:rPr lang="en-US" dirty="0"/>
              <a:t> (an independent existence)</a:t>
            </a:r>
          </a:p>
          <a:p>
            <a:pPr marL="0" indent="0">
              <a:buNone/>
            </a:pPr>
            <a:r>
              <a:rPr lang="en-US" dirty="0"/>
              <a:t>Entities </a:t>
            </a:r>
            <a:r>
              <a:rPr lang="en-US" i="1" dirty="0"/>
              <a:t>interact</a:t>
            </a:r>
            <a:r>
              <a:rPr lang="en-US" dirty="0"/>
              <a:t> with the layers above and below</a:t>
            </a:r>
          </a:p>
          <a:p>
            <a:pPr marL="0" indent="0">
              <a:buNone/>
            </a:pPr>
            <a:r>
              <a:rPr lang="en-US" dirty="0"/>
              <a:t>Entities </a:t>
            </a:r>
            <a:r>
              <a:rPr lang="en-US" i="1" dirty="0"/>
              <a:t>communicate</a:t>
            </a:r>
            <a:r>
              <a:rPr lang="en-US" dirty="0"/>
              <a:t> with </a:t>
            </a:r>
            <a:r>
              <a:rPr lang="en-US" i="1" dirty="0"/>
              <a:t>peer</a:t>
            </a:r>
            <a:r>
              <a:rPr lang="en-US" dirty="0"/>
              <a:t> entities</a:t>
            </a:r>
          </a:p>
          <a:p>
            <a:pPr lvl="1"/>
            <a:r>
              <a:rPr lang="en-US" sz="2400" dirty="0"/>
              <a:t>same level but different place (</a:t>
            </a:r>
            <a:r>
              <a:rPr lang="en-US" sz="2400" dirty="0" err="1"/>
              <a:t>eg</a:t>
            </a:r>
            <a:r>
              <a:rPr lang="en-US" sz="2400" dirty="0"/>
              <a:t> different person, different box, different host)</a:t>
            </a:r>
          </a:p>
          <a:p>
            <a:pPr marL="0" indent="0">
              <a:buNone/>
            </a:pPr>
            <a:r>
              <a:rPr lang="en-US" dirty="0"/>
              <a:t>Communications between peers is supported by entities at the lower layers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 descr="two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878" y="4618306"/>
            <a:ext cx="36957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58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Entities and Peers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19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Entities usually do something useful</a:t>
            </a:r>
          </a:p>
          <a:p>
            <a:pPr lvl="1"/>
            <a:r>
              <a:rPr lang="en-US" dirty="0"/>
              <a:t>Encryption – Error correction – Reliable Delivery</a:t>
            </a:r>
          </a:p>
          <a:p>
            <a:pPr lvl="1"/>
            <a:r>
              <a:rPr lang="en-US" dirty="0"/>
              <a:t>Nothing at all is also reasonable</a:t>
            </a:r>
          </a:p>
          <a:p>
            <a:pPr marL="0" indent="0">
              <a:buNone/>
            </a:pPr>
            <a:r>
              <a:rPr lang="en-US" dirty="0"/>
              <a:t>Not all communications is end-to-end</a:t>
            </a:r>
          </a:p>
          <a:p>
            <a:pPr marL="0" indent="0">
              <a:buNone/>
            </a:pPr>
            <a:r>
              <a:rPr lang="en-US" dirty="0"/>
              <a:t>Examples for things in the middle</a:t>
            </a:r>
          </a:p>
          <a:p>
            <a:pPr lvl="1"/>
            <a:r>
              <a:rPr lang="en-US" dirty="0"/>
              <a:t>IP Router – Mobile Phone Cell Tower</a:t>
            </a:r>
          </a:p>
          <a:p>
            <a:pPr lvl="1"/>
            <a:r>
              <a:rPr lang="en-US" dirty="0"/>
              <a:t>Person translating French to 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gateway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856" y="4984073"/>
            <a:ext cx="50673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92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34795</TotalTime>
  <Words>2092</Words>
  <Application>Microsoft Macintosh PowerPoint</Application>
  <PresentationFormat>On-screen Show (4:3)</PresentationFormat>
  <Paragraphs>583</Paragraphs>
  <Slides>42</Slides>
  <Notes>27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ＭＳ Ｐゴシック</vt:lpstr>
      <vt:lpstr>Arial</vt:lpstr>
      <vt:lpstr>Calibri</vt:lpstr>
      <vt:lpstr>Helvetica</vt:lpstr>
      <vt:lpstr>Times New Roman</vt:lpstr>
      <vt:lpstr>Wingdings</vt:lpstr>
      <vt:lpstr>Office Theme</vt:lpstr>
      <vt:lpstr>Clip</vt:lpstr>
      <vt:lpstr>Topic 2 – Architecture and Philosophy </vt:lpstr>
      <vt:lpstr>Abstraction Concept</vt:lpstr>
      <vt:lpstr>Computer System Modularity</vt:lpstr>
      <vt:lpstr>Computer System Modularity (cnt’d)</vt:lpstr>
      <vt:lpstr>Network System Modularity</vt:lpstr>
      <vt:lpstr>Layering Concept</vt:lpstr>
      <vt:lpstr>Layers and Communications</vt:lpstr>
      <vt:lpstr>Entities and Peers</vt:lpstr>
      <vt:lpstr>Entities and Peers</vt:lpstr>
      <vt:lpstr>Layering and Embedding</vt:lpstr>
      <vt:lpstr>Example Embedding (also called Encapsulation)</vt:lpstr>
      <vt:lpstr>Internet protocol stack versus OSI Reference Model</vt:lpstr>
      <vt:lpstr>ISO/OSI reference model</vt:lpstr>
      <vt:lpstr>What is a protocol?</vt:lpstr>
      <vt:lpstr>What is a protocol?</vt:lpstr>
      <vt:lpstr>Protocol Standardization</vt:lpstr>
      <vt:lpstr>So many Standards Problem</vt:lpstr>
      <vt:lpstr>INTERnet Solution</vt:lpstr>
      <vt:lpstr>Internet Design Goals (Clark ‘88)</vt:lpstr>
      <vt:lpstr>Real Goals</vt:lpstr>
      <vt:lpstr>In the context of the Internet</vt:lpstr>
      <vt:lpstr>Three Observations</vt:lpstr>
      <vt:lpstr>Layering Crucial to Internet’s Success</vt:lpstr>
      <vt:lpstr>What are some of the drawbacks of protocols and layering?</vt:lpstr>
      <vt:lpstr>Drawbacks of Layering</vt:lpstr>
      <vt:lpstr>Placing Network Functionality</vt:lpstr>
      <vt:lpstr>Basic Observation</vt:lpstr>
      <vt:lpstr>Example: Reliable File Transfer</vt:lpstr>
      <vt:lpstr>Discussion</vt:lpstr>
      <vt:lpstr>Summary of End-to-End Principle </vt:lpstr>
      <vt:lpstr>“Only-if-Sufficient” Interpretation</vt:lpstr>
      <vt:lpstr>“Only-if-Necessary” Interpretation</vt:lpstr>
      <vt:lpstr>“Only-if-Useful” Interpretation</vt:lpstr>
      <vt:lpstr>We have some tools:</vt:lpstr>
      <vt:lpstr>Distributing Layers Across Network</vt:lpstr>
      <vt:lpstr>What Gets Implemented on Host?</vt:lpstr>
      <vt:lpstr>What Gets Implemented on a Router?</vt:lpstr>
      <vt:lpstr>What Gets Implemented on Switches?</vt:lpstr>
      <vt:lpstr>The Internet Hourglass</vt:lpstr>
      <vt:lpstr>Alternative to Standardization?</vt:lpstr>
      <vt:lpstr>A Multitude of Apps Problem</vt:lpstr>
      <vt:lpstr>Solution: Intermediate Layers</vt:lpstr>
    </vt:vector>
  </TitlesOfParts>
  <Company> 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Andrew Moore</cp:lastModifiedBy>
  <cp:revision>68</cp:revision>
  <cp:lastPrinted>2019-01-15T00:14:32Z</cp:lastPrinted>
  <dcterms:created xsi:type="dcterms:W3CDTF">2012-01-19T09:48:16Z</dcterms:created>
  <dcterms:modified xsi:type="dcterms:W3CDTF">2019-01-15T00:14:55Z</dcterms:modified>
</cp:coreProperties>
</file>