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8"/>
  </p:notesMasterIdLst>
  <p:handoutMasterIdLst>
    <p:handoutMasterId r:id="rId89"/>
  </p:handoutMasterIdLst>
  <p:sldIdLst>
    <p:sldId id="1669" r:id="rId2"/>
    <p:sldId id="1892" r:id="rId3"/>
    <p:sldId id="1900" r:id="rId4"/>
    <p:sldId id="1888" r:id="rId5"/>
    <p:sldId id="1576" r:id="rId6"/>
    <p:sldId id="1578" r:id="rId7"/>
    <p:sldId id="1579" r:id="rId8"/>
    <p:sldId id="1580" r:id="rId9"/>
    <p:sldId id="1581" r:id="rId10"/>
    <p:sldId id="1582" r:id="rId11"/>
    <p:sldId id="1586" r:id="rId12"/>
    <p:sldId id="1587" r:id="rId13"/>
    <p:sldId id="1588" r:id="rId14"/>
    <p:sldId id="1589" r:id="rId15"/>
    <p:sldId id="1590" r:id="rId16"/>
    <p:sldId id="1591" r:id="rId17"/>
    <p:sldId id="1592" r:id="rId18"/>
    <p:sldId id="1593" r:id="rId19"/>
    <p:sldId id="1594" r:id="rId20"/>
    <p:sldId id="1595" r:id="rId21"/>
    <p:sldId id="1596" r:id="rId22"/>
    <p:sldId id="1597" r:id="rId23"/>
    <p:sldId id="1598" r:id="rId24"/>
    <p:sldId id="1599" r:id="rId25"/>
    <p:sldId id="1901" r:id="rId26"/>
    <p:sldId id="1602" r:id="rId27"/>
    <p:sldId id="1603" r:id="rId28"/>
    <p:sldId id="1889" r:id="rId29"/>
    <p:sldId id="1907" r:id="rId30"/>
    <p:sldId id="1606" r:id="rId31"/>
    <p:sldId id="1607" r:id="rId32"/>
    <p:sldId id="1608" r:id="rId33"/>
    <p:sldId id="1700" r:id="rId34"/>
    <p:sldId id="1609" r:id="rId35"/>
    <p:sldId id="1610" r:id="rId36"/>
    <p:sldId id="1701" r:id="rId37"/>
    <p:sldId id="1611" r:id="rId38"/>
    <p:sldId id="1902" r:id="rId39"/>
    <p:sldId id="1614" r:id="rId40"/>
    <p:sldId id="1615" r:id="rId41"/>
    <p:sldId id="1616" r:id="rId42"/>
    <p:sldId id="1617" r:id="rId43"/>
    <p:sldId id="1618" r:id="rId44"/>
    <p:sldId id="1620" r:id="rId45"/>
    <p:sldId id="1621" r:id="rId46"/>
    <p:sldId id="1903" r:id="rId47"/>
    <p:sldId id="1633" r:id="rId48"/>
    <p:sldId id="1634" r:id="rId49"/>
    <p:sldId id="1635" r:id="rId50"/>
    <p:sldId id="1636" r:id="rId51"/>
    <p:sldId id="1637" r:id="rId52"/>
    <p:sldId id="1638" r:id="rId53"/>
    <p:sldId id="1639" r:id="rId54"/>
    <p:sldId id="1640" r:id="rId55"/>
    <p:sldId id="1904" r:id="rId56"/>
    <p:sldId id="1703" r:id="rId57"/>
    <p:sldId id="1707" r:id="rId58"/>
    <p:sldId id="1709" r:id="rId59"/>
    <p:sldId id="1708" r:id="rId60"/>
    <p:sldId id="1704" r:id="rId61"/>
    <p:sldId id="1705" r:id="rId62"/>
    <p:sldId id="1706" r:id="rId63"/>
    <p:sldId id="1905" r:id="rId64"/>
    <p:sldId id="1742" r:id="rId65"/>
    <p:sldId id="1743" r:id="rId66"/>
    <p:sldId id="1744" r:id="rId67"/>
    <p:sldId id="1745" r:id="rId68"/>
    <p:sldId id="1746" r:id="rId69"/>
    <p:sldId id="1747" r:id="rId70"/>
    <p:sldId id="1748" r:id="rId71"/>
    <p:sldId id="1749" r:id="rId72"/>
    <p:sldId id="1750" r:id="rId73"/>
    <p:sldId id="1751" r:id="rId74"/>
    <p:sldId id="1752" r:id="rId75"/>
    <p:sldId id="1753" r:id="rId76"/>
    <p:sldId id="1754" r:id="rId77"/>
    <p:sldId id="1755" r:id="rId78"/>
    <p:sldId id="1756" r:id="rId79"/>
    <p:sldId id="1757" r:id="rId80"/>
    <p:sldId id="1758" r:id="rId81"/>
    <p:sldId id="1759" r:id="rId82"/>
    <p:sldId id="1760" r:id="rId83"/>
    <p:sldId id="1761" r:id="rId84"/>
    <p:sldId id="1762" r:id="rId85"/>
    <p:sldId id="1763" r:id="rId86"/>
    <p:sldId id="1764" r:id="rId87"/>
  </p:sldIdLst>
  <p:sldSz cx="9144000" cy="6858000" type="screen4x3"/>
  <p:notesSz cx="7315200" cy="9601200"/>
  <p:custShowLst>
    <p:custShow name="Lecture 4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F3"/>
    <a:srgbClr val="000000"/>
    <a:srgbClr val="FFFFCC"/>
    <a:srgbClr val="FFF1C9"/>
    <a:srgbClr val="336699"/>
    <a:srgbClr val="759CCB"/>
    <a:srgbClr val="8EA5CB"/>
    <a:srgbClr val="628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50" autoAdjust="0"/>
    <p:restoredTop sz="94704" autoAdjust="0"/>
  </p:normalViewPr>
  <p:slideViewPr>
    <p:cSldViewPr snapToGrid="0" snapToObjects="1">
      <p:cViewPr varScale="1">
        <p:scale>
          <a:sx n="117" d="100"/>
          <a:sy n="117" d="100"/>
        </p:scale>
        <p:origin x="1248" y="108"/>
      </p:cViewPr>
      <p:guideLst>
        <p:guide orient="horz" pos="172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napToObjects="1">
      <p:cViewPr varScale="1">
        <p:scale>
          <a:sx n="102" d="100"/>
          <a:sy n="102" d="100"/>
        </p:scale>
        <p:origin x="-534" y="-90"/>
      </p:cViewPr>
      <p:guideLst>
        <p:guide orient="horz" pos="3024"/>
        <p:guide pos="230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70490" cy="4794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Lucida Sans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002" y="0"/>
            <a:ext cx="3170490" cy="4794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E7CDA-BBFD-47AB-8781-FD17CDB70427}" type="datetimeFigureOut">
              <a:rPr lang="en-GB" smtClean="0">
                <a:latin typeface="Lucida Sans" pitchFamily="34" charset="0"/>
              </a:rPr>
              <a:pPr/>
              <a:t>01/11/2017</a:t>
            </a:fld>
            <a:endParaRPr lang="en-GB" dirty="0">
              <a:latin typeface="Lucida Sans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219"/>
            <a:ext cx="3170490" cy="4794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Lucida Sans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002" y="9120219"/>
            <a:ext cx="3170490" cy="4794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AACDB-BD2E-4400-AFD3-DB668761EF65}" type="slidenum">
              <a:rPr lang="en-GB" smtClean="0">
                <a:latin typeface="Lucida Sans" pitchFamily="34" charset="0"/>
              </a:rPr>
              <a:pPr/>
              <a:t>‹#›</a:t>
            </a:fld>
            <a:endParaRPr lang="en-GB" dirty="0">
              <a:latin typeface="Lucida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85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ucida Sans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ucida Sans" pitchFamily="34" charset="0"/>
              </a:defRPr>
            </a:lvl1pPr>
          </a:lstStyle>
          <a:p>
            <a:fld id="{C27A743F-E6A2-46AD-B2EC-A7B83258A81D}" type="datetimeFigureOut">
              <a:rPr lang="en-US" smtClean="0"/>
              <a:pPr/>
              <a:t>11/1/2017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ucida Sans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ucida Sans" pitchFamily="34" charset="0"/>
              </a:defRPr>
            </a:lvl1pPr>
          </a:lstStyle>
          <a:p>
            <a:fld id="{2001E3C9-965C-4E11-8185-3685C722420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363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7020272" y="0"/>
            <a:ext cx="2123728" cy="954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itle 7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6552728" cy="2911208"/>
          </a:xfrm>
        </p:spPr>
        <p:txBody>
          <a:bodyPr anchor="ctr" anchorCtr="0"/>
          <a:lstStyle>
            <a:lvl1pPr marR="9144" algn="l">
              <a:defRPr sz="4000" b="1" cap="all" spc="0" baseline="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323528" y="5013176"/>
            <a:ext cx="6408712" cy="1224136"/>
          </a:xfrm>
        </p:spPr>
        <p:txBody>
          <a:bodyPr lIns="100584" tIns="45720" anchor="ctr" anchorCtr="0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8313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d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4454"/>
          </a:xfrm>
          <a:prstGeom prst="rect">
            <a:avLst/>
          </a:prstGeom>
          <a:gradFill>
            <a:gsLst>
              <a:gs pos="0">
                <a:schemeClr val="tx1">
                  <a:lumMod val="85000"/>
                  <a:lumOff val="15000"/>
                </a:schemeClr>
              </a:gs>
              <a:gs pos="60000">
                <a:schemeClr val="tx1">
                  <a:lumMod val="85000"/>
                  <a:lumOff val="1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76256" y="6376243"/>
            <a:ext cx="173434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fld id="{2353FB8C-999A-4BEE-92BC-C8D68BE53E5C}" type="datetime1">
              <a:rPr lang="en-GB" smtClean="0"/>
              <a:pPr/>
              <a:t>01/11/2017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76243"/>
            <a:ext cx="5562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r>
              <a:rPr lang="en-GB" dirty="0" smtClean="0"/>
              <a:t>Non-blocking data structures and transactional memory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fld id="{2DE773B2-3EED-4E82-9F71-D324A259DCE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476672"/>
            <a:ext cx="8064896" cy="5472608"/>
          </a:xfrm>
        </p:spPr>
        <p:txBody>
          <a:bodyPr/>
          <a:lstStyle>
            <a:lvl1pPr marL="68580" indent="0">
              <a:buNone/>
              <a:defRPr>
                <a:solidFill>
                  <a:schemeClr val="bg1"/>
                </a:solidFill>
                <a:latin typeface="Lucida Console" pitchFamily="49" charset="0"/>
                <a:cs typeface="Consolas" pitchFamily="49" charset="0"/>
              </a:defRPr>
            </a:lvl1pPr>
            <a:lvl2pPr marL="454914" indent="0">
              <a:buNone/>
              <a:defRPr/>
            </a:lvl2pPr>
            <a:lvl3pPr marL="768096" indent="0">
              <a:buNone/>
              <a:defRPr/>
            </a:lvl3pPr>
            <a:lvl4pPr marL="1033272" indent="0">
              <a:buNone/>
              <a:defRPr/>
            </a:lvl4pPr>
            <a:lvl5pPr marL="1271016" indent="0">
              <a:buNone/>
              <a:defRPr/>
            </a:lvl5pPr>
            <a:extLst/>
          </a:lstStyle>
          <a:p>
            <a:pPr lvl="0" eaLnBrk="1" latinLnBrk="0" hangingPunct="1"/>
            <a:r>
              <a:rPr lang="en-US" dirty="0" smtClean="0"/>
              <a:t>&lt;</a:t>
            </a:r>
            <a:r>
              <a:rPr lang="en-US" dirty="0" err="1" smtClean="0"/>
              <a:t>yourCodeHere</a:t>
            </a:r>
            <a:r>
              <a:rPr lang="en-US" dirty="0" smtClean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929655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5536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138736" y="1484784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3"/>
          <p:cNvSpPr>
            <a:spLocks noGrp="1"/>
          </p:cNvSpPr>
          <p:nvPr>
            <p:ph type="body" idx="4294967295"/>
          </p:nvPr>
        </p:nvSpPr>
        <p:spPr>
          <a:xfrm>
            <a:off x="467543" y="1556792"/>
            <a:ext cx="2392081" cy="360040"/>
          </a:xfrm>
          <a:solidFill>
            <a:srgbClr val="92D050"/>
          </a:solidFill>
        </p:spPr>
        <p:txBody>
          <a:bodyPr lIns="36000" tIns="36000">
            <a:noAutofit/>
          </a:bodyPr>
          <a:lstStyle>
            <a:lvl1pPr marL="68580" indent="0" algn="l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sz="2000" dirty="0" smtClean="0"/>
              <a:t>THE BENEFITS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13672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341064"/>
            <a:ext cx="8452440" cy="463889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09" t="68920" b="15498"/>
          <a:stretch/>
        </p:blipFill>
        <p:spPr>
          <a:xfrm>
            <a:off x="6108970" y="5373216"/>
            <a:ext cx="3035030" cy="1008112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Rectangle 23"/>
          <p:cNvSpPr/>
          <p:nvPr userDrawn="1"/>
        </p:nvSpPr>
        <p:spPr>
          <a:xfrm>
            <a:off x="6876256" y="5373216"/>
            <a:ext cx="2267744" cy="1008111"/>
          </a:xfrm>
          <a:prstGeom prst="rect">
            <a:avLst/>
          </a:prstGeom>
          <a:solidFill>
            <a:srgbClr val="FFCC00">
              <a:alpha val="6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49040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7544" y="1783317"/>
            <a:ext cx="8064896" cy="756696"/>
          </a:xfrm>
        </p:spPr>
        <p:txBody>
          <a:bodyPr/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Note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3178638"/>
            <a:ext cx="8064500" cy="3679362"/>
          </a:xfrm>
        </p:spPr>
        <p:txBody>
          <a:bodyPr>
            <a:normAutofit/>
          </a:bodyPr>
          <a:lstStyle>
            <a:lvl1pPr>
              <a:buClr>
                <a:schemeClr val="accent2">
                  <a:lumMod val="50000"/>
                </a:schemeClr>
              </a:buClr>
              <a:defRPr sz="2000"/>
            </a:lvl1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7544" y="2421933"/>
            <a:ext cx="8064896" cy="756696"/>
          </a:xfrm>
        </p:spPr>
        <p:txBody>
          <a:bodyPr/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Note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070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79193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512064"/>
            <a:ext cx="8229600" cy="756696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552" y="1279301"/>
            <a:ext cx="4038600" cy="4741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552" y="1279301"/>
            <a:ext cx="4038600" cy="4741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554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512064"/>
            <a:ext cx="8171632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484784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7377" y="1484784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39552" y="2134071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7377" y="2134071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601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7544" y="498376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557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09" t="71146" b="15498"/>
          <a:stretch/>
        </p:blipFill>
        <p:spPr>
          <a:xfrm>
            <a:off x="6108970" y="5517232"/>
            <a:ext cx="3035030" cy="86409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5517232"/>
            <a:ext cx="6876256" cy="864095"/>
          </a:xfrm>
          <a:prstGeom prst="rect">
            <a:avLst/>
          </a:prstGeom>
          <a:solidFill>
            <a:schemeClr val="tx2">
              <a:alpha val="8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6876256" y="5517232"/>
            <a:ext cx="2267744" cy="864095"/>
          </a:xfrm>
          <a:prstGeom prst="rect">
            <a:avLst/>
          </a:prstGeom>
          <a:solidFill>
            <a:srgbClr val="FFCC00">
              <a:alpha val="6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5536" y="5682952"/>
            <a:ext cx="6336704" cy="914400"/>
          </a:xfrm>
        </p:spPr>
        <p:txBody>
          <a:bodyPr/>
          <a:lstStyle>
            <a:lvl1pPr>
              <a:defRPr sz="4000" cap="none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 smtClean="0"/>
              <a:t>CLICK TO EDIT MASTER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7138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230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le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/>
          <a:lstStyle/>
          <a:p>
            <a:fld id="{2DE773B2-3EED-4E82-9F71-D324A259DC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8494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67544" y="512064"/>
            <a:ext cx="8064896" cy="75669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67544" y="1279503"/>
            <a:ext cx="8064896" cy="496163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5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bg1">
                    <a:lumMod val="50000"/>
                  </a:schemeClr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154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6" r:id="rId13"/>
    <p:sldLayoutId id="2147483687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lnSpc>
          <a:spcPts val="4000"/>
        </a:lnSpc>
        <a:spcBef>
          <a:spcPct val="0"/>
        </a:spcBef>
        <a:buNone/>
        <a:defRPr kumimoji="0" lang="en-US" sz="4000" kern="1200" spc="-100" baseline="0" dirty="0">
          <a:solidFill>
            <a:schemeClr val="tx1"/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bg1">
            <a:lumMod val="50000"/>
          </a:schemeClr>
        </a:buClr>
        <a:buSzPct val="95000"/>
        <a:buFont typeface="Wingdings"/>
        <a:buChar char="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bg1">
            <a:lumMod val="50000"/>
          </a:schemeClr>
        </a:buClr>
        <a:buSzPct val="90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7818986" cy="291120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3600" dirty="0" smtClean="0"/>
              <a:t>Non-blocking data structures and transactional memory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Tim Harris, </a:t>
            </a:r>
            <a:r>
              <a:rPr lang="en-GB" dirty="0" smtClean="0"/>
              <a:t>17 </a:t>
            </a:r>
            <a:r>
              <a:rPr lang="en-GB" dirty="0" smtClean="0"/>
              <a:t>November </a:t>
            </a:r>
            <a:r>
              <a:rPr lang="en-GB" dirty="0" smtClean="0"/>
              <a:t>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167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Correctness criteria</a:t>
            </a:r>
            <a:endParaRPr lang="en-GB" dirty="0"/>
          </a:p>
        </p:txBody>
      </p:sp>
      <p:sp>
        <p:nvSpPr>
          <p:cNvPr id="7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1" name="Rectangle 70"/>
          <p:cNvSpPr/>
          <p:nvPr/>
        </p:nvSpPr>
        <p:spPr>
          <a:xfrm>
            <a:off x="457199" y="1828802"/>
            <a:ext cx="8041910" cy="3711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2800" dirty="0" smtClean="0">
                <a:solidFill>
                  <a:prstClr val="black"/>
                </a:solidFill>
                <a:latin typeface="Corbel" pitchFamily="34" charset="0"/>
              </a:rPr>
              <a:t>Informally: </a:t>
            </a:r>
          </a:p>
          <a:p>
            <a:pPr lvl="0">
              <a:spcBef>
                <a:spcPct val="20000"/>
              </a:spcBef>
            </a:pPr>
            <a:endParaRPr lang="en-GB" sz="2800" dirty="0" smtClean="0">
              <a:solidFill>
                <a:prstClr val="black"/>
              </a:solidFill>
              <a:latin typeface="Corbel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n-GB" sz="2800" dirty="0" smtClean="0">
                <a:solidFill>
                  <a:prstClr val="black"/>
                </a:solidFill>
                <a:latin typeface="Corbel" pitchFamily="34" charset="0"/>
              </a:rPr>
              <a:t>Look at the behaviour of the data structure (what operations are called on it, and what their results are).  </a:t>
            </a:r>
            <a:br>
              <a:rPr lang="en-GB" sz="2800" dirty="0" smtClean="0">
                <a:solidFill>
                  <a:prstClr val="black"/>
                </a:solidFill>
                <a:latin typeface="Corbel" pitchFamily="34" charset="0"/>
              </a:rPr>
            </a:br>
            <a:r>
              <a:rPr lang="en-GB" sz="2800" dirty="0" smtClean="0">
                <a:solidFill>
                  <a:prstClr val="black"/>
                </a:solidFill>
                <a:latin typeface="Corbel" pitchFamily="34" charset="0"/>
              </a:rPr>
              <a:t/>
            </a:r>
            <a:br>
              <a:rPr lang="en-GB" sz="2800" dirty="0" smtClean="0">
                <a:solidFill>
                  <a:prstClr val="black"/>
                </a:solidFill>
                <a:latin typeface="Corbel" pitchFamily="34" charset="0"/>
              </a:rPr>
            </a:br>
            <a:r>
              <a:rPr lang="en-GB" sz="2800" dirty="0" smtClean="0">
                <a:solidFill>
                  <a:prstClr val="black"/>
                </a:solidFill>
                <a:latin typeface="Corbel" pitchFamily="34" charset="0"/>
              </a:rPr>
              <a:t>If this behaviour is indistinguishable from atomic calls to a sequential implementation then the concurrent implementation is correct.</a:t>
            </a:r>
            <a:endParaRPr lang="en-GB" sz="2800" dirty="0">
              <a:solidFill>
                <a:prstClr val="black"/>
              </a:solidFill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37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Sequential </a:t>
            </a:r>
            <a:r>
              <a:rPr lang="en-GB" dirty="0" smtClean="0"/>
              <a:t>history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54518" y="4419437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50186" y="3928897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grpSp>
        <p:nvGrpSpPr>
          <p:cNvPr id="30" name="Group 29"/>
          <p:cNvGrpSpPr/>
          <p:nvPr/>
        </p:nvGrpSpPr>
        <p:grpSpPr>
          <a:xfrm>
            <a:off x="1295045" y="2871302"/>
            <a:ext cx="370921" cy="1520053"/>
            <a:chOff x="1295045" y="3139324"/>
            <a:chExt cx="370921" cy="1520053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924038" y="3917450"/>
              <a:ext cx="14822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 rot="5400000">
              <a:off x="759001" y="3675368"/>
              <a:ext cx="14414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T1: insert(10)</a:t>
              </a:r>
              <a:endParaRPr lang="en-GB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972385" y="2909882"/>
            <a:ext cx="370921" cy="1481476"/>
            <a:chOff x="1972385" y="3177904"/>
            <a:chExt cx="370921" cy="1481476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1232441" y="3917848"/>
              <a:ext cx="148147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 rot="16200000">
              <a:off x="1749713" y="3675368"/>
              <a:ext cx="817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-&gt; true</a:t>
              </a:r>
              <a:endParaRPr lang="en-GB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317129" y="2871302"/>
            <a:ext cx="369332" cy="1519257"/>
            <a:chOff x="3317129" y="3139324"/>
            <a:chExt cx="369332" cy="1519257"/>
          </a:xfrm>
        </p:grpSpPr>
        <p:cxnSp>
          <p:nvCxnSpPr>
            <p:cNvPr id="12" name="Straight Arrow Connector 11"/>
            <p:cNvCxnSpPr/>
            <p:nvPr/>
          </p:nvCxnSpPr>
          <p:spPr>
            <a:xfrm rot="5400000">
              <a:off x="2944532" y="3916654"/>
              <a:ext cx="14822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 rot="5400000">
              <a:off x="2781085" y="3675368"/>
              <a:ext cx="14414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T2: insert(20)</a:t>
              </a:r>
              <a:endParaRPr lang="en-GB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992879" y="2909086"/>
            <a:ext cx="369333" cy="1481476"/>
            <a:chOff x="3992879" y="3177108"/>
            <a:chExt cx="369333" cy="1481476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3252935" y="3917052"/>
              <a:ext cx="148147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 rot="16200000">
              <a:off x="3768619" y="3675369"/>
              <a:ext cx="817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-&gt; true</a:t>
              </a:r>
              <a:endParaRPr lang="en-GB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136321" y="2908293"/>
            <a:ext cx="369332" cy="1482267"/>
            <a:chOff x="5136321" y="3176315"/>
            <a:chExt cx="369332" cy="1482267"/>
          </a:xfrm>
        </p:grpSpPr>
        <p:cxnSp>
          <p:nvCxnSpPr>
            <p:cNvPr id="14" name="Straight Arrow Connector 13"/>
            <p:cNvCxnSpPr/>
            <p:nvPr/>
          </p:nvCxnSpPr>
          <p:spPr>
            <a:xfrm rot="5400000">
              <a:off x="4763723" y="3916655"/>
              <a:ext cx="14822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 rot="5400000">
              <a:off x="4685236" y="3675368"/>
              <a:ext cx="12715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T1: find(15)</a:t>
              </a:r>
              <a:endParaRPr lang="en-GB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812070" y="2909087"/>
            <a:ext cx="369332" cy="1481476"/>
            <a:chOff x="5812070" y="3177109"/>
            <a:chExt cx="369332" cy="1481476"/>
          </a:xfrm>
        </p:grpSpPr>
        <p:cxnSp>
          <p:nvCxnSpPr>
            <p:cNvPr id="15" name="Straight Arrow Connector 14"/>
            <p:cNvCxnSpPr/>
            <p:nvPr/>
          </p:nvCxnSpPr>
          <p:spPr>
            <a:xfrm rot="5400000" flipH="1" flipV="1">
              <a:off x="5072126" y="3917053"/>
              <a:ext cx="148147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rot="16200000">
              <a:off x="5567612" y="3675369"/>
              <a:ext cx="8582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-&gt; false</a:t>
              </a:r>
              <a:endParaRPr lang="en-GB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457199" y="1679853"/>
            <a:ext cx="60879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>
                <a:solidFill>
                  <a:prstClr val="black"/>
                </a:solidFill>
                <a:latin typeface="Corbel" pitchFamily="34" charset="0"/>
              </a:rPr>
              <a:t>No overlapping invocations: </a:t>
            </a:r>
            <a:endParaRPr lang="en-GB" sz="3200" dirty="0">
              <a:solidFill>
                <a:prstClr val="black"/>
              </a:solidFill>
              <a:latin typeface="Corbel" pitchFamily="34" charset="0"/>
            </a:endParaRPr>
          </a:p>
        </p:txBody>
      </p:sp>
      <p:sp>
        <p:nvSpPr>
          <p:cNvPr id="23" name="Cloud 22"/>
          <p:cNvSpPr/>
          <p:nvPr/>
        </p:nvSpPr>
        <p:spPr>
          <a:xfrm>
            <a:off x="328054" y="4563860"/>
            <a:ext cx="1337912" cy="924025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loud 23"/>
          <p:cNvSpPr/>
          <p:nvPr/>
        </p:nvSpPr>
        <p:spPr>
          <a:xfrm>
            <a:off x="2227806" y="4563860"/>
            <a:ext cx="1337912" cy="924025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25" name="Cloud 24"/>
          <p:cNvSpPr/>
          <p:nvPr/>
        </p:nvSpPr>
        <p:spPr>
          <a:xfrm>
            <a:off x="3994468" y="4563860"/>
            <a:ext cx="1337912" cy="924025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10, 20</a:t>
            </a:r>
            <a:endParaRPr lang="en-GB" dirty="0"/>
          </a:p>
        </p:txBody>
      </p:sp>
      <p:sp>
        <p:nvSpPr>
          <p:cNvPr id="26" name="Cloud 25"/>
          <p:cNvSpPr/>
          <p:nvPr/>
        </p:nvSpPr>
        <p:spPr>
          <a:xfrm>
            <a:off x="5876222" y="4563860"/>
            <a:ext cx="1337912" cy="924025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10, 20</a:t>
            </a:r>
            <a:endParaRPr lang="en-GB" dirty="0"/>
          </a:p>
        </p:txBody>
      </p:sp>
      <p:sp>
        <p:nvSpPr>
          <p:cNvPr id="38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00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Concurrent </a:t>
            </a:r>
            <a:r>
              <a:rPr lang="en-GB" dirty="0" smtClean="0"/>
              <a:t>history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54518" y="4281027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50186" y="3790487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grpSp>
        <p:nvGrpSpPr>
          <p:cNvPr id="33" name="Group 32"/>
          <p:cNvGrpSpPr/>
          <p:nvPr/>
        </p:nvGrpSpPr>
        <p:grpSpPr>
          <a:xfrm>
            <a:off x="2521003" y="3241542"/>
            <a:ext cx="4081889" cy="1011405"/>
            <a:chOff x="1163878" y="3176314"/>
            <a:chExt cx="4081889" cy="1483066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23538" y="3917450"/>
              <a:ext cx="14822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1809957" y="3917848"/>
              <a:ext cx="148147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2944532" y="3916654"/>
              <a:ext cx="148226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4504235" y="3917052"/>
              <a:ext cx="148147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Arrow Connector 13"/>
          <p:cNvCxnSpPr/>
          <p:nvPr/>
        </p:nvCxnSpPr>
        <p:spPr>
          <a:xfrm rot="5400000">
            <a:off x="4800896" y="4828012"/>
            <a:ext cx="109673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3185679" y="4828893"/>
            <a:ext cx="109614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57199" y="1676193"/>
            <a:ext cx="60879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>
                <a:solidFill>
                  <a:prstClr val="black"/>
                </a:solidFill>
                <a:latin typeface="Corbel" pitchFamily="34" charset="0"/>
              </a:rPr>
              <a:t>Allow overlapping invocations: </a:t>
            </a:r>
            <a:endParaRPr lang="en-GB" sz="3200" dirty="0">
              <a:solidFill>
                <a:prstClr val="black"/>
              </a:solidFill>
              <a:latin typeface="Corbe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5570" y="4633424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2:</a:t>
            </a:r>
            <a:endParaRPr lang="en-GB" sz="2400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555570" y="3328822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1:</a:t>
            </a:r>
            <a:endParaRPr lang="en-GB" sz="2400" i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2521002" y="3578420"/>
            <a:ext cx="1387613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043584" y="3578420"/>
            <a:ext cx="1559309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32959" y="4839329"/>
            <a:ext cx="1617098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181592" y="2664020"/>
            <a:ext cx="214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insert(10)-&gt;true</a:t>
            </a:r>
            <a:endParaRPr lang="en-GB" sz="2400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4799663" y="2664020"/>
            <a:ext cx="214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insert(20)-&gt;true</a:t>
            </a:r>
            <a:endParaRPr lang="en-GB" sz="2400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3522680" y="5377173"/>
            <a:ext cx="2000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find(20)-&gt;false</a:t>
            </a:r>
            <a:endParaRPr lang="en-GB" sz="2400" i="1" dirty="0"/>
          </a:p>
        </p:txBody>
      </p:sp>
      <p:sp>
        <p:nvSpPr>
          <p:cNvPr id="27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104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Linearizability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457199" y="2101875"/>
            <a:ext cx="8041910" cy="1988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orbel" pitchFamily="34" charset="0"/>
              </a:rPr>
              <a:t>Is there a correct sequential history: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orbel" pitchFamily="34" charset="0"/>
              </a:rPr>
              <a:t>Same results as the concurrent one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orbel" pitchFamily="34" charset="0"/>
              </a:rPr>
              <a:t>Consistent with the timing of the invocations/responses?</a:t>
            </a:r>
            <a:endParaRPr lang="en-GB" sz="2800" dirty="0">
              <a:solidFill>
                <a:prstClr val="black"/>
              </a:solidFill>
              <a:latin typeface="Corbel" pitchFamily="34" charset="0"/>
            </a:endParaRP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417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Example: linearizable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54518" y="3598479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50186" y="3107939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016366" y="3064173"/>
            <a:ext cx="10108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402660" y="3064445"/>
            <a:ext cx="101032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537360" y="3063630"/>
            <a:ext cx="10108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6096938" y="3063902"/>
            <a:ext cx="101032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800896" y="4145464"/>
            <a:ext cx="109673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3185679" y="4146345"/>
            <a:ext cx="109614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55570" y="3950876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2:</a:t>
            </a:r>
            <a:endParaRPr lang="en-GB" sz="2400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555570" y="2646274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1:</a:t>
            </a:r>
            <a:endParaRPr lang="en-GB" sz="2400" i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2521002" y="2895872"/>
            <a:ext cx="1387613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043584" y="2895872"/>
            <a:ext cx="1559309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32959" y="4156781"/>
            <a:ext cx="1617098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181592" y="1981472"/>
            <a:ext cx="214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insert(10)-&gt;true</a:t>
            </a:r>
            <a:endParaRPr lang="en-GB" sz="2400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4799663" y="1981472"/>
            <a:ext cx="214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insert(20)-&gt;true</a:t>
            </a:r>
            <a:endParaRPr lang="en-GB" sz="2400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3522680" y="4694625"/>
            <a:ext cx="2000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find(20)-&gt;false</a:t>
            </a:r>
            <a:endParaRPr lang="en-GB" sz="2400" i="1" dirty="0"/>
          </a:p>
        </p:txBody>
      </p:sp>
      <p:sp>
        <p:nvSpPr>
          <p:cNvPr id="23" name="Rectangular Callout 22"/>
          <p:cNvSpPr/>
          <p:nvPr/>
        </p:nvSpPr>
        <p:spPr>
          <a:xfrm>
            <a:off x="6150544" y="4412541"/>
            <a:ext cx="2599318" cy="1231500"/>
          </a:xfrm>
          <a:prstGeom prst="wedgeRectCallout">
            <a:avLst>
              <a:gd name="adj1" fmla="val -40763"/>
              <a:gd name="adj2" fmla="val -970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 valid sequential history: this concurrent execution is OK</a:t>
            </a:r>
            <a:endParaRPr lang="en-GB" dirty="0"/>
          </a:p>
        </p:txBody>
      </p:sp>
      <p:sp>
        <p:nvSpPr>
          <p:cNvPr id="2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859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98705E-6 L 0.08143 -1.98705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6.66204E-7 L -0.07639 0.00023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728E-6 L 0.05278 -1.1728E-6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728E-6 L -0.10208 -1.1728E-6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728E-6 L 0.07275 -1.1728E-6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728E-6 L -0.06615 -1.1728E-6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39" grpId="0"/>
      <p:bldP spid="46" grpId="0"/>
      <p:bldP spid="47" grpId="0"/>
      <p:bldP spid="48" grpId="0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Example: linearizable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54518" y="3598479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50186" y="3107939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1997116" y="3064173"/>
            <a:ext cx="10108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508535" y="3064445"/>
            <a:ext cx="101032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537360" y="3063630"/>
            <a:ext cx="10108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6096938" y="3063902"/>
            <a:ext cx="101032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800896" y="4145464"/>
            <a:ext cx="109673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3070179" y="4146345"/>
            <a:ext cx="109614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55570" y="3950876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2:</a:t>
            </a:r>
            <a:endParaRPr lang="en-GB" sz="2400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555570" y="2646274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1:</a:t>
            </a:r>
            <a:endParaRPr lang="en-GB" sz="2400" i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2511377" y="2895872"/>
            <a:ext cx="1503113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043584" y="2895872"/>
            <a:ext cx="1559309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619048" y="4156781"/>
            <a:ext cx="1731009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181592" y="1981472"/>
            <a:ext cx="214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insert(10)-&gt;true</a:t>
            </a:r>
            <a:endParaRPr lang="en-GB" sz="2400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4799663" y="1981472"/>
            <a:ext cx="221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delete(10)-&gt;true</a:t>
            </a:r>
            <a:endParaRPr lang="en-GB" sz="2400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3522680" y="4694625"/>
            <a:ext cx="2000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find(10)-&gt;false</a:t>
            </a:r>
            <a:endParaRPr lang="en-GB" sz="2400" i="1" dirty="0"/>
          </a:p>
        </p:txBody>
      </p:sp>
      <p:sp>
        <p:nvSpPr>
          <p:cNvPr id="2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27" name="Rectangular Callout 26"/>
          <p:cNvSpPr/>
          <p:nvPr/>
        </p:nvSpPr>
        <p:spPr>
          <a:xfrm>
            <a:off x="6150544" y="4412541"/>
            <a:ext cx="2599318" cy="1231500"/>
          </a:xfrm>
          <a:prstGeom prst="wedgeRectCallout">
            <a:avLst>
              <a:gd name="adj1" fmla="val -40763"/>
              <a:gd name="adj2" fmla="val -970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 valid sequential history: this concurrent execution is OK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801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5024E-6 L -3.33333E-6 -3.65024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00023 L -0.17049 0.00023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728E-6 L 0.05278 -1.1728E-6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728E-6 L -0.10208 -1.1728E-6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83599E-6 L 0.15278 -2.83599E-6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39" grpId="0"/>
      <p:bldP spid="46" grpId="0"/>
      <p:bldP spid="47" grpId="0"/>
      <p:bldP spid="48" grpId="0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Example: not linearizable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54518" y="3598479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50186" y="3107939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1997116" y="3064173"/>
            <a:ext cx="10108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508535" y="3064445"/>
            <a:ext cx="101032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981764" y="3063630"/>
            <a:ext cx="10108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6096938" y="3063902"/>
            <a:ext cx="101032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800896" y="4145464"/>
            <a:ext cx="109673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3070179" y="4146345"/>
            <a:ext cx="109614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55570" y="3950876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2:</a:t>
            </a:r>
            <a:endParaRPr lang="en-GB" sz="2400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555570" y="2646274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1:</a:t>
            </a:r>
            <a:endParaRPr lang="en-GB" sz="2400" i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2511377" y="2895872"/>
            <a:ext cx="1503113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487988" y="2895872"/>
            <a:ext cx="1114905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619048" y="4156781"/>
            <a:ext cx="1731009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181592" y="1981472"/>
            <a:ext cx="214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insert(10)-&gt;true</a:t>
            </a:r>
            <a:endParaRPr lang="en-GB" sz="2400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4799663" y="1981472"/>
            <a:ext cx="2223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insert(10)-&gt;false</a:t>
            </a:r>
            <a:endParaRPr lang="en-GB" sz="2400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3522680" y="4694625"/>
            <a:ext cx="221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delete(10)-&gt;true</a:t>
            </a:r>
            <a:endParaRPr lang="en-GB" sz="2400" i="1" dirty="0"/>
          </a:p>
        </p:txBody>
      </p:sp>
      <p:sp>
        <p:nvSpPr>
          <p:cNvPr id="25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935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Returning to our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700" y="1564284"/>
            <a:ext cx="2771775" cy="1164468"/>
          </a:xfrm>
        </p:spPr>
        <p:txBody>
          <a:bodyPr>
            <a:normAutofit/>
          </a:bodyPr>
          <a:lstStyle/>
          <a:p>
            <a:pPr marL="342900">
              <a:spcBef>
                <a:spcPct val="200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en-GB" sz="2800" dirty="0">
                <a:latin typeface="Lucida Sans" pitchFamily="34" charset="0"/>
              </a:rPr>
              <a:t>find(20)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5066900" y="3159511"/>
            <a:ext cx="762000" cy="381000"/>
            <a:chOff x="912" y="2688"/>
            <a:chExt cx="480" cy="240"/>
          </a:xfrm>
        </p:grpSpPr>
        <p:sp>
          <p:nvSpPr>
            <p:cNvPr id="5" name="AutoShape 9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409300" y="3159511"/>
            <a:ext cx="762000" cy="381000"/>
            <a:chOff x="912" y="2688"/>
            <a:chExt cx="480" cy="240"/>
          </a:xfrm>
        </p:grpSpPr>
        <p:sp>
          <p:nvSpPr>
            <p:cNvPr id="8" name="AutoShape 14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3238100" y="3159511"/>
            <a:ext cx="762000" cy="381000"/>
            <a:chOff x="912" y="2688"/>
            <a:chExt cx="480" cy="240"/>
          </a:xfrm>
        </p:grpSpPr>
        <p:sp>
          <p:nvSpPr>
            <p:cNvPr id="11" name="AutoShape 17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3" name="Group 19"/>
          <p:cNvGrpSpPr>
            <a:grpSpLocks/>
          </p:cNvGrpSpPr>
          <p:nvPr/>
        </p:nvGrpSpPr>
        <p:grpSpPr bwMode="auto">
          <a:xfrm>
            <a:off x="6895700" y="3159511"/>
            <a:ext cx="762000" cy="381000"/>
            <a:chOff x="912" y="2688"/>
            <a:chExt cx="480" cy="240"/>
          </a:xfrm>
        </p:grpSpPr>
        <p:sp>
          <p:nvSpPr>
            <p:cNvPr id="14" name="AutoShape 20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16" name="Line 23"/>
          <p:cNvSpPr>
            <a:spLocks noChangeShapeType="1"/>
          </p:cNvSpPr>
          <p:nvPr/>
        </p:nvSpPr>
        <p:spPr bwMode="auto">
          <a:xfrm flipV="1">
            <a:off x="3847700" y="3359536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7" name="Text Box 25"/>
          <p:cNvSpPr txBox="1">
            <a:spLocks noChangeArrowheads="1"/>
          </p:cNvSpPr>
          <p:nvPr/>
        </p:nvSpPr>
        <p:spPr bwMode="auto">
          <a:xfrm>
            <a:off x="1409300" y="3207136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3190475" y="3207136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10</a:t>
            </a:r>
            <a:endParaRPr lang="en-GB" sz="1600" i="1"/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5028800" y="3191261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/>
              <a:t>30</a:t>
            </a:r>
            <a:endParaRPr lang="en-GB" sz="1600" i="1" dirty="0"/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6895700" y="3207136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 flipV="1">
            <a:off x="2018900" y="3359536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1922650" y="1564284"/>
            <a:ext cx="2201275" cy="1164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GB" sz="3200" dirty="0">
                <a:latin typeface="Lucida Sans" pitchFamily="34" charset="0"/>
              </a:rPr>
              <a:t> </a:t>
            </a:r>
            <a:r>
              <a:rPr lang="en-GB" sz="3200" dirty="0" smtClean="0">
                <a:latin typeface="Lucida Sans" pitchFamily="34" charset="0"/>
              </a:rPr>
              <a:t>  </a:t>
            </a:r>
            <a:r>
              <a:rPr lang="en-GB" sz="2800" dirty="0" smtClean="0">
                <a:latin typeface="Lucida Sans" pitchFamily="34" charset="0"/>
              </a:rPr>
              <a:t>-&gt; </a:t>
            </a:r>
            <a:r>
              <a:rPr lang="en-GB" sz="2800" dirty="0">
                <a:latin typeface="Lucida Sans" pitchFamily="34" charset="0"/>
              </a:rPr>
              <a:t>false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</a:endParaRPr>
          </a:p>
        </p:txBody>
      </p:sp>
      <p:grpSp>
        <p:nvGrpSpPr>
          <p:cNvPr id="24" name="Group 54"/>
          <p:cNvGrpSpPr/>
          <p:nvPr/>
        </p:nvGrpSpPr>
        <p:grpSpPr>
          <a:xfrm>
            <a:off x="3771500" y="3318261"/>
            <a:ext cx="1638300" cy="1143000"/>
            <a:chOff x="3810000" y="4170100"/>
            <a:chExt cx="1638300" cy="1143000"/>
          </a:xfrm>
        </p:grpSpPr>
        <p:grpSp>
          <p:nvGrpSpPr>
            <p:cNvPr id="28" name="Group 70"/>
            <p:cNvGrpSpPr>
              <a:grpSpLocks/>
            </p:cNvGrpSpPr>
            <p:nvPr/>
          </p:nvGrpSpPr>
          <p:grpSpPr bwMode="auto">
            <a:xfrm>
              <a:off x="4114800" y="4395525"/>
              <a:ext cx="1333500" cy="917575"/>
              <a:chOff x="2592" y="2496"/>
              <a:chExt cx="840" cy="578"/>
            </a:xfrm>
          </p:grpSpPr>
          <p:grpSp>
            <p:nvGrpSpPr>
              <p:cNvPr id="29" name="Group 71"/>
              <p:cNvGrpSpPr>
                <a:grpSpLocks/>
              </p:cNvGrpSpPr>
              <p:nvPr/>
            </p:nvGrpSpPr>
            <p:grpSpPr bwMode="auto">
              <a:xfrm>
                <a:off x="2592" y="2832"/>
                <a:ext cx="510" cy="242"/>
                <a:chOff x="2658" y="3312"/>
                <a:chExt cx="510" cy="242"/>
              </a:xfrm>
            </p:grpSpPr>
            <p:grpSp>
              <p:nvGrpSpPr>
                <p:cNvPr id="30" name="Group 72"/>
                <p:cNvGrpSpPr>
                  <a:grpSpLocks/>
                </p:cNvGrpSpPr>
                <p:nvPr/>
              </p:nvGrpSpPr>
              <p:grpSpPr bwMode="auto">
                <a:xfrm>
                  <a:off x="2688" y="3312"/>
                  <a:ext cx="480" cy="240"/>
                  <a:chOff x="912" y="2688"/>
                  <a:chExt cx="480" cy="240"/>
                </a:xfrm>
              </p:grpSpPr>
              <p:sp>
                <p:nvSpPr>
                  <p:cNvPr id="67" name="AutoShape 73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688"/>
                    <a:ext cx="480" cy="240"/>
                  </a:xfrm>
                  <a:prstGeom prst="roundRect">
                    <a:avLst>
                      <a:gd name="adj" fmla="val 16667"/>
                    </a:avLst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endParaRPr lang="en-GB"/>
                  </a:p>
                </p:txBody>
              </p:sp>
              <p:sp>
                <p:nvSpPr>
                  <p:cNvPr id="68" name="Line 74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2688"/>
                    <a:ext cx="0" cy="240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66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2658" y="3342"/>
                  <a:ext cx="286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600" i="1"/>
                    <a:t>20</a:t>
                  </a:r>
                  <a:endParaRPr lang="en-GB" sz="1600" i="1"/>
                </a:p>
              </p:txBody>
            </p:sp>
          </p:grpSp>
          <p:sp>
            <p:nvSpPr>
              <p:cNvPr id="64" name="Freeform 76"/>
              <p:cNvSpPr>
                <a:spLocks/>
              </p:cNvSpPr>
              <p:nvPr/>
            </p:nvSpPr>
            <p:spPr bwMode="auto">
              <a:xfrm>
                <a:off x="3024" y="2496"/>
                <a:ext cx="408" cy="480"/>
              </a:xfrm>
              <a:custGeom>
                <a:avLst/>
                <a:gdLst/>
                <a:ahLst/>
                <a:cxnLst>
                  <a:cxn ang="0">
                    <a:pos x="0" y="528"/>
                  </a:cxn>
                  <a:cxn ang="0">
                    <a:pos x="432" y="384"/>
                  </a:cxn>
                  <a:cxn ang="0">
                    <a:pos x="432" y="0"/>
                  </a:cxn>
                </a:cxnLst>
                <a:rect l="0" t="0" r="r" b="b"/>
                <a:pathLst>
                  <a:path w="504" h="528">
                    <a:moveTo>
                      <a:pt x="0" y="528"/>
                    </a:moveTo>
                    <a:cubicBezTo>
                      <a:pt x="180" y="500"/>
                      <a:pt x="360" y="472"/>
                      <a:pt x="432" y="384"/>
                    </a:cubicBezTo>
                    <a:cubicBezTo>
                      <a:pt x="504" y="296"/>
                      <a:pt x="468" y="148"/>
                      <a:pt x="432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2" name="Freeform 47"/>
            <p:cNvSpPr>
              <a:spLocks/>
            </p:cNvSpPr>
            <p:nvPr/>
          </p:nvSpPr>
          <p:spPr bwMode="auto">
            <a:xfrm>
              <a:off x="3810000" y="4170100"/>
              <a:ext cx="342900" cy="914400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24" y="432"/>
                </a:cxn>
                <a:cxn ang="0">
                  <a:pos x="216" y="576"/>
                </a:cxn>
              </a:cxnLst>
              <a:rect l="0" t="0" r="r" b="b"/>
              <a:pathLst>
                <a:path w="216" h="576">
                  <a:moveTo>
                    <a:pt x="72" y="0"/>
                  </a:moveTo>
                  <a:cubicBezTo>
                    <a:pt x="36" y="168"/>
                    <a:pt x="0" y="336"/>
                    <a:pt x="24" y="432"/>
                  </a:cubicBezTo>
                  <a:cubicBezTo>
                    <a:pt x="48" y="528"/>
                    <a:pt x="132" y="552"/>
                    <a:pt x="216" y="576"/>
                  </a:cubicBezTo>
                </a:path>
              </a:pathLst>
            </a:custGeom>
            <a:noFill/>
            <a:ln w="15875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3" name="AutoShape 71"/>
          <p:cNvSpPr>
            <a:spLocks noChangeArrowheads="1"/>
          </p:cNvSpPr>
          <p:nvPr/>
        </p:nvSpPr>
        <p:spPr bwMode="auto">
          <a:xfrm>
            <a:off x="952100" y="2324486"/>
            <a:ext cx="1219200" cy="914400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dirty="0" smtClean="0"/>
              <a:t>20?</a:t>
            </a:r>
            <a:endParaRPr lang="en-GB" sz="2000" dirty="0"/>
          </a:p>
        </p:txBody>
      </p:sp>
      <p:grpSp>
        <p:nvGrpSpPr>
          <p:cNvPr id="31" name="Group 74"/>
          <p:cNvGrpSpPr/>
          <p:nvPr/>
        </p:nvGrpSpPr>
        <p:grpSpPr>
          <a:xfrm>
            <a:off x="4714612" y="1545018"/>
            <a:ext cx="3984350" cy="1164468"/>
            <a:chOff x="4753112" y="2098482"/>
            <a:chExt cx="3984350" cy="1164468"/>
          </a:xfrm>
        </p:grpSpPr>
        <p:sp>
          <p:nvSpPr>
            <p:cNvPr id="73" name="Content Placeholder 2"/>
            <p:cNvSpPr txBox="1">
              <a:spLocks/>
            </p:cNvSpPr>
            <p:nvPr/>
          </p:nvSpPr>
          <p:spPr>
            <a:xfrm>
              <a:off x="4753112" y="2098482"/>
              <a:ext cx="2771775" cy="116446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Lucida Sans" pitchFamily="34" charset="0"/>
                </a:rPr>
                <a:t>insert(20)</a:t>
              </a:r>
            </a:p>
          </p:txBody>
        </p:sp>
        <p:sp>
          <p:nvSpPr>
            <p:cNvPr id="74" name="Content Placeholder 2"/>
            <p:cNvSpPr txBox="1">
              <a:spLocks/>
            </p:cNvSpPr>
            <p:nvPr/>
          </p:nvSpPr>
          <p:spPr>
            <a:xfrm>
              <a:off x="6536187" y="2098482"/>
              <a:ext cx="2201275" cy="116446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Lucida Sans" pitchFamily="34" charset="0"/>
                </a:rPr>
                <a:t>	</a:t>
              </a:r>
              <a:r>
                <a:rPr lang="en-GB" sz="2800" noProof="0" dirty="0" smtClean="0">
                  <a:latin typeface="Lucida Sans" pitchFamily="34" charset="0"/>
                </a:rPr>
                <a:t>-&gt;</a:t>
              </a:r>
              <a:r>
                <a:rPr kumimoji="0" lang="en-GB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Lucida Sans" pitchFamily="34" charset="0"/>
                </a:rPr>
                <a:t> true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endPara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</a:endParaRPr>
            </a:p>
          </p:txBody>
        </p:sp>
      </p:grpSp>
      <p:cxnSp>
        <p:nvCxnSpPr>
          <p:cNvPr id="50" name="Straight Arrow Connector 49"/>
          <p:cNvCxnSpPr/>
          <p:nvPr/>
        </p:nvCxnSpPr>
        <p:spPr>
          <a:xfrm>
            <a:off x="558268" y="5481495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>
            <a:off x="1845007" y="5204232"/>
            <a:ext cx="532697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 flipH="1" flipV="1">
            <a:off x="6447987" y="5213904"/>
            <a:ext cx="532413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59320" y="5506642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2:</a:t>
            </a:r>
            <a:endParaRPr lang="en-GB" sz="2400" i="1" dirty="0"/>
          </a:p>
        </p:txBody>
      </p:sp>
      <p:sp>
        <p:nvSpPr>
          <p:cNvPr id="63" name="TextBox 62"/>
          <p:cNvSpPr txBox="1"/>
          <p:nvPr/>
        </p:nvSpPr>
        <p:spPr>
          <a:xfrm>
            <a:off x="459320" y="4991290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1:</a:t>
            </a:r>
            <a:endParaRPr lang="en-GB" sz="2400" i="1" dirty="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15138" y="5276959"/>
            <a:ext cx="459976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>
            <a:off x="4973718" y="5759408"/>
            <a:ext cx="558591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 flipH="1" flipV="1">
            <a:off x="3242857" y="5759857"/>
            <a:ext cx="558293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522798" y="5765562"/>
            <a:ext cx="1731009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5364963" y="5578133"/>
            <a:ext cx="214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insert(20)-&gt;true</a:t>
            </a:r>
            <a:endParaRPr lang="en-GB" sz="2400" i="1" dirty="0"/>
          </a:p>
        </p:txBody>
      </p:sp>
      <p:sp>
        <p:nvSpPr>
          <p:cNvPr id="86" name="TextBox 85"/>
          <p:cNvSpPr txBox="1"/>
          <p:nvPr/>
        </p:nvSpPr>
        <p:spPr>
          <a:xfrm>
            <a:off x="6837950" y="4938677"/>
            <a:ext cx="2000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find(20)-&gt;false</a:t>
            </a:r>
            <a:endParaRPr lang="en-GB" sz="2400" i="1" dirty="0"/>
          </a:p>
        </p:txBody>
      </p:sp>
      <p:cxnSp>
        <p:nvCxnSpPr>
          <p:cNvPr id="88" name="Straight Connector 87"/>
          <p:cNvCxnSpPr/>
          <p:nvPr/>
        </p:nvCxnSpPr>
        <p:spPr>
          <a:xfrm>
            <a:off x="2115220" y="5276959"/>
            <a:ext cx="140757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115220" y="5276959"/>
            <a:ext cx="313858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2115220" y="5276959"/>
            <a:ext cx="1961080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ectangular Callout 93"/>
          <p:cNvSpPr/>
          <p:nvPr/>
        </p:nvSpPr>
        <p:spPr>
          <a:xfrm>
            <a:off x="6051617" y="3817545"/>
            <a:ext cx="2348566" cy="976282"/>
          </a:xfrm>
          <a:prstGeom prst="wedgeRectCallout">
            <a:avLst>
              <a:gd name="adj1" fmla="val -37894"/>
              <a:gd name="adj2" fmla="val 675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A valid sequential history: this concurrent execution is OK</a:t>
            </a:r>
            <a:endParaRPr lang="en-GB" sz="1600" dirty="0"/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5676500" y="3359536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508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81749E-6 L 0.21024 -2.81749E-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024 -2.81749E-6 L 0.41128 -2.81749E-6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128 -2.81749E-6 L 0.60712 -2.81749E-6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4173E-6 L 0.17066 -2.4173E-6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95235E-6 L -0.38264 1.95235E-6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226E-7 L 0.10486 -1.226E-7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5" grpId="0"/>
      <p:bldP spid="23" grpId="0" animBg="1"/>
      <p:bldP spid="23" grpId="1" animBg="1"/>
      <p:bldP spid="23" grpId="2" animBg="1"/>
      <p:bldP spid="23" grpId="3" animBg="1"/>
      <p:bldP spid="82" grpId="0"/>
      <p:bldP spid="86" grpId="0"/>
      <p:bldP spid="9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Recurring technique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For updates:</a:t>
            </a:r>
          </a:p>
          <a:p>
            <a:pPr lvl="1"/>
            <a:r>
              <a:rPr lang="en-GB" dirty="0" smtClean="0"/>
              <a:t>Perform an essential step of an operation by a single atomic instruction</a:t>
            </a:r>
          </a:p>
          <a:p>
            <a:pPr lvl="1"/>
            <a:r>
              <a:rPr lang="en-GB" dirty="0" smtClean="0"/>
              <a:t>E.g. CAS to insert an item into a list</a:t>
            </a:r>
          </a:p>
          <a:p>
            <a:pPr lvl="1"/>
            <a:r>
              <a:rPr lang="en-GB" dirty="0" smtClean="0"/>
              <a:t>This forms a “linearization point”</a:t>
            </a:r>
          </a:p>
          <a:p>
            <a:r>
              <a:rPr lang="en-GB" dirty="0" smtClean="0"/>
              <a:t>For reads: </a:t>
            </a:r>
          </a:p>
          <a:p>
            <a:pPr lvl="1"/>
            <a:r>
              <a:rPr lang="en-GB" dirty="0" smtClean="0"/>
              <a:t>Identify a point during the operation’s execution when the result is valid </a:t>
            </a:r>
          </a:p>
          <a:p>
            <a:pPr lvl="1"/>
            <a:r>
              <a:rPr lang="en-GB" dirty="0" smtClean="0"/>
              <a:t>Not always a specific instruction</a:t>
            </a:r>
            <a:endParaRPr lang="en-GB" dirty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146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Adding “delete”</a:t>
            </a:r>
            <a:endParaRPr lang="en-US" dirty="0"/>
          </a:p>
        </p:txBody>
      </p:sp>
      <p:sp>
        <p:nvSpPr>
          <p:cNvPr id="43" name="Content Placeholder 4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First attempt: just use CAS</a:t>
            </a:r>
            <a:br>
              <a:rPr lang="en-GB" smtClean="0"/>
            </a:br>
            <a:r>
              <a:rPr lang="en-GB" smtClean="0"/>
              <a:t>delete(10):</a:t>
            </a:r>
          </a:p>
          <a:p>
            <a:pPr>
              <a:buNone/>
            </a:pPr>
            <a:endParaRPr lang="en-GB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05400" y="3789298"/>
            <a:ext cx="762000" cy="381000"/>
            <a:chOff x="912" y="2688"/>
            <a:chExt cx="480" cy="240"/>
          </a:xfrm>
        </p:grpSpPr>
        <p:sp>
          <p:nvSpPr>
            <p:cNvPr id="23558" name="AutoShape 6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447800" y="3789298"/>
            <a:ext cx="762000" cy="381000"/>
            <a:chOff x="912" y="2688"/>
            <a:chExt cx="480" cy="240"/>
          </a:xfrm>
        </p:grpSpPr>
        <p:sp>
          <p:nvSpPr>
            <p:cNvPr id="23561" name="AutoShape 9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276600" y="3789298"/>
            <a:ext cx="762000" cy="381000"/>
            <a:chOff x="912" y="2688"/>
            <a:chExt cx="480" cy="240"/>
          </a:xfrm>
        </p:grpSpPr>
        <p:sp>
          <p:nvSpPr>
            <p:cNvPr id="23564" name="AutoShape 12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6934200" y="3789298"/>
            <a:ext cx="762000" cy="381000"/>
            <a:chOff x="912" y="2688"/>
            <a:chExt cx="480" cy="240"/>
          </a:xfrm>
        </p:grpSpPr>
        <p:sp>
          <p:nvSpPr>
            <p:cNvPr id="23567" name="AutoShape 15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23568" name="Line 16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3569" name="Line 17"/>
          <p:cNvSpPr>
            <a:spLocks noChangeShapeType="1"/>
          </p:cNvSpPr>
          <p:nvPr/>
        </p:nvSpPr>
        <p:spPr bwMode="auto">
          <a:xfrm flipV="1">
            <a:off x="3886200" y="3989323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1447800" y="3836923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3228975" y="3836923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10</a:t>
            </a:r>
            <a:endParaRPr lang="en-GB" sz="1600" i="1"/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5067300" y="3821048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30</a:t>
            </a:r>
            <a:endParaRPr lang="en-GB" sz="1600" i="1"/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6934200" y="3836923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sp>
        <p:nvSpPr>
          <p:cNvPr id="23600" name="AutoShape 48"/>
          <p:cNvSpPr>
            <a:spLocks noChangeArrowheads="1"/>
          </p:cNvSpPr>
          <p:nvPr/>
        </p:nvSpPr>
        <p:spPr bwMode="auto">
          <a:xfrm>
            <a:off x="1585291" y="3100737"/>
            <a:ext cx="884583" cy="746125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/>
              <a:t>10 </a:t>
            </a:r>
            <a:r>
              <a:rPr lang="en-US" sz="1600">
                <a:sym typeface="Symbol" pitchFamily="18" charset="2"/>
              </a:rPr>
              <a:t> 30</a:t>
            </a:r>
            <a:endParaRPr lang="en-GB" sz="1600"/>
          </a:p>
        </p:txBody>
      </p:sp>
      <p:sp>
        <p:nvSpPr>
          <p:cNvPr id="23604" name="Line 52"/>
          <p:cNvSpPr>
            <a:spLocks noChangeShapeType="1"/>
          </p:cNvSpPr>
          <p:nvPr/>
        </p:nvSpPr>
        <p:spPr bwMode="auto">
          <a:xfrm flipV="1">
            <a:off x="2057400" y="3989323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3641" name="Freeform 89"/>
          <p:cNvSpPr>
            <a:spLocks/>
          </p:cNvSpPr>
          <p:nvPr/>
        </p:nvSpPr>
        <p:spPr bwMode="auto">
          <a:xfrm>
            <a:off x="2047461" y="4058068"/>
            <a:ext cx="3048000" cy="317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192"/>
              </a:cxn>
              <a:cxn ang="0">
                <a:pos x="1920" y="48"/>
              </a:cxn>
            </a:cxnLst>
            <a:rect l="0" t="0" r="r" b="b"/>
            <a:pathLst>
              <a:path w="1920" h="200">
                <a:moveTo>
                  <a:pt x="0" y="0"/>
                </a:moveTo>
                <a:cubicBezTo>
                  <a:pt x="272" y="92"/>
                  <a:pt x="544" y="184"/>
                  <a:pt x="864" y="192"/>
                </a:cubicBezTo>
                <a:cubicBezTo>
                  <a:pt x="1184" y="200"/>
                  <a:pt x="1552" y="124"/>
                  <a:pt x="1920" y="48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3644" name="Rectangle 92"/>
          <p:cNvSpPr>
            <a:spLocks noChangeArrowheads="1"/>
          </p:cNvSpPr>
          <p:nvPr/>
        </p:nvSpPr>
        <p:spPr bwMode="auto">
          <a:xfrm>
            <a:off x="2315749" y="2762668"/>
            <a:ext cx="722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dirty="0">
                <a:latin typeface="Lucida Sans" pitchFamily="34" charset="0"/>
                <a:sym typeface="Wingdings" pitchFamily="2" charset="2"/>
              </a:rPr>
              <a:t></a:t>
            </a:r>
            <a:endParaRPr lang="en-GB" sz="5400" dirty="0">
              <a:latin typeface="Lucida Sans" pitchFamily="34" charset="0"/>
              <a:sym typeface="Wingdings" pitchFamily="2" charset="2"/>
            </a:endParaRPr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 flipV="1">
            <a:off x="5715000" y="3989323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2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08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3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3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00" grpId="0" animBg="1" autoUpdateAnimBg="0"/>
      <p:bldP spid="23604" grpId="0" animBg="1"/>
      <p:bldP spid="23641" grpId="0" animBg="1"/>
      <p:bldP spid="236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7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Linearizability</a:t>
            </a:r>
          </a:p>
          <a:p>
            <a:r>
              <a:rPr lang="en-US" dirty="0" smtClean="0"/>
              <a:t>Lock-free progress </a:t>
            </a:r>
            <a:r>
              <a:rPr lang="en-US" dirty="0" smtClean="0"/>
              <a:t>properties</a:t>
            </a:r>
          </a:p>
          <a:p>
            <a:r>
              <a:rPr lang="en-US" dirty="0" err="1" smtClean="0"/>
              <a:t>Hashtables</a:t>
            </a:r>
            <a:r>
              <a:rPr lang="en-US" dirty="0" smtClean="0"/>
              <a:t> and skip-lists</a:t>
            </a:r>
            <a:endParaRPr lang="en-US" dirty="0" smtClean="0"/>
          </a:p>
          <a:p>
            <a:r>
              <a:rPr lang="en-US" dirty="0" smtClean="0"/>
              <a:t>Queues</a:t>
            </a:r>
          </a:p>
          <a:p>
            <a:r>
              <a:rPr lang="en-US" dirty="0" smtClean="0"/>
              <a:t>Reducing contention</a:t>
            </a:r>
          </a:p>
          <a:p>
            <a:r>
              <a:rPr lang="en-US" dirty="0" smtClean="0"/>
              <a:t>Explicit memory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Delete and insert:</a:t>
            </a:r>
            <a:endParaRPr lang="en-US" dirty="0"/>
          </a:p>
        </p:txBody>
      </p:sp>
      <p:sp>
        <p:nvSpPr>
          <p:cNvPr id="93" name="Content Placeholder 92"/>
          <p:cNvSpPr>
            <a:spLocks noGrp="1"/>
          </p:cNvSpPr>
          <p:nvPr>
            <p:ph idx="1"/>
          </p:nvPr>
        </p:nvSpPr>
        <p:spPr>
          <a:xfrm>
            <a:off x="457200" y="1565937"/>
            <a:ext cx="4991100" cy="1106303"/>
          </a:xfrm>
        </p:spPr>
        <p:txBody>
          <a:bodyPr/>
          <a:lstStyle/>
          <a:p>
            <a:r>
              <a:rPr lang="en-GB" dirty="0" smtClean="0"/>
              <a:t>delete(10) &amp; insert(20):</a:t>
            </a:r>
          </a:p>
          <a:p>
            <a:endParaRPr lang="en-GB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105400" y="3816017"/>
            <a:ext cx="762000" cy="381000"/>
            <a:chOff x="912" y="2688"/>
            <a:chExt cx="480" cy="240"/>
          </a:xfrm>
        </p:grpSpPr>
        <p:sp>
          <p:nvSpPr>
            <p:cNvPr id="43013" name="AutoShape 5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43014" name="Line 6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447800" y="3816017"/>
            <a:ext cx="762000" cy="381000"/>
            <a:chOff x="912" y="2688"/>
            <a:chExt cx="480" cy="240"/>
          </a:xfrm>
        </p:grpSpPr>
        <p:sp>
          <p:nvSpPr>
            <p:cNvPr id="43016" name="AutoShape 8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43017" name="Line 9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276600" y="3816017"/>
            <a:ext cx="762000" cy="381000"/>
            <a:chOff x="912" y="2688"/>
            <a:chExt cx="480" cy="240"/>
          </a:xfrm>
        </p:grpSpPr>
        <p:sp>
          <p:nvSpPr>
            <p:cNvPr id="43019" name="AutoShape 11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43020" name="Line 12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6934200" y="3816017"/>
            <a:ext cx="762000" cy="381000"/>
            <a:chOff x="912" y="2688"/>
            <a:chExt cx="480" cy="240"/>
          </a:xfrm>
        </p:grpSpPr>
        <p:sp>
          <p:nvSpPr>
            <p:cNvPr id="43022" name="AutoShape 14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43023" name="Line 15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 flipV="1">
            <a:off x="3886200" y="4016042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3025" name="Text Box 17"/>
          <p:cNvSpPr txBox="1">
            <a:spLocks noChangeArrowheads="1"/>
          </p:cNvSpPr>
          <p:nvPr/>
        </p:nvSpPr>
        <p:spPr bwMode="auto">
          <a:xfrm>
            <a:off x="1447800" y="3863642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3228975" y="3863642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10</a:t>
            </a:r>
            <a:endParaRPr lang="en-GB" sz="1600" i="1"/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5067300" y="3847767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30</a:t>
            </a:r>
            <a:endParaRPr lang="en-GB" sz="1600" i="1"/>
          </a:p>
        </p:txBody>
      </p:sp>
      <p:sp>
        <p:nvSpPr>
          <p:cNvPr id="43028" name="Text Box 20"/>
          <p:cNvSpPr txBox="1">
            <a:spLocks noChangeArrowheads="1"/>
          </p:cNvSpPr>
          <p:nvPr/>
        </p:nvSpPr>
        <p:spPr bwMode="auto">
          <a:xfrm>
            <a:off x="6934200" y="3863642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sp>
        <p:nvSpPr>
          <p:cNvPr id="43029" name="AutoShape 21"/>
          <p:cNvSpPr>
            <a:spLocks noChangeArrowheads="1"/>
          </p:cNvSpPr>
          <p:nvPr/>
        </p:nvSpPr>
        <p:spPr bwMode="auto">
          <a:xfrm>
            <a:off x="1371600" y="2980992"/>
            <a:ext cx="1219200" cy="914400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/>
              <a:t>10 </a:t>
            </a:r>
            <a:r>
              <a:rPr lang="en-US" sz="1600">
                <a:sym typeface="Symbol" pitchFamily="18" charset="2"/>
              </a:rPr>
              <a:t> 30</a:t>
            </a:r>
            <a:endParaRPr lang="en-GB" sz="1600"/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 flipV="1">
            <a:off x="2057400" y="4016042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3048" name="Freeform 40"/>
          <p:cNvSpPr>
            <a:spLocks/>
          </p:cNvSpPr>
          <p:nvPr/>
        </p:nvSpPr>
        <p:spPr bwMode="auto">
          <a:xfrm>
            <a:off x="2057400" y="4041442"/>
            <a:ext cx="3048000" cy="317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192"/>
              </a:cxn>
              <a:cxn ang="0">
                <a:pos x="1920" y="48"/>
              </a:cxn>
            </a:cxnLst>
            <a:rect l="0" t="0" r="r" b="b"/>
            <a:pathLst>
              <a:path w="1920" h="200">
                <a:moveTo>
                  <a:pt x="0" y="0"/>
                </a:moveTo>
                <a:cubicBezTo>
                  <a:pt x="272" y="92"/>
                  <a:pt x="544" y="184"/>
                  <a:pt x="864" y="192"/>
                </a:cubicBezTo>
                <a:cubicBezTo>
                  <a:pt x="1184" y="200"/>
                  <a:pt x="1552" y="124"/>
                  <a:pt x="1920" y="48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3049" name="Rectangle 41"/>
          <p:cNvSpPr>
            <a:spLocks noChangeArrowheads="1"/>
          </p:cNvSpPr>
          <p:nvPr/>
        </p:nvSpPr>
        <p:spPr bwMode="auto">
          <a:xfrm>
            <a:off x="2348880" y="2643060"/>
            <a:ext cx="722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dirty="0">
                <a:latin typeface="Lucida Sans" pitchFamily="34" charset="0"/>
                <a:sym typeface="Wingdings" pitchFamily="2" charset="2"/>
              </a:rPr>
              <a:t></a:t>
            </a:r>
            <a:endParaRPr lang="en-GB" sz="5400" dirty="0">
              <a:latin typeface="Lucida Sans" pitchFamily="34" charset="0"/>
              <a:sym typeface="Wingdings" pitchFamily="2" charset="2"/>
            </a:endParaRPr>
          </a:p>
        </p:txBody>
      </p:sp>
      <p:grpSp>
        <p:nvGrpSpPr>
          <p:cNvPr id="10" name="Group 75"/>
          <p:cNvGrpSpPr>
            <a:grpSpLocks/>
          </p:cNvGrpSpPr>
          <p:nvPr/>
        </p:nvGrpSpPr>
        <p:grpSpPr bwMode="auto">
          <a:xfrm>
            <a:off x="4114800" y="4197017"/>
            <a:ext cx="1333500" cy="917575"/>
            <a:chOff x="2592" y="2496"/>
            <a:chExt cx="840" cy="578"/>
          </a:xfrm>
        </p:grpSpPr>
        <p:grpSp>
          <p:nvGrpSpPr>
            <p:cNvPr id="11" name="Group 76"/>
            <p:cNvGrpSpPr>
              <a:grpSpLocks/>
            </p:cNvGrpSpPr>
            <p:nvPr/>
          </p:nvGrpSpPr>
          <p:grpSpPr bwMode="auto">
            <a:xfrm>
              <a:off x="2592" y="2832"/>
              <a:ext cx="510" cy="242"/>
              <a:chOff x="2658" y="3312"/>
              <a:chExt cx="510" cy="242"/>
            </a:xfrm>
          </p:grpSpPr>
          <p:grpSp>
            <p:nvGrpSpPr>
              <p:cNvPr id="12" name="Group 77"/>
              <p:cNvGrpSpPr>
                <a:grpSpLocks/>
              </p:cNvGrpSpPr>
              <p:nvPr/>
            </p:nvGrpSpPr>
            <p:grpSpPr bwMode="auto">
              <a:xfrm>
                <a:off x="2688" y="3312"/>
                <a:ext cx="480" cy="240"/>
                <a:chOff x="912" y="2688"/>
                <a:chExt cx="480" cy="240"/>
              </a:xfrm>
            </p:grpSpPr>
            <p:sp>
              <p:nvSpPr>
                <p:cNvPr id="43086" name="AutoShape 78"/>
                <p:cNvSpPr>
                  <a:spLocks noChangeArrowheads="1"/>
                </p:cNvSpPr>
                <p:nvPr/>
              </p:nvSpPr>
              <p:spPr bwMode="auto">
                <a:xfrm>
                  <a:off x="912" y="2688"/>
                  <a:ext cx="480" cy="2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3087" name="Line 79"/>
                <p:cNvSpPr>
                  <a:spLocks noChangeShapeType="1"/>
                </p:cNvSpPr>
                <p:nvPr/>
              </p:nvSpPr>
              <p:spPr bwMode="auto">
                <a:xfrm>
                  <a:off x="1152" y="2688"/>
                  <a:ext cx="0" cy="24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3088" name="Text Box 80"/>
              <p:cNvSpPr txBox="1">
                <a:spLocks noChangeArrowheads="1"/>
              </p:cNvSpPr>
              <p:nvPr/>
            </p:nvSpPr>
            <p:spPr bwMode="auto">
              <a:xfrm>
                <a:off x="2658" y="3342"/>
                <a:ext cx="28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i="1"/>
                  <a:t>20</a:t>
                </a:r>
                <a:endParaRPr lang="en-GB" sz="1600" i="1"/>
              </a:p>
            </p:txBody>
          </p:sp>
        </p:grpSp>
        <p:sp>
          <p:nvSpPr>
            <p:cNvPr id="43089" name="Freeform 81"/>
            <p:cNvSpPr>
              <a:spLocks/>
            </p:cNvSpPr>
            <p:nvPr/>
          </p:nvSpPr>
          <p:spPr bwMode="auto">
            <a:xfrm>
              <a:off x="3024" y="2496"/>
              <a:ext cx="408" cy="480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432" y="384"/>
                </a:cxn>
                <a:cxn ang="0">
                  <a:pos x="432" y="0"/>
                </a:cxn>
              </a:cxnLst>
              <a:rect l="0" t="0" r="r" b="b"/>
              <a:pathLst>
                <a:path w="504" h="528">
                  <a:moveTo>
                    <a:pt x="0" y="528"/>
                  </a:moveTo>
                  <a:cubicBezTo>
                    <a:pt x="180" y="500"/>
                    <a:pt x="360" y="472"/>
                    <a:pt x="432" y="384"/>
                  </a:cubicBezTo>
                  <a:cubicBezTo>
                    <a:pt x="504" y="296"/>
                    <a:pt x="468" y="148"/>
                    <a:pt x="432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3132" name="AutoShape 124"/>
          <p:cNvSpPr>
            <a:spLocks noChangeArrowheads="1"/>
          </p:cNvSpPr>
          <p:nvPr/>
        </p:nvSpPr>
        <p:spPr bwMode="auto">
          <a:xfrm>
            <a:off x="3200400" y="2980992"/>
            <a:ext cx="1219200" cy="914400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/>
              <a:t>30 </a:t>
            </a:r>
            <a:r>
              <a:rPr lang="en-US" sz="1600">
                <a:sym typeface="Symbol" pitchFamily="18" charset="2"/>
              </a:rPr>
              <a:t> 20</a:t>
            </a:r>
            <a:endParaRPr lang="en-GB" sz="1600"/>
          </a:p>
        </p:txBody>
      </p:sp>
      <p:sp>
        <p:nvSpPr>
          <p:cNvPr id="43200" name="Text Box 192"/>
          <p:cNvSpPr txBox="1">
            <a:spLocks noChangeArrowheads="1"/>
          </p:cNvSpPr>
          <p:nvPr/>
        </p:nvSpPr>
        <p:spPr bwMode="auto">
          <a:xfrm>
            <a:off x="4167717" y="2631465"/>
            <a:ext cx="722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dirty="0">
                <a:latin typeface="Lucida Sans" pitchFamily="34" charset="0"/>
                <a:sym typeface="Wingdings" pitchFamily="2" charset="2"/>
              </a:rPr>
              <a:t></a:t>
            </a:r>
            <a:endParaRPr lang="en-GB" sz="5400" dirty="0">
              <a:latin typeface="Lucida Sans" pitchFamily="34" charset="0"/>
            </a:endParaRPr>
          </a:p>
        </p:txBody>
      </p:sp>
      <p:sp>
        <p:nvSpPr>
          <p:cNvPr id="43201" name="Text Box 193"/>
          <p:cNvSpPr txBox="1">
            <a:spLocks noChangeArrowheads="1"/>
          </p:cNvSpPr>
          <p:nvPr/>
        </p:nvSpPr>
        <p:spPr bwMode="auto">
          <a:xfrm>
            <a:off x="4543425" y="4778042"/>
            <a:ext cx="6477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5400" b="1" dirty="0" smtClean="0">
                <a:latin typeface="Lucida Sans" pitchFamily="34" charset="0"/>
                <a:sym typeface="Wingdings" pitchFamily="2" charset="2"/>
              </a:rPr>
              <a:t></a:t>
            </a:r>
            <a:endParaRPr lang="en-GB" sz="5400" b="1" dirty="0">
              <a:latin typeface="Lucida Sans" pitchFamily="34" charset="0"/>
            </a:endParaRPr>
          </a:p>
        </p:txBody>
      </p:sp>
      <p:sp>
        <p:nvSpPr>
          <p:cNvPr id="43202" name="Freeform 194"/>
          <p:cNvSpPr>
            <a:spLocks/>
          </p:cNvSpPr>
          <p:nvPr/>
        </p:nvSpPr>
        <p:spPr bwMode="auto">
          <a:xfrm>
            <a:off x="3724689" y="4016042"/>
            <a:ext cx="342900" cy="914400"/>
          </a:xfrm>
          <a:custGeom>
            <a:avLst/>
            <a:gdLst/>
            <a:ahLst/>
            <a:cxnLst>
              <a:cxn ang="0">
                <a:pos x="72" y="0"/>
              </a:cxn>
              <a:cxn ang="0">
                <a:pos x="24" y="432"/>
              </a:cxn>
              <a:cxn ang="0">
                <a:pos x="216" y="576"/>
              </a:cxn>
            </a:cxnLst>
            <a:rect l="0" t="0" r="r" b="b"/>
            <a:pathLst>
              <a:path w="216" h="576">
                <a:moveTo>
                  <a:pt x="72" y="0"/>
                </a:moveTo>
                <a:cubicBezTo>
                  <a:pt x="36" y="168"/>
                  <a:pt x="0" y="336"/>
                  <a:pt x="24" y="432"/>
                </a:cubicBezTo>
                <a:cubicBezTo>
                  <a:pt x="48" y="528"/>
                  <a:pt x="132" y="552"/>
                  <a:pt x="216" y="576"/>
                </a:cubicBezTo>
              </a:path>
            </a:pathLst>
          </a:custGeom>
          <a:noFill/>
          <a:ln w="158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3050" name="Line 42"/>
          <p:cNvSpPr>
            <a:spLocks noChangeShapeType="1"/>
          </p:cNvSpPr>
          <p:nvPr/>
        </p:nvSpPr>
        <p:spPr bwMode="auto">
          <a:xfrm flipV="1">
            <a:off x="5715000" y="4016042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3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288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5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4" grpId="0" animBg="1"/>
      <p:bldP spid="43029" grpId="0" animBg="1" autoUpdateAnimBg="0"/>
      <p:bldP spid="43030" grpId="0" animBg="1"/>
      <p:bldP spid="43048" grpId="0" animBg="1"/>
      <p:bldP spid="43049" grpId="0"/>
      <p:bldP spid="43132" grpId="0" animBg="1" autoUpdateAnimBg="0"/>
      <p:bldP spid="43200" grpId="0"/>
      <p:bldP spid="43201" grpId="0"/>
      <p:bldP spid="4320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Logical vs physical deletion</a:t>
            </a:r>
            <a:endParaRPr lang="en-GB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105400" y="3801551"/>
            <a:ext cx="762000" cy="381000"/>
            <a:chOff x="912" y="2688"/>
            <a:chExt cx="480" cy="240"/>
          </a:xfrm>
        </p:grpSpPr>
        <p:sp>
          <p:nvSpPr>
            <p:cNvPr id="26631" name="AutoShape 7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2" name="Line 8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447800" y="3801551"/>
            <a:ext cx="762000" cy="381000"/>
            <a:chOff x="912" y="2688"/>
            <a:chExt cx="480" cy="240"/>
          </a:xfrm>
        </p:grpSpPr>
        <p:sp>
          <p:nvSpPr>
            <p:cNvPr id="26634" name="AutoShape 10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5" name="Line 1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276600" y="3801551"/>
            <a:ext cx="762000" cy="381000"/>
            <a:chOff x="912" y="2688"/>
            <a:chExt cx="480" cy="240"/>
          </a:xfrm>
        </p:grpSpPr>
        <p:sp>
          <p:nvSpPr>
            <p:cNvPr id="26637" name="AutoShape 13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38" name="Line 14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934200" y="3801551"/>
            <a:ext cx="762000" cy="381000"/>
            <a:chOff x="912" y="2688"/>
            <a:chExt cx="480" cy="240"/>
          </a:xfrm>
        </p:grpSpPr>
        <p:sp>
          <p:nvSpPr>
            <p:cNvPr id="26640" name="AutoShape 16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26641" name="Line 17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3886200" y="4001576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447800" y="3849176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228975" y="3849176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/>
              <a:t>10</a:t>
            </a:r>
            <a:endParaRPr lang="en-GB" sz="1600" i="1" dirty="0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5067300" y="3833301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30</a:t>
            </a:r>
            <a:endParaRPr lang="en-GB" sz="1600" i="1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6934200" y="3849176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 flipV="1">
            <a:off x="2057400" y="4001576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6" name="Group 129"/>
          <p:cNvGrpSpPr>
            <a:grpSpLocks/>
          </p:cNvGrpSpPr>
          <p:nvPr/>
        </p:nvGrpSpPr>
        <p:grpSpPr bwMode="auto">
          <a:xfrm>
            <a:off x="4114800" y="4185728"/>
            <a:ext cx="1333500" cy="1449388"/>
            <a:chOff x="2592" y="3024"/>
            <a:chExt cx="840" cy="913"/>
          </a:xfrm>
        </p:grpSpPr>
        <p:grpSp>
          <p:nvGrpSpPr>
            <p:cNvPr id="7" name="Group 58"/>
            <p:cNvGrpSpPr>
              <a:grpSpLocks/>
            </p:cNvGrpSpPr>
            <p:nvPr/>
          </p:nvGrpSpPr>
          <p:grpSpPr bwMode="auto">
            <a:xfrm>
              <a:off x="2592" y="3694"/>
              <a:ext cx="510" cy="243"/>
              <a:chOff x="2658" y="3312"/>
              <a:chExt cx="510" cy="243"/>
            </a:xfrm>
          </p:grpSpPr>
          <p:grpSp>
            <p:nvGrpSpPr>
              <p:cNvPr id="8" name="Group 59"/>
              <p:cNvGrpSpPr>
                <a:grpSpLocks/>
              </p:cNvGrpSpPr>
              <p:nvPr/>
            </p:nvGrpSpPr>
            <p:grpSpPr bwMode="auto">
              <a:xfrm>
                <a:off x="2688" y="3312"/>
                <a:ext cx="480" cy="240"/>
                <a:chOff x="912" y="2688"/>
                <a:chExt cx="480" cy="240"/>
              </a:xfrm>
            </p:grpSpPr>
            <p:sp>
              <p:nvSpPr>
                <p:cNvPr id="26684" name="AutoShape 60"/>
                <p:cNvSpPr>
                  <a:spLocks noChangeArrowheads="1"/>
                </p:cNvSpPr>
                <p:nvPr/>
              </p:nvSpPr>
              <p:spPr bwMode="auto">
                <a:xfrm>
                  <a:off x="912" y="2688"/>
                  <a:ext cx="480" cy="2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6685" name="Line 61"/>
                <p:cNvSpPr>
                  <a:spLocks noChangeShapeType="1"/>
                </p:cNvSpPr>
                <p:nvPr/>
              </p:nvSpPr>
              <p:spPr bwMode="auto">
                <a:xfrm>
                  <a:off x="1152" y="2688"/>
                  <a:ext cx="0" cy="24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26686" name="Text Box 62"/>
              <p:cNvSpPr txBox="1">
                <a:spLocks noChangeArrowheads="1"/>
              </p:cNvSpPr>
              <p:nvPr/>
            </p:nvSpPr>
            <p:spPr bwMode="auto">
              <a:xfrm>
                <a:off x="2658" y="3342"/>
                <a:ext cx="29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1600" i="1" dirty="0"/>
                  <a:t>20</a:t>
                </a:r>
                <a:endParaRPr lang="en-GB" sz="1600" i="1" dirty="0"/>
              </a:p>
            </p:txBody>
          </p:sp>
        </p:grpSp>
        <p:sp>
          <p:nvSpPr>
            <p:cNvPr id="26687" name="Freeform 63"/>
            <p:cNvSpPr>
              <a:spLocks/>
            </p:cNvSpPr>
            <p:nvPr/>
          </p:nvSpPr>
          <p:spPr bwMode="auto">
            <a:xfrm>
              <a:off x="3024" y="3024"/>
              <a:ext cx="408" cy="814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432" y="384"/>
                </a:cxn>
                <a:cxn ang="0">
                  <a:pos x="432" y="0"/>
                </a:cxn>
              </a:cxnLst>
              <a:rect l="0" t="0" r="r" b="b"/>
              <a:pathLst>
                <a:path w="504" h="528">
                  <a:moveTo>
                    <a:pt x="0" y="528"/>
                  </a:moveTo>
                  <a:cubicBezTo>
                    <a:pt x="180" y="500"/>
                    <a:pt x="360" y="472"/>
                    <a:pt x="432" y="384"/>
                  </a:cubicBezTo>
                  <a:cubicBezTo>
                    <a:pt x="504" y="296"/>
                    <a:pt x="468" y="148"/>
                    <a:pt x="432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" name="Group 96"/>
          <p:cNvGrpSpPr>
            <a:grpSpLocks/>
          </p:cNvGrpSpPr>
          <p:nvPr/>
        </p:nvGrpSpPr>
        <p:grpSpPr bwMode="auto">
          <a:xfrm>
            <a:off x="1066800" y="2722051"/>
            <a:ext cx="3352800" cy="1158875"/>
            <a:chOff x="672" y="2102"/>
            <a:chExt cx="2112" cy="730"/>
          </a:xfrm>
        </p:grpSpPr>
        <p:grpSp>
          <p:nvGrpSpPr>
            <p:cNvPr id="10" name="Group 90"/>
            <p:cNvGrpSpPr>
              <a:grpSpLocks/>
            </p:cNvGrpSpPr>
            <p:nvPr/>
          </p:nvGrpSpPr>
          <p:grpSpPr bwMode="auto">
            <a:xfrm>
              <a:off x="672" y="2102"/>
              <a:ext cx="960" cy="730"/>
              <a:chOff x="672" y="2102"/>
              <a:chExt cx="960" cy="730"/>
            </a:xfrm>
          </p:grpSpPr>
          <p:sp>
            <p:nvSpPr>
              <p:cNvPr id="26702" name="AutoShape 78"/>
              <p:cNvSpPr>
                <a:spLocks noChangeArrowheads="1"/>
              </p:cNvSpPr>
              <p:nvPr/>
            </p:nvSpPr>
            <p:spPr bwMode="auto">
              <a:xfrm>
                <a:off x="864" y="2256"/>
                <a:ext cx="768" cy="576"/>
              </a:xfrm>
              <a:prstGeom prst="downArrowCallout">
                <a:avLst>
                  <a:gd name="adj1" fmla="val 13543"/>
                  <a:gd name="adj2" fmla="val 33333"/>
                  <a:gd name="adj3" fmla="val 19616"/>
                  <a:gd name="adj4" fmla="val 55731"/>
                </a:avLst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/>
                <a:r>
                  <a:rPr lang="en-US" sz="1600"/>
                  <a:t>10 </a:t>
                </a:r>
                <a:r>
                  <a:rPr lang="en-US" sz="1600">
                    <a:sym typeface="Symbol" pitchFamily="18" charset="2"/>
                  </a:rPr>
                  <a:t> 30</a:t>
                </a:r>
                <a:endParaRPr lang="en-GB" sz="1600"/>
              </a:p>
            </p:txBody>
          </p:sp>
          <p:sp>
            <p:nvSpPr>
              <p:cNvPr id="26712" name="Rectangle 88"/>
              <p:cNvSpPr>
                <a:spLocks noChangeArrowheads="1"/>
              </p:cNvSpPr>
              <p:nvPr/>
            </p:nvSpPr>
            <p:spPr bwMode="auto">
              <a:xfrm>
                <a:off x="672" y="2102"/>
                <a:ext cx="330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3000" dirty="0">
                    <a:latin typeface="Lucida Sans" pitchFamily="34" charset="0"/>
                    <a:sym typeface="Wingdings 2" pitchFamily="18" charset="2"/>
                  </a:rPr>
                  <a:t></a:t>
                </a:r>
                <a:endParaRPr lang="en-GB" sz="3000" dirty="0">
                  <a:latin typeface="Lucida Sans" pitchFamily="34" charset="0"/>
                  <a:sym typeface="Wingdings 2" pitchFamily="18" charset="2"/>
                </a:endParaRPr>
              </a:p>
            </p:txBody>
          </p:sp>
        </p:grpSp>
        <p:grpSp>
          <p:nvGrpSpPr>
            <p:cNvPr id="11" name="Group 89"/>
            <p:cNvGrpSpPr>
              <a:grpSpLocks/>
            </p:cNvGrpSpPr>
            <p:nvPr/>
          </p:nvGrpSpPr>
          <p:grpSpPr bwMode="auto">
            <a:xfrm>
              <a:off x="1830" y="2112"/>
              <a:ext cx="954" cy="720"/>
              <a:chOff x="1830" y="2112"/>
              <a:chExt cx="954" cy="720"/>
            </a:xfrm>
          </p:grpSpPr>
          <p:sp>
            <p:nvSpPr>
              <p:cNvPr id="26703" name="AutoShape 79"/>
              <p:cNvSpPr>
                <a:spLocks noChangeArrowheads="1"/>
              </p:cNvSpPr>
              <p:nvPr/>
            </p:nvSpPr>
            <p:spPr bwMode="auto">
              <a:xfrm>
                <a:off x="2016" y="2256"/>
                <a:ext cx="768" cy="576"/>
              </a:xfrm>
              <a:prstGeom prst="downArrowCallout">
                <a:avLst>
                  <a:gd name="adj1" fmla="val 13543"/>
                  <a:gd name="adj2" fmla="val 33333"/>
                  <a:gd name="adj3" fmla="val 19616"/>
                  <a:gd name="adj4" fmla="val 55731"/>
                </a:avLst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/>
                <a:r>
                  <a:rPr lang="en-US" sz="1600" dirty="0"/>
                  <a:t>30 </a:t>
                </a:r>
                <a:r>
                  <a:rPr lang="en-US" sz="1600" dirty="0">
                    <a:sym typeface="Symbol" pitchFamily="18" charset="2"/>
                  </a:rPr>
                  <a:t> 30X</a:t>
                </a:r>
                <a:endParaRPr lang="en-GB" sz="1600" dirty="0"/>
              </a:p>
            </p:txBody>
          </p:sp>
          <p:sp>
            <p:nvSpPr>
              <p:cNvPr id="26711" name="Rectangle 87"/>
              <p:cNvSpPr>
                <a:spLocks noChangeArrowheads="1"/>
              </p:cNvSpPr>
              <p:nvPr/>
            </p:nvSpPr>
            <p:spPr bwMode="auto">
              <a:xfrm>
                <a:off x="1830" y="2112"/>
                <a:ext cx="330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3000" dirty="0">
                    <a:latin typeface="Lucida Sans" pitchFamily="34" charset="0"/>
                    <a:sym typeface="Wingdings 2" pitchFamily="18" charset="2"/>
                  </a:rPr>
                  <a:t></a:t>
                </a:r>
                <a:endParaRPr lang="en-GB" sz="3000" dirty="0">
                  <a:latin typeface="Lucida Sans" pitchFamily="34" charset="0"/>
                  <a:sym typeface="Wingdings 2" pitchFamily="18" charset="2"/>
                </a:endParaRPr>
              </a:p>
            </p:txBody>
          </p:sp>
        </p:grpSp>
      </p:grpSp>
      <p:grpSp>
        <p:nvGrpSpPr>
          <p:cNvPr id="12" name="Group 95"/>
          <p:cNvGrpSpPr>
            <a:grpSpLocks/>
          </p:cNvGrpSpPr>
          <p:nvPr/>
        </p:nvGrpSpPr>
        <p:grpSpPr bwMode="auto">
          <a:xfrm>
            <a:off x="3657600" y="2814126"/>
            <a:ext cx="1255713" cy="1371600"/>
            <a:chOff x="2304" y="2160"/>
            <a:chExt cx="791" cy="864"/>
          </a:xfrm>
        </p:grpSpPr>
        <p:sp>
          <p:nvSpPr>
            <p:cNvPr id="26718" name="AutoShape 94"/>
            <p:cNvSpPr>
              <a:spLocks noChangeArrowheads="1"/>
            </p:cNvSpPr>
            <p:nvPr/>
          </p:nvSpPr>
          <p:spPr bwMode="auto">
            <a:xfrm>
              <a:off x="2304" y="2784"/>
              <a:ext cx="240" cy="240"/>
            </a:xfrm>
            <a:prstGeom prst="roundRect">
              <a:avLst>
                <a:gd name="adj" fmla="val 16667"/>
              </a:avLst>
            </a:prstGeom>
            <a:solidFill>
              <a:schemeClr val="tx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715" name="Rectangle 91"/>
            <p:cNvSpPr>
              <a:spLocks noChangeArrowheads="1"/>
            </p:cNvSpPr>
            <p:nvPr/>
          </p:nvSpPr>
          <p:spPr bwMode="auto">
            <a:xfrm>
              <a:off x="2640" y="2160"/>
              <a:ext cx="455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400" dirty="0">
                  <a:latin typeface="Lucida Sans" pitchFamily="34" charset="0"/>
                  <a:sym typeface="Wingdings" pitchFamily="2" charset="2"/>
                </a:rPr>
                <a:t></a:t>
              </a:r>
              <a:endParaRPr lang="en-GB" sz="5400" dirty="0">
                <a:latin typeface="Lucida Sans" pitchFamily="34" charset="0"/>
                <a:sym typeface="Wingdings" pitchFamily="2" charset="2"/>
              </a:endParaRPr>
            </a:p>
          </p:txBody>
        </p:sp>
      </p:grpSp>
      <p:grpSp>
        <p:nvGrpSpPr>
          <p:cNvPr id="13" name="Group 99"/>
          <p:cNvGrpSpPr>
            <a:grpSpLocks/>
          </p:cNvGrpSpPr>
          <p:nvPr/>
        </p:nvGrpSpPr>
        <p:grpSpPr bwMode="auto">
          <a:xfrm>
            <a:off x="3276600" y="4033326"/>
            <a:ext cx="1219200" cy="914400"/>
            <a:chOff x="1584" y="3312"/>
            <a:chExt cx="768" cy="576"/>
          </a:xfrm>
        </p:grpSpPr>
        <p:sp>
          <p:nvSpPr>
            <p:cNvPr id="26688" name="AutoShape 64"/>
            <p:cNvSpPr>
              <a:spLocks noChangeArrowheads="1"/>
            </p:cNvSpPr>
            <p:nvPr/>
          </p:nvSpPr>
          <p:spPr bwMode="auto">
            <a:xfrm rot="-10800000">
              <a:off x="1584" y="3312"/>
              <a:ext cx="768" cy="576"/>
            </a:xfrm>
            <a:prstGeom prst="downArrowCallout">
              <a:avLst>
                <a:gd name="adj1" fmla="val 13543"/>
                <a:gd name="adj2" fmla="val 33333"/>
                <a:gd name="adj3" fmla="val 19616"/>
                <a:gd name="adj4" fmla="val 54690"/>
              </a:avLst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10800000" wrap="none" anchor="ctr"/>
            <a:lstStyle/>
            <a:p>
              <a:pPr algn="ctr"/>
              <a:endParaRPr lang="en-GB" sz="1600"/>
            </a:p>
          </p:txBody>
        </p:sp>
        <p:sp>
          <p:nvSpPr>
            <p:cNvPr id="26722" name="Rectangle 98"/>
            <p:cNvSpPr>
              <a:spLocks noChangeArrowheads="1"/>
            </p:cNvSpPr>
            <p:nvPr/>
          </p:nvSpPr>
          <p:spPr bwMode="auto">
            <a:xfrm>
              <a:off x="1632" y="3636"/>
              <a:ext cx="66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dirty="0"/>
                <a:t>30 </a:t>
              </a:r>
              <a:r>
                <a:rPr lang="en-US" sz="1600" dirty="0">
                  <a:sym typeface="Symbol" pitchFamily="18" charset="2"/>
                </a:rPr>
                <a:t> 20</a:t>
              </a:r>
              <a:endParaRPr lang="en-GB" sz="1600" dirty="0">
                <a:sym typeface="Symbol" pitchFamily="18" charset="2"/>
              </a:endParaRPr>
            </a:p>
          </p:txBody>
        </p:sp>
      </p:grpSp>
      <p:sp>
        <p:nvSpPr>
          <p:cNvPr id="26724" name="Rectangle 100"/>
          <p:cNvSpPr>
            <a:spLocks noChangeArrowheads="1"/>
          </p:cNvSpPr>
          <p:nvPr/>
        </p:nvSpPr>
        <p:spPr bwMode="auto">
          <a:xfrm>
            <a:off x="4267200" y="4261926"/>
            <a:ext cx="619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dirty="0">
                <a:sym typeface="Wingdings" pitchFamily="2" charset="2"/>
              </a:rPr>
              <a:t></a:t>
            </a:r>
            <a:endParaRPr lang="en-GB" sz="5400" dirty="0">
              <a:sym typeface="Wingdings" pitchFamily="2" charset="2"/>
            </a:endParaRPr>
          </a:p>
        </p:txBody>
      </p:sp>
      <p:sp>
        <p:nvSpPr>
          <p:cNvPr id="26791" name="Freeform 167"/>
          <p:cNvSpPr>
            <a:spLocks/>
          </p:cNvSpPr>
          <p:nvPr/>
        </p:nvSpPr>
        <p:spPr bwMode="auto">
          <a:xfrm>
            <a:off x="2062922" y="4149973"/>
            <a:ext cx="3200400" cy="113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" y="576"/>
              </a:cxn>
              <a:cxn ang="0">
                <a:pos x="1728" y="624"/>
              </a:cxn>
              <a:cxn ang="0">
                <a:pos x="2016" y="48"/>
              </a:cxn>
            </a:cxnLst>
            <a:rect l="0" t="0" r="r" b="b"/>
            <a:pathLst>
              <a:path w="2016" h="712">
                <a:moveTo>
                  <a:pt x="0" y="0"/>
                </a:moveTo>
                <a:cubicBezTo>
                  <a:pt x="144" y="236"/>
                  <a:pt x="288" y="472"/>
                  <a:pt x="576" y="576"/>
                </a:cubicBezTo>
                <a:cubicBezTo>
                  <a:pt x="864" y="680"/>
                  <a:pt x="1488" y="712"/>
                  <a:pt x="1728" y="624"/>
                </a:cubicBezTo>
                <a:cubicBezTo>
                  <a:pt x="1968" y="536"/>
                  <a:pt x="1992" y="292"/>
                  <a:pt x="2016" y="48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 flipV="1">
            <a:off x="5715000" y="4001576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4" name="Rectangle 166"/>
          <p:cNvSpPr>
            <a:spLocks noChangeArrowheads="1"/>
          </p:cNvSpPr>
          <p:nvPr/>
        </p:nvSpPr>
        <p:spPr bwMode="auto">
          <a:xfrm>
            <a:off x="2229643" y="2817578"/>
            <a:ext cx="722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dirty="0">
                <a:latin typeface="Lucida Sans" pitchFamily="34" charset="0"/>
                <a:sym typeface="Wingdings" pitchFamily="2" charset="2"/>
              </a:rPr>
              <a:t></a:t>
            </a:r>
            <a:endParaRPr lang="en-GB" sz="5400" dirty="0">
              <a:latin typeface="Lucida Sans" pitchFamily="34" charset="0"/>
              <a:sym typeface="Wingdings" pitchFamily="2" charset="2"/>
            </a:endParaRPr>
          </a:p>
        </p:txBody>
      </p:sp>
      <p:sp>
        <p:nvSpPr>
          <p:cNvPr id="52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53" name="Content Placeholder 92"/>
          <p:cNvSpPr txBox="1">
            <a:spLocks/>
          </p:cNvSpPr>
          <p:nvPr/>
        </p:nvSpPr>
        <p:spPr>
          <a:xfrm>
            <a:off x="457200" y="1565937"/>
            <a:ext cx="7239000" cy="110630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120000"/>
              </a:lnSpc>
            </a:pPr>
            <a:r>
              <a:rPr lang="en-US" dirty="0"/>
              <a:t>Use a ‘spare’ bit to indicate logically deleted nodes:</a:t>
            </a:r>
          </a:p>
        </p:txBody>
      </p:sp>
    </p:spTree>
    <p:extLst>
      <p:ext uri="{BB962C8B-B14F-4D97-AF65-F5344CB8AC3E}">
        <p14:creationId xmlns:p14="http://schemas.microsoft.com/office/powerpoint/2010/main" val="3227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7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6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8" grpId="0" animBg="1"/>
      <p:bldP spid="26724" grpId="0" autoUpdateAnimBg="0"/>
      <p:bldP spid="26791" grpId="0" animBg="1"/>
      <p:bldP spid="8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Delete-greater-than-or-equal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299"/>
            <a:ext cx="8229600" cy="1308033"/>
          </a:xfrm>
        </p:spPr>
        <p:txBody>
          <a:bodyPr/>
          <a:lstStyle/>
          <a:p>
            <a:r>
              <a:rPr lang="en-GB" dirty="0" err="1" smtClean="0"/>
              <a:t>DeleteGE</a:t>
            </a:r>
            <a:r>
              <a:rPr lang="en-GB" dirty="0" smtClean="0"/>
              <a:t>(</a:t>
            </a:r>
            <a:r>
              <a:rPr lang="en-GB" dirty="0" err="1" smtClean="0"/>
              <a:t>int</a:t>
            </a:r>
            <a:r>
              <a:rPr lang="en-GB" dirty="0" smtClean="0"/>
              <a:t> x) -&gt; </a:t>
            </a:r>
            <a:r>
              <a:rPr lang="en-GB" dirty="0" err="1" smtClean="0"/>
              <a:t>int</a:t>
            </a:r>
            <a:endParaRPr lang="en-GB" dirty="0" smtClean="0"/>
          </a:p>
          <a:p>
            <a:pPr lvl="1"/>
            <a:r>
              <a:rPr lang="en-GB" dirty="0" smtClean="0"/>
              <a:t>Remove “x”, or next element above “x”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1447800" y="3233273"/>
            <a:ext cx="6248400" cy="386179"/>
            <a:chOff x="1447800" y="3674721"/>
            <a:chExt cx="6248400" cy="386179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5105400" y="3674721"/>
              <a:ext cx="762000" cy="381000"/>
              <a:chOff x="912" y="2688"/>
              <a:chExt cx="480" cy="240"/>
            </a:xfrm>
          </p:grpSpPr>
          <p:sp>
            <p:nvSpPr>
              <p:cNvPr id="5" name="AutoShape 5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" name="Line 6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1447800" y="3674721"/>
              <a:ext cx="762000" cy="381000"/>
              <a:chOff x="912" y="2688"/>
              <a:chExt cx="480" cy="240"/>
            </a:xfrm>
          </p:grpSpPr>
          <p:sp>
            <p:nvSpPr>
              <p:cNvPr id="8" name="AutoShape 8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9" name="Line 9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3276600" y="3674721"/>
              <a:ext cx="762000" cy="381000"/>
              <a:chOff x="912" y="2688"/>
              <a:chExt cx="480" cy="240"/>
            </a:xfrm>
          </p:grpSpPr>
          <p:sp>
            <p:nvSpPr>
              <p:cNvPr id="11" name="AutoShape 11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" name="Line 12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" name="Group 13"/>
            <p:cNvGrpSpPr>
              <a:grpSpLocks/>
            </p:cNvGrpSpPr>
            <p:nvPr/>
          </p:nvGrpSpPr>
          <p:grpSpPr bwMode="auto">
            <a:xfrm>
              <a:off x="6934200" y="3674721"/>
              <a:ext cx="762000" cy="381000"/>
              <a:chOff x="912" y="2688"/>
              <a:chExt cx="480" cy="240"/>
            </a:xfrm>
          </p:grpSpPr>
          <p:sp>
            <p:nvSpPr>
              <p:cNvPr id="14" name="AutoShape 14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" name="Line 15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3886200" y="3874746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1447800" y="3722346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3228975" y="3722346"/>
              <a:ext cx="42862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5067300" y="3706471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30</a:t>
              </a:r>
              <a:endParaRPr lang="en-GB" sz="1600" i="1" dirty="0"/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6934200" y="3722346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V="1">
              <a:off x="2057400" y="3874746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Line 42"/>
            <p:cNvSpPr>
              <a:spLocks noChangeShapeType="1"/>
            </p:cNvSpPr>
            <p:nvPr/>
          </p:nvSpPr>
          <p:spPr bwMode="auto">
            <a:xfrm flipV="1">
              <a:off x="5715000" y="3874746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" name="Content Placeholder 2"/>
          <p:cNvSpPr txBox="1">
            <a:spLocks/>
          </p:cNvSpPr>
          <p:nvPr/>
        </p:nvSpPr>
        <p:spPr>
          <a:xfrm>
            <a:off x="457200" y="4046009"/>
            <a:ext cx="8229600" cy="654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Segoe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Segoe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Segoe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Segoe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err="1" smtClean="0">
                <a:latin typeface="Corbel" pitchFamily="34" charset="0"/>
              </a:rPr>
              <a:t>DeleteGE</a:t>
            </a:r>
            <a:r>
              <a:rPr lang="en-GB" sz="2400" dirty="0" smtClean="0">
                <a:latin typeface="Corbel" pitchFamily="34" charset="0"/>
              </a:rPr>
              <a:t>(20) -&gt; 30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447800" y="4981488"/>
            <a:ext cx="6248400" cy="386179"/>
            <a:chOff x="1447800" y="5422936"/>
            <a:chExt cx="6248400" cy="386179"/>
          </a:xfrm>
        </p:grpSpPr>
        <p:grpSp>
          <p:nvGrpSpPr>
            <p:cNvPr id="28" name="Group 7"/>
            <p:cNvGrpSpPr>
              <a:grpSpLocks/>
            </p:cNvGrpSpPr>
            <p:nvPr/>
          </p:nvGrpSpPr>
          <p:grpSpPr bwMode="auto">
            <a:xfrm>
              <a:off x="1447800" y="5422936"/>
              <a:ext cx="762000" cy="381000"/>
              <a:chOff x="912" y="2688"/>
              <a:chExt cx="480" cy="240"/>
            </a:xfrm>
          </p:grpSpPr>
          <p:sp>
            <p:nvSpPr>
              <p:cNvPr id="29" name="AutoShape 8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" name="Line 9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1" name="Group 10"/>
            <p:cNvGrpSpPr>
              <a:grpSpLocks/>
            </p:cNvGrpSpPr>
            <p:nvPr/>
          </p:nvGrpSpPr>
          <p:grpSpPr bwMode="auto">
            <a:xfrm>
              <a:off x="3276600" y="5422936"/>
              <a:ext cx="762000" cy="381000"/>
              <a:chOff x="912" y="2688"/>
              <a:chExt cx="480" cy="240"/>
            </a:xfrm>
          </p:grpSpPr>
          <p:sp>
            <p:nvSpPr>
              <p:cNvPr id="32" name="AutoShape 11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3" name="Line 12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4" name="Group 13"/>
            <p:cNvGrpSpPr>
              <a:grpSpLocks/>
            </p:cNvGrpSpPr>
            <p:nvPr/>
          </p:nvGrpSpPr>
          <p:grpSpPr bwMode="auto">
            <a:xfrm>
              <a:off x="6934200" y="5422936"/>
              <a:ext cx="762000" cy="381000"/>
              <a:chOff x="912" y="2688"/>
              <a:chExt cx="480" cy="240"/>
            </a:xfrm>
          </p:grpSpPr>
          <p:sp>
            <p:nvSpPr>
              <p:cNvPr id="35" name="AutoShape 14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6" name="Line 15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7" name="Line 16"/>
            <p:cNvSpPr>
              <a:spLocks noChangeShapeType="1"/>
            </p:cNvSpPr>
            <p:nvPr/>
          </p:nvSpPr>
          <p:spPr bwMode="auto">
            <a:xfrm flipV="1">
              <a:off x="3886200" y="5622961"/>
              <a:ext cx="3048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 Box 17"/>
            <p:cNvSpPr txBox="1">
              <a:spLocks noChangeArrowheads="1"/>
            </p:cNvSpPr>
            <p:nvPr/>
          </p:nvSpPr>
          <p:spPr bwMode="auto">
            <a:xfrm>
              <a:off x="1447800" y="5470561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H</a:t>
              </a:r>
              <a:endParaRPr lang="en-GB" sz="1600" i="1"/>
            </a:p>
          </p:txBody>
        </p:sp>
        <p:sp>
          <p:nvSpPr>
            <p:cNvPr id="39" name="Text Box 18"/>
            <p:cNvSpPr txBox="1">
              <a:spLocks noChangeArrowheads="1"/>
            </p:cNvSpPr>
            <p:nvPr/>
          </p:nvSpPr>
          <p:spPr bwMode="auto">
            <a:xfrm>
              <a:off x="3228976" y="5470561"/>
              <a:ext cx="4286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1" name="Text Box 20"/>
            <p:cNvSpPr txBox="1">
              <a:spLocks noChangeArrowheads="1"/>
            </p:cNvSpPr>
            <p:nvPr/>
          </p:nvSpPr>
          <p:spPr bwMode="auto">
            <a:xfrm>
              <a:off x="6934200" y="5470561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2" name="Line 22"/>
            <p:cNvSpPr>
              <a:spLocks noChangeShapeType="1"/>
            </p:cNvSpPr>
            <p:nvPr/>
          </p:nvSpPr>
          <p:spPr bwMode="auto">
            <a:xfrm flipV="1">
              <a:off x="2057400" y="5622961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1786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Does this work: DeleteGE(20)</a:t>
            </a: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447800" y="1939159"/>
            <a:ext cx="6248400" cy="384175"/>
            <a:chOff x="1447800" y="3674721"/>
            <a:chExt cx="6248400" cy="384175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5105400" y="3674721"/>
              <a:ext cx="762000" cy="381000"/>
              <a:chOff x="912" y="2688"/>
              <a:chExt cx="480" cy="240"/>
            </a:xfrm>
          </p:grpSpPr>
          <p:sp>
            <p:nvSpPr>
              <p:cNvPr id="22" name="AutoShape 5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3" name="Line 6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1447800" y="3674721"/>
              <a:ext cx="762000" cy="381000"/>
              <a:chOff x="912" y="2688"/>
              <a:chExt cx="480" cy="240"/>
            </a:xfrm>
          </p:grpSpPr>
          <p:sp>
            <p:nvSpPr>
              <p:cNvPr id="20" name="AutoShape 8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" name="Line 9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3276600" y="3674721"/>
              <a:ext cx="762000" cy="381000"/>
              <a:chOff x="912" y="2688"/>
              <a:chExt cx="480" cy="240"/>
            </a:xfrm>
          </p:grpSpPr>
          <p:sp>
            <p:nvSpPr>
              <p:cNvPr id="18" name="AutoShape 11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9" name="Line 12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6934200" y="3674721"/>
              <a:ext cx="762000" cy="381000"/>
              <a:chOff x="912" y="2688"/>
              <a:chExt cx="480" cy="240"/>
            </a:xfrm>
          </p:grpSpPr>
          <p:sp>
            <p:nvSpPr>
              <p:cNvPr id="16" name="AutoShape 14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" name="Line 16"/>
            <p:cNvSpPr>
              <a:spLocks noChangeShapeType="1"/>
            </p:cNvSpPr>
            <p:nvPr/>
          </p:nvSpPr>
          <p:spPr bwMode="auto">
            <a:xfrm flipV="1">
              <a:off x="3886200" y="3874746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1447800" y="3722346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11" name="Text Box 18"/>
            <p:cNvSpPr txBox="1">
              <a:spLocks noChangeArrowheads="1"/>
            </p:cNvSpPr>
            <p:nvPr/>
          </p:nvSpPr>
          <p:spPr bwMode="auto">
            <a:xfrm>
              <a:off x="3228975" y="3722346"/>
              <a:ext cx="4540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10</a:t>
              </a:r>
              <a:endParaRPr lang="en-GB" sz="1600" i="1"/>
            </a:p>
          </p:txBody>
        </p:sp>
        <p:sp>
          <p:nvSpPr>
            <p:cNvPr id="12" name="Text Box 19"/>
            <p:cNvSpPr txBox="1">
              <a:spLocks noChangeArrowheads="1"/>
            </p:cNvSpPr>
            <p:nvPr/>
          </p:nvSpPr>
          <p:spPr bwMode="auto">
            <a:xfrm>
              <a:off x="5067300" y="3706471"/>
              <a:ext cx="4540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6934200" y="3722346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14" name="Line 22"/>
            <p:cNvSpPr>
              <a:spLocks noChangeShapeType="1"/>
            </p:cNvSpPr>
            <p:nvPr/>
          </p:nvSpPr>
          <p:spPr bwMode="auto">
            <a:xfrm flipV="1">
              <a:off x="2057400" y="3874746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Line 42"/>
            <p:cNvSpPr>
              <a:spLocks noChangeShapeType="1"/>
            </p:cNvSpPr>
            <p:nvPr/>
          </p:nvSpPr>
          <p:spPr bwMode="auto">
            <a:xfrm flipV="1">
              <a:off x="5715000" y="3874746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" name="Rectangular Callout 24"/>
          <p:cNvSpPr/>
          <p:nvPr/>
        </p:nvSpPr>
        <p:spPr>
          <a:xfrm>
            <a:off x="2161504" y="3151970"/>
            <a:ext cx="2943896" cy="1036749"/>
          </a:xfrm>
          <a:prstGeom prst="wedgeRectCallout">
            <a:avLst>
              <a:gd name="adj1" fmla="val 48726"/>
              <a:gd name="adj2" fmla="val -1167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1. </a:t>
            </a:r>
            <a:r>
              <a:rPr lang="en-GB" smtClean="0"/>
              <a:t>Walk down </a:t>
            </a:r>
            <a:r>
              <a:rPr lang="en-GB" dirty="0" smtClean="0"/>
              <a:t>the list, as in a normal delete, find 30 as next-after-20</a:t>
            </a:r>
            <a:endParaRPr lang="en-GB" dirty="0"/>
          </a:p>
        </p:txBody>
      </p:sp>
      <p:sp>
        <p:nvSpPr>
          <p:cNvPr id="26" name="Rectangular Callout 25"/>
          <p:cNvSpPr/>
          <p:nvPr/>
        </p:nvSpPr>
        <p:spPr>
          <a:xfrm>
            <a:off x="3380704" y="4502105"/>
            <a:ext cx="2943896" cy="1036749"/>
          </a:xfrm>
          <a:prstGeom prst="wedgeRectCallout">
            <a:avLst>
              <a:gd name="adj1" fmla="val 4103"/>
              <a:gd name="adj2" fmla="val -757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2. Do the deletion as normal: set the mark bit in 30, then physically unlink</a:t>
            </a:r>
            <a:endParaRPr lang="en-GB" dirty="0"/>
          </a:p>
        </p:txBody>
      </p:sp>
      <p:sp>
        <p:nvSpPr>
          <p:cNvPr id="31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372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Delete-greater-than-or-equal</a:t>
            </a:r>
            <a:endParaRPr lang="en-GB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654518" y="3788121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750186" y="3297581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cxnSp>
        <p:nvCxnSpPr>
          <p:cNvPr id="45" name="Straight Arrow Connector 44"/>
          <p:cNvCxnSpPr/>
          <p:nvPr/>
        </p:nvCxnSpPr>
        <p:spPr>
          <a:xfrm rot="5400000">
            <a:off x="1997116" y="3253815"/>
            <a:ext cx="10108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3508535" y="3254087"/>
            <a:ext cx="101032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4543878" y="3253272"/>
            <a:ext cx="10108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 flipH="1" flipV="1">
            <a:off x="5659052" y="3253544"/>
            <a:ext cx="101032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4800896" y="4335106"/>
            <a:ext cx="109673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 flipH="1" flipV="1">
            <a:off x="3070179" y="4335987"/>
            <a:ext cx="109614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55570" y="4140518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2:</a:t>
            </a:r>
            <a:endParaRPr lang="en-GB" sz="2400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555570" y="2835916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Thread 1:</a:t>
            </a:r>
            <a:endParaRPr lang="en-GB" sz="2400" i="1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2511377" y="3085514"/>
            <a:ext cx="1503113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050102" y="3085514"/>
            <a:ext cx="1114905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619048" y="4346423"/>
            <a:ext cx="1731009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181592" y="2171114"/>
            <a:ext cx="214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insert(25)-&gt;true</a:t>
            </a:r>
            <a:endParaRPr lang="en-GB" sz="2400" i="1" dirty="0"/>
          </a:p>
        </p:txBody>
      </p:sp>
      <p:sp>
        <p:nvSpPr>
          <p:cNvPr id="57" name="TextBox 56"/>
          <p:cNvSpPr txBox="1"/>
          <p:nvPr/>
        </p:nvSpPr>
        <p:spPr>
          <a:xfrm>
            <a:off x="4606478" y="2171114"/>
            <a:ext cx="2223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insert(30)-&gt;false</a:t>
            </a:r>
            <a:endParaRPr lang="en-GB" sz="2400" i="1" dirty="0"/>
          </a:p>
        </p:txBody>
      </p:sp>
      <p:sp>
        <p:nvSpPr>
          <p:cNvPr id="58" name="TextBox 57"/>
          <p:cNvSpPr txBox="1"/>
          <p:nvPr/>
        </p:nvSpPr>
        <p:spPr>
          <a:xfrm>
            <a:off x="3522680" y="4884267"/>
            <a:ext cx="235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err="1" smtClean="0"/>
              <a:t>deleteGE</a:t>
            </a:r>
            <a:r>
              <a:rPr lang="en-GB" sz="2400" i="1" dirty="0" smtClean="0"/>
              <a:t>(20)-&gt;30</a:t>
            </a:r>
            <a:endParaRPr lang="en-GB" sz="2400" i="1" dirty="0"/>
          </a:p>
        </p:txBody>
      </p:sp>
      <p:sp>
        <p:nvSpPr>
          <p:cNvPr id="25" name="Oval 24"/>
          <p:cNvSpPr/>
          <p:nvPr/>
        </p:nvSpPr>
        <p:spPr>
          <a:xfrm>
            <a:off x="3004335" y="2802179"/>
            <a:ext cx="540913" cy="5666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A</a:t>
            </a:r>
            <a:endParaRPr lang="en-GB" sz="3200" b="1" dirty="0"/>
          </a:p>
        </p:txBody>
      </p:sp>
      <p:sp>
        <p:nvSpPr>
          <p:cNvPr id="59" name="Oval 58"/>
          <p:cNvSpPr/>
          <p:nvPr/>
        </p:nvSpPr>
        <p:spPr>
          <a:xfrm>
            <a:off x="5336707" y="2802179"/>
            <a:ext cx="540913" cy="5666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B</a:t>
            </a:r>
            <a:endParaRPr lang="en-GB" sz="3200" b="1" dirty="0"/>
          </a:p>
        </p:txBody>
      </p:sp>
      <p:sp>
        <p:nvSpPr>
          <p:cNvPr id="60" name="Oval 59"/>
          <p:cNvSpPr/>
          <p:nvPr/>
        </p:nvSpPr>
        <p:spPr>
          <a:xfrm>
            <a:off x="4254079" y="4088015"/>
            <a:ext cx="540913" cy="5666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C</a:t>
            </a:r>
            <a:endParaRPr lang="en-GB" sz="3200" b="1" dirty="0"/>
          </a:p>
        </p:txBody>
      </p:sp>
      <p:sp>
        <p:nvSpPr>
          <p:cNvPr id="26" name="Rectangular Callout 25"/>
          <p:cNvSpPr/>
          <p:nvPr/>
        </p:nvSpPr>
        <p:spPr>
          <a:xfrm>
            <a:off x="1241014" y="4884267"/>
            <a:ext cx="2033777" cy="1349108"/>
          </a:xfrm>
          <a:prstGeom prst="wedgeRectCallout">
            <a:avLst>
              <a:gd name="adj1" fmla="val 50091"/>
              <a:gd name="adj2" fmla="val -787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 must be after C (otherwise C should have returned 15)</a:t>
            </a:r>
            <a:endParaRPr lang="en-GB" dirty="0"/>
          </a:p>
        </p:txBody>
      </p:sp>
      <p:sp>
        <p:nvSpPr>
          <p:cNvPr id="61" name="Rectangular Callout 60"/>
          <p:cNvSpPr/>
          <p:nvPr/>
        </p:nvSpPr>
        <p:spPr>
          <a:xfrm>
            <a:off x="6090870" y="4884267"/>
            <a:ext cx="2408239" cy="1349108"/>
          </a:xfrm>
          <a:prstGeom prst="wedgeRectCallout">
            <a:avLst>
              <a:gd name="adj1" fmla="val -42997"/>
              <a:gd name="adj2" fmla="val -902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 must be after B (otherwise B should have succeeded)</a:t>
            </a:r>
            <a:endParaRPr lang="en-GB" dirty="0"/>
          </a:p>
        </p:txBody>
      </p:sp>
      <p:sp>
        <p:nvSpPr>
          <p:cNvPr id="62" name="Rectangular Callout 61"/>
          <p:cNvSpPr/>
          <p:nvPr/>
        </p:nvSpPr>
        <p:spPr>
          <a:xfrm>
            <a:off x="3469381" y="1163769"/>
            <a:ext cx="2408239" cy="1007906"/>
          </a:xfrm>
          <a:prstGeom prst="wedgeRectCallout">
            <a:avLst>
              <a:gd name="adj1" fmla="val -1819"/>
              <a:gd name="adj2" fmla="val 1102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 must be after A (thread order)</a:t>
            </a:r>
            <a:endParaRPr lang="en-GB" dirty="0"/>
          </a:p>
        </p:txBody>
      </p:sp>
      <p:grpSp>
        <p:nvGrpSpPr>
          <p:cNvPr id="40" name="Group 39"/>
          <p:cNvGrpSpPr/>
          <p:nvPr/>
        </p:nvGrpSpPr>
        <p:grpSpPr>
          <a:xfrm>
            <a:off x="1093956" y="1192182"/>
            <a:ext cx="6656228" cy="5214208"/>
            <a:chOff x="1093956" y="1318310"/>
            <a:chExt cx="6656228" cy="5214208"/>
          </a:xfrm>
        </p:grpSpPr>
        <p:sp>
          <p:nvSpPr>
            <p:cNvPr id="27" name="Circular Arrow 26"/>
            <p:cNvSpPr/>
            <p:nvPr/>
          </p:nvSpPr>
          <p:spPr>
            <a:xfrm rot="6179087" flipV="1">
              <a:off x="889922" y="1522344"/>
              <a:ext cx="3242908" cy="2834839"/>
            </a:xfrm>
            <a:prstGeom prst="circular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5" name="Circular Arrow 64"/>
            <p:cNvSpPr/>
            <p:nvPr/>
          </p:nvSpPr>
          <p:spPr>
            <a:xfrm rot="1347933" flipV="1">
              <a:off x="2984233" y="3697679"/>
              <a:ext cx="3242908" cy="2834839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450761"/>
                <a:gd name="adj5" fmla="val 125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6" name="Circular Arrow 65"/>
            <p:cNvSpPr/>
            <p:nvPr/>
          </p:nvSpPr>
          <p:spPr>
            <a:xfrm rot="16200000" flipV="1">
              <a:off x="4711311" y="1635266"/>
              <a:ext cx="3242908" cy="2834839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2667707"/>
                <a:gd name="adj5" fmla="val 125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5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706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61" grpId="0" animBg="1"/>
      <p:bldP spid="6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Lock-free progress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376988"/>
            <a:ext cx="457200" cy="365125"/>
          </a:xfrm>
        </p:spPr>
        <p:txBody>
          <a:bodyPr/>
          <a:lstStyle/>
          <a:p>
            <a:fld id="{2DE773B2-3EED-4E82-9F71-D324A259DCE0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85786" y="1900632"/>
            <a:ext cx="4889800" cy="379613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>
                <a:latin typeface="Lucida Sans" pitchFamily="34" charset="0"/>
              </a:rPr>
              <a:t>static volatile </a:t>
            </a:r>
            <a:r>
              <a:rPr lang="en-GB" dirty="0" err="1">
                <a:latin typeface="Lucida Sans" pitchFamily="34" charset="0"/>
              </a:rPr>
              <a:t>int</a:t>
            </a:r>
            <a:r>
              <a:rPr lang="en-GB" dirty="0">
                <a:latin typeface="Lucida Sans" pitchFamily="34" charset="0"/>
              </a:rPr>
              <a:t> MY_LIST = 0;</a:t>
            </a:r>
          </a:p>
          <a:p>
            <a:endParaRPr lang="en-GB" dirty="0">
              <a:latin typeface="Lucida Sans" pitchFamily="34" charset="0"/>
            </a:endParaRPr>
          </a:p>
          <a:p>
            <a:r>
              <a:rPr lang="en-GB" dirty="0">
                <a:latin typeface="Lucida Sans" pitchFamily="34" charset="0"/>
              </a:rPr>
              <a:t>bool find(</a:t>
            </a:r>
            <a:r>
              <a:rPr lang="en-GB" dirty="0" err="1">
                <a:latin typeface="Lucida Sans" pitchFamily="34" charset="0"/>
              </a:rPr>
              <a:t>int</a:t>
            </a:r>
            <a:r>
              <a:rPr lang="en-GB" dirty="0">
                <a:latin typeface="Lucida Sans" pitchFamily="34" charset="0"/>
              </a:rPr>
              <a:t> key) </a:t>
            </a:r>
            <a:r>
              <a:rPr lang="en-GB" dirty="0" smtClean="0">
                <a:latin typeface="Lucida Sans" pitchFamily="34" charset="0"/>
              </a:rPr>
              <a:t>{</a:t>
            </a:r>
          </a:p>
          <a:p>
            <a:endParaRPr lang="en-GB" dirty="0">
              <a:latin typeface="Lucida Sans" pitchFamily="34" charset="0"/>
            </a:endParaRPr>
          </a:p>
          <a:p>
            <a:r>
              <a:rPr lang="en-GB" dirty="0">
                <a:latin typeface="Lucida Sans" pitchFamily="34" charset="0"/>
              </a:rPr>
              <a:t>  // Wait until list available</a:t>
            </a:r>
          </a:p>
          <a:p>
            <a:r>
              <a:rPr lang="en-GB" dirty="0">
                <a:latin typeface="Lucida Sans" pitchFamily="34" charset="0"/>
              </a:rPr>
              <a:t>  while (CAS(&amp;MY_LIST, 0, 1) == 1) { </a:t>
            </a:r>
            <a:br>
              <a:rPr lang="en-GB" dirty="0">
                <a:latin typeface="Lucida Sans" pitchFamily="34" charset="0"/>
              </a:rPr>
            </a:br>
            <a:r>
              <a:rPr lang="en-GB" dirty="0">
                <a:latin typeface="Lucida Sans" pitchFamily="34" charset="0"/>
              </a:rPr>
              <a:t>  }</a:t>
            </a:r>
            <a:br>
              <a:rPr lang="en-GB" dirty="0">
                <a:latin typeface="Lucida Sans" pitchFamily="34" charset="0"/>
              </a:rPr>
            </a:br>
            <a:endParaRPr lang="en-GB" dirty="0">
              <a:latin typeface="Lucida Sans" pitchFamily="34" charset="0"/>
            </a:endParaRPr>
          </a:p>
          <a:p>
            <a:r>
              <a:rPr lang="en-GB" dirty="0">
                <a:latin typeface="Lucida Sans" pitchFamily="34" charset="0"/>
              </a:rPr>
              <a:t>  ... </a:t>
            </a:r>
            <a:br>
              <a:rPr lang="en-GB" dirty="0">
                <a:latin typeface="Lucida Sans" pitchFamily="34" charset="0"/>
              </a:rPr>
            </a:br>
            <a:endParaRPr lang="en-GB" dirty="0">
              <a:latin typeface="Lucida Sans" pitchFamily="34" charset="0"/>
            </a:endParaRPr>
          </a:p>
          <a:p>
            <a:r>
              <a:rPr lang="en-GB" dirty="0">
                <a:latin typeface="Lucida Sans" pitchFamily="34" charset="0"/>
              </a:rPr>
              <a:t>  // Release list</a:t>
            </a:r>
          </a:p>
          <a:p>
            <a:r>
              <a:rPr lang="en-GB" dirty="0">
                <a:latin typeface="Lucida Sans" pitchFamily="34" charset="0"/>
              </a:rPr>
              <a:t>  MY_LIST = 0;</a:t>
            </a:r>
          </a:p>
          <a:p>
            <a:r>
              <a:rPr lang="en-GB" dirty="0">
                <a:latin typeface="Lucida Sans" pitchFamily="34" charset="0"/>
              </a:rPr>
              <a:t>}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6007492" y="1742972"/>
            <a:ext cx="2695074" cy="1578543"/>
          </a:xfrm>
          <a:prstGeom prst="wedgeRectCallout">
            <a:avLst>
              <a:gd name="adj1" fmla="val -70475"/>
              <a:gd name="adj2" fmla="val 454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OK, we’re not calling </a:t>
            </a:r>
            <a:r>
              <a:rPr lang="en-GB" dirty="0" err="1" smtClean="0"/>
              <a:t>pthread_mutex_lock</a:t>
            </a:r>
            <a:r>
              <a:rPr lang="en-GB" dirty="0" smtClean="0"/>
              <a:t>... but we’re essentially doing the same thing</a:t>
            </a:r>
            <a:endParaRPr lang="en-GB" dirty="0"/>
          </a:p>
        </p:txBody>
      </p:sp>
      <p:sp>
        <p:nvSpPr>
          <p:cNvPr id="11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Progress: is </a:t>
            </a:r>
            <a:r>
              <a:rPr lang="en-GB" dirty="0"/>
              <a:t>this a good “lock-free” list?</a:t>
            </a:r>
          </a:p>
        </p:txBody>
      </p:sp>
    </p:spTree>
    <p:extLst>
      <p:ext uri="{BB962C8B-B14F-4D97-AF65-F5344CB8AC3E}">
        <p14:creationId xmlns:p14="http://schemas.microsoft.com/office/powerpoint/2010/main" val="359767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“Lock-free”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A specific kind of </a:t>
            </a:r>
            <a:r>
              <a:rPr lang="en-GB" i="1" smtClean="0"/>
              <a:t>non-blocking </a:t>
            </a:r>
            <a:r>
              <a:rPr lang="en-GB" smtClean="0"/>
              <a:t>progress guarantee</a:t>
            </a:r>
          </a:p>
          <a:p>
            <a:r>
              <a:rPr lang="en-GB" smtClean="0"/>
              <a:t>Precludes the use of typical locks</a:t>
            </a:r>
          </a:p>
          <a:p>
            <a:pPr lvl="1"/>
            <a:r>
              <a:rPr lang="en-GB" smtClean="0"/>
              <a:t>From libraries</a:t>
            </a:r>
          </a:p>
          <a:p>
            <a:pPr lvl="1"/>
            <a:r>
              <a:rPr lang="en-GB" smtClean="0"/>
              <a:t>Or “hand rolled”</a:t>
            </a:r>
          </a:p>
          <a:p>
            <a:r>
              <a:rPr lang="en-GB" smtClean="0"/>
              <a:t>Often mis-used informally as a synonym for</a:t>
            </a:r>
          </a:p>
          <a:p>
            <a:pPr lvl="1"/>
            <a:r>
              <a:rPr lang="en-GB" smtClean="0"/>
              <a:t>Free from calls to a locking function</a:t>
            </a:r>
          </a:p>
          <a:p>
            <a:pPr lvl="1"/>
            <a:r>
              <a:rPr lang="en-GB" smtClean="0"/>
              <a:t>Fast</a:t>
            </a:r>
          </a:p>
          <a:p>
            <a:pPr lvl="1"/>
            <a:r>
              <a:rPr lang="en-GB" smtClean="0"/>
              <a:t>Scalable</a:t>
            </a:r>
            <a:endParaRPr lang="en-GB" dirty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47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“Lock-free”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A specific kind of </a:t>
            </a:r>
            <a:r>
              <a:rPr lang="en-GB" i="1" smtClean="0"/>
              <a:t>non-blocking </a:t>
            </a:r>
            <a:r>
              <a:rPr lang="en-GB" smtClean="0"/>
              <a:t>progress guarantee</a:t>
            </a:r>
          </a:p>
          <a:p>
            <a:r>
              <a:rPr lang="en-GB" smtClean="0"/>
              <a:t>Precludes the use of typical locks</a:t>
            </a:r>
          </a:p>
          <a:p>
            <a:pPr lvl="1"/>
            <a:r>
              <a:rPr lang="en-GB" smtClean="0"/>
              <a:t>From libraries</a:t>
            </a:r>
          </a:p>
          <a:p>
            <a:pPr lvl="1"/>
            <a:r>
              <a:rPr lang="en-GB" smtClean="0"/>
              <a:t>Or “hand rolled”</a:t>
            </a:r>
          </a:p>
          <a:p>
            <a:r>
              <a:rPr lang="en-GB" smtClean="0"/>
              <a:t>Often mis-used informally as a synonym for</a:t>
            </a:r>
          </a:p>
          <a:p>
            <a:pPr lvl="1"/>
            <a:r>
              <a:rPr lang="en-GB" smtClean="0"/>
              <a:t>Free from calls to a locking function</a:t>
            </a:r>
          </a:p>
          <a:p>
            <a:pPr lvl="1"/>
            <a:r>
              <a:rPr lang="en-GB" smtClean="0"/>
              <a:t>Fast</a:t>
            </a:r>
          </a:p>
          <a:p>
            <a:pPr lvl="1"/>
            <a:r>
              <a:rPr lang="en-GB" smtClean="0"/>
              <a:t>Scalable</a:t>
            </a:r>
            <a:endParaRPr lang="en-GB" dirty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70857" y="4963886"/>
            <a:ext cx="6662401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The version number mechanism is an example of a technique </a:t>
            </a:r>
            <a:br>
              <a:rPr lang="en-US" sz="2000" dirty="0" smtClean="0"/>
            </a:br>
            <a:r>
              <a:rPr lang="en-US" sz="2000" dirty="0" smtClean="0"/>
              <a:t>that is often effective in practice, does not use locks, but </a:t>
            </a:r>
            <a:br>
              <a:rPr lang="en-US" sz="2000" dirty="0" smtClean="0"/>
            </a:br>
            <a:r>
              <a:rPr lang="en-US" sz="2000" dirty="0" smtClean="0"/>
              <a:t>is not lock-free in this technical sense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147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System model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29</a:t>
            </a:fld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9657" y="3713777"/>
            <a:ext cx="8737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318877" y="3176425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sp>
        <p:nvSpPr>
          <p:cNvPr id="15" name="Down Arrow 14"/>
          <p:cNvSpPr/>
          <p:nvPr/>
        </p:nvSpPr>
        <p:spPr>
          <a:xfrm>
            <a:off x="532069" y="1948068"/>
            <a:ext cx="750770" cy="1424539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Lookup(20)</a:t>
            </a:r>
            <a:endParaRPr lang="en-GB" dirty="0"/>
          </a:p>
        </p:txBody>
      </p:sp>
      <p:sp>
        <p:nvSpPr>
          <p:cNvPr id="16" name="Down Arrow 15"/>
          <p:cNvSpPr/>
          <p:nvPr/>
        </p:nvSpPr>
        <p:spPr>
          <a:xfrm>
            <a:off x="6249542" y="4086539"/>
            <a:ext cx="750770" cy="1424539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True</a:t>
            </a:r>
            <a:endParaRPr lang="en-GB" dirty="0"/>
          </a:p>
        </p:txBody>
      </p:sp>
      <p:sp>
        <p:nvSpPr>
          <p:cNvPr id="24" name="Down Arrow 23"/>
          <p:cNvSpPr/>
          <p:nvPr/>
        </p:nvSpPr>
        <p:spPr>
          <a:xfrm>
            <a:off x="2884928" y="1939177"/>
            <a:ext cx="750770" cy="142453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Insert(15)</a:t>
            </a:r>
            <a:endParaRPr lang="en-GB" dirty="0"/>
          </a:p>
        </p:txBody>
      </p:sp>
      <p:sp>
        <p:nvSpPr>
          <p:cNvPr id="25" name="Down Arrow 24"/>
          <p:cNvSpPr/>
          <p:nvPr/>
        </p:nvSpPr>
        <p:spPr>
          <a:xfrm>
            <a:off x="7395172" y="4106651"/>
            <a:ext cx="750770" cy="142453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True</a:t>
            </a:r>
            <a:endParaRPr lang="en-GB" dirty="0"/>
          </a:p>
        </p:txBody>
      </p:sp>
      <p:sp>
        <p:nvSpPr>
          <p:cNvPr id="35" name="Rectangular Callout 34"/>
          <p:cNvSpPr/>
          <p:nvPr/>
        </p:nvSpPr>
        <p:spPr>
          <a:xfrm>
            <a:off x="4282812" y="1381353"/>
            <a:ext cx="2397930" cy="868362"/>
          </a:xfrm>
          <a:prstGeom prst="wedgeRectCallout">
            <a:avLst>
              <a:gd name="adj1" fmla="val -81517"/>
              <a:gd name="adj2" fmla="val 498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High-level operation</a:t>
            </a:r>
            <a:endParaRPr lang="en-GB" dirty="0"/>
          </a:p>
        </p:txBody>
      </p:sp>
      <p:sp>
        <p:nvSpPr>
          <p:cNvPr id="36" name="Rectangular Callout 35"/>
          <p:cNvSpPr/>
          <p:nvPr/>
        </p:nvSpPr>
        <p:spPr>
          <a:xfrm>
            <a:off x="1537920" y="4740752"/>
            <a:ext cx="2397930" cy="868362"/>
          </a:xfrm>
          <a:prstGeom prst="wedgeRectCallout">
            <a:avLst>
              <a:gd name="adj1" fmla="val 45593"/>
              <a:gd name="adj2" fmla="val -118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Primitive step (read/write/CAS)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445627" y="3454069"/>
            <a:ext cx="902310" cy="5744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Lucida Sans" pitchFamily="34" charset="0"/>
              </a:rPr>
              <a:t>H</a:t>
            </a:r>
            <a:endParaRPr lang="en-GB" sz="1400" dirty="0">
              <a:latin typeface="Lucida Sans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591256" y="3454069"/>
            <a:ext cx="902310" cy="5744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Lucida Sans" pitchFamily="34" charset="0"/>
              </a:rPr>
              <a:t>H-&gt;10</a:t>
            </a:r>
            <a:endParaRPr lang="en-GB" sz="1400" dirty="0">
              <a:latin typeface="Lucida Sans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173772" y="3454069"/>
            <a:ext cx="902310" cy="5744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Lucida Sans" pitchFamily="34" charset="0"/>
              </a:rPr>
              <a:t>10-&gt;20</a:t>
            </a:r>
            <a:endParaRPr lang="en-GB" sz="1400" dirty="0">
              <a:latin typeface="Lucida Sans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736885" y="3454069"/>
            <a:ext cx="902310" cy="5744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Lucida Sans" pitchFamily="34" charset="0"/>
              </a:rPr>
              <a:t>H</a:t>
            </a:r>
            <a:endParaRPr lang="en-GB" sz="1400" dirty="0">
              <a:latin typeface="Lucida Sans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882514" y="3454069"/>
            <a:ext cx="902310" cy="5744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Lucida Sans" pitchFamily="34" charset="0"/>
              </a:rPr>
              <a:t>H-&gt;10</a:t>
            </a:r>
            <a:endParaRPr lang="en-GB" sz="1400" dirty="0">
              <a:latin typeface="Lucida Sans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028143" y="3454069"/>
            <a:ext cx="902310" cy="5744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Lucida Sans" pitchFamily="34" charset="0"/>
              </a:rPr>
              <a:t>New</a:t>
            </a:r>
            <a:endParaRPr lang="en-GB" sz="1400" dirty="0">
              <a:latin typeface="Lucida Sans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319402" y="3454069"/>
            <a:ext cx="902310" cy="5744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Lucida Sans" pitchFamily="34" charset="0"/>
              </a:rPr>
              <a:t>CAS </a:t>
            </a:r>
            <a:endParaRPr lang="en-GB" sz="1400" dirty="0">
              <a:latin typeface="Lucida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80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Linearizability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376988"/>
            <a:ext cx="457200" cy="365125"/>
          </a:xfrm>
        </p:spPr>
        <p:txBody>
          <a:bodyPr/>
          <a:lstStyle/>
          <a:p>
            <a:fld id="{2DE773B2-3EED-4E82-9F71-D324A259DCE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Arrow Connector 34"/>
          <p:cNvCxnSpPr/>
          <p:nvPr/>
        </p:nvCxnSpPr>
        <p:spPr>
          <a:xfrm>
            <a:off x="654518" y="4051329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750186" y="3560789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Wait-free</a:t>
            </a:r>
            <a:endParaRPr lang="en-GB" dirty="0"/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231006" y="1597470"/>
            <a:ext cx="8778240" cy="1135592"/>
          </a:xfrm>
        </p:spPr>
        <p:txBody>
          <a:bodyPr>
            <a:normAutofit/>
          </a:bodyPr>
          <a:lstStyle/>
          <a:p>
            <a:r>
              <a:rPr lang="en-GB" smtClean="0"/>
              <a:t>A thread finishes its own operation if it continues executing steps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1203157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444190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685223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926256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67289" y="3906966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408322" y="3906966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2649355" y="3906966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2890388" y="3906966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131421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372454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613487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854520" y="3906966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4095553" y="3906966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4336586" y="3906966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4577619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818652" y="3906966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059685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300718" y="3906966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541751" y="3906966"/>
            <a:ext cx="240632" cy="2983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5782784" y="3906966"/>
            <a:ext cx="240632" cy="2983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6023817" y="3906966"/>
            <a:ext cx="240632" cy="2983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6264850" y="3906966"/>
            <a:ext cx="240632" cy="2983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6505883" y="3906966"/>
            <a:ext cx="240632" cy="2983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6746916" y="3906966"/>
            <a:ext cx="240632" cy="2983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987942" y="3906966"/>
            <a:ext cx="240632" cy="2983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/>
          <p:cNvSpPr/>
          <p:nvPr/>
        </p:nvSpPr>
        <p:spPr>
          <a:xfrm>
            <a:off x="1925053" y="2636432"/>
            <a:ext cx="750770" cy="1424539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Start</a:t>
            </a:r>
            <a:endParaRPr lang="en-GB" dirty="0"/>
          </a:p>
        </p:txBody>
      </p:sp>
      <p:sp>
        <p:nvSpPr>
          <p:cNvPr id="24" name="Down Arrow 23"/>
          <p:cNvSpPr/>
          <p:nvPr/>
        </p:nvSpPr>
        <p:spPr>
          <a:xfrm>
            <a:off x="4552749" y="4109096"/>
            <a:ext cx="750770" cy="1424539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Finish</a:t>
            </a:r>
            <a:endParaRPr lang="en-GB" dirty="0"/>
          </a:p>
        </p:txBody>
      </p:sp>
      <p:sp>
        <p:nvSpPr>
          <p:cNvPr id="43" name="Down Arrow 42"/>
          <p:cNvSpPr/>
          <p:nvPr/>
        </p:nvSpPr>
        <p:spPr>
          <a:xfrm>
            <a:off x="5034012" y="4109096"/>
            <a:ext cx="750770" cy="142453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Finish</a:t>
            </a:r>
            <a:endParaRPr lang="en-GB" dirty="0"/>
          </a:p>
        </p:txBody>
      </p:sp>
      <p:sp>
        <p:nvSpPr>
          <p:cNvPr id="32" name="Down Arrow 31"/>
          <p:cNvSpPr/>
          <p:nvPr/>
        </p:nvSpPr>
        <p:spPr>
          <a:xfrm>
            <a:off x="5293901" y="2626790"/>
            <a:ext cx="750770" cy="1424539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Start</a:t>
            </a:r>
            <a:endParaRPr lang="en-GB" dirty="0"/>
          </a:p>
        </p:txBody>
      </p:sp>
      <p:sp>
        <p:nvSpPr>
          <p:cNvPr id="33" name="Down Arrow 32"/>
          <p:cNvSpPr/>
          <p:nvPr/>
        </p:nvSpPr>
        <p:spPr>
          <a:xfrm>
            <a:off x="6747310" y="4109096"/>
            <a:ext cx="750770" cy="1424539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Finish</a:t>
            </a:r>
            <a:endParaRPr lang="en-GB" dirty="0"/>
          </a:p>
        </p:txBody>
      </p:sp>
      <p:sp>
        <p:nvSpPr>
          <p:cNvPr id="4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30</a:t>
            </a:fld>
            <a:endParaRPr lang="en-GB" dirty="0"/>
          </a:p>
        </p:txBody>
      </p:sp>
      <p:sp>
        <p:nvSpPr>
          <p:cNvPr id="4" name="Down Arrow 3"/>
          <p:cNvSpPr/>
          <p:nvPr/>
        </p:nvSpPr>
        <p:spPr>
          <a:xfrm>
            <a:off x="933651" y="2636432"/>
            <a:ext cx="750770" cy="142453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Start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669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Implementing wait-free algorithms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Important in some significant niches</a:t>
            </a:r>
          </a:p>
          <a:p>
            <a:pPr lvl="1"/>
            <a:r>
              <a:rPr lang="en-GB" dirty="0" smtClean="0"/>
              <a:t>Worst-case </a:t>
            </a:r>
            <a:r>
              <a:rPr lang="en-GB" dirty="0" smtClean="0"/>
              <a:t>execution time guarantees</a:t>
            </a:r>
          </a:p>
          <a:p>
            <a:r>
              <a:rPr lang="en-GB" dirty="0" smtClean="0"/>
              <a:t>General construction techniques exist (“universal constructions”)</a:t>
            </a:r>
          </a:p>
          <a:p>
            <a:r>
              <a:rPr lang="en-GB" dirty="0" smtClean="0"/>
              <a:t>Queuing and helping strategies: everyone ensures oldest operation makes progress</a:t>
            </a:r>
          </a:p>
          <a:p>
            <a:pPr lvl="1"/>
            <a:r>
              <a:rPr lang="en-GB" dirty="0" smtClean="0"/>
              <a:t>Often a high sequential overhead</a:t>
            </a:r>
          </a:p>
          <a:p>
            <a:pPr lvl="1"/>
            <a:r>
              <a:rPr lang="en-GB" dirty="0" smtClean="0"/>
              <a:t>Often limited scalability</a:t>
            </a:r>
          </a:p>
          <a:p>
            <a:r>
              <a:rPr lang="en-GB" dirty="0" smtClean="0"/>
              <a:t>Fast-path / slow-path constructions</a:t>
            </a:r>
          </a:p>
          <a:p>
            <a:pPr lvl="1"/>
            <a:r>
              <a:rPr lang="en-GB" dirty="0" smtClean="0"/>
              <a:t>Start out with a faster lock-free algorithm</a:t>
            </a:r>
          </a:p>
          <a:p>
            <a:pPr lvl="1"/>
            <a:r>
              <a:rPr lang="en-GB" dirty="0" smtClean="0"/>
              <a:t>Switch over to a wait-free algorithm if there is no progress</a:t>
            </a:r>
          </a:p>
          <a:p>
            <a:pPr lvl="1"/>
            <a:r>
              <a:rPr lang="en-GB" dirty="0" smtClean="0"/>
              <a:t>...if done carefully, obtain wait-free progress overall</a:t>
            </a:r>
          </a:p>
          <a:p>
            <a:r>
              <a:rPr lang="en-GB" dirty="0" smtClean="0"/>
              <a:t>In practice, progress guarantees can vary between operations on a shared object</a:t>
            </a:r>
          </a:p>
          <a:p>
            <a:pPr lvl="1"/>
            <a:r>
              <a:rPr lang="en-GB" dirty="0" smtClean="0"/>
              <a:t>e.g., wait-free find + lock-free delete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223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Arrow Connector 34"/>
          <p:cNvCxnSpPr/>
          <p:nvPr/>
        </p:nvCxnSpPr>
        <p:spPr>
          <a:xfrm>
            <a:off x="654518" y="4224755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750186" y="3734215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Lock-free</a:t>
            </a:r>
            <a:endParaRPr lang="en-GB" dirty="0"/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231006" y="1597470"/>
            <a:ext cx="8778240" cy="1135592"/>
          </a:xfrm>
        </p:spPr>
        <p:txBody>
          <a:bodyPr>
            <a:normAutofit/>
          </a:bodyPr>
          <a:lstStyle/>
          <a:p>
            <a:r>
              <a:rPr lang="en-GB" smtClean="0"/>
              <a:t>Some thread finishes its operation if threads continue taking steps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443789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684421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925053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128213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368845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609477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203157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Down Arrow 3"/>
          <p:cNvSpPr/>
          <p:nvPr/>
        </p:nvSpPr>
        <p:spPr>
          <a:xfrm>
            <a:off x="933651" y="2809858"/>
            <a:ext cx="750770" cy="142453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Start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4090741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4331373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65685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406317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850109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812637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/>
          <p:cNvSpPr/>
          <p:nvPr/>
        </p:nvSpPr>
        <p:spPr>
          <a:xfrm>
            <a:off x="1925053" y="2809858"/>
            <a:ext cx="750770" cy="1424539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Start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2646949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2887581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4572005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053269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293901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Down Arrow 38"/>
          <p:cNvSpPr/>
          <p:nvPr/>
        </p:nvSpPr>
        <p:spPr>
          <a:xfrm>
            <a:off x="3609477" y="4282522"/>
            <a:ext cx="750770" cy="1424539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Finish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5534533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775165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6256429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6497061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6015797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6978325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6737693" y="4080392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7218957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7459589" y="4080392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Down Arrow 52"/>
          <p:cNvSpPr/>
          <p:nvPr/>
        </p:nvSpPr>
        <p:spPr>
          <a:xfrm>
            <a:off x="6227555" y="4282522"/>
            <a:ext cx="750770" cy="1424539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Finish</a:t>
            </a:r>
            <a:endParaRPr lang="en-GB" dirty="0"/>
          </a:p>
        </p:txBody>
      </p:sp>
      <p:sp>
        <p:nvSpPr>
          <p:cNvPr id="54" name="Down Arrow 53"/>
          <p:cNvSpPr/>
          <p:nvPr/>
        </p:nvSpPr>
        <p:spPr>
          <a:xfrm>
            <a:off x="4572005" y="2809858"/>
            <a:ext cx="750770" cy="1424539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Start</a:t>
            </a:r>
            <a:endParaRPr lang="en-GB" dirty="0"/>
          </a:p>
        </p:txBody>
      </p:sp>
      <p:sp>
        <p:nvSpPr>
          <p:cNvPr id="55" name="Down Arrow 54"/>
          <p:cNvSpPr/>
          <p:nvPr/>
        </p:nvSpPr>
        <p:spPr>
          <a:xfrm>
            <a:off x="6737693" y="2809858"/>
            <a:ext cx="750770" cy="1424539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Start</a:t>
            </a:r>
            <a:endParaRPr lang="en-GB" dirty="0"/>
          </a:p>
        </p:txBody>
      </p:sp>
      <p:sp>
        <p:nvSpPr>
          <p:cNvPr id="56" name="Down Arrow 55"/>
          <p:cNvSpPr/>
          <p:nvPr/>
        </p:nvSpPr>
        <p:spPr>
          <a:xfrm>
            <a:off x="7218957" y="4282522"/>
            <a:ext cx="750770" cy="1424539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Finish</a:t>
            </a:r>
            <a:endParaRPr lang="en-GB" dirty="0"/>
          </a:p>
        </p:txBody>
      </p:sp>
      <p:sp>
        <p:nvSpPr>
          <p:cNvPr id="59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945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(poor) lock-free counter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67657" y="2191656"/>
            <a:ext cx="3712106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int</a:t>
            </a:r>
            <a:r>
              <a:rPr lang="en-GB" dirty="0" smtClean="0"/>
              <a:t> </a:t>
            </a:r>
            <a:r>
              <a:rPr lang="en-GB" dirty="0" err="1" smtClean="0"/>
              <a:t>getNext</a:t>
            </a:r>
            <a:r>
              <a:rPr lang="en-GB" dirty="0" smtClean="0"/>
              <a:t>(</a:t>
            </a:r>
            <a:r>
              <a:rPr lang="en-GB" dirty="0" err="1" smtClean="0"/>
              <a:t>int</a:t>
            </a:r>
            <a:r>
              <a:rPr lang="en-GB" dirty="0" smtClean="0"/>
              <a:t> *counter) {</a:t>
            </a:r>
          </a:p>
          <a:p>
            <a:r>
              <a:rPr lang="en-GB" dirty="0" smtClean="0"/>
              <a:t>   while (true) {</a:t>
            </a:r>
          </a:p>
          <a:p>
            <a:r>
              <a:rPr lang="en-GB" dirty="0"/>
              <a:t> </a:t>
            </a:r>
            <a:r>
              <a:rPr lang="en-GB" dirty="0" smtClean="0"/>
              <a:t>      </a:t>
            </a:r>
            <a:r>
              <a:rPr lang="en-GB" dirty="0" err="1" smtClean="0"/>
              <a:t>int</a:t>
            </a:r>
            <a:r>
              <a:rPr lang="en-GB" dirty="0" smtClean="0"/>
              <a:t> result = *counter;</a:t>
            </a:r>
          </a:p>
          <a:p>
            <a:r>
              <a:rPr lang="en-GB" dirty="0"/>
              <a:t> </a:t>
            </a:r>
            <a:r>
              <a:rPr lang="en-GB" dirty="0" smtClean="0"/>
              <a:t>      if (CAS(counter, result, result+1)) {</a:t>
            </a:r>
          </a:p>
          <a:p>
            <a:r>
              <a:rPr lang="en-GB" dirty="0"/>
              <a:t> </a:t>
            </a:r>
            <a:r>
              <a:rPr lang="en-GB" dirty="0" smtClean="0"/>
              <a:t>          return result;</a:t>
            </a:r>
          </a:p>
          <a:p>
            <a:r>
              <a:rPr lang="en-GB" dirty="0"/>
              <a:t> </a:t>
            </a:r>
            <a:r>
              <a:rPr lang="en-GB" dirty="0" smtClean="0"/>
              <a:t>      }</a:t>
            </a:r>
          </a:p>
          <a:p>
            <a:r>
              <a:rPr lang="en-GB" dirty="0"/>
              <a:t> </a:t>
            </a:r>
            <a:r>
              <a:rPr lang="en-GB" dirty="0" smtClean="0"/>
              <a:t>  }</a:t>
            </a:r>
          </a:p>
          <a:p>
            <a:r>
              <a:rPr lang="en-GB" dirty="0"/>
              <a:t>}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5080000" y="2583543"/>
            <a:ext cx="2714171" cy="1451428"/>
          </a:xfrm>
          <a:prstGeom prst="wedgeRectCallout">
            <a:avLst>
              <a:gd name="adj1" fmla="val -76983"/>
              <a:gd name="adj2" fmla="val -207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Not wait free: no guarantee that any particular thread will succeed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434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Implementing lock-free algorithms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Ensure that one thread (A) only has to repeat work if some other thread (B) has made “real progress”</a:t>
            </a:r>
          </a:p>
          <a:p>
            <a:pPr lvl="1"/>
            <a:r>
              <a:rPr lang="en-GB" smtClean="0"/>
              <a:t>e.g., insert(x) starts again if it finds that a conflicting update has occurred</a:t>
            </a:r>
          </a:p>
          <a:p>
            <a:r>
              <a:rPr lang="en-GB" smtClean="0"/>
              <a:t>Use helping to let one thread finish another’s work</a:t>
            </a:r>
          </a:p>
          <a:p>
            <a:pPr lvl="1"/>
            <a:r>
              <a:rPr lang="en-GB" smtClean="0"/>
              <a:t>e.g., physically deleting a node on its behalf</a:t>
            </a:r>
            <a:endParaRPr lang="en-GB" dirty="0" smtClean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38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Arrow Connector 34"/>
          <p:cNvCxnSpPr/>
          <p:nvPr/>
        </p:nvCxnSpPr>
        <p:spPr>
          <a:xfrm>
            <a:off x="654518" y="3956733"/>
            <a:ext cx="79023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750186" y="3466193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time</a:t>
            </a:r>
            <a:endParaRPr lang="en-GB" sz="24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Obstruction-free</a:t>
            </a:r>
            <a:endParaRPr lang="en-GB" dirty="0"/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231006" y="1597470"/>
            <a:ext cx="8778240" cy="1135592"/>
          </a:xfrm>
        </p:spPr>
        <p:txBody>
          <a:bodyPr>
            <a:normAutofit/>
          </a:bodyPr>
          <a:lstStyle/>
          <a:p>
            <a:r>
              <a:rPr lang="en-GB" smtClean="0"/>
              <a:t>A thread finishes its own operation if it runs in isolation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444190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685223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926256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131421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372454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613487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203157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Down Arrow 3"/>
          <p:cNvSpPr/>
          <p:nvPr/>
        </p:nvSpPr>
        <p:spPr>
          <a:xfrm>
            <a:off x="933651" y="2541836"/>
            <a:ext cx="750770" cy="142453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Start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4095553" y="3812370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4336586" y="3812370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67289" y="3812370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408322" y="3812370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854520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818652" y="3812370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/>
          <p:cNvSpPr/>
          <p:nvPr/>
        </p:nvSpPr>
        <p:spPr>
          <a:xfrm>
            <a:off x="1925053" y="2541836"/>
            <a:ext cx="750770" cy="1424539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Start</a:t>
            </a:r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5782784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6023817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6264850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6505883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6746916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987942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541751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Down Arrow 32"/>
          <p:cNvSpPr/>
          <p:nvPr/>
        </p:nvSpPr>
        <p:spPr>
          <a:xfrm>
            <a:off x="6747310" y="4014500"/>
            <a:ext cx="750770" cy="142453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Finish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2649355" y="3812370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2890388" y="3812370"/>
            <a:ext cx="240632" cy="2983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4577619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059685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300718" y="3812370"/>
            <a:ext cx="240632" cy="29838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eft-Right Arrow 38"/>
          <p:cNvSpPr/>
          <p:nvPr/>
        </p:nvSpPr>
        <p:spPr>
          <a:xfrm>
            <a:off x="1203157" y="4389920"/>
            <a:ext cx="3850112" cy="10491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Interference here can prevent any operation finishing</a:t>
            </a:r>
            <a:endParaRPr lang="en-GB" dirty="0"/>
          </a:p>
        </p:txBody>
      </p:sp>
      <p:sp>
        <p:nvSpPr>
          <p:cNvPr id="45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35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47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(poor) obstruction-free counter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67657" y="2191656"/>
            <a:ext cx="3846286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err="1" smtClean="0"/>
              <a:t>int</a:t>
            </a:r>
            <a:r>
              <a:rPr lang="en-GB" dirty="0" smtClean="0"/>
              <a:t> </a:t>
            </a:r>
            <a:r>
              <a:rPr lang="en-GB" dirty="0" err="1" smtClean="0"/>
              <a:t>getNext</a:t>
            </a:r>
            <a:r>
              <a:rPr lang="en-GB" dirty="0" smtClean="0"/>
              <a:t>(</a:t>
            </a:r>
            <a:r>
              <a:rPr lang="en-GB" dirty="0" err="1" smtClean="0"/>
              <a:t>int</a:t>
            </a:r>
            <a:r>
              <a:rPr lang="en-GB" dirty="0" smtClean="0"/>
              <a:t> *counter) {</a:t>
            </a:r>
          </a:p>
          <a:p>
            <a:r>
              <a:rPr lang="en-GB" dirty="0" smtClean="0"/>
              <a:t>   while (true) {</a:t>
            </a:r>
          </a:p>
          <a:p>
            <a:r>
              <a:rPr lang="en-GB" dirty="0"/>
              <a:t> </a:t>
            </a:r>
            <a:r>
              <a:rPr lang="en-GB" dirty="0" smtClean="0"/>
              <a:t>      </a:t>
            </a:r>
            <a:r>
              <a:rPr lang="en-GB" dirty="0" err="1" smtClean="0"/>
              <a:t>int</a:t>
            </a:r>
            <a:r>
              <a:rPr lang="en-GB" dirty="0" smtClean="0"/>
              <a:t> result = LL(counter);</a:t>
            </a:r>
          </a:p>
          <a:p>
            <a:r>
              <a:rPr lang="en-GB" dirty="0"/>
              <a:t> </a:t>
            </a:r>
            <a:r>
              <a:rPr lang="en-GB" dirty="0" smtClean="0"/>
              <a:t>      if (SC(counter, result+1)) {</a:t>
            </a:r>
          </a:p>
          <a:p>
            <a:r>
              <a:rPr lang="en-GB" dirty="0"/>
              <a:t> </a:t>
            </a:r>
            <a:r>
              <a:rPr lang="en-GB" dirty="0" smtClean="0"/>
              <a:t>          return result;</a:t>
            </a:r>
          </a:p>
          <a:p>
            <a:r>
              <a:rPr lang="en-GB" dirty="0"/>
              <a:t> </a:t>
            </a:r>
            <a:r>
              <a:rPr lang="en-GB" dirty="0" smtClean="0"/>
              <a:t>      }</a:t>
            </a:r>
          </a:p>
          <a:p>
            <a:r>
              <a:rPr lang="en-GB" dirty="0"/>
              <a:t> </a:t>
            </a:r>
            <a:r>
              <a:rPr lang="en-GB" dirty="0" smtClean="0"/>
              <a:t>  }</a:t>
            </a:r>
          </a:p>
          <a:p>
            <a:r>
              <a:rPr lang="en-GB" dirty="0"/>
              <a:t>}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5079999" y="1894389"/>
            <a:ext cx="2714171" cy="1832483"/>
          </a:xfrm>
          <a:prstGeom prst="wedgeRectCallout">
            <a:avLst>
              <a:gd name="adj1" fmla="val -82210"/>
              <a:gd name="adj2" fmla="val 466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Assuming a very weak load-linked (LL) store-conditional (SC): LL on one thread will prevent an SC on another thread succeeding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047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Building obstruction-free algorithms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Ensure that none of the low-level steps leave a data structure “broken”</a:t>
            </a:r>
          </a:p>
          <a:p>
            <a:r>
              <a:rPr lang="en-GB" dirty="0" smtClean="0"/>
              <a:t>On detecting a conflict:</a:t>
            </a:r>
          </a:p>
          <a:p>
            <a:pPr lvl="1"/>
            <a:r>
              <a:rPr lang="en-GB" dirty="0" smtClean="0"/>
              <a:t>Help the other party finish</a:t>
            </a:r>
          </a:p>
          <a:p>
            <a:pPr lvl="1"/>
            <a:r>
              <a:rPr lang="en-GB" dirty="0" smtClean="0"/>
              <a:t>Get the other party out of the way</a:t>
            </a:r>
          </a:p>
          <a:p>
            <a:r>
              <a:rPr lang="en-GB" dirty="0" smtClean="0"/>
              <a:t>Use </a:t>
            </a:r>
            <a:r>
              <a:rPr lang="en-GB" i="1" dirty="0" smtClean="0"/>
              <a:t>contention management </a:t>
            </a:r>
            <a:r>
              <a:rPr lang="en-GB" dirty="0" smtClean="0"/>
              <a:t>to reduce likelihood of live-lock </a:t>
            </a:r>
            <a:endParaRPr lang="en-GB" dirty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366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Hashtables</a:t>
            </a:r>
            <a:r>
              <a:rPr lang="en-US" dirty="0" smtClean="0"/>
              <a:t> and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skiplists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376988"/>
            <a:ext cx="457200" cy="365125"/>
          </a:xfrm>
        </p:spPr>
        <p:txBody>
          <a:bodyPr/>
          <a:lstStyle/>
          <a:p>
            <a:fld id="{2DE773B2-3EED-4E82-9F71-D324A259DCE0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Hash tables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258707" y="1714893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258707" y="2247156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58707" y="2786242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258707" y="3332151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58707" y="4396677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258707" y="3864414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258707" y="4928940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>
            <a:off x="3956716" y="1714893"/>
            <a:ext cx="996286" cy="532263"/>
            <a:chOff x="2711359" y="2329215"/>
            <a:chExt cx="996286" cy="532263"/>
          </a:xfrm>
        </p:grpSpPr>
        <p:sp>
          <p:nvSpPr>
            <p:cNvPr id="12" name="Rectangle 11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0</a:t>
              </a:r>
              <a:endParaRPr lang="en-GB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6" name="Straight Arrow Connector 15"/>
          <p:cNvCxnSpPr>
            <a:endCxn id="12" idx="1"/>
          </p:cNvCxnSpPr>
          <p:nvPr/>
        </p:nvCxnSpPr>
        <p:spPr>
          <a:xfrm>
            <a:off x="2756850" y="1981024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903796" y="1714894"/>
            <a:ext cx="996286" cy="532263"/>
            <a:chOff x="2711359" y="2329215"/>
            <a:chExt cx="996286" cy="532263"/>
          </a:xfrm>
        </p:grpSpPr>
        <p:sp>
          <p:nvSpPr>
            <p:cNvPr id="18" name="Rectangle 17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16</a:t>
              </a:r>
              <a:endParaRPr lang="en-GB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0" name="Straight Arrow Connector 19"/>
          <p:cNvCxnSpPr>
            <a:endCxn id="18" idx="1"/>
          </p:cNvCxnSpPr>
          <p:nvPr/>
        </p:nvCxnSpPr>
        <p:spPr>
          <a:xfrm>
            <a:off x="4703930" y="1981025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7836661" y="1714891"/>
            <a:ext cx="996286" cy="532263"/>
            <a:chOff x="2711359" y="2329215"/>
            <a:chExt cx="996286" cy="532263"/>
          </a:xfrm>
        </p:grpSpPr>
        <p:sp>
          <p:nvSpPr>
            <p:cNvPr id="22" name="Rectangle 21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24</a:t>
              </a:r>
              <a:endParaRPr lang="en-GB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4" name="Straight Arrow Connector 23"/>
          <p:cNvCxnSpPr>
            <a:endCxn id="22" idx="1"/>
          </p:cNvCxnSpPr>
          <p:nvPr/>
        </p:nvCxnSpPr>
        <p:spPr>
          <a:xfrm>
            <a:off x="6636795" y="1981022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3956716" y="4403497"/>
            <a:ext cx="996286" cy="532263"/>
            <a:chOff x="2711359" y="2329215"/>
            <a:chExt cx="996286" cy="532263"/>
          </a:xfrm>
        </p:grpSpPr>
        <p:sp>
          <p:nvSpPr>
            <p:cNvPr id="26" name="Rectangle 25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5</a:t>
              </a:r>
              <a:endParaRPr lang="en-GB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8" name="Straight Arrow Connector 27"/>
          <p:cNvCxnSpPr>
            <a:endCxn id="26" idx="1"/>
          </p:cNvCxnSpPr>
          <p:nvPr/>
        </p:nvCxnSpPr>
        <p:spPr>
          <a:xfrm>
            <a:off x="2756850" y="4669628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3956716" y="3332151"/>
            <a:ext cx="996286" cy="532263"/>
            <a:chOff x="2711359" y="2329215"/>
            <a:chExt cx="996286" cy="532263"/>
          </a:xfrm>
        </p:grpSpPr>
        <p:sp>
          <p:nvSpPr>
            <p:cNvPr id="30" name="Rectangle 29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3</a:t>
              </a:r>
              <a:endParaRPr lang="en-GB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2" name="Straight Arrow Connector 31"/>
          <p:cNvCxnSpPr>
            <a:endCxn id="30" idx="1"/>
          </p:cNvCxnSpPr>
          <p:nvPr/>
        </p:nvCxnSpPr>
        <p:spPr>
          <a:xfrm>
            <a:off x="2756850" y="3598282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5903796" y="3332151"/>
            <a:ext cx="996286" cy="532263"/>
            <a:chOff x="2711359" y="2329215"/>
            <a:chExt cx="996286" cy="532263"/>
          </a:xfrm>
        </p:grpSpPr>
        <p:sp>
          <p:nvSpPr>
            <p:cNvPr id="34" name="Rectangle 33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11</a:t>
              </a:r>
              <a:endParaRPr lang="en-GB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6" name="Straight Arrow Connector 35"/>
          <p:cNvCxnSpPr>
            <a:endCxn id="34" idx="1"/>
          </p:cNvCxnSpPr>
          <p:nvPr/>
        </p:nvCxnSpPr>
        <p:spPr>
          <a:xfrm>
            <a:off x="4703930" y="3598282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58707" y="5461203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ular Callout 38"/>
          <p:cNvSpPr/>
          <p:nvPr/>
        </p:nvSpPr>
        <p:spPr>
          <a:xfrm>
            <a:off x="457200" y="3052373"/>
            <a:ext cx="1535373" cy="812041"/>
          </a:xfrm>
          <a:prstGeom prst="wedgeRectCallout">
            <a:avLst>
              <a:gd name="adj1" fmla="val 45834"/>
              <a:gd name="adj2" fmla="val -1022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Bucket array: 8 entries in example</a:t>
            </a:r>
            <a:endParaRPr lang="en-GB" dirty="0"/>
          </a:p>
        </p:txBody>
      </p:sp>
      <p:sp>
        <p:nvSpPr>
          <p:cNvPr id="40" name="Rectangular Callout 39"/>
          <p:cNvSpPr/>
          <p:nvPr/>
        </p:nvSpPr>
        <p:spPr>
          <a:xfrm>
            <a:off x="4993945" y="2438218"/>
            <a:ext cx="2621505" cy="614156"/>
          </a:xfrm>
          <a:prstGeom prst="wedgeRectCallout">
            <a:avLst>
              <a:gd name="adj1" fmla="val -67944"/>
              <a:gd name="adj2" fmla="val -618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List of items with </a:t>
            </a:r>
            <a:br>
              <a:rPr lang="en-GB" dirty="0" smtClean="0"/>
            </a:br>
            <a:r>
              <a:rPr lang="en-GB" dirty="0" smtClean="0"/>
              <a:t>hash </a:t>
            </a:r>
            <a:r>
              <a:rPr lang="en-GB" dirty="0" err="1" smtClean="0"/>
              <a:t>val</a:t>
            </a:r>
            <a:r>
              <a:rPr lang="en-GB" dirty="0" smtClean="0"/>
              <a:t> modulo 8 == 0</a:t>
            </a:r>
            <a:endParaRPr lang="en-GB" dirty="0"/>
          </a:p>
        </p:txBody>
      </p:sp>
      <p:sp>
        <p:nvSpPr>
          <p:cNvPr id="43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90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79503"/>
            <a:ext cx="8064896" cy="1260497"/>
          </a:xfrm>
        </p:spPr>
        <p:txBody>
          <a:bodyPr>
            <a:normAutofit/>
          </a:bodyPr>
          <a:lstStyle/>
          <a:p>
            <a:r>
              <a:rPr lang="en-US" dirty="0" smtClean="0"/>
              <a:t>Suppose we build a shared-memory data structure directly from read/write/CAS, rather than using locking as an intermediate layer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640103" y="4136562"/>
            <a:ext cx="2394857" cy="8563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H/W primitives: read, write, CAS, ...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40103" y="3439877"/>
            <a:ext cx="2394857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Locks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40103" y="2743192"/>
            <a:ext cx="2394857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structure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832715" y="4136562"/>
            <a:ext cx="2394857" cy="8563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H/W primitives: read, write, CAS, ...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832715" y="2743191"/>
            <a:ext cx="2394857" cy="11538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structure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74804" y="5196101"/>
            <a:ext cx="8064896" cy="126049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95000"/>
              <a:buFont typeface="Wingdings"/>
              <a:buChar char="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Why might we want to do this?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95000"/>
              <a:buFont typeface="Wingdings"/>
              <a:buChar char=""/>
              <a:tabLst/>
              <a:defRPr/>
            </a:pPr>
            <a:r>
              <a:rPr lang="en-US" sz="2400" dirty="0" smtClean="0"/>
              <a:t>What does it mean for the data structure to be correct?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780430" y="1619355"/>
            <a:ext cx="5240740" cy="7983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Hash tables: Contains(16)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258707" y="1714893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258707" y="2247156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58707" y="2786242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258707" y="3332151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58707" y="4396677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258707" y="3864414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258707" y="4928940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>
            <a:off x="3956716" y="1714893"/>
            <a:ext cx="996286" cy="532263"/>
            <a:chOff x="2711359" y="2329215"/>
            <a:chExt cx="996286" cy="532263"/>
          </a:xfrm>
        </p:grpSpPr>
        <p:sp>
          <p:nvSpPr>
            <p:cNvPr id="12" name="Rectangle 11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0</a:t>
              </a:r>
              <a:endParaRPr lang="en-GB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6" name="Straight Arrow Connector 15"/>
          <p:cNvCxnSpPr>
            <a:endCxn id="12" idx="1"/>
          </p:cNvCxnSpPr>
          <p:nvPr/>
        </p:nvCxnSpPr>
        <p:spPr>
          <a:xfrm>
            <a:off x="2756850" y="1981024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903796" y="1714894"/>
            <a:ext cx="996286" cy="532263"/>
            <a:chOff x="2711359" y="2329215"/>
            <a:chExt cx="996286" cy="532263"/>
          </a:xfrm>
        </p:grpSpPr>
        <p:sp>
          <p:nvSpPr>
            <p:cNvPr id="18" name="Rectangle 17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16</a:t>
              </a:r>
              <a:endParaRPr lang="en-GB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0" name="Straight Arrow Connector 19"/>
          <p:cNvCxnSpPr>
            <a:endCxn id="18" idx="1"/>
          </p:cNvCxnSpPr>
          <p:nvPr/>
        </p:nvCxnSpPr>
        <p:spPr>
          <a:xfrm>
            <a:off x="4703930" y="1981025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7836661" y="1714891"/>
            <a:ext cx="996286" cy="532263"/>
            <a:chOff x="2711359" y="2329215"/>
            <a:chExt cx="996286" cy="532263"/>
          </a:xfrm>
        </p:grpSpPr>
        <p:sp>
          <p:nvSpPr>
            <p:cNvPr id="22" name="Rectangle 21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24</a:t>
              </a:r>
              <a:endParaRPr lang="en-GB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4" name="Straight Arrow Connector 23"/>
          <p:cNvCxnSpPr>
            <a:endCxn id="22" idx="1"/>
          </p:cNvCxnSpPr>
          <p:nvPr/>
        </p:nvCxnSpPr>
        <p:spPr>
          <a:xfrm>
            <a:off x="6636795" y="1981022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3956716" y="4403497"/>
            <a:ext cx="996286" cy="532263"/>
            <a:chOff x="2711359" y="2329215"/>
            <a:chExt cx="996286" cy="532263"/>
          </a:xfrm>
        </p:grpSpPr>
        <p:sp>
          <p:nvSpPr>
            <p:cNvPr id="26" name="Rectangle 25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5</a:t>
              </a:r>
              <a:endParaRPr lang="en-GB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8" name="Straight Arrow Connector 27"/>
          <p:cNvCxnSpPr>
            <a:endCxn id="26" idx="1"/>
          </p:cNvCxnSpPr>
          <p:nvPr/>
        </p:nvCxnSpPr>
        <p:spPr>
          <a:xfrm>
            <a:off x="2756850" y="4669628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3956716" y="3332151"/>
            <a:ext cx="996286" cy="532263"/>
            <a:chOff x="2711359" y="2329215"/>
            <a:chExt cx="996286" cy="532263"/>
          </a:xfrm>
        </p:grpSpPr>
        <p:sp>
          <p:nvSpPr>
            <p:cNvPr id="30" name="Rectangle 29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3</a:t>
              </a:r>
              <a:endParaRPr lang="en-GB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2" name="Straight Arrow Connector 31"/>
          <p:cNvCxnSpPr>
            <a:endCxn id="30" idx="1"/>
          </p:cNvCxnSpPr>
          <p:nvPr/>
        </p:nvCxnSpPr>
        <p:spPr>
          <a:xfrm>
            <a:off x="2756850" y="3598282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5903796" y="3332151"/>
            <a:ext cx="996286" cy="532263"/>
            <a:chOff x="2711359" y="2329215"/>
            <a:chExt cx="996286" cy="532263"/>
          </a:xfrm>
        </p:grpSpPr>
        <p:sp>
          <p:nvSpPr>
            <p:cNvPr id="34" name="Rectangle 33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11</a:t>
              </a:r>
              <a:endParaRPr lang="en-GB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6" name="Straight Arrow Connector 35"/>
          <p:cNvCxnSpPr>
            <a:endCxn id="34" idx="1"/>
          </p:cNvCxnSpPr>
          <p:nvPr/>
        </p:nvCxnSpPr>
        <p:spPr>
          <a:xfrm>
            <a:off x="4703930" y="3598282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58707" y="5461203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ular Callout 2"/>
          <p:cNvSpPr/>
          <p:nvPr/>
        </p:nvSpPr>
        <p:spPr>
          <a:xfrm>
            <a:off x="457200" y="2247154"/>
            <a:ext cx="1494430" cy="805219"/>
          </a:xfrm>
          <a:prstGeom prst="wedgeRectCallout">
            <a:avLst>
              <a:gd name="adj1" fmla="val 49487"/>
              <a:gd name="adj2" fmla="val -84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1. Hash 16.  Use bucket 0</a:t>
            </a:r>
            <a:endParaRPr lang="en-GB" dirty="0"/>
          </a:p>
        </p:txBody>
      </p:sp>
      <p:sp>
        <p:nvSpPr>
          <p:cNvPr id="41" name="Rectangular Callout 40"/>
          <p:cNvSpPr/>
          <p:nvPr/>
        </p:nvSpPr>
        <p:spPr>
          <a:xfrm>
            <a:off x="7236728" y="2929541"/>
            <a:ext cx="1784442" cy="805219"/>
          </a:xfrm>
          <a:prstGeom prst="wedgeRectCallout">
            <a:avLst>
              <a:gd name="adj1" fmla="val -33618"/>
              <a:gd name="adj2" fmla="val -985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2. Use normal list operations</a:t>
            </a:r>
            <a:endParaRPr lang="en-GB" dirty="0"/>
          </a:p>
        </p:txBody>
      </p:sp>
      <p:sp>
        <p:nvSpPr>
          <p:cNvPr id="4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40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19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4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780430" y="3212139"/>
            <a:ext cx="3284047" cy="7983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Hash tables: Delete(11)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258707" y="1714893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258707" y="2247156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58707" y="2786242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258707" y="3332151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58707" y="4396677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258707" y="3864414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258707" y="4928940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>
            <a:off x="3956716" y="1714893"/>
            <a:ext cx="996286" cy="532263"/>
            <a:chOff x="2711359" y="2329215"/>
            <a:chExt cx="996286" cy="532263"/>
          </a:xfrm>
        </p:grpSpPr>
        <p:sp>
          <p:nvSpPr>
            <p:cNvPr id="12" name="Rectangle 11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0</a:t>
              </a:r>
              <a:endParaRPr lang="en-GB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6" name="Straight Arrow Connector 15"/>
          <p:cNvCxnSpPr>
            <a:endCxn id="12" idx="1"/>
          </p:cNvCxnSpPr>
          <p:nvPr/>
        </p:nvCxnSpPr>
        <p:spPr>
          <a:xfrm>
            <a:off x="2756850" y="1981024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903796" y="1714894"/>
            <a:ext cx="996286" cy="532263"/>
            <a:chOff x="2711359" y="2329215"/>
            <a:chExt cx="996286" cy="532263"/>
          </a:xfrm>
        </p:grpSpPr>
        <p:sp>
          <p:nvSpPr>
            <p:cNvPr id="18" name="Rectangle 17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16</a:t>
              </a:r>
              <a:endParaRPr lang="en-GB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0" name="Straight Arrow Connector 19"/>
          <p:cNvCxnSpPr>
            <a:endCxn id="18" idx="1"/>
          </p:cNvCxnSpPr>
          <p:nvPr/>
        </p:nvCxnSpPr>
        <p:spPr>
          <a:xfrm>
            <a:off x="4703930" y="1981025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7836661" y="1714891"/>
            <a:ext cx="996286" cy="532263"/>
            <a:chOff x="2711359" y="2329215"/>
            <a:chExt cx="996286" cy="532263"/>
          </a:xfrm>
        </p:grpSpPr>
        <p:sp>
          <p:nvSpPr>
            <p:cNvPr id="22" name="Rectangle 21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24</a:t>
              </a:r>
              <a:endParaRPr lang="en-GB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4" name="Straight Arrow Connector 23"/>
          <p:cNvCxnSpPr>
            <a:endCxn id="22" idx="1"/>
          </p:cNvCxnSpPr>
          <p:nvPr/>
        </p:nvCxnSpPr>
        <p:spPr>
          <a:xfrm>
            <a:off x="6636795" y="1981022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3956716" y="4403497"/>
            <a:ext cx="996286" cy="532263"/>
            <a:chOff x="2711359" y="2329215"/>
            <a:chExt cx="996286" cy="532263"/>
          </a:xfrm>
        </p:grpSpPr>
        <p:sp>
          <p:nvSpPr>
            <p:cNvPr id="26" name="Rectangle 25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5</a:t>
              </a:r>
              <a:endParaRPr lang="en-GB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8" name="Straight Arrow Connector 27"/>
          <p:cNvCxnSpPr>
            <a:endCxn id="26" idx="1"/>
          </p:cNvCxnSpPr>
          <p:nvPr/>
        </p:nvCxnSpPr>
        <p:spPr>
          <a:xfrm>
            <a:off x="2756850" y="4669628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3956716" y="3332151"/>
            <a:ext cx="996286" cy="532263"/>
            <a:chOff x="2711359" y="2329215"/>
            <a:chExt cx="996286" cy="532263"/>
          </a:xfrm>
        </p:grpSpPr>
        <p:sp>
          <p:nvSpPr>
            <p:cNvPr id="30" name="Rectangle 29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3</a:t>
              </a:r>
              <a:endParaRPr lang="en-GB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2" name="Straight Arrow Connector 31"/>
          <p:cNvCxnSpPr>
            <a:endCxn id="30" idx="1"/>
          </p:cNvCxnSpPr>
          <p:nvPr/>
        </p:nvCxnSpPr>
        <p:spPr>
          <a:xfrm>
            <a:off x="2756850" y="3598282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5903796" y="3332151"/>
            <a:ext cx="996286" cy="532263"/>
            <a:chOff x="2711359" y="2329215"/>
            <a:chExt cx="996286" cy="532263"/>
          </a:xfrm>
        </p:grpSpPr>
        <p:sp>
          <p:nvSpPr>
            <p:cNvPr id="34" name="Rectangle 33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11</a:t>
              </a:r>
              <a:endParaRPr lang="en-GB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6" name="Straight Arrow Connector 35"/>
          <p:cNvCxnSpPr>
            <a:endCxn id="34" idx="1"/>
          </p:cNvCxnSpPr>
          <p:nvPr/>
        </p:nvCxnSpPr>
        <p:spPr>
          <a:xfrm>
            <a:off x="4703930" y="3598282"/>
            <a:ext cx="119986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58707" y="5461203"/>
            <a:ext cx="996286" cy="53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ular Callout 2"/>
          <p:cNvSpPr/>
          <p:nvPr/>
        </p:nvSpPr>
        <p:spPr>
          <a:xfrm>
            <a:off x="457200" y="3898930"/>
            <a:ext cx="1494430" cy="805219"/>
          </a:xfrm>
          <a:prstGeom prst="wedgeRectCallout">
            <a:avLst>
              <a:gd name="adj1" fmla="val 49487"/>
              <a:gd name="adj2" fmla="val -84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1. Hash 11.  Use bucket 3</a:t>
            </a:r>
            <a:endParaRPr lang="en-GB" dirty="0"/>
          </a:p>
        </p:txBody>
      </p:sp>
      <p:sp>
        <p:nvSpPr>
          <p:cNvPr id="41" name="Rectangular Callout 40"/>
          <p:cNvSpPr/>
          <p:nvPr/>
        </p:nvSpPr>
        <p:spPr>
          <a:xfrm>
            <a:off x="6868028" y="4522325"/>
            <a:ext cx="1784442" cy="805219"/>
          </a:xfrm>
          <a:prstGeom prst="wedgeRectCallout">
            <a:avLst>
              <a:gd name="adj1" fmla="val -33618"/>
              <a:gd name="adj2" fmla="val -985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2. Use normal list operations</a:t>
            </a:r>
            <a:endParaRPr lang="en-GB" dirty="0"/>
          </a:p>
        </p:txBody>
      </p:sp>
      <p:sp>
        <p:nvSpPr>
          <p:cNvPr id="4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69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4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Lessons from this hashtable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Informal correctness argument:</a:t>
            </a:r>
          </a:p>
          <a:p>
            <a:pPr lvl="1"/>
            <a:r>
              <a:rPr lang="en-GB" smtClean="0"/>
              <a:t>Operations on different buckets don’t conflict: no extra concurrency control needed</a:t>
            </a:r>
          </a:p>
          <a:p>
            <a:pPr lvl="1"/>
            <a:r>
              <a:rPr lang="en-GB" smtClean="0"/>
              <a:t>Operations appear to occur atomically at the point where the underlying list operation occurs</a:t>
            </a:r>
          </a:p>
          <a:p>
            <a:r>
              <a:rPr lang="en-GB" smtClean="0"/>
              <a:t>(Not specific to lock-free lists: could use whole-table lock, or per-list locks, etc.)</a:t>
            </a:r>
            <a:endParaRPr lang="en-GB" dirty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42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973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Practical difficulties: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Key-value mapping</a:t>
            </a:r>
          </a:p>
          <a:p>
            <a:r>
              <a:rPr lang="en-GB" smtClean="0"/>
              <a:t>Population count</a:t>
            </a:r>
          </a:p>
          <a:p>
            <a:r>
              <a:rPr lang="en-GB" smtClean="0"/>
              <a:t>Iteration</a:t>
            </a:r>
          </a:p>
          <a:p>
            <a:r>
              <a:rPr lang="en-GB" smtClean="0"/>
              <a:t>Resizing the bucket array</a:t>
            </a:r>
            <a:endParaRPr lang="en-GB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1504335" y="1373622"/>
            <a:ext cx="7182466" cy="480797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Options to consider when </a:t>
            </a:r>
            <a:br>
              <a:rPr lang="en-GB" sz="2800" dirty="0" smtClean="0"/>
            </a:br>
            <a:r>
              <a:rPr lang="en-GB" sz="2800" dirty="0" smtClean="0"/>
              <a:t>implementing a “difficult” operation:</a:t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2005781" y="2413415"/>
            <a:ext cx="6327058" cy="8111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Relax the semantics </a:t>
            </a:r>
            <a:br>
              <a:rPr lang="en-GB" sz="2000" dirty="0" smtClean="0"/>
            </a:br>
            <a:r>
              <a:rPr lang="en-GB" sz="2000" dirty="0" smtClean="0"/>
              <a:t>(e.g., non-exact count, or non-</a:t>
            </a:r>
            <a:r>
              <a:rPr lang="en-GB" sz="2000" dirty="0" err="1" smtClean="0"/>
              <a:t>linearizable</a:t>
            </a:r>
            <a:r>
              <a:rPr lang="en-GB" sz="2000" dirty="0" smtClean="0"/>
              <a:t> count)</a:t>
            </a:r>
            <a:endParaRPr lang="en-GB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2005781" y="3280295"/>
            <a:ext cx="6327058" cy="8111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Fall back to a simple implementation if permitted</a:t>
            </a:r>
            <a:br>
              <a:rPr lang="en-GB" sz="2000" dirty="0" smtClean="0"/>
            </a:br>
            <a:r>
              <a:rPr lang="en-GB" sz="2000" dirty="0" smtClean="0"/>
              <a:t>(e.g., lock the whole table for resize)</a:t>
            </a:r>
            <a:endParaRPr lang="en-GB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2005781" y="4147175"/>
            <a:ext cx="6327058" cy="8111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Design a clever implementation</a:t>
            </a:r>
            <a:br>
              <a:rPr lang="en-GB" sz="2000" dirty="0" smtClean="0"/>
            </a:br>
            <a:r>
              <a:rPr lang="en-GB" sz="2000" dirty="0" smtClean="0"/>
              <a:t>(e.g., split-ordered lists)</a:t>
            </a:r>
            <a:endParaRPr lang="en-GB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2005781" y="5014055"/>
            <a:ext cx="6327058" cy="8111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Use a different data structure</a:t>
            </a:r>
            <a:br>
              <a:rPr lang="en-GB" sz="2000" dirty="0" smtClean="0"/>
            </a:br>
            <a:r>
              <a:rPr lang="en-GB" sz="2000" dirty="0" smtClean="0"/>
              <a:t>(e.g., skip lists)</a:t>
            </a:r>
            <a:endParaRPr lang="en-GB" sz="2000" dirty="0"/>
          </a:p>
        </p:txBody>
      </p:sp>
      <p:sp>
        <p:nvSpPr>
          <p:cNvPr id="15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43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049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Skip lists</a:t>
            </a:r>
            <a:endParaRPr lang="en-GB" dirty="0"/>
          </a:p>
        </p:txBody>
      </p:sp>
      <p:grpSp>
        <p:nvGrpSpPr>
          <p:cNvPr id="89" name="Group 88"/>
          <p:cNvGrpSpPr/>
          <p:nvPr/>
        </p:nvGrpSpPr>
        <p:grpSpPr>
          <a:xfrm>
            <a:off x="122684" y="2641124"/>
            <a:ext cx="8869950" cy="1596790"/>
            <a:chOff x="122684" y="3066806"/>
            <a:chExt cx="8869950" cy="1596790"/>
          </a:xfrm>
        </p:grpSpPr>
        <p:grpSp>
          <p:nvGrpSpPr>
            <p:cNvPr id="37" name="Group 36"/>
            <p:cNvGrpSpPr/>
            <p:nvPr/>
          </p:nvGrpSpPr>
          <p:grpSpPr>
            <a:xfrm>
              <a:off x="122684" y="3066807"/>
              <a:ext cx="996286" cy="532263"/>
              <a:chOff x="2711359" y="2329215"/>
              <a:chExt cx="996286" cy="532263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7996348" y="3066806"/>
              <a:ext cx="996286" cy="532263"/>
              <a:chOff x="2711359" y="2329215"/>
              <a:chExt cx="996286" cy="532263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122684" y="3599070"/>
              <a:ext cx="996286" cy="532263"/>
              <a:chOff x="2711359" y="2329215"/>
              <a:chExt cx="996286" cy="532263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7996348" y="3599070"/>
              <a:ext cx="996286" cy="532263"/>
              <a:chOff x="2711359" y="2329215"/>
              <a:chExt cx="996286" cy="532263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2372302" y="3599070"/>
              <a:ext cx="996286" cy="532263"/>
              <a:chOff x="2711359" y="2329215"/>
              <a:chExt cx="996286" cy="532263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724839" y="3599070"/>
              <a:ext cx="996286" cy="532263"/>
              <a:chOff x="2711359" y="2329215"/>
              <a:chExt cx="996286" cy="532263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22684" y="4131333"/>
              <a:ext cx="996286" cy="532263"/>
              <a:chOff x="2711359" y="2329215"/>
              <a:chExt cx="996286" cy="532263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7996348" y="4131330"/>
              <a:ext cx="996286" cy="532263"/>
              <a:chOff x="2711359" y="2329215"/>
              <a:chExt cx="996286" cy="532263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372302" y="4131333"/>
              <a:ext cx="996286" cy="532263"/>
              <a:chOff x="2711359" y="2329215"/>
              <a:chExt cx="996286" cy="532263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5724839" y="4131333"/>
              <a:ext cx="996286" cy="532263"/>
              <a:chOff x="2711359" y="2329215"/>
              <a:chExt cx="996286" cy="532263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4621920" y="4131333"/>
              <a:ext cx="996286" cy="532263"/>
              <a:chOff x="2711359" y="2329215"/>
              <a:chExt cx="996286" cy="532263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78" name="Straight Arrow Connector 77"/>
            <p:cNvCxnSpPr>
              <a:endCxn id="53" idx="1"/>
            </p:cNvCxnSpPr>
            <p:nvPr/>
          </p:nvCxnSpPr>
          <p:spPr>
            <a:xfrm flipV="1">
              <a:off x="869898" y="4397465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869898" y="3861468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 flipV="1">
              <a:off x="869898" y="3363530"/>
              <a:ext cx="7104559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flipV="1">
              <a:off x="3173392" y="3865201"/>
              <a:ext cx="2551447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3119516" y="4397465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flipV="1">
              <a:off x="6472053" y="3861468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 flipV="1">
              <a:off x="6472053" y="4401198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5347244" y="4404931"/>
              <a:ext cx="377595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3497111" y="4237911"/>
            <a:ext cx="996286" cy="532263"/>
            <a:chOff x="2711359" y="2329215"/>
            <a:chExt cx="996286" cy="532263"/>
          </a:xfrm>
        </p:grpSpPr>
        <p:sp>
          <p:nvSpPr>
            <p:cNvPr id="12" name="Rectangle 11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621920" y="4237914"/>
            <a:ext cx="996286" cy="532263"/>
            <a:chOff x="2711359" y="2329215"/>
            <a:chExt cx="996286" cy="532263"/>
          </a:xfrm>
        </p:grpSpPr>
        <p:sp>
          <p:nvSpPr>
            <p:cNvPr id="17" name="Rectangle 16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11</a:t>
              </a:r>
              <a:endParaRPr lang="en-GB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724839" y="4237914"/>
            <a:ext cx="996286" cy="532263"/>
            <a:chOff x="2711359" y="2329215"/>
            <a:chExt cx="996286" cy="532263"/>
          </a:xfrm>
        </p:grpSpPr>
        <p:sp>
          <p:nvSpPr>
            <p:cNvPr id="20" name="Rectangle 19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16</a:t>
              </a:r>
              <a:endParaRPr lang="en-GB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871538" y="4237911"/>
            <a:ext cx="996286" cy="532263"/>
            <a:chOff x="2711359" y="2329215"/>
            <a:chExt cx="996286" cy="532263"/>
          </a:xfrm>
        </p:grpSpPr>
        <p:sp>
          <p:nvSpPr>
            <p:cNvPr id="23" name="Rectangle 22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24</a:t>
              </a:r>
              <a:endParaRPr lang="en-GB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996348" y="4237911"/>
            <a:ext cx="996286" cy="532263"/>
            <a:chOff x="2711359" y="2329215"/>
            <a:chExt cx="996286" cy="532263"/>
          </a:xfrm>
        </p:grpSpPr>
        <p:sp>
          <p:nvSpPr>
            <p:cNvPr id="26" name="Rectangle 25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22684" y="4237914"/>
            <a:ext cx="996286" cy="532263"/>
            <a:chOff x="2711359" y="2329215"/>
            <a:chExt cx="996286" cy="532263"/>
          </a:xfrm>
        </p:grpSpPr>
        <p:sp>
          <p:nvSpPr>
            <p:cNvPr id="29" name="Rectangle 28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247493" y="4237914"/>
            <a:ext cx="996286" cy="532263"/>
            <a:chOff x="2711359" y="2329215"/>
            <a:chExt cx="996286" cy="532263"/>
          </a:xfrm>
        </p:grpSpPr>
        <p:sp>
          <p:nvSpPr>
            <p:cNvPr id="5" name="Rectangle 4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0</a:t>
              </a:r>
              <a:endParaRPr lang="en-GB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372302" y="4237914"/>
            <a:ext cx="996286" cy="532263"/>
            <a:chOff x="2711359" y="2329215"/>
            <a:chExt cx="996286" cy="532263"/>
          </a:xfrm>
        </p:grpSpPr>
        <p:sp>
          <p:nvSpPr>
            <p:cNvPr id="8" name="Rectangle 7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3</a:t>
              </a:r>
              <a:endParaRPr lang="en-GB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71" name="Straight Arrow Connector 70"/>
          <p:cNvCxnSpPr>
            <a:endCxn id="5" idx="1"/>
          </p:cNvCxnSpPr>
          <p:nvPr/>
        </p:nvCxnSpPr>
        <p:spPr>
          <a:xfrm>
            <a:off x="869898" y="4504045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2022296" y="4504045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3121540" y="4504045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4265029" y="4504045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5347244" y="4504045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6477449" y="4504045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7618727" y="4504045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ular Callout 89"/>
          <p:cNvSpPr/>
          <p:nvPr/>
        </p:nvSpPr>
        <p:spPr>
          <a:xfrm>
            <a:off x="1806152" y="1726724"/>
            <a:ext cx="2747761" cy="914400"/>
          </a:xfrm>
          <a:prstGeom prst="wedgeRectCallout">
            <a:avLst>
              <a:gd name="adj1" fmla="val -8448"/>
              <a:gd name="adj2" fmla="val 95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Each node is a “tower” of random size.  High levels skip over lower levels</a:t>
            </a:r>
            <a:endParaRPr lang="en-GB" dirty="0"/>
          </a:p>
        </p:txBody>
      </p:sp>
      <p:sp>
        <p:nvSpPr>
          <p:cNvPr id="91" name="Rectangular Callout 90"/>
          <p:cNvSpPr/>
          <p:nvPr/>
        </p:nvSpPr>
        <p:spPr>
          <a:xfrm>
            <a:off x="2788520" y="5404848"/>
            <a:ext cx="2747761" cy="806247"/>
          </a:xfrm>
          <a:prstGeom prst="wedgeRectCallout">
            <a:avLst>
              <a:gd name="adj1" fmla="val 26977"/>
              <a:gd name="adj2" fmla="val -1056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All items in a single list: this defines the set’s contents</a:t>
            </a:r>
            <a:endParaRPr lang="en-GB" dirty="0"/>
          </a:p>
        </p:txBody>
      </p:sp>
      <p:sp>
        <p:nvSpPr>
          <p:cNvPr id="92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44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5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Skip lists: Delete(11)</a:t>
            </a:r>
            <a:endParaRPr lang="en-GB" dirty="0"/>
          </a:p>
        </p:txBody>
      </p:sp>
      <p:grpSp>
        <p:nvGrpSpPr>
          <p:cNvPr id="89" name="Group 88"/>
          <p:cNvGrpSpPr/>
          <p:nvPr/>
        </p:nvGrpSpPr>
        <p:grpSpPr>
          <a:xfrm>
            <a:off x="122684" y="2638765"/>
            <a:ext cx="8869950" cy="1596790"/>
            <a:chOff x="122684" y="3066806"/>
            <a:chExt cx="8869950" cy="1596790"/>
          </a:xfrm>
        </p:grpSpPr>
        <p:grpSp>
          <p:nvGrpSpPr>
            <p:cNvPr id="37" name="Group 36"/>
            <p:cNvGrpSpPr/>
            <p:nvPr/>
          </p:nvGrpSpPr>
          <p:grpSpPr>
            <a:xfrm>
              <a:off x="122684" y="3066807"/>
              <a:ext cx="996286" cy="532263"/>
              <a:chOff x="2711359" y="2329215"/>
              <a:chExt cx="996286" cy="532263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7996348" y="3066806"/>
              <a:ext cx="996286" cy="532263"/>
              <a:chOff x="2711359" y="2329215"/>
              <a:chExt cx="996286" cy="532263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122684" y="3599070"/>
              <a:ext cx="996286" cy="532263"/>
              <a:chOff x="2711359" y="2329215"/>
              <a:chExt cx="996286" cy="532263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7996348" y="3599070"/>
              <a:ext cx="996286" cy="532263"/>
              <a:chOff x="2711359" y="2329215"/>
              <a:chExt cx="996286" cy="532263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2372302" y="3599070"/>
              <a:ext cx="996286" cy="532263"/>
              <a:chOff x="2711359" y="2329215"/>
              <a:chExt cx="996286" cy="532263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724839" y="3599070"/>
              <a:ext cx="996286" cy="532263"/>
              <a:chOff x="2711359" y="2329215"/>
              <a:chExt cx="996286" cy="532263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22684" y="4131333"/>
              <a:ext cx="996286" cy="532263"/>
              <a:chOff x="2711359" y="2329215"/>
              <a:chExt cx="996286" cy="532263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7996348" y="4131330"/>
              <a:ext cx="996286" cy="532263"/>
              <a:chOff x="2711359" y="2329215"/>
              <a:chExt cx="996286" cy="532263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372302" y="4131333"/>
              <a:ext cx="996286" cy="532263"/>
              <a:chOff x="2711359" y="2329215"/>
              <a:chExt cx="996286" cy="532263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5724839" y="4131333"/>
              <a:ext cx="996286" cy="532263"/>
              <a:chOff x="2711359" y="2329215"/>
              <a:chExt cx="996286" cy="532263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4621920" y="4131333"/>
              <a:ext cx="996286" cy="532263"/>
              <a:chOff x="2711359" y="2329215"/>
              <a:chExt cx="996286" cy="532263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711359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3209502" y="2329215"/>
                <a:ext cx="498143" cy="53226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78" name="Straight Arrow Connector 77"/>
            <p:cNvCxnSpPr>
              <a:endCxn id="53" idx="1"/>
            </p:cNvCxnSpPr>
            <p:nvPr/>
          </p:nvCxnSpPr>
          <p:spPr>
            <a:xfrm flipV="1">
              <a:off x="869898" y="4397465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869898" y="3861468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 flipV="1">
              <a:off x="869898" y="3363530"/>
              <a:ext cx="7104559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flipV="1">
              <a:off x="3173392" y="3865201"/>
              <a:ext cx="2551447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3119516" y="4397465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flipV="1">
              <a:off x="6472053" y="3861468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 flipV="1">
              <a:off x="6472053" y="4401198"/>
              <a:ext cx="1502404" cy="37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5347244" y="4404931"/>
              <a:ext cx="377595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3497111" y="4235552"/>
            <a:ext cx="996286" cy="532263"/>
            <a:chOff x="2711359" y="2329215"/>
            <a:chExt cx="996286" cy="532263"/>
          </a:xfrm>
        </p:grpSpPr>
        <p:sp>
          <p:nvSpPr>
            <p:cNvPr id="12" name="Rectangle 11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621920" y="4235555"/>
            <a:ext cx="996286" cy="532263"/>
            <a:chOff x="2711359" y="2329215"/>
            <a:chExt cx="996286" cy="532263"/>
          </a:xfrm>
        </p:grpSpPr>
        <p:sp>
          <p:nvSpPr>
            <p:cNvPr id="17" name="Rectangle 16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11</a:t>
              </a:r>
              <a:endParaRPr lang="en-GB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724839" y="4235555"/>
            <a:ext cx="996286" cy="532263"/>
            <a:chOff x="2711359" y="2329215"/>
            <a:chExt cx="996286" cy="532263"/>
          </a:xfrm>
        </p:grpSpPr>
        <p:sp>
          <p:nvSpPr>
            <p:cNvPr id="20" name="Rectangle 19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16</a:t>
              </a:r>
              <a:endParaRPr lang="en-GB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871538" y="4235552"/>
            <a:ext cx="996286" cy="532263"/>
            <a:chOff x="2711359" y="2329215"/>
            <a:chExt cx="996286" cy="532263"/>
          </a:xfrm>
        </p:grpSpPr>
        <p:sp>
          <p:nvSpPr>
            <p:cNvPr id="23" name="Rectangle 22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24</a:t>
              </a:r>
              <a:endParaRPr lang="en-GB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996348" y="4235552"/>
            <a:ext cx="996286" cy="532263"/>
            <a:chOff x="2711359" y="2329215"/>
            <a:chExt cx="996286" cy="532263"/>
          </a:xfrm>
        </p:grpSpPr>
        <p:sp>
          <p:nvSpPr>
            <p:cNvPr id="26" name="Rectangle 25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22684" y="4235555"/>
            <a:ext cx="996286" cy="532263"/>
            <a:chOff x="2711359" y="2329215"/>
            <a:chExt cx="996286" cy="532263"/>
          </a:xfrm>
        </p:grpSpPr>
        <p:sp>
          <p:nvSpPr>
            <p:cNvPr id="29" name="Rectangle 28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247493" y="4235555"/>
            <a:ext cx="996286" cy="532263"/>
            <a:chOff x="2711359" y="2329215"/>
            <a:chExt cx="996286" cy="532263"/>
          </a:xfrm>
        </p:grpSpPr>
        <p:sp>
          <p:nvSpPr>
            <p:cNvPr id="5" name="Rectangle 4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0</a:t>
              </a:r>
              <a:endParaRPr lang="en-GB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372302" y="4235555"/>
            <a:ext cx="996286" cy="532263"/>
            <a:chOff x="2711359" y="2329215"/>
            <a:chExt cx="996286" cy="532263"/>
          </a:xfrm>
        </p:grpSpPr>
        <p:sp>
          <p:nvSpPr>
            <p:cNvPr id="8" name="Rectangle 7"/>
            <p:cNvSpPr/>
            <p:nvPr/>
          </p:nvSpPr>
          <p:spPr>
            <a:xfrm>
              <a:off x="2711359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3</a:t>
              </a:r>
              <a:endParaRPr lang="en-GB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9502" y="2329215"/>
              <a:ext cx="498143" cy="5322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71" name="Straight Arrow Connector 70"/>
          <p:cNvCxnSpPr>
            <a:endCxn id="5" idx="1"/>
          </p:cNvCxnSpPr>
          <p:nvPr/>
        </p:nvCxnSpPr>
        <p:spPr>
          <a:xfrm>
            <a:off x="869898" y="4501686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2022296" y="4501686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3121540" y="4501686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4265029" y="4501686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5347244" y="4501686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6477449" y="4501686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7618727" y="4501686"/>
            <a:ext cx="37759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Rounded Rectangle 78"/>
          <p:cNvSpPr/>
          <p:nvPr/>
        </p:nvSpPr>
        <p:spPr>
          <a:xfrm>
            <a:off x="1639600" y="1569863"/>
            <a:ext cx="5624046" cy="751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Principle: lowest list is the truth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110710" y="4235555"/>
            <a:ext cx="601845" cy="532263"/>
            <a:chOff x="5110710" y="5577972"/>
            <a:chExt cx="601845" cy="532263"/>
          </a:xfrm>
        </p:grpSpPr>
        <p:sp>
          <p:nvSpPr>
            <p:cNvPr id="86" name="Rectangle 85"/>
            <p:cNvSpPr/>
            <p:nvPr/>
          </p:nvSpPr>
          <p:spPr>
            <a:xfrm>
              <a:off x="5110710" y="5577972"/>
              <a:ext cx="498143" cy="53226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7" name="Straight Arrow Connector 86"/>
            <p:cNvCxnSpPr/>
            <p:nvPr/>
          </p:nvCxnSpPr>
          <p:spPr>
            <a:xfrm>
              <a:off x="5334960" y="5844104"/>
              <a:ext cx="377595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2" name="Rectangular Callout 91"/>
          <p:cNvSpPr/>
          <p:nvPr/>
        </p:nvSpPr>
        <p:spPr>
          <a:xfrm>
            <a:off x="5798579" y="4575428"/>
            <a:ext cx="2747761" cy="806247"/>
          </a:xfrm>
          <a:prstGeom prst="wedgeRectCallout">
            <a:avLst>
              <a:gd name="adj1" fmla="val -47630"/>
              <a:gd name="adj2" fmla="val -727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1. Find “11” node, mark it logically deleted</a:t>
            </a:r>
            <a:endParaRPr lang="en-GB" dirty="0"/>
          </a:p>
        </p:txBody>
      </p:sp>
      <p:sp>
        <p:nvSpPr>
          <p:cNvPr id="93" name="Rectangular Callout 92"/>
          <p:cNvSpPr/>
          <p:nvPr/>
        </p:nvSpPr>
        <p:spPr>
          <a:xfrm>
            <a:off x="3736829" y="2647863"/>
            <a:ext cx="2747761" cy="806247"/>
          </a:xfrm>
          <a:prstGeom prst="wedgeRectCallout">
            <a:avLst>
              <a:gd name="adj1" fmla="val -56755"/>
              <a:gd name="adj2" fmla="val 1028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2. Link by link remove “11” from the towers</a:t>
            </a:r>
            <a:endParaRPr lang="en-GB" dirty="0"/>
          </a:p>
        </p:txBody>
      </p:sp>
      <p:sp>
        <p:nvSpPr>
          <p:cNvPr id="10" name="Freeform 9"/>
          <p:cNvSpPr/>
          <p:nvPr/>
        </p:nvSpPr>
        <p:spPr>
          <a:xfrm>
            <a:off x="3111910" y="3760319"/>
            <a:ext cx="2890684" cy="191935"/>
          </a:xfrm>
          <a:custGeom>
            <a:avLst/>
            <a:gdLst>
              <a:gd name="connsiteX0" fmla="*/ 0 w 2890684"/>
              <a:gd name="connsiteY0" fmla="*/ 191935 h 191935"/>
              <a:gd name="connsiteX1" fmla="*/ 1799303 w 2890684"/>
              <a:gd name="connsiteY1" fmla="*/ 206 h 191935"/>
              <a:gd name="connsiteX2" fmla="*/ 2890684 w 2890684"/>
              <a:gd name="connsiteY2" fmla="*/ 162438 h 191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90684" h="191935">
                <a:moveTo>
                  <a:pt x="0" y="191935"/>
                </a:moveTo>
                <a:cubicBezTo>
                  <a:pt x="658761" y="98528"/>
                  <a:pt x="1317522" y="5122"/>
                  <a:pt x="1799303" y="206"/>
                </a:cubicBezTo>
                <a:cubicBezTo>
                  <a:pt x="2281084" y="-4710"/>
                  <a:pt x="2585884" y="78864"/>
                  <a:pt x="2890684" y="162438"/>
                </a:cubicBezTo>
              </a:path>
            </a:pathLst>
          </a:cu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Freeform 93"/>
          <p:cNvSpPr/>
          <p:nvPr/>
        </p:nvSpPr>
        <p:spPr>
          <a:xfrm flipV="1">
            <a:off x="4265029" y="4570566"/>
            <a:ext cx="1602490" cy="407983"/>
          </a:xfrm>
          <a:custGeom>
            <a:avLst/>
            <a:gdLst>
              <a:gd name="connsiteX0" fmla="*/ 0 w 2890684"/>
              <a:gd name="connsiteY0" fmla="*/ 191935 h 191935"/>
              <a:gd name="connsiteX1" fmla="*/ 1799303 w 2890684"/>
              <a:gd name="connsiteY1" fmla="*/ 206 h 191935"/>
              <a:gd name="connsiteX2" fmla="*/ 2890684 w 2890684"/>
              <a:gd name="connsiteY2" fmla="*/ 162438 h 191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90684" h="191935">
                <a:moveTo>
                  <a:pt x="0" y="191935"/>
                </a:moveTo>
                <a:cubicBezTo>
                  <a:pt x="658761" y="98528"/>
                  <a:pt x="1317522" y="5122"/>
                  <a:pt x="1799303" y="206"/>
                </a:cubicBezTo>
                <a:cubicBezTo>
                  <a:pt x="2281084" y="-4710"/>
                  <a:pt x="2585884" y="78864"/>
                  <a:pt x="2890684" y="162438"/>
                </a:cubicBezTo>
              </a:path>
            </a:pathLst>
          </a:cu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ular Callout 94"/>
          <p:cNvSpPr/>
          <p:nvPr/>
        </p:nvSpPr>
        <p:spPr>
          <a:xfrm>
            <a:off x="1101246" y="4575428"/>
            <a:ext cx="2747761" cy="806247"/>
          </a:xfrm>
          <a:prstGeom prst="wedgeRectCallout">
            <a:avLst>
              <a:gd name="adj1" fmla="val 71526"/>
              <a:gd name="adj2" fmla="val -270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3. Finally, remove “11” from lowest list</a:t>
            </a:r>
            <a:endParaRPr lang="en-GB" dirty="0"/>
          </a:p>
        </p:txBody>
      </p:sp>
      <p:sp>
        <p:nvSpPr>
          <p:cNvPr id="9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69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  <p:bldP spid="10" grpId="0" animBg="1"/>
      <p:bldP spid="94" grpId="0" animBg="1"/>
      <p:bldP spid="9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376988"/>
            <a:ext cx="457200" cy="365125"/>
          </a:xfrm>
        </p:spPr>
        <p:txBody>
          <a:bodyPr/>
          <a:lstStyle/>
          <a:p>
            <a:fld id="{2DE773B2-3EED-4E82-9F71-D324A259DCE0}" type="slidenum">
              <a:rPr lang="en-GB" smtClean="0"/>
              <a:pPr/>
              <a:t>46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Work stealing queues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74992" y="2142988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274992" y="2716097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274992" y="3289206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274992" y="3862315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274992" y="4435425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653030" y="4145650"/>
            <a:ext cx="0" cy="1268568"/>
          </a:xfrm>
          <a:prstGeom prst="straightConnector1">
            <a:avLst/>
          </a:prstGeom>
          <a:ln w="28575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936365" y="4145650"/>
            <a:ext cx="0" cy="1268568"/>
          </a:xfrm>
          <a:prstGeom prst="straightConnector1">
            <a:avLst/>
          </a:prstGeom>
          <a:ln w="28575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794680" y="1926798"/>
            <a:ext cx="0" cy="801708"/>
          </a:xfrm>
          <a:prstGeom prst="straightConnector1">
            <a:avLst/>
          </a:prstGeom>
          <a:ln w="28575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00006" y="4349324"/>
            <a:ext cx="2161361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PushBottom</a:t>
            </a:r>
            <a:r>
              <a:rPr lang="en-GB" dirty="0" smtClean="0"/>
              <a:t>(Item)</a:t>
            </a:r>
          </a:p>
          <a:p>
            <a:r>
              <a:rPr lang="en-GB" dirty="0" err="1" smtClean="0"/>
              <a:t>PopBottom</a:t>
            </a:r>
            <a:r>
              <a:rPr lang="en-GB" dirty="0" smtClean="0"/>
              <a:t>() -&gt; Item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400006" y="2142986"/>
            <a:ext cx="17424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err="1" smtClean="0"/>
              <a:t>PopTop</a:t>
            </a:r>
            <a:r>
              <a:rPr lang="en-GB" dirty="0" smtClean="0"/>
              <a:t>() -&gt; Item</a:t>
            </a:r>
            <a:endParaRPr lang="en-GB" dirty="0"/>
          </a:p>
        </p:txBody>
      </p:sp>
      <p:sp>
        <p:nvSpPr>
          <p:cNvPr id="16" name="Rectangular Callout 15"/>
          <p:cNvSpPr/>
          <p:nvPr/>
        </p:nvSpPr>
        <p:spPr>
          <a:xfrm>
            <a:off x="5743977" y="4171408"/>
            <a:ext cx="2434107" cy="1247224"/>
          </a:xfrm>
          <a:prstGeom prst="wedgeRectCallout">
            <a:avLst>
              <a:gd name="adj1" fmla="val -70039"/>
              <a:gd name="adj2" fmla="val -190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Add/remove items, </a:t>
            </a:r>
            <a:r>
              <a:rPr lang="en-GB" dirty="0" err="1" smtClean="0"/>
              <a:t>PopBottom</a:t>
            </a:r>
            <a:r>
              <a:rPr lang="en-GB" dirty="0" smtClean="0"/>
              <a:t> must return an item if the queue is not empty</a:t>
            </a:r>
            <a:endParaRPr lang="en-GB" dirty="0"/>
          </a:p>
        </p:txBody>
      </p:sp>
      <p:sp>
        <p:nvSpPr>
          <p:cNvPr id="17" name="Rectangular Callout 16"/>
          <p:cNvSpPr/>
          <p:nvPr/>
        </p:nvSpPr>
        <p:spPr>
          <a:xfrm>
            <a:off x="5743977" y="1926798"/>
            <a:ext cx="2434107" cy="1247224"/>
          </a:xfrm>
          <a:prstGeom prst="wedgeRectCallout">
            <a:avLst>
              <a:gd name="adj1" fmla="val -70039"/>
              <a:gd name="adj2" fmla="val -190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Try to steal an item.  May sometimes return nothing “spuriously”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267131" y="2478044"/>
            <a:ext cx="7833679" cy="8111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1. Semantics relaxed for “</a:t>
            </a:r>
            <a:r>
              <a:rPr lang="en-GB" sz="2400" dirty="0" err="1" smtClean="0"/>
              <a:t>PopTop</a:t>
            </a:r>
            <a:r>
              <a:rPr lang="en-GB" sz="2400" dirty="0" smtClean="0"/>
              <a:t>”</a:t>
            </a:r>
            <a:endParaRPr lang="en-GB" sz="2400" dirty="0"/>
          </a:p>
        </p:txBody>
      </p:sp>
      <p:sp>
        <p:nvSpPr>
          <p:cNvPr id="21" name="Rounded Rectangle 20"/>
          <p:cNvSpPr/>
          <p:nvPr/>
        </p:nvSpPr>
        <p:spPr>
          <a:xfrm>
            <a:off x="267131" y="3422355"/>
            <a:ext cx="7833679" cy="8111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2. Restriction: only one thread ever calls “Push/</a:t>
            </a:r>
            <a:r>
              <a:rPr lang="en-GB" sz="2400" dirty="0" err="1" smtClean="0"/>
              <a:t>PopBottom</a:t>
            </a:r>
            <a:r>
              <a:rPr lang="en-GB" sz="2400" dirty="0" smtClean="0"/>
              <a:t>”</a:t>
            </a:r>
            <a:endParaRPr lang="en-GB" sz="2400" dirty="0"/>
          </a:p>
        </p:txBody>
      </p:sp>
      <p:sp>
        <p:nvSpPr>
          <p:cNvPr id="22" name="Rounded Rectangle 21"/>
          <p:cNvSpPr/>
          <p:nvPr/>
        </p:nvSpPr>
        <p:spPr>
          <a:xfrm>
            <a:off x="267131" y="4342884"/>
            <a:ext cx="7833679" cy="8111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3. Implementation costs skewed toward “</a:t>
            </a:r>
            <a:r>
              <a:rPr lang="en-GB" sz="2400" dirty="0" err="1" smtClean="0"/>
              <a:t>PopTop</a:t>
            </a:r>
            <a:r>
              <a:rPr lang="en-GB" sz="2400" dirty="0" smtClean="0"/>
              <a:t>” complex</a:t>
            </a:r>
            <a:endParaRPr lang="en-GB" sz="2400" dirty="0"/>
          </a:p>
        </p:txBody>
      </p:sp>
      <p:sp>
        <p:nvSpPr>
          <p:cNvPr id="25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47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980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 animBg="1"/>
      <p:bldP spid="21" grpId="0" animBg="1"/>
      <p:bldP spid="2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248708" y="2062825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3248708" y="2635934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3248708" y="3209043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3248708" y="3782152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29" name="Rectangle 28"/>
          <p:cNvSpPr/>
          <p:nvPr/>
        </p:nvSpPr>
        <p:spPr>
          <a:xfrm>
            <a:off x="3248708" y="4355262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Bounded deque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693008" y="2230252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693008" y="2803361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693008" y="3376470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93008" y="3949579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693008" y="4522689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2366502" y="2249569"/>
            <a:ext cx="1229932" cy="56667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 / V0</a:t>
            </a:r>
            <a:endParaRPr lang="en-GB" dirty="0"/>
          </a:p>
        </p:txBody>
      </p:sp>
      <p:sp>
        <p:nvSpPr>
          <p:cNvPr id="16" name="Left Arrow 15"/>
          <p:cNvSpPr/>
          <p:nvPr/>
        </p:nvSpPr>
        <p:spPr>
          <a:xfrm>
            <a:off x="4517271" y="3949580"/>
            <a:ext cx="1068947" cy="573109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Bottom</a:t>
            </a:r>
            <a:endParaRPr lang="en-GB" dirty="0"/>
          </a:p>
        </p:txBody>
      </p:sp>
      <p:sp>
        <p:nvSpPr>
          <p:cNvPr id="30" name="Rectangular Callout 29"/>
          <p:cNvSpPr/>
          <p:nvPr/>
        </p:nvSpPr>
        <p:spPr>
          <a:xfrm>
            <a:off x="6156110" y="4100901"/>
            <a:ext cx="2640169" cy="988458"/>
          </a:xfrm>
          <a:prstGeom prst="wedgeRectCallout">
            <a:avLst>
              <a:gd name="adj1" fmla="val -60833"/>
              <a:gd name="adj2" fmla="val -371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“Bottom” is a normal integer, updated only by the local end of the queue</a:t>
            </a:r>
            <a:endParaRPr lang="en-GB" dirty="0"/>
          </a:p>
        </p:txBody>
      </p:sp>
      <p:sp>
        <p:nvSpPr>
          <p:cNvPr id="31" name="Rectangular Callout 30"/>
          <p:cNvSpPr/>
          <p:nvPr/>
        </p:nvSpPr>
        <p:spPr>
          <a:xfrm>
            <a:off x="5241710" y="2462060"/>
            <a:ext cx="2640169" cy="988458"/>
          </a:xfrm>
          <a:prstGeom prst="wedgeRectCallout">
            <a:avLst>
              <a:gd name="adj1" fmla="val -73516"/>
              <a:gd name="adj2" fmla="val -58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Items between the indices are present in the queue</a:t>
            </a:r>
            <a:endParaRPr lang="en-GB" dirty="0"/>
          </a:p>
        </p:txBody>
      </p:sp>
      <p:sp>
        <p:nvSpPr>
          <p:cNvPr id="32" name="Rectangular Callout 31"/>
          <p:cNvSpPr/>
          <p:nvPr/>
        </p:nvSpPr>
        <p:spPr>
          <a:xfrm>
            <a:off x="534474" y="2925706"/>
            <a:ext cx="2640169" cy="988458"/>
          </a:xfrm>
          <a:prstGeom prst="wedgeRectCallout">
            <a:avLst>
              <a:gd name="adj1" fmla="val 31362"/>
              <a:gd name="adj2" fmla="val -683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“Top” has a version number, updated atomically with it</a:t>
            </a:r>
            <a:endParaRPr lang="en-GB" dirty="0"/>
          </a:p>
        </p:txBody>
      </p:sp>
      <p:sp>
        <p:nvSpPr>
          <p:cNvPr id="2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48</a:t>
            </a:fld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394487" y="6377999"/>
            <a:ext cx="19720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Arora</a:t>
            </a:r>
            <a:r>
              <a:rPr lang="en-GB" sz="1400" dirty="0" smtClean="0"/>
              <a:t>, </a:t>
            </a:r>
            <a:r>
              <a:rPr lang="en-GB" sz="1400" dirty="0" err="1" smtClean="0"/>
              <a:t>Blumofe</a:t>
            </a:r>
            <a:r>
              <a:rPr lang="en-GB" sz="1400" dirty="0" smtClean="0"/>
              <a:t>, </a:t>
            </a:r>
            <a:r>
              <a:rPr lang="en-GB" sz="1400" dirty="0" err="1" smtClean="0"/>
              <a:t>Plaxton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54481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248708" y="2062825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3248708" y="2635934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3248708" y="3209043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3248708" y="3782152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29" name="Rectangle 28"/>
          <p:cNvSpPr/>
          <p:nvPr/>
        </p:nvSpPr>
        <p:spPr>
          <a:xfrm>
            <a:off x="3248708" y="4355262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Bounded deque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693008" y="2230252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693008" y="2803361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693008" y="3376470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93008" y="3949579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693008" y="4522689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2366502" y="2249569"/>
            <a:ext cx="1229932" cy="56667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 / V0</a:t>
            </a:r>
            <a:endParaRPr lang="en-GB" dirty="0"/>
          </a:p>
        </p:txBody>
      </p:sp>
      <p:sp>
        <p:nvSpPr>
          <p:cNvPr id="16" name="Left Arrow 15"/>
          <p:cNvSpPr/>
          <p:nvPr/>
        </p:nvSpPr>
        <p:spPr>
          <a:xfrm>
            <a:off x="4517271" y="3949580"/>
            <a:ext cx="1068947" cy="573109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Bottom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051744" y="1358991"/>
            <a:ext cx="3912167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dirty="0">
                <a:latin typeface="Lucida Sans" pitchFamily="34" charset="0"/>
              </a:rPr>
              <a:t>void </a:t>
            </a:r>
            <a:r>
              <a:rPr lang="en-GB" sz="1600" dirty="0" err="1" smtClean="0">
                <a:latin typeface="Lucida Sans" pitchFamily="34" charset="0"/>
              </a:rPr>
              <a:t>pushBottom</a:t>
            </a:r>
            <a:r>
              <a:rPr lang="en-GB" sz="1600" dirty="0" smtClean="0">
                <a:latin typeface="Lucida Sans" pitchFamily="34" charset="0"/>
              </a:rPr>
              <a:t>(Item </a:t>
            </a:r>
            <a:r>
              <a:rPr lang="en-GB" sz="1600" dirty="0">
                <a:latin typeface="Lucida Sans" pitchFamily="34" charset="0"/>
              </a:rPr>
              <a:t>i){</a:t>
            </a:r>
          </a:p>
          <a:p>
            <a:r>
              <a:rPr lang="en-GB" sz="1600" dirty="0">
                <a:latin typeface="Lucida Sans" pitchFamily="34" charset="0"/>
              </a:rPr>
              <a:t>   tasks[bottom] = i;</a:t>
            </a:r>
          </a:p>
          <a:p>
            <a:r>
              <a:rPr lang="en-GB" sz="1600" dirty="0">
                <a:latin typeface="Lucida Sans" pitchFamily="34" charset="0"/>
              </a:rPr>
              <a:t>   bottom++;</a:t>
            </a:r>
          </a:p>
          <a:p>
            <a:r>
              <a:rPr lang="en-GB" sz="1600" dirty="0">
                <a:latin typeface="Lucida Sans" pitchFamily="34" charset="0"/>
              </a:rPr>
              <a:t>}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93008" y="3952799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49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3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74838E-6 L -5.55556E-7 0.0851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we’re building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set of integers, represented by a sorted linked list</a:t>
            </a:r>
            <a:br>
              <a:rPr lang="en-GB" dirty="0" smtClean="0"/>
            </a:b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sz="2800" dirty="0">
                <a:latin typeface="Lucida Sans" pitchFamily="34" charset="0"/>
              </a:rPr>
              <a:t>find(</a:t>
            </a:r>
            <a:r>
              <a:rPr lang="en-GB" sz="2800" dirty="0" err="1">
                <a:latin typeface="Lucida Sans" pitchFamily="34" charset="0"/>
              </a:rPr>
              <a:t>int</a:t>
            </a:r>
            <a:r>
              <a:rPr lang="en-GB" sz="2800" dirty="0">
                <a:latin typeface="Lucida Sans" pitchFamily="34" charset="0"/>
              </a:rPr>
              <a:t>) -&gt; bool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Lucida Sans" pitchFamily="34" charset="0"/>
              </a:rPr>
              <a:t>insert(</a:t>
            </a:r>
            <a:r>
              <a:rPr lang="en-GB" sz="2800" dirty="0" err="1">
                <a:latin typeface="Lucida Sans" pitchFamily="34" charset="0"/>
              </a:rPr>
              <a:t>int</a:t>
            </a:r>
            <a:r>
              <a:rPr lang="en-GB" sz="2800" dirty="0">
                <a:latin typeface="Lucida Sans" pitchFamily="34" charset="0"/>
              </a:rPr>
              <a:t>) -&gt; bool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Lucida Sans" pitchFamily="34" charset="0"/>
              </a:rPr>
              <a:t>delete(</a:t>
            </a:r>
            <a:r>
              <a:rPr lang="en-GB" sz="2800" dirty="0" err="1">
                <a:latin typeface="Lucida Sans" pitchFamily="34" charset="0"/>
              </a:rPr>
              <a:t>int</a:t>
            </a:r>
            <a:r>
              <a:rPr lang="en-GB" sz="2800" dirty="0">
                <a:latin typeface="Lucida Sans" pitchFamily="34" charset="0"/>
              </a:rPr>
              <a:t>) -&gt; bool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78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248708" y="2062825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3248708" y="2635934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3248708" y="3209043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3248708" y="3782152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29" name="Rectangle 28"/>
          <p:cNvSpPr/>
          <p:nvPr/>
        </p:nvSpPr>
        <p:spPr>
          <a:xfrm>
            <a:off x="3248708" y="4355262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Bounded deque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693008" y="2230252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693008" y="2803361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693008" y="3376470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93008" y="3949579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693008" y="4522689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2366502" y="2249569"/>
            <a:ext cx="1229932" cy="56667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 / V0</a:t>
            </a:r>
            <a:endParaRPr lang="en-GB" dirty="0"/>
          </a:p>
        </p:txBody>
      </p:sp>
      <p:sp>
        <p:nvSpPr>
          <p:cNvPr id="16" name="Left Arrow 15"/>
          <p:cNvSpPr/>
          <p:nvPr/>
        </p:nvSpPr>
        <p:spPr>
          <a:xfrm>
            <a:off x="4517271" y="4529124"/>
            <a:ext cx="1068947" cy="573109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Bottom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051744" y="1358991"/>
            <a:ext cx="3912167" cy="1077218"/>
          </a:xfrm>
          <a:prstGeom prst="rect">
            <a:avLst/>
          </a:prstGeom>
          <a:gradFill>
            <a:gsLst>
              <a:gs pos="0">
                <a:schemeClr val="accent1">
                  <a:tint val="25000"/>
                  <a:satMod val="125000"/>
                </a:schemeClr>
              </a:gs>
              <a:gs pos="40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50000">
                <a:schemeClr val="accent1">
                  <a:tint val="59000"/>
                  <a:satMod val="130000"/>
                  <a:lumMod val="50000"/>
                  <a:lumOff val="50000"/>
                </a:schemeClr>
              </a:gs>
              <a:gs pos="65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100000">
                <a:schemeClr val="accent1">
                  <a:tint val="20000"/>
                  <a:satMod val="12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dirty="0">
                <a:latin typeface="Lucida Sans" pitchFamily="34" charset="0"/>
              </a:rPr>
              <a:t>void </a:t>
            </a:r>
            <a:r>
              <a:rPr lang="en-GB" sz="1600" dirty="0" err="1">
                <a:latin typeface="Lucida Sans" pitchFamily="34" charset="0"/>
              </a:rPr>
              <a:t>p</a:t>
            </a:r>
            <a:r>
              <a:rPr lang="en-GB" sz="1600" dirty="0" err="1" smtClean="0">
                <a:latin typeface="Lucida Sans" pitchFamily="34" charset="0"/>
              </a:rPr>
              <a:t>ushBottom</a:t>
            </a:r>
            <a:r>
              <a:rPr lang="en-GB" sz="1600" dirty="0" smtClean="0">
                <a:latin typeface="Lucida Sans" pitchFamily="34" charset="0"/>
              </a:rPr>
              <a:t>(Item </a:t>
            </a:r>
            <a:r>
              <a:rPr lang="en-GB" sz="1600" dirty="0">
                <a:latin typeface="Lucida Sans" pitchFamily="34" charset="0"/>
              </a:rPr>
              <a:t>i){</a:t>
            </a:r>
          </a:p>
          <a:p>
            <a:r>
              <a:rPr lang="en-GB" sz="1600" dirty="0">
                <a:latin typeface="Lucida Sans" pitchFamily="34" charset="0"/>
              </a:rPr>
              <a:t>   tasks[bottom] = i;</a:t>
            </a:r>
          </a:p>
          <a:p>
            <a:r>
              <a:rPr lang="en-GB" sz="1600" dirty="0">
                <a:latin typeface="Lucida Sans" pitchFamily="34" charset="0"/>
              </a:rPr>
              <a:t>   bottom++;</a:t>
            </a:r>
          </a:p>
          <a:p>
            <a:r>
              <a:rPr lang="en-GB" sz="1600" dirty="0">
                <a:latin typeface="Lucida Sans" pitchFamily="34" charset="0"/>
              </a:rPr>
              <a:t>}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93008" y="3943140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849092" y="2715845"/>
            <a:ext cx="4114820" cy="2308324"/>
          </a:xfrm>
          <a:prstGeom prst="rect">
            <a:avLst/>
          </a:prstGeom>
          <a:gradFill>
            <a:gsLst>
              <a:gs pos="0">
                <a:schemeClr val="accent1">
                  <a:tint val="25000"/>
                  <a:satMod val="125000"/>
                </a:schemeClr>
              </a:gs>
              <a:gs pos="40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50000">
                <a:schemeClr val="accent1">
                  <a:tint val="59000"/>
                  <a:satMod val="130000"/>
                  <a:lumMod val="50000"/>
                  <a:lumOff val="50000"/>
                </a:schemeClr>
              </a:gs>
              <a:gs pos="65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100000">
                <a:schemeClr val="accent1">
                  <a:tint val="20000"/>
                  <a:satMod val="12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Lucida Sans" pitchFamily="34" charset="0"/>
              </a:defRPr>
            </a:lvl1pPr>
          </a:lstStyle>
          <a:p>
            <a:r>
              <a:rPr lang="en-GB" dirty="0"/>
              <a:t>Item </a:t>
            </a:r>
            <a:r>
              <a:rPr lang="en-GB" dirty="0" err="1"/>
              <a:t>popBottom</a:t>
            </a:r>
            <a:r>
              <a:rPr lang="en-GB" dirty="0"/>
              <a:t>() {</a:t>
            </a:r>
          </a:p>
          <a:p>
            <a:r>
              <a:rPr lang="en-GB" dirty="0"/>
              <a:t>  if (bottom ==0) return null;</a:t>
            </a:r>
          </a:p>
          <a:p>
            <a:r>
              <a:rPr lang="en-GB" dirty="0"/>
              <a:t>  bottom--; </a:t>
            </a:r>
          </a:p>
          <a:p>
            <a:r>
              <a:rPr lang="en-GB" dirty="0"/>
              <a:t>  result = tasks[bottom];</a:t>
            </a:r>
          </a:p>
          <a:p>
            <a:r>
              <a:rPr lang="en-GB" dirty="0"/>
              <a:t>  &lt;</a:t>
            </a:r>
            <a:r>
              <a:rPr lang="en-GB" dirty="0" err="1"/>
              <a:t>tmp_top,tmp_v</a:t>
            </a:r>
            <a:r>
              <a:rPr lang="en-GB" dirty="0"/>
              <a:t>&gt; = &lt;</a:t>
            </a:r>
            <a:r>
              <a:rPr lang="en-GB" dirty="0" err="1"/>
              <a:t>top,version</a:t>
            </a:r>
            <a:r>
              <a:rPr lang="en-GB" dirty="0"/>
              <a:t>&gt;;</a:t>
            </a:r>
          </a:p>
          <a:p>
            <a:r>
              <a:rPr lang="en-GB" dirty="0"/>
              <a:t>  if (bottom &gt; </a:t>
            </a:r>
            <a:r>
              <a:rPr lang="en-GB" dirty="0" err="1"/>
              <a:t>tmp_top</a:t>
            </a:r>
            <a:r>
              <a:rPr lang="en-GB" dirty="0"/>
              <a:t>) return result;</a:t>
            </a:r>
          </a:p>
          <a:p>
            <a:r>
              <a:rPr lang="en-GB" dirty="0"/>
              <a:t>  ….</a:t>
            </a:r>
          </a:p>
          <a:p>
            <a:r>
              <a:rPr lang="en-GB" dirty="0"/>
              <a:t>  return null;</a:t>
            </a:r>
          </a:p>
          <a:p>
            <a:r>
              <a:rPr lang="en-GB" dirty="0"/>
              <a:t>}</a:t>
            </a:r>
          </a:p>
        </p:txBody>
      </p:sp>
      <p:sp>
        <p:nvSpPr>
          <p:cNvPr id="2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50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862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8.32562E-7 L -5.55556E-7 -0.0818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ight Arrow 29"/>
          <p:cNvSpPr/>
          <p:nvPr/>
        </p:nvSpPr>
        <p:spPr>
          <a:xfrm>
            <a:off x="2353623" y="1838746"/>
            <a:ext cx="1229932" cy="56667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 / V1</a:t>
            </a:r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3248708" y="1085333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3248708" y="1658442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3248708" y="2231551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3248708" y="2804660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29" name="Rectangle 28"/>
          <p:cNvSpPr/>
          <p:nvPr/>
        </p:nvSpPr>
        <p:spPr>
          <a:xfrm>
            <a:off x="3248708" y="3377770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Bounded deque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693008" y="1252760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693008" y="1825869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693008" y="2398978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93008" y="2972087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693008" y="3545197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2366502" y="1272077"/>
            <a:ext cx="1229932" cy="56667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 / V0</a:t>
            </a:r>
            <a:endParaRPr lang="en-GB" dirty="0"/>
          </a:p>
        </p:txBody>
      </p:sp>
      <p:sp>
        <p:nvSpPr>
          <p:cNvPr id="16" name="Left Arrow 15"/>
          <p:cNvSpPr/>
          <p:nvPr/>
        </p:nvSpPr>
        <p:spPr>
          <a:xfrm>
            <a:off x="4517271" y="1864498"/>
            <a:ext cx="1068947" cy="573109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Bottom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051744" y="413031"/>
            <a:ext cx="3912168" cy="1077218"/>
          </a:xfrm>
          <a:prstGeom prst="rect">
            <a:avLst/>
          </a:prstGeom>
          <a:gradFill>
            <a:gsLst>
              <a:gs pos="0">
                <a:schemeClr val="accent1">
                  <a:tint val="25000"/>
                  <a:satMod val="125000"/>
                </a:schemeClr>
              </a:gs>
              <a:gs pos="40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50000">
                <a:schemeClr val="accent1">
                  <a:tint val="59000"/>
                  <a:satMod val="130000"/>
                  <a:lumMod val="50000"/>
                  <a:lumOff val="50000"/>
                </a:schemeClr>
              </a:gs>
              <a:gs pos="65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100000">
                <a:schemeClr val="accent1">
                  <a:tint val="20000"/>
                  <a:satMod val="12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Lucida Sans" pitchFamily="34" charset="0"/>
              </a:defRPr>
            </a:lvl1pPr>
          </a:lstStyle>
          <a:p>
            <a:r>
              <a:rPr lang="en-GB" dirty="0"/>
              <a:t>void </a:t>
            </a:r>
            <a:r>
              <a:rPr lang="en-GB" dirty="0" err="1"/>
              <a:t>pushBottom</a:t>
            </a:r>
            <a:r>
              <a:rPr lang="en-GB" dirty="0"/>
              <a:t>(Item i){</a:t>
            </a:r>
          </a:p>
          <a:p>
            <a:r>
              <a:rPr lang="en-GB" dirty="0"/>
              <a:t>   tasks[bottom] = i;</a:t>
            </a:r>
          </a:p>
          <a:p>
            <a:r>
              <a:rPr lang="en-GB" dirty="0"/>
              <a:t>   bottom++;</a:t>
            </a:r>
          </a:p>
          <a:p>
            <a:r>
              <a:rPr lang="en-GB" dirty="0"/>
              <a:t>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51744" y="1769885"/>
            <a:ext cx="3912168" cy="2308324"/>
          </a:xfrm>
          <a:prstGeom prst="rect">
            <a:avLst/>
          </a:prstGeom>
          <a:gradFill>
            <a:gsLst>
              <a:gs pos="0">
                <a:schemeClr val="accent1">
                  <a:tint val="25000"/>
                  <a:satMod val="125000"/>
                </a:schemeClr>
              </a:gs>
              <a:gs pos="40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50000">
                <a:schemeClr val="accent1">
                  <a:tint val="59000"/>
                  <a:satMod val="130000"/>
                  <a:lumMod val="50000"/>
                  <a:lumOff val="50000"/>
                </a:schemeClr>
              </a:gs>
              <a:gs pos="65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100000">
                <a:schemeClr val="accent1">
                  <a:tint val="20000"/>
                  <a:satMod val="12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Lucida Sans" pitchFamily="34" charset="0"/>
              </a:defRPr>
            </a:lvl1pPr>
          </a:lstStyle>
          <a:p>
            <a:r>
              <a:rPr lang="en-GB" dirty="0"/>
              <a:t>Item </a:t>
            </a:r>
            <a:r>
              <a:rPr lang="en-GB" dirty="0" err="1"/>
              <a:t>popBottom</a:t>
            </a:r>
            <a:r>
              <a:rPr lang="en-GB" dirty="0"/>
              <a:t>() {</a:t>
            </a:r>
          </a:p>
          <a:p>
            <a:r>
              <a:rPr lang="en-GB" dirty="0"/>
              <a:t>  if (bottom ==0) return null;</a:t>
            </a:r>
          </a:p>
          <a:p>
            <a:r>
              <a:rPr lang="en-GB" dirty="0"/>
              <a:t>  bottom--; </a:t>
            </a:r>
          </a:p>
          <a:p>
            <a:r>
              <a:rPr lang="en-GB" dirty="0"/>
              <a:t>  result = tasks[bottom];</a:t>
            </a:r>
          </a:p>
          <a:p>
            <a:r>
              <a:rPr lang="en-GB" dirty="0"/>
              <a:t>  &lt;</a:t>
            </a:r>
            <a:r>
              <a:rPr lang="en-GB" dirty="0" err="1"/>
              <a:t>tmp_top,tmp_v</a:t>
            </a:r>
            <a:r>
              <a:rPr lang="en-GB" dirty="0"/>
              <a:t>&gt; = &lt;</a:t>
            </a:r>
            <a:r>
              <a:rPr lang="en-GB" dirty="0" err="1"/>
              <a:t>top,version</a:t>
            </a:r>
            <a:r>
              <a:rPr lang="en-GB" dirty="0"/>
              <a:t>&gt;;</a:t>
            </a:r>
          </a:p>
          <a:p>
            <a:r>
              <a:rPr lang="en-GB" dirty="0"/>
              <a:t>  if (bottom &gt; </a:t>
            </a:r>
            <a:r>
              <a:rPr lang="en-GB" dirty="0" err="1"/>
              <a:t>tmp_top</a:t>
            </a:r>
            <a:r>
              <a:rPr lang="en-GB" dirty="0"/>
              <a:t>) return result;</a:t>
            </a:r>
          </a:p>
          <a:p>
            <a:r>
              <a:rPr lang="en-GB" dirty="0"/>
              <a:t>  ….</a:t>
            </a:r>
          </a:p>
          <a:p>
            <a:r>
              <a:rPr lang="en-GB" dirty="0"/>
              <a:t>  return null;</a:t>
            </a:r>
          </a:p>
          <a:p>
            <a:r>
              <a:rPr lang="en-GB" dirty="0"/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473521" y="2162391"/>
            <a:ext cx="3554785" cy="2369880"/>
            <a:chOff x="5473521" y="3549799"/>
            <a:chExt cx="3554785" cy="2369880"/>
          </a:xfrm>
        </p:grpSpPr>
        <p:sp>
          <p:nvSpPr>
            <p:cNvPr id="18" name="TextBox 17"/>
            <p:cNvSpPr txBox="1"/>
            <p:nvPr/>
          </p:nvSpPr>
          <p:spPr>
            <a:xfrm>
              <a:off x="5673360" y="3549799"/>
              <a:ext cx="3354946" cy="2369880"/>
            </a:xfrm>
            <a:prstGeom prst="rect">
              <a:avLst/>
            </a:prstGeom>
            <a:gradFill>
              <a:gsLst>
                <a:gs pos="0">
                  <a:schemeClr val="accent1">
                    <a:tint val="25000"/>
                    <a:satMod val="125000"/>
                  </a:schemeClr>
                </a:gs>
                <a:gs pos="40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50000">
                  <a:schemeClr val="accent1">
                    <a:tint val="59000"/>
                    <a:satMod val="130000"/>
                    <a:lumMod val="50000"/>
                    <a:lumOff val="50000"/>
                  </a:schemeClr>
                </a:gs>
                <a:gs pos="65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100000">
                  <a:schemeClr val="accent1">
                    <a:tint val="20000"/>
                    <a:satMod val="125000"/>
                  </a:schemeClr>
                </a:gs>
              </a:gsLst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600">
                  <a:latin typeface="Lucida Sans" pitchFamily="34" charset="0"/>
                </a:defRPr>
              </a:lvl1pPr>
            </a:lstStyle>
            <a:p>
              <a:r>
                <a:rPr lang="en-GB" dirty="0"/>
                <a:t>if (bottom==top) {</a:t>
              </a:r>
            </a:p>
            <a:p>
              <a:r>
                <a:rPr lang="en-GB" dirty="0"/>
                <a:t>  bottom = 0;</a:t>
              </a:r>
            </a:p>
            <a:p>
              <a:r>
                <a:rPr lang="en-GB" dirty="0"/>
                <a:t>  if (CAS(	&amp;&lt;</a:t>
              </a:r>
              <a:r>
                <a:rPr lang="en-GB" dirty="0" err="1"/>
                <a:t>top,version</a:t>
              </a:r>
              <a:r>
                <a:rPr lang="en-GB" dirty="0"/>
                <a:t>&gt;,</a:t>
              </a:r>
            </a:p>
            <a:p>
              <a:r>
                <a:rPr lang="en-GB" dirty="0"/>
                <a:t>	&lt;</a:t>
              </a:r>
              <a:r>
                <a:rPr lang="en-GB" dirty="0" err="1"/>
                <a:t>tmp_top,tmp_v</a:t>
              </a:r>
              <a:r>
                <a:rPr lang="en-GB" dirty="0"/>
                <a:t>&gt;,</a:t>
              </a:r>
            </a:p>
            <a:p>
              <a:r>
                <a:rPr lang="en-GB" dirty="0"/>
                <a:t>	&lt;</a:t>
              </a:r>
              <a:r>
                <a:rPr lang="en-GB" dirty="0" smtClean="0"/>
                <a:t>0,tmp_v+1</a:t>
              </a:r>
              <a:r>
                <a:rPr lang="en-GB" dirty="0"/>
                <a:t>&gt;)) {</a:t>
              </a:r>
            </a:p>
            <a:p>
              <a:r>
                <a:rPr lang="en-GB" dirty="0"/>
                <a:t>    return result;</a:t>
              </a:r>
            </a:p>
            <a:p>
              <a:r>
                <a:rPr lang="en-GB" dirty="0"/>
                <a:t>  }</a:t>
              </a:r>
            </a:p>
            <a:p>
              <a:r>
                <a:rPr lang="en-GB" dirty="0"/>
                <a:t>}</a:t>
              </a:r>
            </a:p>
            <a:p>
              <a:r>
                <a:rPr lang="en-GB" dirty="0"/>
                <a:t>&lt;</a:t>
              </a:r>
              <a:r>
                <a:rPr lang="en-GB" dirty="0" err="1"/>
                <a:t>top,version</a:t>
              </a:r>
              <a:r>
                <a:rPr lang="en-GB" dirty="0"/>
                <a:t>&gt;=&lt;0,v+1&gt;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5473521" y="3549799"/>
              <a:ext cx="199839" cy="1292661"/>
            </a:xfrm>
            <a:prstGeom prst="line">
              <a:avLst/>
            </a:prstGeom>
            <a:gradFill>
              <a:gsLst>
                <a:gs pos="0">
                  <a:schemeClr val="accent1">
                    <a:tint val="25000"/>
                    <a:satMod val="125000"/>
                  </a:schemeClr>
                </a:gs>
                <a:gs pos="40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50000">
                  <a:schemeClr val="accent1">
                    <a:tint val="59000"/>
                    <a:satMod val="130000"/>
                    <a:lumMod val="50000"/>
                    <a:lumOff val="50000"/>
                  </a:schemeClr>
                </a:gs>
                <a:gs pos="65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100000">
                  <a:schemeClr val="accent1">
                    <a:tint val="20000"/>
                    <a:satMod val="125000"/>
                  </a:schemeClr>
                </a:gs>
              </a:gsLst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5473522" y="5215942"/>
              <a:ext cx="199838" cy="703737"/>
            </a:xfrm>
            <a:prstGeom prst="line">
              <a:avLst/>
            </a:prstGeom>
            <a:gradFill>
              <a:gsLst>
                <a:gs pos="0">
                  <a:schemeClr val="accent1">
                    <a:tint val="25000"/>
                    <a:satMod val="125000"/>
                  </a:schemeClr>
                </a:gs>
                <a:gs pos="40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50000">
                  <a:schemeClr val="accent1">
                    <a:tint val="59000"/>
                    <a:satMod val="130000"/>
                    <a:lumMod val="50000"/>
                    <a:lumOff val="50000"/>
                  </a:schemeClr>
                </a:gs>
                <a:gs pos="65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100000">
                  <a:schemeClr val="accent1">
                    <a:tint val="20000"/>
                    <a:satMod val="125000"/>
                  </a:schemeClr>
                </a:gs>
              </a:gsLst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299230" y="2258871"/>
            <a:ext cx="4076358" cy="2800767"/>
          </a:xfrm>
          <a:prstGeom prst="rect">
            <a:avLst/>
          </a:prstGeom>
          <a:gradFill>
            <a:gsLst>
              <a:gs pos="0">
                <a:schemeClr val="accent1">
                  <a:tint val="25000"/>
                  <a:satMod val="125000"/>
                </a:schemeClr>
              </a:gs>
              <a:gs pos="40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50000">
                <a:schemeClr val="accent1">
                  <a:tint val="59000"/>
                  <a:satMod val="130000"/>
                  <a:lumMod val="50000"/>
                  <a:lumOff val="50000"/>
                </a:schemeClr>
              </a:gs>
              <a:gs pos="65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100000">
                <a:schemeClr val="accent1">
                  <a:tint val="20000"/>
                  <a:satMod val="12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Lucida Sans" pitchFamily="34" charset="0"/>
              </a:defRPr>
            </a:lvl1pPr>
          </a:lstStyle>
          <a:p>
            <a:r>
              <a:rPr lang="en-GB" dirty="0"/>
              <a:t>Item </a:t>
            </a:r>
            <a:r>
              <a:rPr lang="en-GB" dirty="0" err="1"/>
              <a:t>popTop</a:t>
            </a:r>
            <a:r>
              <a:rPr lang="en-GB" dirty="0"/>
              <a:t>() {</a:t>
            </a:r>
          </a:p>
          <a:p>
            <a:r>
              <a:rPr lang="en-GB" dirty="0"/>
              <a:t>  if (bottom &lt;= top) return null;</a:t>
            </a:r>
          </a:p>
          <a:p>
            <a:r>
              <a:rPr lang="en-GB" dirty="0"/>
              <a:t>  &lt;</a:t>
            </a:r>
            <a:r>
              <a:rPr lang="en-GB" dirty="0" err="1"/>
              <a:t>tmp_top,tmp_v</a:t>
            </a:r>
            <a:r>
              <a:rPr lang="en-GB" dirty="0"/>
              <a:t>&gt; = &lt;top, version&gt;;</a:t>
            </a:r>
          </a:p>
          <a:p>
            <a:r>
              <a:rPr lang="en-GB" dirty="0"/>
              <a:t>  result = tasks[</a:t>
            </a:r>
            <a:r>
              <a:rPr lang="en-GB" dirty="0" err="1"/>
              <a:t>tmp_top</a:t>
            </a:r>
            <a:r>
              <a:rPr lang="en-GB" dirty="0"/>
              <a:t>];</a:t>
            </a:r>
          </a:p>
          <a:p>
            <a:r>
              <a:rPr lang="en-GB" dirty="0"/>
              <a:t>  if (CAS(	&amp;&lt;</a:t>
            </a:r>
            <a:r>
              <a:rPr lang="en-GB" dirty="0" err="1"/>
              <a:t>top,version</a:t>
            </a:r>
            <a:r>
              <a:rPr lang="en-GB" dirty="0"/>
              <a:t>&gt;,</a:t>
            </a:r>
          </a:p>
          <a:p>
            <a:r>
              <a:rPr lang="en-GB" dirty="0"/>
              <a:t>	&lt;</a:t>
            </a:r>
            <a:r>
              <a:rPr lang="en-GB" dirty="0" err="1"/>
              <a:t>tmp_top</a:t>
            </a:r>
            <a:r>
              <a:rPr lang="en-GB" dirty="0"/>
              <a:t>, </a:t>
            </a:r>
            <a:r>
              <a:rPr lang="en-GB" dirty="0" err="1"/>
              <a:t>tmp_v</a:t>
            </a:r>
            <a:r>
              <a:rPr lang="en-GB" dirty="0"/>
              <a:t>&gt;,</a:t>
            </a:r>
          </a:p>
          <a:p>
            <a:r>
              <a:rPr lang="en-GB" dirty="0"/>
              <a:t>	&lt;tmp_top+1, </a:t>
            </a:r>
            <a:r>
              <a:rPr lang="en-GB" dirty="0" smtClean="0"/>
              <a:t>tmp_v+1</a:t>
            </a:r>
            <a:r>
              <a:rPr lang="en-GB" dirty="0"/>
              <a:t>&gt;)) {</a:t>
            </a:r>
          </a:p>
          <a:p>
            <a:r>
              <a:rPr lang="en-GB" dirty="0"/>
              <a:t>    return result;</a:t>
            </a:r>
          </a:p>
          <a:p>
            <a:r>
              <a:rPr lang="en-GB" dirty="0"/>
              <a:t>  }</a:t>
            </a:r>
          </a:p>
          <a:p>
            <a:r>
              <a:rPr lang="en-GB" dirty="0"/>
              <a:t>  return null;</a:t>
            </a:r>
          </a:p>
          <a:p>
            <a:r>
              <a:rPr lang="en-GB" dirty="0"/>
              <a:t>}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96119" y="1255956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>
            <a:off x="3016" y="3393870"/>
            <a:ext cx="457200" cy="289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05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18224E-6 L -0.23403 0.38853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01" y="1942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7169E-6 L 2.77778E-6 0.12674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4" grpId="0" animBg="1"/>
      <p:bldP spid="24" grpId="0" animBg="1"/>
      <p:bldP spid="31" grpId="0" animBg="1"/>
      <p:bldP spid="15" grpId="0" animBg="1"/>
      <p:bldP spid="15" grpId="1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248708" y="1085333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3248708" y="1658442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3248708" y="2231551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3248708" y="2804660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29" name="Rectangle 28"/>
          <p:cNvSpPr/>
          <p:nvPr/>
        </p:nvSpPr>
        <p:spPr>
          <a:xfrm>
            <a:off x="3248708" y="3377770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Bounded deque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693008" y="1252760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693008" y="1825869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693008" y="2398978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93008" y="2972087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693008" y="3545197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2366502" y="1272077"/>
            <a:ext cx="1229932" cy="56667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 / V0</a:t>
            </a:r>
            <a:endParaRPr lang="en-GB" dirty="0"/>
          </a:p>
        </p:txBody>
      </p:sp>
      <p:sp>
        <p:nvSpPr>
          <p:cNvPr id="16" name="Left Arrow 15"/>
          <p:cNvSpPr/>
          <p:nvPr/>
        </p:nvSpPr>
        <p:spPr>
          <a:xfrm>
            <a:off x="4517271" y="1864498"/>
            <a:ext cx="1068947" cy="573109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Bottom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051744" y="413031"/>
            <a:ext cx="3912167" cy="1077218"/>
          </a:xfrm>
          <a:prstGeom prst="rect">
            <a:avLst/>
          </a:prstGeom>
          <a:gradFill>
            <a:gsLst>
              <a:gs pos="0">
                <a:schemeClr val="accent1">
                  <a:tint val="25000"/>
                  <a:satMod val="125000"/>
                </a:schemeClr>
              </a:gs>
              <a:gs pos="40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50000">
                <a:schemeClr val="accent1">
                  <a:tint val="59000"/>
                  <a:satMod val="130000"/>
                  <a:lumMod val="50000"/>
                  <a:lumOff val="50000"/>
                </a:schemeClr>
              </a:gs>
              <a:gs pos="65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100000">
                <a:schemeClr val="accent1">
                  <a:tint val="20000"/>
                  <a:satMod val="12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Lucida Sans" pitchFamily="34" charset="0"/>
              </a:defRPr>
            </a:lvl1pPr>
          </a:lstStyle>
          <a:p>
            <a:r>
              <a:rPr lang="en-GB" dirty="0"/>
              <a:t>void </a:t>
            </a:r>
            <a:r>
              <a:rPr lang="en-GB" dirty="0" err="1"/>
              <a:t>pushBottom</a:t>
            </a:r>
            <a:r>
              <a:rPr lang="en-GB" dirty="0"/>
              <a:t>(Item i){</a:t>
            </a:r>
          </a:p>
          <a:p>
            <a:r>
              <a:rPr lang="en-GB" dirty="0"/>
              <a:t>   tasks[bottom] = i;</a:t>
            </a:r>
          </a:p>
          <a:p>
            <a:r>
              <a:rPr lang="en-GB" dirty="0"/>
              <a:t>   bottom++;</a:t>
            </a:r>
          </a:p>
          <a:p>
            <a:r>
              <a:rPr lang="en-GB" dirty="0"/>
              <a:t>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51744" y="1769885"/>
            <a:ext cx="3912167" cy="2308324"/>
          </a:xfrm>
          <a:prstGeom prst="rect">
            <a:avLst/>
          </a:prstGeom>
          <a:gradFill>
            <a:gsLst>
              <a:gs pos="0">
                <a:schemeClr val="accent1">
                  <a:tint val="25000"/>
                  <a:satMod val="125000"/>
                </a:schemeClr>
              </a:gs>
              <a:gs pos="40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50000">
                <a:schemeClr val="accent1">
                  <a:tint val="59000"/>
                  <a:satMod val="130000"/>
                  <a:lumMod val="50000"/>
                  <a:lumOff val="50000"/>
                </a:schemeClr>
              </a:gs>
              <a:gs pos="65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100000">
                <a:schemeClr val="accent1">
                  <a:tint val="20000"/>
                  <a:satMod val="12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Lucida Sans" pitchFamily="34" charset="0"/>
              </a:defRPr>
            </a:lvl1pPr>
          </a:lstStyle>
          <a:p>
            <a:r>
              <a:rPr lang="en-GB" dirty="0"/>
              <a:t>Item </a:t>
            </a:r>
            <a:r>
              <a:rPr lang="en-GB" dirty="0" err="1"/>
              <a:t>popBottom</a:t>
            </a:r>
            <a:r>
              <a:rPr lang="en-GB" dirty="0"/>
              <a:t>() {</a:t>
            </a:r>
          </a:p>
          <a:p>
            <a:r>
              <a:rPr lang="en-GB" dirty="0"/>
              <a:t>  if (bottom ==0) return null;</a:t>
            </a:r>
          </a:p>
          <a:p>
            <a:r>
              <a:rPr lang="en-GB" dirty="0"/>
              <a:t>  bottom--; </a:t>
            </a:r>
          </a:p>
          <a:p>
            <a:r>
              <a:rPr lang="en-GB" dirty="0"/>
              <a:t>  result = tasks[bottom];</a:t>
            </a:r>
          </a:p>
          <a:p>
            <a:r>
              <a:rPr lang="en-GB" dirty="0"/>
              <a:t>  &lt;</a:t>
            </a:r>
            <a:r>
              <a:rPr lang="en-GB" dirty="0" err="1"/>
              <a:t>tmp_top,tmp_v</a:t>
            </a:r>
            <a:r>
              <a:rPr lang="en-GB" dirty="0"/>
              <a:t>&gt; = &lt;</a:t>
            </a:r>
            <a:r>
              <a:rPr lang="en-GB" dirty="0" err="1"/>
              <a:t>top,version</a:t>
            </a:r>
            <a:r>
              <a:rPr lang="en-GB" dirty="0"/>
              <a:t>&gt;;</a:t>
            </a:r>
          </a:p>
          <a:p>
            <a:r>
              <a:rPr lang="en-GB" dirty="0"/>
              <a:t>  if (bottom &gt; </a:t>
            </a:r>
            <a:r>
              <a:rPr lang="en-GB" dirty="0" err="1"/>
              <a:t>tmp_top</a:t>
            </a:r>
            <a:r>
              <a:rPr lang="en-GB" dirty="0"/>
              <a:t>) return result;</a:t>
            </a:r>
          </a:p>
          <a:p>
            <a:r>
              <a:rPr lang="en-GB" dirty="0"/>
              <a:t>  ….</a:t>
            </a:r>
          </a:p>
          <a:p>
            <a:r>
              <a:rPr lang="en-GB" dirty="0"/>
              <a:t>  return null;</a:t>
            </a:r>
          </a:p>
          <a:p>
            <a:r>
              <a:rPr lang="en-GB" dirty="0"/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473521" y="2162391"/>
            <a:ext cx="3554785" cy="2369880"/>
            <a:chOff x="5473521" y="3549799"/>
            <a:chExt cx="3554785" cy="2369880"/>
          </a:xfrm>
        </p:grpSpPr>
        <p:sp>
          <p:nvSpPr>
            <p:cNvPr id="18" name="TextBox 17"/>
            <p:cNvSpPr txBox="1"/>
            <p:nvPr/>
          </p:nvSpPr>
          <p:spPr>
            <a:xfrm>
              <a:off x="5673360" y="3549799"/>
              <a:ext cx="3354946" cy="2369880"/>
            </a:xfrm>
            <a:prstGeom prst="rect">
              <a:avLst/>
            </a:prstGeom>
            <a:gradFill>
              <a:gsLst>
                <a:gs pos="0">
                  <a:schemeClr val="accent1">
                    <a:tint val="25000"/>
                    <a:satMod val="125000"/>
                  </a:schemeClr>
                </a:gs>
                <a:gs pos="40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50000">
                  <a:schemeClr val="accent1">
                    <a:tint val="59000"/>
                    <a:satMod val="130000"/>
                    <a:lumMod val="50000"/>
                    <a:lumOff val="50000"/>
                  </a:schemeClr>
                </a:gs>
                <a:gs pos="65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100000">
                  <a:schemeClr val="accent1">
                    <a:tint val="20000"/>
                    <a:satMod val="125000"/>
                  </a:schemeClr>
                </a:gs>
              </a:gsLst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600">
                  <a:latin typeface="Lucida Sans" pitchFamily="34" charset="0"/>
                </a:defRPr>
              </a:lvl1pPr>
            </a:lstStyle>
            <a:p>
              <a:r>
                <a:rPr lang="en-GB" dirty="0"/>
                <a:t>if (bottom==top) {</a:t>
              </a:r>
            </a:p>
            <a:p>
              <a:r>
                <a:rPr lang="en-GB" dirty="0"/>
                <a:t>  bottom = 0;</a:t>
              </a:r>
            </a:p>
            <a:p>
              <a:r>
                <a:rPr lang="en-GB" dirty="0"/>
                <a:t>  if (CAS(	&amp;&lt;</a:t>
              </a:r>
              <a:r>
                <a:rPr lang="en-GB" dirty="0" err="1"/>
                <a:t>top,version</a:t>
              </a:r>
              <a:r>
                <a:rPr lang="en-GB" dirty="0"/>
                <a:t>&gt;,</a:t>
              </a:r>
            </a:p>
            <a:p>
              <a:r>
                <a:rPr lang="en-GB" dirty="0"/>
                <a:t>	&lt;</a:t>
              </a:r>
              <a:r>
                <a:rPr lang="en-GB" dirty="0" err="1"/>
                <a:t>tmp_top,tmp_v</a:t>
              </a:r>
              <a:r>
                <a:rPr lang="en-GB" dirty="0"/>
                <a:t>&gt;,</a:t>
              </a:r>
            </a:p>
            <a:p>
              <a:r>
                <a:rPr lang="en-GB" dirty="0"/>
                <a:t>	&lt;</a:t>
              </a:r>
              <a:r>
                <a:rPr lang="en-GB" dirty="0" smtClean="0"/>
                <a:t>0,tmp_v+1</a:t>
              </a:r>
              <a:r>
                <a:rPr lang="en-GB" dirty="0"/>
                <a:t>&gt;)) {</a:t>
              </a:r>
            </a:p>
            <a:p>
              <a:r>
                <a:rPr lang="en-GB" dirty="0"/>
                <a:t>    return result;</a:t>
              </a:r>
            </a:p>
            <a:p>
              <a:r>
                <a:rPr lang="en-GB" dirty="0"/>
                <a:t>  }</a:t>
              </a:r>
            </a:p>
            <a:p>
              <a:r>
                <a:rPr lang="en-GB" dirty="0"/>
                <a:t>}</a:t>
              </a:r>
            </a:p>
            <a:p>
              <a:r>
                <a:rPr lang="en-GB" dirty="0"/>
                <a:t>&lt;</a:t>
              </a:r>
              <a:r>
                <a:rPr lang="en-GB" dirty="0" err="1"/>
                <a:t>top,version</a:t>
              </a:r>
              <a:r>
                <a:rPr lang="en-GB" dirty="0"/>
                <a:t>&gt;=&lt;0,v+1&gt;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5473521" y="3549799"/>
              <a:ext cx="199839" cy="1292661"/>
            </a:xfrm>
            <a:prstGeom prst="line">
              <a:avLst/>
            </a:prstGeom>
            <a:gradFill>
              <a:gsLst>
                <a:gs pos="0">
                  <a:schemeClr val="accent1">
                    <a:tint val="25000"/>
                    <a:satMod val="125000"/>
                  </a:schemeClr>
                </a:gs>
                <a:gs pos="40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50000">
                  <a:schemeClr val="accent1">
                    <a:tint val="59000"/>
                    <a:satMod val="130000"/>
                    <a:lumMod val="50000"/>
                    <a:lumOff val="50000"/>
                  </a:schemeClr>
                </a:gs>
                <a:gs pos="65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100000">
                  <a:schemeClr val="accent1">
                    <a:tint val="20000"/>
                    <a:satMod val="125000"/>
                  </a:schemeClr>
                </a:gs>
              </a:gsLst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5473522" y="5215942"/>
              <a:ext cx="199838" cy="703737"/>
            </a:xfrm>
            <a:prstGeom prst="line">
              <a:avLst/>
            </a:prstGeom>
            <a:gradFill>
              <a:gsLst>
                <a:gs pos="0">
                  <a:schemeClr val="accent1">
                    <a:tint val="25000"/>
                    <a:satMod val="125000"/>
                  </a:schemeClr>
                </a:gs>
                <a:gs pos="40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50000">
                  <a:schemeClr val="accent1">
                    <a:tint val="59000"/>
                    <a:satMod val="130000"/>
                    <a:lumMod val="50000"/>
                    <a:lumOff val="50000"/>
                  </a:schemeClr>
                </a:gs>
                <a:gs pos="65000">
                  <a:schemeClr val="accent1">
                    <a:tint val="55000"/>
                    <a:satMod val="130000"/>
                    <a:lumMod val="50000"/>
                    <a:lumOff val="50000"/>
                  </a:schemeClr>
                </a:gs>
                <a:gs pos="100000">
                  <a:schemeClr val="accent1">
                    <a:tint val="20000"/>
                    <a:satMod val="125000"/>
                  </a:schemeClr>
                </a:gs>
              </a:gsLst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299230" y="2258871"/>
            <a:ext cx="4076358" cy="2800767"/>
          </a:xfrm>
          <a:prstGeom prst="rect">
            <a:avLst/>
          </a:prstGeom>
          <a:gradFill>
            <a:gsLst>
              <a:gs pos="0">
                <a:schemeClr val="accent1">
                  <a:tint val="25000"/>
                  <a:satMod val="125000"/>
                </a:schemeClr>
              </a:gs>
              <a:gs pos="40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50000">
                <a:schemeClr val="accent1">
                  <a:tint val="59000"/>
                  <a:satMod val="130000"/>
                  <a:lumMod val="50000"/>
                  <a:lumOff val="50000"/>
                </a:schemeClr>
              </a:gs>
              <a:gs pos="65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100000">
                <a:schemeClr val="accent1">
                  <a:tint val="20000"/>
                  <a:satMod val="12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Lucida Sans" pitchFamily="34" charset="0"/>
              </a:defRPr>
            </a:lvl1pPr>
          </a:lstStyle>
          <a:p>
            <a:r>
              <a:rPr lang="en-GB" dirty="0"/>
              <a:t>Item </a:t>
            </a:r>
            <a:r>
              <a:rPr lang="en-GB" dirty="0" err="1"/>
              <a:t>popTop</a:t>
            </a:r>
            <a:r>
              <a:rPr lang="en-GB" dirty="0"/>
              <a:t>() {</a:t>
            </a:r>
          </a:p>
          <a:p>
            <a:r>
              <a:rPr lang="en-GB" dirty="0"/>
              <a:t>  if (bottom &lt;= top) return null;</a:t>
            </a:r>
          </a:p>
          <a:p>
            <a:r>
              <a:rPr lang="en-GB" dirty="0"/>
              <a:t>  &lt;</a:t>
            </a:r>
            <a:r>
              <a:rPr lang="en-GB" dirty="0" err="1"/>
              <a:t>tmp_top,tmp_v</a:t>
            </a:r>
            <a:r>
              <a:rPr lang="en-GB" dirty="0"/>
              <a:t>&gt; = &lt;top, version&gt;;</a:t>
            </a:r>
          </a:p>
          <a:p>
            <a:r>
              <a:rPr lang="en-GB" dirty="0"/>
              <a:t>  result = tasks[</a:t>
            </a:r>
            <a:r>
              <a:rPr lang="en-GB" dirty="0" err="1"/>
              <a:t>tmp_top</a:t>
            </a:r>
            <a:r>
              <a:rPr lang="en-GB" dirty="0"/>
              <a:t>];</a:t>
            </a:r>
          </a:p>
          <a:p>
            <a:r>
              <a:rPr lang="en-GB" dirty="0"/>
              <a:t>  if (CAS(	&amp;&lt;</a:t>
            </a:r>
            <a:r>
              <a:rPr lang="en-GB" dirty="0" err="1"/>
              <a:t>top,version</a:t>
            </a:r>
            <a:r>
              <a:rPr lang="en-GB" dirty="0"/>
              <a:t>&gt;,</a:t>
            </a:r>
          </a:p>
          <a:p>
            <a:r>
              <a:rPr lang="en-GB" dirty="0"/>
              <a:t>	&lt;</a:t>
            </a:r>
            <a:r>
              <a:rPr lang="en-GB" dirty="0" err="1"/>
              <a:t>tmp_top</a:t>
            </a:r>
            <a:r>
              <a:rPr lang="en-GB" dirty="0"/>
              <a:t>, </a:t>
            </a:r>
            <a:r>
              <a:rPr lang="en-GB" dirty="0" err="1"/>
              <a:t>tmp_v</a:t>
            </a:r>
            <a:r>
              <a:rPr lang="en-GB" dirty="0"/>
              <a:t>&gt;,</a:t>
            </a:r>
          </a:p>
          <a:p>
            <a:r>
              <a:rPr lang="en-GB" dirty="0"/>
              <a:t>	&lt;tmp_top+1, </a:t>
            </a:r>
            <a:r>
              <a:rPr lang="en-GB" dirty="0" smtClean="0"/>
              <a:t>tmp_v+1</a:t>
            </a:r>
            <a:r>
              <a:rPr lang="en-GB" dirty="0"/>
              <a:t>&gt;)) {</a:t>
            </a:r>
          </a:p>
          <a:p>
            <a:r>
              <a:rPr lang="en-GB" dirty="0"/>
              <a:t>    return result;</a:t>
            </a:r>
          </a:p>
          <a:p>
            <a:r>
              <a:rPr lang="en-GB" dirty="0"/>
              <a:t>  }</a:t>
            </a:r>
          </a:p>
          <a:p>
            <a:r>
              <a:rPr lang="en-GB" dirty="0"/>
              <a:t>  return null;</a:t>
            </a:r>
          </a:p>
          <a:p>
            <a:r>
              <a:rPr lang="en-GB" dirty="0"/>
              <a:t>}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93008" y="1237614"/>
            <a:ext cx="682580" cy="56667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>
            <a:off x="3016" y="2537426"/>
            <a:ext cx="457200" cy="289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ight Arrow 31"/>
          <p:cNvSpPr/>
          <p:nvPr/>
        </p:nvSpPr>
        <p:spPr>
          <a:xfrm>
            <a:off x="5016321" y="2080225"/>
            <a:ext cx="457200" cy="289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52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125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79463E-6 L 2.77778E-6 0.133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64477E-6 L -5.55556E-7 -0.09135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20999E-6 L 0.06302 0.09482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4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32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ABA problems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226960" y="2197391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226960" y="2770500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226960" y="3343609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226960" y="3916718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226960" y="4489828"/>
            <a:ext cx="682580" cy="5666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671260" y="2364818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671260" y="2937927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671260" y="3498147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671260" y="3498147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671260" y="3498147"/>
            <a:ext cx="682580" cy="56667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5338318" y="3517475"/>
            <a:ext cx="1229932" cy="56667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1113830" y="2612825"/>
            <a:ext cx="3632057" cy="2308324"/>
          </a:xfrm>
          <a:prstGeom prst="rect">
            <a:avLst/>
          </a:prstGeom>
          <a:gradFill>
            <a:gsLst>
              <a:gs pos="0">
                <a:schemeClr val="accent1">
                  <a:tint val="25000"/>
                  <a:satMod val="125000"/>
                </a:schemeClr>
              </a:gs>
              <a:gs pos="40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50000">
                <a:schemeClr val="accent1">
                  <a:tint val="59000"/>
                  <a:satMod val="130000"/>
                  <a:lumMod val="50000"/>
                  <a:lumOff val="50000"/>
                </a:schemeClr>
              </a:gs>
              <a:gs pos="65000">
                <a:schemeClr val="accent1">
                  <a:tint val="55000"/>
                  <a:satMod val="130000"/>
                  <a:lumMod val="50000"/>
                  <a:lumOff val="50000"/>
                </a:schemeClr>
              </a:gs>
              <a:gs pos="100000">
                <a:schemeClr val="accent1">
                  <a:tint val="20000"/>
                  <a:satMod val="12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latin typeface="Lucida Sans" pitchFamily="34" charset="0"/>
              </a:defRPr>
            </a:lvl1pPr>
          </a:lstStyle>
          <a:p>
            <a:r>
              <a:rPr lang="en-GB" dirty="0"/>
              <a:t>Item </a:t>
            </a:r>
            <a:r>
              <a:rPr lang="en-GB" dirty="0" err="1"/>
              <a:t>popTop</a:t>
            </a:r>
            <a:r>
              <a:rPr lang="en-GB" dirty="0"/>
              <a:t>() {</a:t>
            </a:r>
          </a:p>
          <a:p>
            <a:r>
              <a:rPr lang="en-GB" dirty="0"/>
              <a:t>  if (bottom &lt;= top) return null;</a:t>
            </a:r>
          </a:p>
          <a:p>
            <a:r>
              <a:rPr lang="en-GB" dirty="0"/>
              <a:t>  </a:t>
            </a:r>
            <a:r>
              <a:rPr lang="en-GB" dirty="0" err="1"/>
              <a:t>tmp_top</a:t>
            </a:r>
            <a:r>
              <a:rPr lang="en-GB" dirty="0"/>
              <a:t> = top;</a:t>
            </a:r>
          </a:p>
          <a:p>
            <a:r>
              <a:rPr lang="en-GB" dirty="0"/>
              <a:t>  result = tasks[</a:t>
            </a:r>
            <a:r>
              <a:rPr lang="en-GB" dirty="0" err="1"/>
              <a:t>tmp_top</a:t>
            </a:r>
            <a:r>
              <a:rPr lang="en-GB" dirty="0"/>
              <a:t>];</a:t>
            </a:r>
          </a:p>
          <a:p>
            <a:r>
              <a:rPr lang="en-GB" dirty="0"/>
              <a:t>  if (CAS(&amp;top, top, top+1)) {</a:t>
            </a:r>
          </a:p>
          <a:p>
            <a:r>
              <a:rPr lang="en-GB" dirty="0"/>
              <a:t>      return result;</a:t>
            </a:r>
          </a:p>
          <a:p>
            <a:r>
              <a:rPr lang="en-GB" dirty="0"/>
              <a:t>  }</a:t>
            </a:r>
          </a:p>
          <a:p>
            <a:r>
              <a:rPr lang="en-GB" dirty="0"/>
              <a:t>  return null;</a:t>
            </a:r>
          </a:p>
          <a:p>
            <a:r>
              <a:rPr lang="en-GB" dirty="0"/>
              <a:t>}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671260" y="3498147"/>
            <a:ext cx="682580" cy="1706450"/>
            <a:chOff x="6671260" y="3895859"/>
            <a:chExt cx="682580" cy="1706450"/>
          </a:xfrm>
        </p:grpSpPr>
        <p:sp>
          <p:nvSpPr>
            <p:cNvPr id="16" name="Rectangle 15"/>
            <p:cNvSpPr/>
            <p:nvPr/>
          </p:nvSpPr>
          <p:spPr>
            <a:xfrm>
              <a:off x="6671260" y="5035639"/>
              <a:ext cx="682580" cy="5666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AAA</a:t>
              </a:r>
              <a:endParaRPr lang="en-GB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671260" y="4456085"/>
              <a:ext cx="682580" cy="5666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BBB</a:t>
              </a:r>
              <a:endParaRPr lang="en-GB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671260" y="3895859"/>
              <a:ext cx="682580" cy="5666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CCC</a:t>
              </a:r>
              <a:endParaRPr lang="en-GB" dirty="0"/>
            </a:p>
          </p:txBody>
        </p:sp>
      </p:grpSp>
      <p:sp>
        <p:nvSpPr>
          <p:cNvPr id="20" name="Left Arrow 19"/>
          <p:cNvSpPr/>
          <p:nvPr/>
        </p:nvSpPr>
        <p:spPr>
          <a:xfrm>
            <a:off x="7353840" y="4631488"/>
            <a:ext cx="1068947" cy="573109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Bottom</a:t>
            </a:r>
            <a:endParaRPr lang="en-GB" dirty="0"/>
          </a:p>
        </p:txBody>
      </p:sp>
      <p:sp>
        <p:nvSpPr>
          <p:cNvPr id="21" name="Right Arrow 20"/>
          <p:cNvSpPr/>
          <p:nvPr/>
        </p:nvSpPr>
        <p:spPr>
          <a:xfrm>
            <a:off x="609331" y="3601040"/>
            <a:ext cx="620377" cy="3156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loud Callout 21"/>
          <p:cNvSpPr/>
          <p:nvPr/>
        </p:nvSpPr>
        <p:spPr>
          <a:xfrm>
            <a:off x="3400035" y="1550371"/>
            <a:ext cx="2553249" cy="1503464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result = CCC</a:t>
            </a:r>
            <a:endParaRPr lang="en-GB" dirty="0"/>
          </a:p>
        </p:txBody>
      </p:sp>
      <p:grpSp>
        <p:nvGrpSpPr>
          <p:cNvPr id="23" name="Group 22"/>
          <p:cNvGrpSpPr/>
          <p:nvPr/>
        </p:nvGrpSpPr>
        <p:grpSpPr>
          <a:xfrm>
            <a:off x="6671260" y="3498147"/>
            <a:ext cx="682580" cy="1706450"/>
            <a:chOff x="6671260" y="3895859"/>
            <a:chExt cx="682580" cy="1706450"/>
          </a:xfrm>
        </p:grpSpPr>
        <p:sp>
          <p:nvSpPr>
            <p:cNvPr id="24" name="Rectangle 23"/>
            <p:cNvSpPr/>
            <p:nvPr/>
          </p:nvSpPr>
          <p:spPr>
            <a:xfrm>
              <a:off x="6671260" y="5035639"/>
              <a:ext cx="682580" cy="5666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FFF</a:t>
              </a:r>
              <a:endParaRPr lang="en-GB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671260" y="4456085"/>
              <a:ext cx="682580" cy="5666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EEE</a:t>
              </a:r>
              <a:endParaRPr lang="en-GB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671260" y="3895859"/>
              <a:ext cx="682580" cy="5666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DDD</a:t>
              </a:r>
              <a:endParaRPr lang="en-GB" dirty="0"/>
            </a:p>
          </p:txBody>
        </p:sp>
      </p:grpSp>
      <p:sp>
        <p:nvSpPr>
          <p:cNvPr id="32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53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67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13691E-6 L -3.61111E-6 -0.16559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27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16559 L -3.61111E-6 2.13691E-6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279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General techniques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Local operations designed to avoid CAS</a:t>
            </a:r>
          </a:p>
          <a:p>
            <a:pPr lvl="1"/>
            <a:r>
              <a:rPr lang="en-GB" dirty="0" smtClean="0"/>
              <a:t>Traditionally slower, less so now</a:t>
            </a:r>
          </a:p>
          <a:p>
            <a:pPr lvl="1"/>
            <a:r>
              <a:rPr lang="en-GB" dirty="0" smtClean="0"/>
              <a:t>Costs of memory fences can be important (“Idempotent work stealing”, Michael </a:t>
            </a:r>
            <a:r>
              <a:rPr lang="en-GB" i="1" dirty="0" smtClean="0"/>
              <a:t>et al</a:t>
            </a:r>
            <a:r>
              <a:rPr lang="en-GB" dirty="0" smtClean="0"/>
              <a:t>, and the “Laws of Order” paper)</a:t>
            </a:r>
          </a:p>
          <a:p>
            <a:r>
              <a:rPr lang="en-GB" dirty="0" smtClean="0"/>
              <a:t>Local operations just use read and write</a:t>
            </a:r>
          </a:p>
          <a:p>
            <a:pPr lvl="1"/>
            <a:r>
              <a:rPr lang="en-GB" dirty="0" smtClean="0"/>
              <a:t>Only one </a:t>
            </a:r>
            <a:r>
              <a:rPr lang="en-GB" dirty="0" err="1" smtClean="0"/>
              <a:t>accessor</a:t>
            </a:r>
            <a:r>
              <a:rPr lang="en-GB" dirty="0" smtClean="0"/>
              <a:t>, check for interference</a:t>
            </a:r>
          </a:p>
          <a:p>
            <a:r>
              <a:rPr lang="en-GB" dirty="0" smtClean="0"/>
              <a:t>Use CAS:</a:t>
            </a:r>
          </a:p>
          <a:p>
            <a:pPr lvl="1"/>
            <a:r>
              <a:rPr lang="en-GB" dirty="0" smtClean="0"/>
              <a:t>Resolve conflicts between stealers </a:t>
            </a:r>
          </a:p>
          <a:p>
            <a:pPr lvl="1"/>
            <a:r>
              <a:rPr lang="en-GB" dirty="0" smtClean="0"/>
              <a:t>Resolve local/stealer conflicts</a:t>
            </a:r>
          </a:p>
          <a:p>
            <a:pPr lvl="1"/>
            <a:r>
              <a:rPr lang="en-GB" dirty="0" smtClean="0"/>
              <a:t>Version number to ensure conflicts seen</a:t>
            </a:r>
          </a:p>
          <a:p>
            <a:pPr lvl="1"/>
            <a:endParaRPr lang="en-GB" dirty="0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54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80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contention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376988"/>
            <a:ext cx="457200" cy="365125"/>
          </a:xfrm>
        </p:spPr>
        <p:txBody>
          <a:bodyPr/>
          <a:lstStyle/>
          <a:p>
            <a:fld id="{2DE773B2-3EED-4E82-9F71-D324A259DCE0}" type="slidenum">
              <a:rPr lang="en-GB" smtClean="0"/>
              <a:pPr/>
              <a:t>55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Reducing contention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Suppose you’re implementing a shared counter with the following sequential spec: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56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016000" y="2481942"/>
            <a:ext cx="3491661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>
                <a:latin typeface="Lucida Sans" pitchFamily="34" charset="0"/>
              </a:rPr>
              <a:t>void increment(</a:t>
            </a:r>
            <a:r>
              <a:rPr lang="en-GB" dirty="0" err="1">
                <a:latin typeface="Lucida Sans" pitchFamily="34" charset="0"/>
              </a:rPr>
              <a:t>int</a:t>
            </a:r>
            <a:r>
              <a:rPr lang="en-GB" dirty="0">
                <a:latin typeface="Lucida Sans" pitchFamily="34" charset="0"/>
              </a:rPr>
              <a:t> *counter) {</a:t>
            </a:r>
          </a:p>
          <a:p>
            <a:r>
              <a:rPr lang="en-GB" dirty="0">
                <a:latin typeface="Lucida Sans" pitchFamily="34" charset="0"/>
              </a:rPr>
              <a:t>   atomic {</a:t>
            </a:r>
          </a:p>
          <a:p>
            <a:r>
              <a:rPr lang="en-GB" dirty="0">
                <a:latin typeface="Lucida Sans" pitchFamily="34" charset="0"/>
              </a:rPr>
              <a:t>       (*counter) ++;</a:t>
            </a:r>
          </a:p>
          <a:p>
            <a:r>
              <a:rPr lang="en-GB" dirty="0">
                <a:latin typeface="Lucida Sans" pitchFamily="34" charset="0"/>
              </a:rPr>
              <a:t>   }</a:t>
            </a:r>
          </a:p>
          <a:p>
            <a:r>
              <a:rPr lang="en-GB" dirty="0">
                <a:latin typeface="Lucida Sans" pitchFamily="34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16000" y="5822245"/>
            <a:ext cx="2459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How well can this scale?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72004" y="2481942"/>
            <a:ext cx="3555782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>
                <a:latin typeface="Lucida Sans" pitchFamily="34" charset="0"/>
              </a:rPr>
              <a:t>void decrement(</a:t>
            </a:r>
            <a:r>
              <a:rPr lang="en-GB" dirty="0" err="1">
                <a:latin typeface="Lucida Sans" pitchFamily="34" charset="0"/>
              </a:rPr>
              <a:t>int</a:t>
            </a:r>
            <a:r>
              <a:rPr lang="en-GB" dirty="0">
                <a:latin typeface="Lucida Sans" pitchFamily="34" charset="0"/>
              </a:rPr>
              <a:t> *counter) {</a:t>
            </a:r>
          </a:p>
          <a:p>
            <a:r>
              <a:rPr lang="en-GB" dirty="0">
                <a:latin typeface="Lucida Sans" pitchFamily="34" charset="0"/>
              </a:rPr>
              <a:t>   atomic {</a:t>
            </a:r>
          </a:p>
          <a:p>
            <a:r>
              <a:rPr lang="en-GB" dirty="0">
                <a:latin typeface="Lucida Sans" pitchFamily="34" charset="0"/>
              </a:rPr>
              <a:t>       (*counter) --;</a:t>
            </a:r>
          </a:p>
          <a:p>
            <a:r>
              <a:rPr lang="en-GB" dirty="0">
                <a:latin typeface="Lucida Sans" pitchFamily="34" charset="0"/>
              </a:rPr>
              <a:t>   }</a:t>
            </a:r>
          </a:p>
          <a:p>
            <a:r>
              <a:rPr lang="en-GB" dirty="0">
                <a:latin typeface="Lucida Sans" pitchFamily="34" charset="0"/>
              </a:rPr>
              <a:t>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15999" y="4223656"/>
            <a:ext cx="3238387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>
                <a:latin typeface="Lucida Sans" pitchFamily="34" charset="0"/>
              </a:rPr>
              <a:t>bool </a:t>
            </a:r>
            <a:r>
              <a:rPr lang="en-GB" dirty="0" err="1">
                <a:latin typeface="Lucida Sans" pitchFamily="34" charset="0"/>
              </a:rPr>
              <a:t>isZero</a:t>
            </a:r>
            <a:r>
              <a:rPr lang="en-GB" dirty="0">
                <a:latin typeface="Lucida Sans" pitchFamily="34" charset="0"/>
              </a:rPr>
              <a:t>(</a:t>
            </a:r>
            <a:r>
              <a:rPr lang="en-GB" dirty="0" err="1">
                <a:latin typeface="Lucida Sans" pitchFamily="34" charset="0"/>
              </a:rPr>
              <a:t>int</a:t>
            </a:r>
            <a:r>
              <a:rPr lang="en-GB" dirty="0">
                <a:latin typeface="Lucida Sans" pitchFamily="34" charset="0"/>
              </a:rPr>
              <a:t> *counter) {</a:t>
            </a:r>
          </a:p>
          <a:p>
            <a:r>
              <a:rPr lang="en-GB" dirty="0">
                <a:latin typeface="Lucida Sans" pitchFamily="34" charset="0"/>
              </a:rPr>
              <a:t>   atomic {</a:t>
            </a:r>
          </a:p>
          <a:p>
            <a:r>
              <a:rPr lang="en-GB" dirty="0">
                <a:latin typeface="Lucida Sans" pitchFamily="34" charset="0"/>
              </a:rPr>
              <a:t>       return (*counter) == 0;</a:t>
            </a:r>
          </a:p>
          <a:p>
            <a:r>
              <a:rPr lang="en-GB" dirty="0">
                <a:latin typeface="Lucida Sans" pitchFamily="34" charset="0"/>
              </a:rPr>
              <a:t>   }</a:t>
            </a:r>
          </a:p>
          <a:p>
            <a:r>
              <a:rPr lang="en-GB" dirty="0">
                <a:latin typeface="Lucida Sans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2772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SNZI trees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57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191658" y="3367314"/>
            <a:ext cx="1640114" cy="107405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Lucida Sans" pitchFamily="34" charset="0"/>
              </a:rPr>
              <a:t>SNZI</a:t>
            </a:r>
          </a:p>
          <a:p>
            <a:pPr algn="ctr"/>
            <a:r>
              <a:rPr lang="en-GB" dirty="0" smtClean="0">
                <a:latin typeface="Lucida Sans" pitchFamily="34" charset="0"/>
              </a:rPr>
              <a:t>(10,100)</a:t>
            </a:r>
            <a:endParaRPr lang="en-GB" dirty="0">
              <a:latin typeface="Lucida Sans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23772" y="1959428"/>
            <a:ext cx="1640114" cy="107405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Lucida Sans" pitchFamily="34" charset="0"/>
              </a:rPr>
              <a:t>SNZI</a:t>
            </a:r>
          </a:p>
          <a:p>
            <a:pPr algn="ctr"/>
            <a:r>
              <a:rPr lang="en-GB" dirty="0" smtClean="0">
                <a:latin typeface="Lucida Sans" pitchFamily="34" charset="0"/>
              </a:rPr>
              <a:t>(2,230)</a:t>
            </a:r>
            <a:endParaRPr lang="en-GB" dirty="0">
              <a:latin typeface="Lucida Sans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90030" y="3367313"/>
            <a:ext cx="1640114" cy="107405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Lucida Sans" pitchFamily="34" charset="0"/>
              </a:rPr>
              <a:t>SNZI</a:t>
            </a:r>
          </a:p>
          <a:p>
            <a:pPr algn="ctr"/>
            <a:r>
              <a:rPr lang="en-GB" dirty="0" smtClean="0">
                <a:latin typeface="Lucida Sans" pitchFamily="34" charset="0"/>
              </a:rPr>
              <a:t>(5,250)</a:t>
            </a:r>
            <a:endParaRPr lang="en-GB" dirty="0">
              <a:latin typeface="Lucida Sans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4804228"/>
            <a:ext cx="682172" cy="899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T2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299028" y="4804228"/>
            <a:ext cx="682172" cy="899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T1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3461657" y="4804228"/>
            <a:ext cx="682172" cy="899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T3</a:t>
            </a:r>
            <a:endParaRPr lang="en-GB" dirty="0"/>
          </a:p>
        </p:txBody>
      </p:sp>
      <p:cxnSp>
        <p:nvCxnSpPr>
          <p:cNvPr id="14" name="Straight Arrow Connector 13"/>
          <p:cNvCxnSpPr>
            <a:stCxn id="11" idx="0"/>
          </p:cNvCxnSpPr>
          <p:nvPr/>
        </p:nvCxnSpPr>
        <p:spPr>
          <a:xfrm flipV="1">
            <a:off x="1640114" y="4441372"/>
            <a:ext cx="551544" cy="3628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0"/>
            <a:endCxn id="6" idx="2"/>
          </p:cNvCxnSpPr>
          <p:nvPr/>
        </p:nvCxnSpPr>
        <p:spPr>
          <a:xfrm flipV="1">
            <a:off x="2779486" y="4441371"/>
            <a:ext cx="232229" cy="362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0"/>
          </p:cNvCxnSpPr>
          <p:nvPr/>
        </p:nvCxnSpPr>
        <p:spPr>
          <a:xfrm flipV="1">
            <a:off x="3802743" y="4441372"/>
            <a:ext cx="0" cy="3628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0"/>
          </p:cNvCxnSpPr>
          <p:nvPr/>
        </p:nvCxnSpPr>
        <p:spPr>
          <a:xfrm flipV="1">
            <a:off x="3011715" y="3033485"/>
            <a:ext cx="312057" cy="3338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4963886" y="3033485"/>
            <a:ext cx="220801" cy="3338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529402" y="4804228"/>
            <a:ext cx="682172" cy="899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T5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4390030" y="4804228"/>
            <a:ext cx="682172" cy="899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T4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6552659" y="4804228"/>
            <a:ext cx="682172" cy="899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T6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4716602" y="4419600"/>
            <a:ext cx="0" cy="499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6" idx="0"/>
          </p:cNvCxnSpPr>
          <p:nvPr/>
        </p:nvCxnSpPr>
        <p:spPr>
          <a:xfrm flipH="1" flipV="1">
            <a:off x="5344510" y="4463142"/>
            <a:ext cx="525978" cy="34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8" idx="0"/>
          </p:cNvCxnSpPr>
          <p:nvPr/>
        </p:nvCxnSpPr>
        <p:spPr>
          <a:xfrm flipH="1" flipV="1">
            <a:off x="6030144" y="4463143"/>
            <a:ext cx="863601" cy="341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ular Callout 33"/>
          <p:cNvSpPr/>
          <p:nvPr/>
        </p:nvSpPr>
        <p:spPr>
          <a:xfrm>
            <a:off x="5800462" y="1937656"/>
            <a:ext cx="2519311" cy="1233714"/>
          </a:xfrm>
          <a:prstGeom prst="wedgeRectCallout">
            <a:avLst>
              <a:gd name="adj1" fmla="val -78642"/>
              <a:gd name="adj2" fmla="val 107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Child SNZI forwards </a:t>
            </a:r>
            <a:r>
              <a:rPr lang="en-GB" dirty="0" err="1" smtClean="0"/>
              <a:t>inc</a:t>
            </a:r>
            <a:r>
              <a:rPr lang="en-GB" dirty="0" smtClean="0"/>
              <a:t>/</a:t>
            </a:r>
            <a:r>
              <a:rPr lang="en-GB" dirty="0" err="1" smtClean="0"/>
              <a:t>dec</a:t>
            </a:r>
            <a:r>
              <a:rPr lang="en-GB" dirty="0" smtClean="0"/>
              <a:t> to parent when the child changes to/from zero</a:t>
            </a:r>
            <a:endParaRPr lang="en-GB" dirty="0"/>
          </a:p>
        </p:txBody>
      </p:sp>
      <p:sp>
        <p:nvSpPr>
          <p:cNvPr id="35" name="Rectangular Callout 34"/>
          <p:cNvSpPr/>
          <p:nvPr/>
        </p:nvSpPr>
        <p:spPr>
          <a:xfrm>
            <a:off x="277235" y="1618341"/>
            <a:ext cx="2519311" cy="1233714"/>
          </a:xfrm>
          <a:prstGeom prst="wedgeRectCallout">
            <a:avLst>
              <a:gd name="adj1" fmla="val 67117"/>
              <a:gd name="adj2" fmla="val 283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Each node holds a value and a version number (updated together with CAS) 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11100" y="6376243"/>
            <a:ext cx="3540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SNZI: Scalable </a:t>
            </a:r>
            <a:r>
              <a:rPr lang="en-GB" sz="1400" dirty="0" err="1" smtClean="0"/>
              <a:t>NonZero</a:t>
            </a:r>
            <a:r>
              <a:rPr lang="en-GB" sz="1400" dirty="0" smtClean="0"/>
              <a:t> Indicators, Ellen et al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56498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12064"/>
            <a:ext cx="8676456" cy="756696"/>
          </a:xfrm>
        </p:spPr>
        <p:txBody>
          <a:bodyPr/>
          <a:lstStyle/>
          <a:p>
            <a:r>
              <a:rPr lang="en-GB" dirty="0" smtClean="0"/>
              <a:t>SNZI trees, </a:t>
            </a:r>
            <a:r>
              <a:rPr lang="en-GB" dirty="0" err="1" smtClean="0"/>
              <a:t>linearizability</a:t>
            </a:r>
            <a:r>
              <a:rPr lang="en-GB" dirty="0" smtClean="0"/>
              <a:t> on 0-&gt;1 change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58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191658" y="3367314"/>
            <a:ext cx="1640114" cy="107405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Lucida Sans" pitchFamily="34" charset="0"/>
              </a:rPr>
              <a:t>SNZI</a:t>
            </a:r>
          </a:p>
          <a:p>
            <a:pPr algn="ctr"/>
            <a:r>
              <a:rPr lang="en-GB" dirty="0" smtClean="0">
                <a:latin typeface="Lucida Sans" pitchFamily="34" charset="0"/>
              </a:rPr>
              <a:t>(0,100)</a:t>
            </a:r>
            <a:endParaRPr lang="en-GB" dirty="0">
              <a:latin typeface="Lucida Sans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23772" y="1959428"/>
            <a:ext cx="1640114" cy="107405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Lucida Sans" pitchFamily="34" charset="0"/>
              </a:rPr>
              <a:t>SNZI</a:t>
            </a:r>
          </a:p>
          <a:p>
            <a:pPr algn="ctr"/>
            <a:r>
              <a:rPr lang="en-GB" dirty="0" smtClean="0">
                <a:latin typeface="Lucida Sans" pitchFamily="34" charset="0"/>
              </a:rPr>
              <a:t>(0,230)</a:t>
            </a:r>
            <a:endParaRPr lang="en-GB" dirty="0">
              <a:latin typeface="Lucida Sans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4804228"/>
            <a:ext cx="682172" cy="899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T2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299028" y="4804228"/>
            <a:ext cx="682172" cy="899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T1</a:t>
            </a:r>
            <a:endParaRPr lang="en-GB" dirty="0"/>
          </a:p>
        </p:txBody>
      </p:sp>
      <p:cxnSp>
        <p:nvCxnSpPr>
          <p:cNvPr id="14" name="Straight Arrow Connector 13"/>
          <p:cNvCxnSpPr>
            <a:stCxn id="11" idx="0"/>
          </p:cNvCxnSpPr>
          <p:nvPr/>
        </p:nvCxnSpPr>
        <p:spPr>
          <a:xfrm flipV="1">
            <a:off x="1640114" y="4441371"/>
            <a:ext cx="551544" cy="362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0"/>
            <a:endCxn id="6" idx="2"/>
          </p:cNvCxnSpPr>
          <p:nvPr/>
        </p:nvCxnSpPr>
        <p:spPr>
          <a:xfrm flipV="1">
            <a:off x="2779486" y="4441371"/>
            <a:ext cx="232229" cy="362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0"/>
          </p:cNvCxnSpPr>
          <p:nvPr/>
        </p:nvCxnSpPr>
        <p:spPr>
          <a:xfrm flipV="1">
            <a:off x="3011715" y="3033485"/>
            <a:ext cx="312057" cy="3338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560211" y="1781673"/>
            <a:ext cx="321434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T1 calls increment</a:t>
            </a:r>
          </a:p>
          <a:p>
            <a:pPr marL="342900" indent="-342900">
              <a:buAutoNum type="arabicPeriod"/>
            </a:pPr>
            <a:r>
              <a:rPr lang="en-GB" dirty="0" smtClean="0"/>
              <a:t>T1 increments child to 1</a:t>
            </a:r>
          </a:p>
          <a:p>
            <a:pPr marL="342900" indent="-342900">
              <a:buAutoNum type="arabicPeriod"/>
            </a:pPr>
            <a:r>
              <a:rPr lang="en-GB" dirty="0" smtClean="0"/>
              <a:t>T2 calls increment</a:t>
            </a:r>
          </a:p>
          <a:p>
            <a:pPr marL="342900" indent="-342900">
              <a:buAutoNum type="arabicPeriod"/>
            </a:pPr>
            <a:r>
              <a:rPr lang="en-GB" dirty="0" smtClean="0"/>
              <a:t>T2 increments child to 2</a:t>
            </a:r>
          </a:p>
          <a:p>
            <a:pPr marL="342900" indent="-342900">
              <a:buAutoNum type="arabicPeriod"/>
            </a:pPr>
            <a:r>
              <a:rPr lang="en-GB" dirty="0" smtClean="0"/>
              <a:t>T2 completes</a:t>
            </a:r>
          </a:p>
          <a:p>
            <a:pPr marL="342900" indent="-342900">
              <a:buAutoNum type="arabicPeriod"/>
            </a:pPr>
            <a:r>
              <a:rPr lang="en-GB" dirty="0" err="1" smtClean="0"/>
              <a:t>Tx</a:t>
            </a:r>
            <a:r>
              <a:rPr lang="en-GB" dirty="0" smtClean="0"/>
              <a:t> calls </a:t>
            </a:r>
            <a:r>
              <a:rPr lang="en-GB" dirty="0" err="1" smtClean="0"/>
              <a:t>isZero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en-GB" dirty="0" err="1" smtClean="0"/>
              <a:t>Tx</a:t>
            </a:r>
            <a:r>
              <a:rPr lang="en-GB" dirty="0" smtClean="0"/>
              <a:t> sees 0 at parent</a:t>
            </a:r>
          </a:p>
          <a:p>
            <a:pPr marL="342900" indent="-342900">
              <a:buAutoNum type="arabicPeriod"/>
            </a:pPr>
            <a:r>
              <a:rPr lang="en-GB" dirty="0" smtClean="0"/>
              <a:t>T1 calls increment on parent</a:t>
            </a:r>
          </a:p>
          <a:p>
            <a:pPr marL="342900" indent="-342900">
              <a:buAutoNum type="arabicPeriod"/>
            </a:pPr>
            <a:r>
              <a:rPr lang="en-GB" dirty="0" smtClean="0"/>
              <a:t>T1 completes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  <p:sp>
        <p:nvSpPr>
          <p:cNvPr id="32" name="Rectangle 31"/>
          <p:cNvSpPr/>
          <p:nvPr/>
        </p:nvSpPr>
        <p:spPr>
          <a:xfrm>
            <a:off x="4490681" y="4804228"/>
            <a:ext cx="682172" cy="899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Tx</a:t>
            </a:r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flipH="1" flipV="1">
            <a:off x="4490681" y="3033485"/>
            <a:ext cx="341086" cy="17707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23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SNZI trees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59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11062" y="1138612"/>
            <a:ext cx="8626079" cy="50783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>
                <a:latin typeface="Lucida Sans" pitchFamily="34" charset="0"/>
              </a:rPr>
              <a:t>void increment(</a:t>
            </a:r>
            <a:r>
              <a:rPr lang="en-GB" dirty="0" err="1">
                <a:latin typeface="Lucida Sans" pitchFamily="34" charset="0"/>
              </a:rPr>
              <a:t>snzi</a:t>
            </a:r>
            <a:r>
              <a:rPr lang="en-GB" dirty="0">
                <a:latin typeface="Lucida Sans" pitchFamily="34" charset="0"/>
              </a:rPr>
              <a:t> *s) {</a:t>
            </a:r>
          </a:p>
          <a:p>
            <a:r>
              <a:rPr lang="en-GB" dirty="0">
                <a:latin typeface="Lucida Sans" pitchFamily="34" charset="0"/>
              </a:rPr>
              <a:t>   bool done=false;</a:t>
            </a:r>
          </a:p>
          <a:p>
            <a:r>
              <a:rPr lang="en-GB" dirty="0">
                <a:latin typeface="Lucida Sans" pitchFamily="34" charset="0"/>
              </a:rPr>
              <a:t>   </a:t>
            </a:r>
            <a:r>
              <a:rPr lang="en-GB" dirty="0" err="1">
                <a:latin typeface="Lucida Sans" pitchFamily="34" charset="0"/>
              </a:rPr>
              <a:t>int</a:t>
            </a:r>
            <a:r>
              <a:rPr lang="en-GB" dirty="0">
                <a:latin typeface="Lucida Sans" pitchFamily="34" charset="0"/>
              </a:rPr>
              <a:t> undo=0;</a:t>
            </a:r>
          </a:p>
          <a:p>
            <a:r>
              <a:rPr lang="en-GB" dirty="0">
                <a:latin typeface="Lucida Sans" pitchFamily="34" charset="0"/>
              </a:rPr>
              <a:t>   while(!done) {</a:t>
            </a:r>
          </a:p>
          <a:p>
            <a:r>
              <a:rPr lang="en-GB" dirty="0">
                <a:latin typeface="Lucida Sans" pitchFamily="34" charset="0"/>
              </a:rPr>
              <a:t>      &lt;</a:t>
            </a:r>
            <a:r>
              <a:rPr lang="en-GB" dirty="0" err="1">
                <a:latin typeface="Lucida Sans" pitchFamily="34" charset="0"/>
              </a:rPr>
              <a:t>val,ver</a:t>
            </a:r>
            <a:r>
              <a:rPr lang="en-GB" dirty="0">
                <a:latin typeface="Lucida Sans" pitchFamily="34" charset="0"/>
              </a:rPr>
              <a:t>&gt; = read(s-&gt;state);</a:t>
            </a:r>
          </a:p>
          <a:p>
            <a:r>
              <a:rPr lang="en-GB" dirty="0">
                <a:latin typeface="Lucida Sans" pitchFamily="34" charset="0"/>
              </a:rPr>
              <a:t>      if (</a:t>
            </a:r>
            <a:r>
              <a:rPr lang="en-GB" dirty="0" err="1">
                <a:latin typeface="Lucida Sans" pitchFamily="34" charset="0"/>
              </a:rPr>
              <a:t>val</a:t>
            </a:r>
            <a:r>
              <a:rPr lang="en-GB" dirty="0">
                <a:latin typeface="Lucida Sans" pitchFamily="34" charset="0"/>
              </a:rPr>
              <a:t> &gt;= 1 &amp;&amp; CAS(s-&gt;state, &lt;</a:t>
            </a:r>
            <a:r>
              <a:rPr lang="en-GB" dirty="0" err="1">
                <a:latin typeface="Lucida Sans" pitchFamily="34" charset="0"/>
              </a:rPr>
              <a:t>val,ver</a:t>
            </a:r>
            <a:r>
              <a:rPr lang="en-GB" dirty="0">
                <a:latin typeface="Lucida Sans" pitchFamily="34" charset="0"/>
              </a:rPr>
              <a:t>&gt;, &lt;val+1,ver&gt;)) { done = true; }</a:t>
            </a:r>
          </a:p>
          <a:p>
            <a:r>
              <a:rPr lang="en-GB" dirty="0">
                <a:latin typeface="Lucida Sans" pitchFamily="34" charset="0"/>
              </a:rPr>
              <a:t>      if (</a:t>
            </a:r>
            <a:r>
              <a:rPr lang="en-GB" dirty="0" err="1">
                <a:latin typeface="Lucida Sans" pitchFamily="34" charset="0"/>
              </a:rPr>
              <a:t>val</a:t>
            </a:r>
            <a:r>
              <a:rPr lang="en-GB" dirty="0">
                <a:latin typeface="Lucida Sans" pitchFamily="34" charset="0"/>
              </a:rPr>
              <a:t> == 0 &amp;&amp; CAS(s-&gt;state, &lt;</a:t>
            </a:r>
            <a:r>
              <a:rPr lang="en-GB" dirty="0" err="1">
                <a:latin typeface="Lucida Sans" pitchFamily="34" charset="0"/>
              </a:rPr>
              <a:t>val,ver</a:t>
            </a:r>
            <a:r>
              <a:rPr lang="en-GB" dirty="0">
                <a:latin typeface="Lucida Sans" pitchFamily="34" charset="0"/>
              </a:rPr>
              <a:t>&gt;, </a:t>
            </a:r>
            <a:r>
              <a:rPr lang="en-GB" dirty="0" smtClean="0">
                <a:latin typeface="Lucida Sans" pitchFamily="34" charset="0"/>
              </a:rPr>
              <a:t>&lt;</a:t>
            </a:r>
            <a:r>
              <a:rPr lang="en-GB" dirty="0">
                <a:latin typeface="Lucida Sans" pitchFamily="34" charset="0"/>
              </a:rPr>
              <a:t>½</a:t>
            </a:r>
            <a:r>
              <a:rPr lang="en-GB" dirty="0" smtClean="0">
                <a:latin typeface="Lucida Sans" pitchFamily="34" charset="0"/>
              </a:rPr>
              <a:t>, </a:t>
            </a:r>
            <a:r>
              <a:rPr lang="en-GB" dirty="0">
                <a:latin typeface="Lucida Sans" pitchFamily="34" charset="0"/>
              </a:rPr>
              <a:t>ver+1&gt;)) { </a:t>
            </a:r>
            <a:endParaRPr lang="en-GB" dirty="0" smtClean="0">
              <a:latin typeface="Lucida Sans" pitchFamily="34" charset="0"/>
            </a:endParaRPr>
          </a:p>
          <a:p>
            <a:r>
              <a:rPr lang="en-GB" dirty="0">
                <a:latin typeface="Lucida Sans" pitchFamily="34" charset="0"/>
              </a:rPr>
              <a:t> </a:t>
            </a:r>
            <a:r>
              <a:rPr lang="en-GB" dirty="0" smtClean="0">
                <a:latin typeface="Lucida Sans" pitchFamily="34" charset="0"/>
              </a:rPr>
              <a:t>         done </a:t>
            </a:r>
            <a:r>
              <a:rPr lang="en-GB" dirty="0">
                <a:latin typeface="Lucida Sans" pitchFamily="34" charset="0"/>
              </a:rPr>
              <a:t>= true;  </a:t>
            </a:r>
            <a:r>
              <a:rPr lang="en-GB" dirty="0" err="1" smtClean="0">
                <a:latin typeface="Lucida Sans" pitchFamily="34" charset="0"/>
              </a:rPr>
              <a:t>val</a:t>
            </a:r>
            <a:r>
              <a:rPr lang="en-GB" dirty="0" smtClean="0">
                <a:latin typeface="Lucida Sans" pitchFamily="34" charset="0"/>
              </a:rPr>
              <a:t>=</a:t>
            </a:r>
            <a:r>
              <a:rPr lang="en-GB" dirty="0">
                <a:latin typeface="Lucida Sans" pitchFamily="34" charset="0"/>
              </a:rPr>
              <a:t>½</a:t>
            </a:r>
            <a:r>
              <a:rPr lang="en-GB" dirty="0" smtClean="0">
                <a:latin typeface="Lucida Sans" pitchFamily="34" charset="0"/>
              </a:rPr>
              <a:t>; </a:t>
            </a:r>
            <a:r>
              <a:rPr lang="en-GB" dirty="0" err="1" smtClean="0">
                <a:latin typeface="Lucida Sans" pitchFamily="34" charset="0"/>
              </a:rPr>
              <a:t>ver</a:t>
            </a:r>
            <a:r>
              <a:rPr lang="en-GB" dirty="0" smtClean="0">
                <a:latin typeface="Lucida Sans" pitchFamily="34" charset="0"/>
              </a:rPr>
              <a:t>=ver+1</a:t>
            </a:r>
          </a:p>
          <a:p>
            <a:r>
              <a:rPr lang="en-GB" dirty="0">
                <a:latin typeface="Lucida Sans" pitchFamily="34" charset="0"/>
              </a:rPr>
              <a:t> </a:t>
            </a:r>
            <a:r>
              <a:rPr lang="en-GB" dirty="0" smtClean="0">
                <a:latin typeface="Lucida Sans" pitchFamily="34" charset="0"/>
              </a:rPr>
              <a:t>     }</a:t>
            </a:r>
            <a:endParaRPr lang="en-GB" dirty="0">
              <a:latin typeface="Lucida Sans" pitchFamily="34" charset="0"/>
            </a:endParaRPr>
          </a:p>
          <a:p>
            <a:r>
              <a:rPr lang="en-GB" dirty="0">
                <a:latin typeface="Lucida Sans" pitchFamily="34" charset="0"/>
              </a:rPr>
              <a:t>      if (</a:t>
            </a:r>
            <a:r>
              <a:rPr lang="en-GB" dirty="0" err="1">
                <a:latin typeface="Lucida Sans" pitchFamily="34" charset="0"/>
              </a:rPr>
              <a:t>val</a:t>
            </a:r>
            <a:r>
              <a:rPr lang="en-GB" dirty="0">
                <a:latin typeface="Lucida Sans" pitchFamily="34" charset="0"/>
              </a:rPr>
              <a:t> == ½) {</a:t>
            </a:r>
          </a:p>
          <a:p>
            <a:r>
              <a:rPr lang="en-GB" dirty="0">
                <a:latin typeface="Lucida Sans" pitchFamily="34" charset="0"/>
              </a:rPr>
              <a:t>          increment(s-&gt;parent);</a:t>
            </a:r>
          </a:p>
          <a:p>
            <a:r>
              <a:rPr lang="en-GB" dirty="0">
                <a:latin typeface="Lucida Sans" pitchFamily="34" charset="0"/>
              </a:rPr>
              <a:t>          if (!CAS(s-&gt;state, &lt;</a:t>
            </a:r>
            <a:r>
              <a:rPr lang="en-GB" dirty="0" err="1">
                <a:latin typeface="Lucida Sans" pitchFamily="34" charset="0"/>
              </a:rPr>
              <a:t>val</a:t>
            </a:r>
            <a:r>
              <a:rPr lang="en-GB" dirty="0">
                <a:latin typeface="Lucida Sans" pitchFamily="34" charset="0"/>
              </a:rPr>
              <a:t>, </a:t>
            </a:r>
            <a:r>
              <a:rPr lang="en-GB" dirty="0" err="1">
                <a:latin typeface="Lucida Sans" pitchFamily="34" charset="0"/>
              </a:rPr>
              <a:t>ver</a:t>
            </a:r>
            <a:r>
              <a:rPr lang="en-GB" dirty="0">
                <a:latin typeface="Lucida Sans" pitchFamily="34" charset="0"/>
              </a:rPr>
              <a:t>&gt;, &lt;1, </a:t>
            </a:r>
            <a:r>
              <a:rPr lang="en-GB" dirty="0" err="1" smtClean="0">
                <a:latin typeface="Lucida Sans" pitchFamily="34" charset="0"/>
              </a:rPr>
              <a:t>ver</a:t>
            </a:r>
            <a:r>
              <a:rPr lang="en-GB" dirty="0" smtClean="0">
                <a:latin typeface="Lucida Sans" pitchFamily="34" charset="0"/>
              </a:rPr>
              <a:t>&gt;)) </a:t>
            </a:r>
            <a:r>
              <a:rPr lang="en-GB" dirty="0">
                <a:latin typeface="Lucida Sans" pitchFamily="34" charset="0"/>
              </a:rPr>
              <a:t>{ undo ++; }</a:t>
            </a:r>
          </a:p>
          <a:p>
            <a:r>
              <a:rPr lang="en-GB" dirty="0">
                <a:latin typeface="Lucida Sans" pitchFamily="34" charset="0"/>
              </a:rPr>
              <a:t>      }</a:t>
            </a:r>
          </a:p>
          <a:p>
            <a:r>
              <a:rPr lang="en-GB" dirty="0">
                <a:latin typeface="Lucida Sans" pitchFamily="34" charset="0"/>
              </a:rPr>
              <a:t>   }</a:t>
            </a:r>
          </a:p>
          <a:p>
            <a:r>
              <a:rPr lang="en-GB" dirty="0">
                <a:latin typeface="Lucida Sans" pitchFamily="34" charset="0"/>
              </a:rPr>
              <a:t>   while (undo &gt; 0) {</a:t>
            </a:r>
          </a:p>
          <a:p>
            <a:r>
              <a:rPr lang="en-GB" dirty="0">
                <a:latin typeface="Lucida Sans" pitchFamily="34" charset="0"/>
              </a:rPr>
              <a:t>      decrement(s-&gt;parent);</a:t>
            </a:r>
          </a:p>
          <a:p>
            <a:r>
              <a:rPr lang="en-GB" dirty="0">
                <a:latin typeface="Lucida Sans" pitchFamily="34" charset="0"/>
              </a:rPr>
              <a:t>   }</a:t>
            </a:r>
          </a:p>
          <a:p>
            <a:r>
              <a:rPr lang="en-GB" dirty="0">
                <a:latin typeface="Lucida Sans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8630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Searching a sorted list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2428"/>
            <a:ext cx="8229600" cy="1164468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Lucida Sans" pitchFamily="34" charset="0"/>
              </a:rPr>
              <a:t>find(20):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5105400" y="3688059"/>
            <a:ext cx="762000" cy="381000"/>
            <a:chOff x="912" y="2688"/>
            <a:chExt cx="480" cy="240"/>
          </a:xfrm>
        </p:grpSpPr>
        <p:sp>
          <p:nvSpPr>
            <p:cNvPr id="5" name="AutoShape 9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447800" y="3688059"/>
            <a:ext cx="762000" cy="381000"/>
            <a:chOff x="912" y="2688"/>
            <a:chExt cx="480" cy="240"/>
          </a:xfrm>
        </p:grpSpPr>
        <p:sp>
          <p:nvSpPr>
            <p:cNvPr id="8" name="AutoShape 14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3276600" y="3688059"/>
            <a:ext cx="762000" cy="381000"/>
            <a:chOff x="912" y="2688"/>
            <a:chExt cx="480" cy="240"/>
          </a:xfrm>
        </p:grpSpPr>
        <p:sp>
          <p:nvSpPr>
            <p:cNvPr id="11" name="AutoShape 17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3" name="Group 19"/>
          <p:cNvGrpSpPr>
            <a:grpSpLocks/>
          </p:cNvGrpSpPr>
          <p:nvPr/>
        </p:nvGrpSpPr>
        <p:grpSpPr bwMode="auto">
          <a:xfrm>
            <a:off x="6934200" y="3688059"/>
            <a:ext cx="762000" cy="381000"/>
            <a:chOff x="912" y="2688"/>
            <a:chExt cx="480" cy="240"/>
          </a:xfrm>
        </p:grpSpPr>
        <p:sp>
          <p:nvSpPr>
            <p:cNvPr id="14" name="AutoShape 20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16" name="Line 23"/>
          <p:cNvSpPr>
            <a:spLocks noChangeShapeType="1"/>
          </p:cNvSpPr>
          <p:nvPr/>
        </p:nvSpPr>
        <p:spPr bwMode="auto">
          <a:xfrm flipV="1">
            <a:off x="3886200" y="3888084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7" name="Text Box 25"/>
          <p:cNvSpPr txBox="1">
            <a:spLocks noChangeArrowheads="1"/>
          </p:cNvSpPr>
          <p:nvPr/>
        </p:nvSpPr>
        <p:spPr bwMode="auto">
          <a:xfrm>
            <a:off x="1447800" y="3735684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3228975" y="3735684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10</a:t>
            </a:r>
            <a:endParaRPr lang="en-GB" sz="1600" i="1"/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5067300" y="3719809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/>
              <a:t>30</a:t>
            </a:r>
            <a:endParaRPr lang="en-GB" sz="1600" i="1" dirty="0"/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6934200" y="3735684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5715000" y="3888084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 flipV="1">
            <a:off x="2057400" y="3888084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3" name="AutoShape 71"/>
          <p:cNvSpPr>
            <a:spLocks noChangeArrowheads="1"/>
          </p:cNvSpPr>
          <p:nvPr/>
        </p:nvSpPr>
        <p:spPr bwMode="auto">
          <a:xfrm>
            <a:off x="990600" y="2853034"/>
            <a:ext cx="1219200" cy="914400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dirty="0" smtClean="0"/>
              <a:t>20?</a:t>
            </a:r>
            <a:endParaRPr lang="en-GB" sz="2000" dirty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457200" y="4920823"/>
            <a:ext cx="8229600" cy="1164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itchFamily="34" charset="0"/>
                <a:ea typeface="+mn-ea"/>
                <a:cs typeface="+mn-cs"/>
              </a:rPr>
              <a:t>	</a:t>
            </a:r>
            <a:r>
              <a:rPr lang="en-GB" sz="2800" dirty="0">
                <a:latin typeface="Lucida Sans" pitchFamily="34" charset="0"/>
              </a:rPr>
              <a:t>find(20) -&gt; false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itchFamily="34" charset="0"/>
              <a:ea typeface="+mn-ea"/>
              <a:cs typeface="+mn-cs"/>
            </a:endParaRPr>
          </a:p>
        </p:txBody>
      </p:sp>
      <p:sp>
        <p:nvSpPr>
          <p:cNvPr id="31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755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81749E-6 L 0.21024 -2.81749E-6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024 -2.81749E-6 L 0.41128 -2.81749E-6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  <p:bldP spid="25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Reducing contention: stack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60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05034" y="6191577"/>
            <a:ext cx="488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scalable lock-free stack algorithm, </a:t>
            </a:r>
            <a:r>
              <a:rPr lang="en-GB" dirty="0" err="1" smtClean="0"/>
              <a:t>Hendler</a:t>
            </a:r>
            <a:r>
              <a:rPr lang="en-GB" dirty="0" smtClean="0"/>
              <a:t> et al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3788229" y="3425371"/>
            <a:ext cx="682171" cy="4499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788229" y="3875314"/>
            <a:ext cx="682171" cy="4499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788229" y="4325257"/>
            <a:ext cx="682171" cy="4499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788229" y="4775200"/>
            <a:ext cx="682171" cy="4499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788229" y="5225143"/>
            <a:ext cx="682171" cy="4499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ine Callout 1 13"/>
          <p:cNvSpPr/>
          <p:nvPr/>
        </p:nvSpPr>
        <p:spPr>
          <a:xfrm>
            <a:off x="5900970" y="3272959"/>
            <a:ext cx="2691483" cy="1647372"/>
          </a:xfrm>
          <a:prstGeom prst="borderCallout1">
            <a:avLst>
              <a:gd name="adj1" fmla="val 18750"/>
              <a:gd name="adj2" fmla="val -8333"/>
              <a:gd name="adj3" fmla="val 61250"/>
              <a:gd name="adj4" fmla="val -44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Existing lock-free stack (e.g., </a:t>
            </a:r>
            <a:r>
              <a:rPr lang="en-GB" dirty="0" err="1" smtClean="0"/>
              <a:t>Treiber’s</a:t>
            </a:r>
            <a:r>
              <a:rPr lang="en-GB" dirty="0" smtClean="0"/>
              <a:t>): good performance under low contention, poor scalability</a:t>
            </a:r>
            <a:endParaRPr lang="en-GB" dirty="0"/>
          </a:p>
        </p:txBody>
      </p:sp>
      <p:sp>
        <p:nvSpPr>
          <p:cNvPr id="15" name="Down Arrow 14"/>
          <p:cNvSpPr/>
          <p:nvPr/>
        </p:nvSpPr>
        <p:spPr>
          <a:xfrm>
            <a:off x="2082807" y="1611086"/>
            <a:ext cx="769257" cy="14864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Push</a:t>
            </a:r>
            <a:endParaRPr lang="en-GB" dirty="0"/>
          </a:p>
        </p:txBody>
      </p:sp>
      <p:sp>
        <p:nvSpPr>
          <p:cNvPr id="16" name="Down Arrow 15"/>
          <p:cNvSpPr/>
          <p:nvPr/>
        </p:nvSpPr>
        <p:spPr>
          <a:xfrm rot="10800000">
            <a:off x="2888348" y="1611086"/>
            <a:ext cx="769257" cy="14864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Pop</a:t>
            </a:r>
            <a:endParaRPr lang="en-GB" dirty="0"/>
          </a:p>
        </p:txBody>
      </p:sp>
      <p:sp>
        <p:nvSpPr>
          <p:cNvPr id="17" name="Down Arrow 16"/>
          <p:cNvSpPr/>
          <p:nvPr/>
        </p:nvSpPr>
        <p:spPr>
          <a:xfrm rot="10800000">
            <a:off x="3693889" y="1611086"/>
            <a:ext cx="769257" cy="14864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Pop</a:t>
            </a:r>
            <a:endParaRPr lang="en-GB" dirty="0"/>
          </a:p>
        </p:txBody>
      </p:sp>
      <p:sp>
        <p:nvSpPr>
          <p:cNvPr id="18" name="Down Arrow 17"/>
          <p:cNvSpPr/>
          <p:nvPr/>
        </p:nvSpPr>
        <p:spPr>
          <a:xfrm>
            <a:off x="4499430" y="1611086"/>
            <a:ext cx="769257" cy="14864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Push</a:t>
            </a:r>
            <a:endParaRPr lang="en-GB" dirty="0"/>
          </a:p>
        </p:txBody>
      </p:sp>
      <p:sp>
        <p:nvSpPr>
          <p:cNvPr id="19" name="Down Arrow 18"/>
          <p:cNvSpPr/>
          <p:nvPr/>
        </p:nvSpPr>
        <p:spPr>
          <a:xfrm>
            <a:off x="5304972" y="1611086"/>
            <a:ext cx="769257" cy="14864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dirty="0" smtClean="0"/>
              <a:t>Push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51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Pairing up operations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61</a:t>
            </a:fld>
            <a:endParaRPr lang="en-GB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98179" y="3312247"/>
            <a:ext cx="688953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807027" y="1611067"/>
            <a:ext cx="2006600" cy="1701180"/>
            <a:chOff x="1807027" y="1611067"/>
            <a:chExt cx="2006600" cy="1701180"/>
          </a:xfrm>
        </p:grpSpPr>
        <p:sp>
          <p:nvSpPr>
            <p:cNvPr id="15" name="Down Arrow 14"/>
            <p:cNvSpPr/>
            <p:nvPr/>
          </p:nvSpPr>
          <p:spPr>
            <a:xfrm>
              <a:off x="1807027" y="1611067"/>
              <a:ext cx="769257" cy="1486474"/>
            </a:xfrm>
            <a:prstGeom prst="down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en-GB" dirty="0" smtClean="0"/>
                <a:t>Push(10)</a:t>
              </a:r>
              <a:endParaRPr lang="en-GB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191656" y="3097541"/>
              <a:ext cx="1621971" cy="21470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5" name="Straight Arrow Connector 24"/>
            <p:cNvCxnSpPr>
              <a:stCxn id="8" idx="3"/>
            </p:cNvCxnSpPr>
            <p:nvPr/>
          </p:nvCxnSpPr>
          <p:spPr>
            <a:xfrm flipV="1">
              <a:off x="3813627" y="1727200"/>
              <a:ext cx="0" cy="14776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3971489" y="1611067"/>
            <a:ext cx="2240951" cy="1701180"/>
            <a:chOff x="3971489" y="1611067"/>
            <a:chExt cx="2240951" cy="1701180"/>
          </a:xfrm>
        </p:grpSpPr>
        <p:sp>
          <p:nvSpPr>
            <p:cNvPr id="18" name="Down Arrow 17"/>
            <p:cNvSpPr/>
            <p:nvPr/>
          </p:nvSpPr>
          <p:spPr>
            <a:xfrm>
              <a:off x="3971489" y="1611067"/>
              <a:ext cx="769257" cy="1486474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en-GB" dirty="0" smtClean="0"/>
                <a:t>Push(20)</a:t>
              </a:r>
              <a:endParaRPr lang="en-GB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356118" y="3097541"/>
              <a:ext cx="1850574" cy="21470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V="1">
              <a:off x="6212440" y="1834553"/>
              <a:ext cx="0" cy="14776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6301943" y="1611067"/>
            <a:ext cx="1200145" cy="1701180"/>
            <a:chOff x="6301943" y="1611067"/>
            <a:chExt cx="1200145" cy="1701180"/>
          </a:xfrm>
        </p:grpSpPr>
        <p:sp>
          <p:nvSpPr>
            <p:cNvPr id="22" name="Down Arrow 21"/>
            <p:cNvSpPr/>
            <p:nvPr/>
          </p:nvSpPr>
          <p:spPr>
            <a:xfrm>
              <a:off x="6301943" y="1611067"/>
              <a:ext cx="769257" cy="1486474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" rtlCol="0" anchor="ctr"/>
            <a:lstStyle/>
            <a:p>
              <a:pPr algn="ctr"/>
              <a:r>
                <a:rPr lang="en-GB" dirty="0" smtClean="0"/>
                <a:t>Push(30)</a:t>
              </a:r>
              <a:endParaRPr lang="en-GB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576801" y="3097541"/>
              <a:ext cx="925287" cy="21470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7502088" y="1795504"/>
              <a:ext cx="0" cy="14776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2532737" y="3526953"/>
            <a:ext cx="2414888" cy="2130610"/>
            <a:chOff x="2532737" y="3312247"/>
            <a:chExt cx="2414888" cy="2130610"/>
          </a:xfrm>
        </p:grpSpPr>
        <p:grpSp>
          <p:nvGrpSpPr>
            <p:cNvPr id="11" name="Group 10"/>
            <p:cNvGrpSpPr/>
            <p:nvPr/>
          </p:nvGrpSpPr>
          <p:grpSpPr>
            <a:xfrm>
              <a:off x="2532737" y="3312247"/>
              <a:ext cx="2206177" cy="1701180"/>
              <a:chOff x="2532737" y="3312247"/>
              <a:chExt cx="2206177" cy="1701180"/>
            </a:xfrm>
          </p:grpSpPr>
          <p:sp>
            <p:nvSpPr>
              <p:cNvPr id="16" name="Down Arrow 15"/>
              <p:cNvSpPr/>
              <p:nvPr/>
            </p:nvSpPr>
            <p:spPr>
              <a:xfrm rot="10800000">
                <a:off x="2532737" y="3526953"/>
                <a:ext cx="769257" cy="1486474"/>
              </a:xfrm>
              <a:prstGeom prst="downArrow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GB" dirty="0" smtClean="0"/>
                  <a:t>Pop</a:t>
                </a:r>
                <a:endParaRPr lang="en-GB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2888340" y="3312247"/>
                <a:ext cx="1850574" cy="214706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0" name="Straight Arrow Connector 29"/>
              <p:cNvCxnSpPr/>
              <p:nvPr/>
            </p:nvCxnSpPr>
            <p:spPr>
              <a:xfrm>
                <a:off x="4738914" y="3378413"/>
                <a:ext cx="0" cy="163501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</p:cxnSp>
        </p:grpSp>
        <p:sp>
          <p:nvSpPr>
            <p:cNvPr id="33" name="TextBox 32"/>
            <p:cNvSpPr txBox="1"/>
            <p:nvPr/>
          </p:nvSpPr>
          <p:spPr>
            <a:xfrm>
              <a:off x="4530203" y="5073525"/>
              <a:ext cx="417422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GB" dirty="0" smtClean="0"/>
                <a:t>20</a:t>
              </a:r>
              <a:endParaRPr lang="en-GB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288403" y="3312247"/>
            <a:ext cx="2823087" cy="2100570"/>
            <a:chOff x="3288403" y="3526953"/>
            <a:chExt cx="2823087" cy="2100570"/>
          </a:xfrm>
        </p:grpSpPr>
        <p:grpSp>
          <p:nvGrpSpPr>
            <p:cNvPr id="12" name="Group 11"/>
            <p:cNvGrpSpPr/>
            <p:nvPr/>
          </p:nvGrpSpPr>
          <p:grpSpPr>
            <a:xfrm>
              <a:off x="3288403" y="3526953"/>
              <a:ext cx="2598053" cy="1701180"/>
              <a:chOff x="3288403" y="3526953"/>
              <a:chExt cx="2598053" cy="1701180"/>
            </a:xfrm>
          </p:grpSpPr>
          <p:sp>
            <p:nvSpPr>
              <p:cNvPr id="17" name="Down Arrow 16"/>
              <p:cNvSpPr/>
              <p:nvPr/>
            </p:nvSpPr>
            <p:spPr>
              <a:xfrm rot="10800000">
                <a:off x="3288403" y="3741659"/>
                <a:ext cx="769257" cy="1486474"/>
              </a:xfrm>
              <a:prstGeom prst="downArrow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GB" dirty="0" smtClean="0"/>
                  <a:t>Pop</a:t>
                </a:r>
                <a:endParaRPr lang="en-GB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651252" y="3526953"/>
                <a:ext cx="2235204" cy="21470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8" name="Straight Arrow Connector 27"/>
              <p:cNvCxnSpPr/>
              <p:nvPr/>
            </p:nvCxnSpPr>
            <p:spPr>
              <a:xfrm>
                <a:off x="5886456" y="3741659"/>
                <a:ext cx="0" cy="148647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34" name="TextBox 33"/>
            <p:cNvSpPr txBox="1"/>
            <p:nvPr/>
          </p:nvSpPr>
          <p:spPr>
            <a:xfrm>
              <a:off x="5704006" y="5258191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10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4763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Back-off elimination array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62</a:t>
            </a:fld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3788229" y="1553025"/>
            <a:ext cx="1463634" cy="2256974"/>
            <a:chOff x="3788229" y="1553025"/>
            <a:chExt cx="1463634" cy="2256974"/>
          </a:xfrm>
        </p:grpSpPr>
        <p:sp>
          <p:nvSpPr>
            <p:cNvPr id="6" name="Rectangle 5"/>
            <p:cNvSpPr/>
            <p:nvPr/>
          </p:nvSpPr>
          <p:spPr>
            <a:xfrm>
              <a:off x="3788229" y="1560284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788229" y="2010227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8229" y="2460170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788229" y="2910113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788229" y="3360056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533397" y="1553025"/>
              <a:ext cx="718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Stack</a:t>
              </a:r>
              <a:endParaRPr lang="en-GB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082797" y="4347021"/>
            <a:ext cx="4093026" cy="950692"/>
            <a:chOff x="2082797" y="4347021"/>
            <a:chExt cx="4093026" cy="950692"/>
          </a:xfrm>
        </p:grpSpPr>
        <p:sp>
          <p:nvSpPr>
            <p:cNvPr id="11" name="Rectangle 10"/>
            <p:cNvSpPr/>
            <p:nvPr/>
          </p:nvSpPr>
          <p:spPr>
            <a:xfrm>
              <a:off x="2082797" y="4847770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64968" y="4847770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447139" y="4847770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129310" y="4847770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11481" y="4847770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493652" y="4847770"/>
              <a:ext cx="682171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104565" y="4347021"/>
              <a:ext cx="18133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Elimination array</a:t>
              </a:r>
              <a:endParaRPr lang="en-GB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12902" y="2090838"/>
            <a:ext cx="2938954" cy="2571876"/>
            <a:chOff x="512902" y="2090838"/>
            <a:chExt cx="2938954" cy="2571876"/>
          </a:xfrm>
        </p:grpSpPr>
        <p:sp>
          <p:nvSpPr>
            <p:cNvPr id="18" name="Curved Up Arrow 17"/>
            <p:cNvSpPr/>
            <p:nvPr/>
          </p:nvSpPr>
          <p:spPr>
            <a:xfrm rot="5400000">
              <a:off x="-107584" y="2855684"/>
              <a:ext cx="2427516" cy="1186544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851738" y="2090838"/>
              <a:ext cx="16001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Contention on </a:t>
              </a:r>
            </a:p>
            <a:p>
              <a:r>
                <a:rPr lang="en-GB" dirty="0" smtClean="0"/>
                <a:t>the stack?  Try </a:t>
              </a:r>
            </a:p>
            <a:p>
              <a:r>
                <a:rPr lang="en-GB" dirty="0" smtClean="0"/>
                <a:t>the array</a:t>
              </a:r>
              <a:endParaRPr lang="en-GB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346197" y="2256968"/>
            <a:ext cx="2825346" cy="2427516"/>
            <a:chOff x="5346197" y="2256968"/>
            <a:chExt cx="2825346" cy="2427516"/>
          </a:xfrm>
        </p:grpSpPr>
        <p:sp>
          <p:nvSpPr>
            <p:cNvPr id="17" name="Curved Up Arrow 16"/>
            <p:cNvSpPr/>
            <p:nvPr/>
          </p:nvSpPr>
          <p:spPr>
            <a:xfrm rot="16200000">
              <a:off x="6364513" y="2877454"/>
              <a:ext cx="2427516" cy="1186544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346197" y="3761154"/>
              <a:ext cx="139788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 smtClean="0"/>
                <a:t>Don’t get </a:t>
              </a:r>
              <a:br>
                <a:rPr lang="en-GB" dirty="0" smtClean="0"/>
              </a:br>
              <a:r>
                <a:rPr lang="en-GB" dirty="0" smtClean="0"/>
                <a:t>eliminated? </a:t>
              </a:r>
              <a:br>
                <a:rPr lang="en-GB" dirty="0" smtClean="0"/>
              </a:br>
              <a:r>
                <a:rPr lang="en-GB" dirty="0" smtClean="0"/>
                <a:t>Try the stack</a:t>
              </a:r>
              <a:endParaRPr lang="en-GB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547239" y="4847770"/>
            <a:ext cx="4985201" cy="1335314"/>
            <a:chOff x="3547239" y="4847770"/>
            <a:chExt cx="4985201" cy="1335314"/>
          </a:xfrm>
        </p:grpSpPr>
        <p:sp>
          <p:nvSpPr>
            <p:cNvPr id="25" name="Rectangle 24"/>
            <p:cNvSpPr/>
            <p:nvPr/>
          </p:nvSpPr>
          <p:spPr>
            <a:xfrm>
              <a:off x="4339771" y="5733141"/>
              <a:ext cx="4192669" cy="4499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Operation record: Thread, Push/Pop, …</a:t>
              </a:r>
              <a:endParaRPr lang="en-GB" dirty="0"/>
            </a:p>
          </p:txBody>
        </p:sp>
        <p:cxnSp>
          <p:nvCxnSpPr>
            <p:cNvPr id="27" name="Elbow Connector 26"/>
            <p:cNvCxnSpPr>
              <a:endCxn id="25" idx="1"/>
            </p:cNvCxnSpPr>
            <p:nvPr/>
          </p:nvCxnSpPr>
          <p:spPr>
            <a:xfrm rot="16200000" flipH="1">
              <a:off x="3621311" y="5239653"/>
              <a:ext cx="885372" cy="551547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5-Point Star 18"/>
            <p:cNvSpPr/>
            <p:nvPr/>
          </p:nvSpPr>
          <p:spPr>
            <a:xfrm>
              <a:off x="3547239" y="4847770"/>
              <a:ext cx="453694" cy="449943"/>
            </a:xfrm>
            <a:prstGeom prst="star5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8" name="5-Point Star 27"/>
          <p:cNvSpPr/>
          <p:nvPr/>
        </p:nvSpPr>
        <p:spPr>
          <a:xfrm>
            <a:off x="4892630" y="4847770"/>
            <a:ext cx="453694" cy="449943"/>
          </a:xfrm>
          <a:prstGeom prst="star5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5-Point Star 28"/>
          <p:cNvSpPr/>
          <p:nvPr/>
        </p:nvSpPr>
        <p:spPr>
          <a:xfrm>
            <a:off x="4798169" y="4775198"/>
            <a:ext cx="453694" cy="449943"/>
          </a:xfrm>
          <a:prstGeom prst="star5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06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memory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86800" y="6376988"/>
            <a:ext cx="457200" cy="365125"/>
          </a:xfrm>
        </p:spPr>
        <p:txBody>
          <a:bodyPr/>
          <a:lstStyle/>
          <a:p>
            <a:fld id="{2DE773B2-3EED-4E82-9F71-D324A259DCE0}" type="slidenum">
              <a:rPr lang="en-GB" smtClean="0"/>
              <a:pPr/>
              <a:t>63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Deletion revisited: Delete(10)</a:t>
            </a:r>
            <a:endParaRPr lang="en-GB" dirty="0"/>
          </a:p>
        </p:txBody>
      </p:sp>
      <p:grpSp>
        <p:nvGrpSpPr>
          <p:cNvPr id="16" name="Group 15"/>
          <p:cNvGrpSpPr/>
          <p:nvPr/>
        </p:nvGrpSpPr>
        <p:grpSpPr>
          <a:xfrm>
            <a:off x="1447800" y="1884467"/>
            <a:ext cx="6248400" cy="384175"/>
            <a:chOff x="1447800" y="2404745"/>
            <a:chExt cx="6248400" cy="384175"/>
          </a:xfrm>
        </p:grpSpPr>
        <p:grpSp>
          <p:nvGrpSpPr>
            <p:cNvPr id="2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26631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6632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26634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6635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26637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6638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26640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6641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6642" name="Line 18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26643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26644" name="Text Box 20"/>
            <p:cNvSpPr txBox="1">
              <a:spLocks noChangeArrowheads="1"/>
            </p:cNvSpPr>
            <p:nvPr/>
          </p:nvSpPr>
          <p:spPr bwMode="auto">
            <a:xfrm>
              <a:off x="3228975" y="2452370"/>
              <a:ext cx="4540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26645" name="Text Box 21"/>
            <p:cNvSpPr txBox="1">
              <a:spLocks noChangeArrowheads="1"/>
            </p:cNvSpPr>
            <p:nvPr/>
          </p:nvSpPr>
          <p:spPr bwMode="auto">
            <a:xfrm>
              <a:off x="5067300" y="2436495"/>
              <a:ext cx="4540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26646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26648" name="Line 24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26647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447800" y="3205267"/>
            <a:ext cx="6248400" cy="386178"/>
            <a:chOff x="1447800" y="3725545"/>
            <a:chExt cx="6248400" cy="386178"/>
          </a:xfrm>
        </p:grpSpPr>
        <p:grpSp>
          <p:nvGrpSpPr>
            <p:cNvPr id="47" name="Group 6"/>
            <p:cNvGrpSpPr>
              <a:grpSpLocks/>
            </p:cNvGrpSpPr>
            <p:nvPr/>
          </p:nvGrpSpPr>
          <p:grpSpPr bwMode="auto">
            <a:xfrm>
              <a:off x="5105400" y="3725545"/>
              <a:ext cx="762000" cy="381000"/>
              <a:chOff x="912" y="2688"/>
              <a:chExt cx="480" cy="240"/>
            </a:xfrm>
          </p:grpSpPr>
          <p:sp>
            <p:nvSpPr>
              <p:cNvPr id="48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9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0" name="Group 9"/>
            <p:cNvGrpSpPr>
              <a:grpSpLocks/>
            </p:cNvGrpSpPr>
            <p:nvPr/>
          </p:nvGrpSpPr>
          <p:grpSpPr bwMode="auto">
            <a:xfrm>
              <a:off x="1447800" y="3725545"/>
              <a:ext cx="762000" cy="381000"/>
              <a:chOff x="912" y="2688"/>
              <a:chExt cx="480" cy="240"/>
            </a:xfrm>
          </p:grpSpPr>
          <p:sp>
            <p:nvSpPr>
              <p:cNvPr id="51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3" name="Group 12"/>
            <p:cNvGrpSpPr>
              <a:grpSpLocks/>
            </p:cNvGrpSpPr>
            <p:nvPr/>
          </p:nvGrpSpPr>
          <p:grpSpPr bwMode="auto">
            <a:xfrm>
              <a:off x="3276600" y="3725545"/>
              <a:ext cx="762000" cy="381000"/>
              <a:chOff x="912" y="2688"/>
              <a:chExt cx="480" cy="240"/>
            </a:xfrm>
          </p:grpSpPr>
          <p:sp>
            <p:nvSpPr>
              <p:cNvPr id="54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5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6" name="Group 15"/>
            <p:cNvGrpSpPr>
              <a:grpSpLocks/>
            </p:cNvGrpSpPr>
            <p:nvPr/>
          </p:nvGrpSpPr>
          <p:grpSpPr bwMode="auto">
            <a:xfrm>
              <a:off x="6934200" y="3725545"/>
              <a:ext cx="762000" cy="381000"/>
              <a:chOff x="912" y="2688"/>
              <a:chExt cx="480" cy="240"/>
            </a:xfrm>
          </p:grpSpPr>
          <p:sp>
            <p:nvSpPr>
              <p:cNvPr id="57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8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59" name="Line 18"/>
            <p:cNvSpPr>
              <a:spLocks noChangeShapeType="1"/>
            </p:cNvSpPr>
            <p:nvPr/>
          </p:nvSpPr>
          <p:spPr bwMode="auto">
            <a:xfrm flipV="1">
              <a:off x="3886200" y="39255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Text Box 19"/>
            <p:cNvSpPr txBox="1">
              <a:spLocks noChangeArrowheads="1"/>
            </p:cNvSpPr>
            <p:nvPr/>
          </p:nvSpPr>
          <p:spPr bwMode="auto">
            <a:xfrm>
              <a:off x="1447800" y="37731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H</a:t>
              </a:r>
              <a:endParaRPr lang="en-GB" sz="1600" i="1"/>
            </a:p>
          </p:txBody>
        </p:sp>
        <p:sp>
          <p:nvSpPr>
            <p:cNvPr id="61" name="Text Box 20"/>
            <p:cNvSpPr txBox="1">
              <a:spLocks noChangeArrowheads="1"/>
            </p:cNvSpPr>
            <p:nvPr/>
          </p:nvSpPr>
          <p:spPr bwMode="auto">
            <a:xfrm>
              <a:off x="3228976" y="3773169"/>
              <a:ext cx="657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62" name="Text Box 21"/>
            <p:cNvSpPr txBox="1">
              <a:spLocks noChangeArrowheads="1"/>
            </p:cNvSpPr>
            <p:nvPr/>
          </p:nvSpPr>
          <p:spPr bwMode="auto">
            <a:xfrm>
              <a:off x="5067300" y="3757295"/>
              <a:ext cx="6476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30</a:t>
              </a:r>
              <a:endParaRPr lang="en-GB" sz="1600" i="1" dirty="0"/>
            </a:p>
          </p:txBody>
        </p:sp>
        <p:sp>
          <p:nvSpPr>
            <p:cNvPr id="63" name="Text Box 22"/>
            <p:cNvSpPr txBox="1">
              <a:spLocks noChangeArrowheads="1"/>
            </p:cNvSpPr>
            <p:nvPr/>
          </p:nvSpPr>
          <p:spPr bwMode="auto">
            <a:xfrm>
              <a:off x="6934200" y="37731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64" name="Line 24"/>
            <p:cNvSpPr>
              <a:spLocks noChangeShapeType="1"/>
            </p:cNvSpPr>
            <p:nvPr/>
          </p:nvSpPr>
          <p:spPr bwMode="auto">
            <a:xfrm flipV="1">
              <a:off x="2057400" y="39255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Line 23"/>
            <p:cNvSpPr>
              <a:spLocks noChangeShapeType="1"/>
            </p:cNvSpPr>
            <p:nvPr/>
          </p:nvSpPr>
          <p:spPr bwMode="auto">
            <a:xfrm flipV="1">
              <a:off x="5715000" y="39255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AutoShape 94"/>
            <p:cNvSpPr>
              <a:spLocks noChangeArrowheads="1"/>
            </p:cNvSpPr>
            <p:nvPr/>
          </p:nvSpPr>
          <p:spPr bwMode="auto">
            <a:xfrm>
              <a:off x="3657600" y="3728720"/>
              <a:ext cx="381000" cy="381000"/>
            </a:xfrm>
            <a:prstGeom prst="roundRect">
              <a:avLst>
                <a:gd name="adj" fmla="val 16667"/>
              </a:avLst>
            </a:prstGeom>
            <a:solidFill>
              <a:schemeClr val="tx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447800" y="4597187"/>
            <a:ext cx="6248400" cy="1320800"/>
            <a:chOff x="1447800" y="5117465"/>
            <a:chExt cx="6248400" cy="1320800"/>
          </a:xfrm>
        </p:grpSpPr>
        <p:grpSp>
          <p:nvGrpSpPr>
            <p:cNvPr id="67" name="Group 6"/>
            <p:cNvGrpSpPr>
              <a:grpSpLocks/>
            </p:cNvGrpSpPr>
            <p:nvPr/>
          </p:nvGrpSpPr>
          <p:grpSpPr bwMode="auto">
            <a:xfrm>
              <a:off x="5105400" y="5117465"/>
              <a:ext cx="762000" cy="381000"/>
              <a:chOff x="912" y="2688"/>
              <a:chExt cx="480" cy="240"/>
            </a:xfrm>
          </p:grpSpPr>
          <p:sp>
            <p:nvSpPr>
              <p:cNvPr id="68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9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0" name="Group 9"/>
            <p:cNvGrpSpPr>
              <a:grpSpLocks/>
            </p:cNvGrpSpPr>
            <p:nvPr/>
          </p:nvGrpSpPr>
          <p:grpSpPr bwMode="auto">
            <a:xfrm>
              <a:off x="1447800" y="5117465"/>
              <a:ext cx="762000" cy="381000"/>
              <a:chOff x="912" y="2688"/>
              <a:chExt cx="480" cy="240"/>
            </a:xfrm>
          </p:grpSpPr>
          <p:sp>
            <p:nvSpPr>
              <p:cNvPr id="71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3" name="Group 12"/>
            <p:cNvGrpSpPr>
              <a:grpSpLocks/>
            </p:cNvGrpSpPr>
            <p:nvPr/>
          </p:nvGrpSpPr>
          <p:grpSpPr bwMode="auto">
            <a:xfrm>
              <a:off x="3276600" y="5117465"/>
              <a:ext cx="762000" cy="381000"/>
              <a:chOff x="912" y="2688"/>
              <a:chExt cx="480" cy="240"/>
            </a:xfrm>
          </p:grpSpPr>
          <p:sp>
            <p:nvSpPr>
              <p:cNvPr id="74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5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6" name="Group 15"/>
            <p:cNvGrpSpPr>
              <a:grpSpLocks/>
            </p:cNvGrpSpPr>
            <p:nvPr/>
          </p:nvGrpSpPr>
          <p:grpSpPr bwMode="auto">
            <a:xfrm>
              <a:off x="6934200" y="5117465"/>
              <a:ext cx="762000" cy="381000"/>
              <a:chOff x="912" y="2688"/>
              <a:chExt cx="480" cy="240"/>
            </a:xfrm>
          </p:grpSpPr>
          <p:sp>
            <p:nvSpPr>
              <p:cNvPr id="77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8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79" name="Line 18"/>
            <p:cNvSpPr>
              <a:spLocks noChangeShapeType="1"/>
            </p:cNvSpPr>
            <p:nvPr/>
          </p:nvSpPr>
          <p:spPr bwMode="auto">
            <a:xfrm flipV="1">
              <a:off x="3886200" y="531749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Text Box 19"/>
            <p:cNvSpPr txBox="1">
              <a:spLocks noChangeArrowheads="1"/>
            </p:cNvSpPr>
            <p:nvPr/>
          </p:nvSpPr>
          <p:spPr bwMode="auto">
            <a:xfrm>
              <a:off x="1447800" y="516509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H</a:t>
              </a:r>
              <a:endParaRPr lang="en-GB" sz="1600" i="1"/>
            </a:p>
          </p:txBody>
        </p:sp>
        <p:sp>
          <p:nvSpPr>
            <p:cNvPr id="81" name="Text Box 20"/>
            <p:cNvSpPr txBox="1">
              <a:spLocks noChangeArrowheads="1"/>
            </p:cNvSpPr>
            <p:nvPr/>
          </p:nvSpPr>
          <p:spPr bwMode="auto">
            <a:xfrm>
              <a:off x="3228976" y="5165089"/>
              <a:ext cx="4540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82" name="Text Box 21"/>
            <p:cNvSpPr txBox="1">
              <a:spLocks noChangeArrowheads="1"/>
            </p:cNvSpPr>
            <p:nvPr/>
          </p:nvSpPr>
          <p:spPr bwMode="auto">
            <a:xfrm>
              <a:off x="5067301" y="5149214"/>
              <a:ext cx="4540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30</a:t>
              </a:r>
              <a:endParaRPr lang="en-GB" sz="1600" i="1" dirty="0"/>
            </a:p>
          </p:txBody>
        </p:sp>
        <p:sp>
          <p:nvSpPr>
            <p:cNvPr id="83" name="Text Box 22"/>
            <p:cNvSpPr txBox="1">
              <a:spLocks noChangeArrowheads="1"/>
            </p:cNvSpPr>
            <p:nvPr/>
          </p:nvSpPr>
          <p:spPr bwMode="auto">
            <a:xfrm>
              <a:off x="6934200" y="516509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86" name="Line 23"/>
            <p:cNvSpPr>
              <a:spLocks noChangeShapeType="1"/>
            </p:cNvSpPr>
            <p:nvPr/>
          </p:nvSpPr>
          <p:spPr bwMode="auto">
            <a:xfrm flipV="1">
              <a:off x="5715000" y="531749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AutoShape 94"/>
            <p:cNvSpPr>
              <a:spLocks noChangeArrowheads="1"/>
            </p:cNvSpPr>
            <p:nvPr/>
          </p:nvSpPr>
          <p:spPr bwMode="auto">
            <a:xfrm>
              <a:off x="3657600" y="5120640"/>
              <a:ext cx="381000" cy="381000"/>
            </a:xfrm>
            <a:prstGeom prst="roundRect">
              <a:avLst>
                <a:gd name="adj" fmla="val 16667"/>
              </a:avLst>
            </a:prstGeom>
            <a:solidFill>
              <a:schemeClr val="tx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8" name="Freeform 167"/>
            <p:cNvSpPr>
              <a:spLocks/>
            </p:cNvSpPr>
            <p:nvPr/>
          </p:nvSpPr>
          <p:spPr bwMode="auto">
            <a:xfrm>
              <a:off x="2057400" y="5307965"/>
              <a:ext cx="3200400" cy="1130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" y="576"/>
                </a:cxn>
                <a:cxn ang="0">
                  <a:pos x="1728" y="624"/>
                </a:cxn>
                <a:cxn ang="0">
                  <a:pos x="2016" y="48"/>
                </a:cxn>
              </a:cxnLst>
              <a:rect l="0" t="0" r="r" b="b"/>
              <a:pathLst>
                <a:path w="2016" h="712">
                  <a:moveTo>
                    <a:pt x="0" y="0"/>
                  </a:moveTo>
                  <a:cubicBezTo>
                    <a:pt x="144" y="236"/>
                    <a:pt x="288" y="472"/>
                    <a:pt x="576" y="576"/>
                  </a:cubicBezTo>
                  <a:cubicBezTo>
                    <a:pt x="864" y="680"/>
                    <a:pt x="1488" y="712"/>
                    <a:pt x="1728" y="624"/>
                  </a:cubicBezTo>
                  <a:cubicBezTo>
                    <a:pt x="1968" y="536"/>
                    <a:pt x="1992" y="292"/>
                    <a:pt x="2016" y="48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9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64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03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De-allocate to the OS?</a:t>
            </a:r>
            <a:endParaRPr lang="en-GB" dirty="0"/>
          </a:p>
        </p:txBody>
      </p:sp>
      <p:grpSp>
        <p:nvGrpSpPr>
          <p:cNvPr id="67" name="Group 6"/>
          <p:cNvGrpSpPr>
            <a:grpSpLocks/>
          </p:cNvGrpSpPr>
          <p:nvPr/>
        </p:nvGrpSpPr>
        <p:grpSpPr bwMode="auto">
          <a:xfrm>
            <a:off x="5105400" y="3195306"/>
            <a:ext cx="762000" cy="381000"/>
            <a:chOff x="912" y="2688"/>
            <a:chExt cx="480" cy="240"/>
          </a:xfrm>
        </p:grpSpPr>
        <p:sp>
          <p:nvSpPr>
            <p:cNvPr id="68" name="AutoShape 7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69" name="Line 8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70" name="Group 9"/>
          <p:cNvGrpSpPr>
            <a:grpSpLocks/>
          </p:cNvGrpSpPr>
          <p:nvPr/>
        </p:nvGrpSpPr>
        <p:grpSpPr bwMode="auto">
          <a:xfrm>
            <a:off x="1447800" y="3195306"/>
            <a:ext cx="762000" cy="381000"/>
            <a:chOff x="912" y="2688"/>
            <a:chExt cx="480" cy="240"/>
          </a:xfrm>
        </p:grpSpPr>
        <p:sp>
          <p:nvSpPr>
            <p:cNvPr id="71" name="AutoShape 10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72" name="Line 1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76" name="Group 15"/>
          <p:cNvGrpSpPr>
            <a:grpSpLocks/>
          </p:cNvGrpSpPr>
          <p:nvPr/>
        </p:nvGrpSpPr>
        <p:grpSpPr bwMode="auto">
          <a:xfrm>
            <a:off x="6934200" y="3195306"/>
            <a:ext cx="762000" cy="381000"/>
            <a:chOff x="912" y="2688"/>
            <a:chExt cx="480" cy="240"/>
          </a:xfrm>
        </p:grpSpPr>
        <p:sp>
          <p:nvSpPr>
            <p:cNvPr id="77" name="AutoShape 16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78" name="Line 17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80" name="Text Box 19"/>
          <p:cNvSpPr txBox="1">
            <a:spLocks noChangeArrowheads="1"/>
          </p:cNvSpPr>
          <p:nvPr/>
        </p:nvSpPr>
        <p:spPr bwMode="auto">
          <a:xfrm>
            <a:off x="1447800" y="3242931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82" name="Text Box 21"/>
          <p:cNvSpPr txBox="1">
            <a:spLocks noChangeArrowheads="1"/>
          </p:cNvSpPr>
          <p:nvPr/>
        </p:nvSpPr>
        <p:spPr bwMode="auto">
          <a:xfrm>
            <a:off x="5067300" y="3227056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30</a:t>
            </a:r>
            <a:endParaRPr lang="en-GB" sz="1600" i="1"/>
          </a:p>
        </p:txBody>
      </p:sp>
      <p:sp>
        <p:nvSpPr>
          <p:cNvPr id="83" name="Text Box 22"/>
          <p:cNvSpPr txBox="1">
            <a:spLocks noChangeArrowheads="1"/>
          </p:cNvSpPr>
          <p:nvPr/>
        </p:nvSpPr>
        <p:spPr bwMode="auto">
          <a:xfrm>
            <a:off x="6934200" y="3242931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sp>
        <p:nvSpPr>
          <p:cNvPr id="86" name="Line 23"/>
          <p:cNvSpPr>
            <a:spLocks noChangeShapeType="1"/>
          </p:cNvSpPr>
          <p:nvPr/>
        </p:nvSpPr>
        <p:spPr bwMode="auto">
          <a:xfrm flipV="1">
            <a:off x="5715000" y="3395331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3228976" y="3195306"/>
            <a:ext cx="1876424" cy="386179"/>
            <a:chOff x="3228976" y="2689225"/>
            <a:chExt cx="1876424" cy="386179"/>
          </a:xfrm>
        </p:grpSpPr>
        <p:grpSp>
          <p:nvGrpSpPr>
            <p:cNvPr id="73" name="Group 12"/>
            <p:cNvGrpSpPr>
              <a:grpSpLocks/>
            </p:cNvGrpSpPr>
            <p:nvPr/>
          </p:nvGrpSpPr>
          <p:grpSpPr bwMode="auto">
            <a:xfrm>
              <a:off x="3276600" y="2689225"/>
              <a:ext cx="762000" cy="381000"/>
              <a:chOff x="912" y="2688"/>
              <a:chExt cx="480" cy="240"/>
            </a:xfrm>
          </p:grpSpPr>
          <p:sp>
            <p:nvSpPr>
              <p:cNvPr id="74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5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79" name="Line 18"/>
            <p:cNvSpPr>
              <a:spLocks noChangeShapeType="1"/>
            </p:cNvSpPr>
            <p:nvPr/>
          </p:nvSpPr>
          <p:spPr bwMode="auto">
            <a:xfrm flipV="1">
              <a:off x="3886200" y="288925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 Box 20"/>
            <p:cNvSpPr txBox="1">
              <a:spLocks noChangeArrowheads="1"/>
            </p:cNvSpPr>
            <p:nvPr/>
          </p:nvSpPr>
          <p:spPr bwMode="auto">
            <a:xfrm>
              <a:off x="3228976" y="2736850"/>
              <a:ext cx="6191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87" name="AutoShape 94"/>
            <p:cNvSpPr>
              <a:spLocks noChangeArrowheads="1"/>
            </p:cNvSpPr>
            <p:nvPr/>
          </p:nvSpPr>
          <p:spPr bwMode="auto">
            <a:xfrm>
              <a:off x="3657600" y="2692400"/>
              <a:ext cx="381000" cy="381000"/>
            </a:xfrm>
            <a:prstGeom prst="roundRect">
              <a:avLst>
                <a:gd name="adj" fmla="val 16667"/>
              </a:avLst>
            </a:prstGeom>
            <a:solidFill>
              <a:schemeClr val="tx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88" name="Freeform 167"/>
          <p:cNvSpPr>
            <a:spLocks/>
          </p:cNvSpPr>
          <p:nvPr/>
        </p:nvSpPr>
        <p:spPr bwMode="auto">
          <a:xfrm>
            <a:off x="2057400" y="3385806"/>
            <a:ext cx="3200400" cy="113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" y="576"/>
              </a:cxn>
              <a:cxn ang="0">
                <a:pos x="1728" y="624"/>
              </a:cxn>
              <a:cxn ang="0">
                <a:pos x="2016" y="48"/>
              </a:cxn>
            </a:cxnLst>
            <a:rect l="0" t="0" r="r" b="b"/>
            <a:pathLst>
              <a:path w="2016" h="712">
                <a:moveTo>
                  <a:pt x="0" y="0"/>
                </a:moveTo>
                <a:cubicBezTo>
                  <a:pt x="144" y="236"/>
                  <a:pt x="288" y="472"/>
                  <a:pt x="576" y="576"/>
                </a:cubicBezTo>
                <a:cubicBezTo>
                  <a:pt x="864" y="680"/>
                  <a:pt x="1488" y="712"/>
                  <a:pt x="1728" y="624"/>
                </a:cubicBezTo>
                <a:cubicBezTo>
                  <a:pt x="1968" y="536"/>
                  <a:pt x="1992" y="292"/>
                  <a:pt x="2016" y="48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026" name="Picture 2" descr="C:\Users\tharris\AppData\Local\Microsoft\Windows\Temporary Internet Files\Content.IE5\AWE5AFJ5\MC900436397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785731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" name="AutoShape 78"/>
          <p:cNvSpPr>
            <a:spLocks noChangeArrowheads="1"/>
          </p:cNvSpPr>
          <p:nvPr/>
        </p:nvSpPr>
        <p:spPr bwMode="auto">
          <a:xfrm>
            <a:off x="2856547" y="2328531"/>
            <a:ext cx="1219200" cy="914400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dirty="0" smtClean="0"/>
              <a:t>Search(20)</a:t>
            </a:r>
            <a:endParaRPr lang="en-GB" sz="1600" dirty="0"/>
          </a:p>
        </p:txBody>
      </p:sp>
      <p:sp>
        <p:nvSpPr>
          <p:cNvPr id="32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65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783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Re-use as something else?</a:t>
            </a:r>
            <a:endParaRPr lang="en-GB" dirty="0"/>
          </a:p>
        </p:txBody>
      </p:sp>
      <p:grpSp>
        <p:nvGrpSpPr>
          <p:cNvPr id="67" name="Group 6"/>
          <p:cNvGrpSpPr>
            <a:grpSpLocks/>
          </p:cNvGrpSpPr>
          <p:nvPr/>
        </p:nvGrpSpPr>
        <p:grpSpPr bwMode="auto">
          <a:xfrm>
            <a:off x="5105400" y="3195306"/>
            <a:ext cx="762000" cy="381000"/>
            <a:chOff x="912" y="2688"/>
            <a:chExt cx="480" cy="240"/>
          </a:xfrm>
        </p:grpSpPr>
        <p:sp>
          <p:nvSpPr>
            <p:cNvPr id="68" name="AutoShape 7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69" name="Line 8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70" name="Group 9"/>
          <p:cNvGrpSpPr>
            <a:grpSpLocks/>
          </p:cNvGrpSpPr>
          <p:nvPr/>
        </p:nvGrpSpPr>
        <p:grpSpPr bwMode="auto">
          <a:xfrm>
            <a:off x="1447800" y="3195306"/>
            <a:ext cx="762000" cy="381000"/>
            <a:chOff x="912" y="2688"/>
            <a:chExt cx="480" cy="240"/>
          </a:xfrm>
        </p:grpSpPr>
        <p:sp>
          <p:nvSpPr>
            <p:cNvPr id="71" name="AutoShape 10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72" name="Line 1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76" name="Group 15"/>
          <p:cNvGrpSpPr>
            <a:grpSpLocks/>
          </p:cNvGrpSpPr>
          <p:nvPr/>
        </p:nvGrpSpPr>
        <p:grpSpPr bwMode="auto">
          <a:xfrm>
            <a:off x="6934200" y="3195306"/>
            <a:ext cx="762000" cy="381000"/>
            <a:chOff x="912" y="2688"/>
            <a:chExt cx="480" cy="240"/>
          </a:xfrm>
        </p:grpSpPr>
        <p:sp>
          <p:nvSpPr>
            <p:cNvPr id="77" name="AutoShape 16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78" name="Line 17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80" name="Text Box 19"/>
          <p:cNvSpPr txBox="1">
            <a:spLocks noChangeArrowheads="1"/>
          </p:cNvSpPr>
          <p:nvPr/>
        </p:nvSpPr>
        <p:spPr bwMode="auto">
          <a:xfrm>
            <a:off x="1447800" y="3242931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82" name="Text Box 21"/>
          <p:cNvSpPr txBox="1">
            <a:spLocks noChangeArrowheads="1"/>
          </p:cNvSpPr>
          <p:nvPr/>
        </p:nvSpPr>
        <p:spPr bwMode="auto">
          <a:xfrm>
            <a:off x="5067300" y="3227056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30</a:t>
            </a:r>
            <a:endParaRPr lang="en-GB" sz="1600" i="1"/>
          </a:p>
        </p:txBody>
      </p:sp>
      <p:sp>
        <p:nvSpPr>
          <p:cNvPr id="83" name="Text Box 22"/>
          <p:cNvSpPr txBox="1">
            <a:spLocks noChangeArrowheads="1"/>
          </p:cNvSpPr>
          <p:nvPr/>
        </p:nvSpPr>
        <p:spPr bwMode="auto">
          <a:xfrm>
            <a:off x="6934200" y="3242931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sp>
        <p:nvSpPr>
          <p:cNvPr id="86" name="Line 23"/>
          <p:cNvSpPr>
            <a:spLocks noChangeShapeType="1"/>
          </p:cNvSpPr>
          <p:nvPr/>
        </p:nvSpPr>
        <p:spPr bwMode="auto">
          <a:xfrm flipV="1">
            <a:off x="5715000" y="3395331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3228975" y="3195306"/>
            <a:ext cx="1876425" cy="386179"/>
            <a:chOff x="3228975" y="2689225"/>
            <a:chExt cx="1876425" cy="386179"/>
          </a:xfrm>
        </p:grpSpPr>
        <p:grpSp>
          <p:nvGrpSpPr>
            <p:cNvPr id="73" name="Group 12"/>
            <p:cNvGrpSpPr>
              <a:grpSpLocks/>
            </p:cNvGrpSpPr>
            <p:nvPr/>
          </p:nvGrpSpPr>
          <p:grpSpPr bwMode="auto">
            <a:xfrm>
              <a:off x="3276600" y="2689225"/>
              <a:ext cx="762000" cy="381000"/>
              <a:chOff x="912" y="2688"/>
              <a:chExt cx="480" cy="240"/>
            </a:xfrm>
          </p:grpSpPr>
          <p:sp>
            <p:nvSpPr>
              <p:cNvPr id="74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5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79" name="Line 18"/>
            <p:cNvSpPr>
              <a:spLocks noChangeShapeType="1"/>
            </p:cNvSpPr>
            <p:nvPr/>
          </p:nvSpPr>
          <p:spPr bwMode="auto">
            <a:xfrm flipV="1">
              <a:off x="3886200" y="288925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 Box 20"/>
            <p:cNvSpPr txBox="1">
              <a:spLocks noChangeArrowheads="1"/>
            </p:cNvSpPr>
            <p:nvPr/>
          </p:nvSpPr>
          <p:spPr bwMode="auto">
            <a:xfrm>
              <a:off x="3228975" y="2736850"/>
              <a:ext cx="58316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87" name="AutoShape 94"/>
            <p:cNvSpPr>
              <a:spLocks noChangeArrowheads="1"/>
            </p:cNvSpPr>
            <p:nvPr/>
          </p:nvSpPr>
          <p:spPr bwMode="auto">
            <a:xfrm>
              <a:off x="3657600" y="2692400"/>
              <a:ext cx="381000" cy="381000"/>
            </a:xfrm>
            <a:prstGeom prst="roundRect">
              <a:avLst>
                <a:gd name="adj" fmla="val 16667"/>
              </a:avLst>
            </a:prstGeom>
            <a:solidFill>
              <a:schemeClr val="tx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88" name="Freeform 167"/>
          <p:cNvSpPr>
            <a:spLocks/>
          </p:cNvSpPr>
          <p:nvPr/>
        </p:nvSpPr>
        <p:spPr bwMode="auto">
          <a:xfrm>
            <a:off x="2057400" y="3385806"/>
            <a:ext cx="3200400" cy="113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" y="576"/>
              </a:cxn>
              <a:cxn ang="0">
                <a:pos x="1728" y="624"/>
              </a:cxn>
              <a:cxn ang="0">
                <a:pos x="2016" y="48"/>
              </a:cxn>
            </a:cxnLst>
            <a:rect l="0" t="0" r="r" b="b"/>
            <a:pathLst>
              <a:path w="2016" h="712">
                <a:moveTo>
                  <a:pt x="0" y="0"/>
                </a:moveTo>
                <a:cubicBezTo>
                  <a:pt x="144" y="236"/>
                  <a:pt x="288" y="472"/>
                  <a:pt x="576" y="576"/>
                </a:cubicBezTo>
                <a:cubicBezTo>
                  <a:pt x="864" y="680"/>
                  <a:pt x="1488" y="712"/>
                  <a:pt x="1728" y="624"/>
                </a:cubicBezTo>
                <a:cubicBezTo>
                  <a:pt x="1968" y="536"/>
                  <a:pt x="1992" y="292"/>
                  <a:pt x="2016" y="48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3228974" y="3193469"/>
            <a:ext cx="1011973" cy="386179"/>
            <a:chOff x="3228974" y="2689225"/>
            <a:chExt cx="1011973" cy="386179"/>
          </a:xfrm>
        </p:grpSpPr>
        <p:grpSp>
          <p:nvGrpSpPr>
            <p:cNvPr id="27" name="Group 12"/>
            <p:cNvGrpSpPr>
              <a:grpSpLocks/>
            </p:cNvGrpSpPr>
            <p:nvPr/>
          </p:nvGrpSpPr>
          <p:grpSpPr bwMode="auto">
            <a:xfrm>
              <a:off x="3276600" y="2689225"/>
              <a:ext cx="762000" cy="381000"/>
              <a:chOff x="912" y="2688"/>
              <a:chExt cx="480" cy="240"/>
            </a:xfrm>
          </p:grpSpPr>
          <p:sp>
            <p:nvSpPr>
              <p:cNvPr id="31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2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9" name="Text Box 20"/>
            <p:cNvSpPr txBox="1">
              <a:spLocks noChangeArrowheads="1"/>
            </p:cNvSpPr>
            <p:nvPr/>
          </p:nvSpPr>
          <p:spPr bwMode="auto">
            <a:xfrm>
              <a:off x="3228974" y="2736849"/>
              <a:ext cx="58317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 smtClean="0"/>
                <a:t>100</a:t>
              </a:r>
              <a:endParaRPr lang="en-GB" sz="1600" i="1" dirty="0"/>
            </a:p>
          </p:txBody>
        </p:sp>
        <p:sp>
          <p:nvSpPr>
            <p:cNvPr id="33" name="Text Box 20"/>
            <p:cNvSpPr txBox="1">
              <a:spLocks noChangeArrowheads="1"/>
            </p:cNvSpPr>
            <p:nvPr/>
          </p:nvSpPr>
          <p:spPr bwMode="auto">
            <a:xfrm>
              <a:off x="3594516" y="2736850"/>
              <a:ext cx="64643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 smtClean="0"/>
                <a:t>200</a:t>
              </a:r>
              <a:endParaRPr lang="en-GB" sz="1600" i="1" dirty="0"/>
            </a:p>
          </p:txBody>
        </p:sp>
      </p:grpSp>
      <p:sp>
        <p:nvSpPr>
          <p:cNvPr id="84" name="AutoShape 78"/>
          <p:cNvSpPr>
            <a:spLocks noChangeArrowheads="1"/>
          </p:cNvSpPr>
          <p:nvPr/>
        </p:nvSpPr>
        <p:spPr bwMode="auto">
          <a:xfrm>
            <a:off x="2856547" y="2328531"/>
            <a:ext cx="1219200" cy="914400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dirty="0" smtClean="0"/>
              <a:t>Search(20)</a:t>
            </a:r>
            <a:endParaRPr lang="en-GB" sz="1600" dirty="0"/>
          </a:p>
        </p:txBody>
      </p:sp>
      <p:sp>
        <p:nvSpPr>
          <p:cNvPr id="2" name="Freeform 1"/>
          <p:cNvSpPr/>
          <p:nvPr/>
        </p:nvSpPr>
        <p:spPr>
          <a:xfrm>
            <a:off x="3812146" y="3548116"/>
            <a:ext cx="4700789" cy="2155660"/>
          </a:xfrm>
          <a:custGeom>
            <a:avLst/>
            <a:gdLst>
              <a:gd name="connsiteX0" fmla="*/ 0 w 4700789"/>
              <a:gd name="connsiteY0" fmla="*/ 0 h 2155660"/>
              <a:gd name="connsiteX1" fmla="*/ 579550 w 4700789"/>
              <a:gd name="connsiteY1" fmla="*/ 1674253 h 2155660"/>
              <a:gd name="connsiteX2" fmla="*/ 2047741 w 4700789"/>
              <a:gd name="connsiteY2" fmla="*/ 2112135 h 2155660"/>
              <a:gd name="connsiteX3" fmla="*/ 2279561 w 4700789"/>
              <a:gd name="connsiteY3" fmla="*/ 811369 h 2155660"/>
              <a:gd name="connsiteX4" fmla="*/ 3940936 w 4700789"/>
              <a:gd name="connsiteY4" fmla="*/ 1107583 h 2155660"/>
              <a:gd name="connsiteX5" fmla="*/ 4700789 w 4700789"/>
              <a:gd name="connsiteY5" fmla="*/ 412124 h 2155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00789" h="2155660">
                <a:moveTo>
                  <a:pt x="0" y="0"/>
                </a:moveTo>
                <a:cubicBezTo>
                  <a:pt x="119130" y="661115"/>
                  <a:pt x="238260" y="1322231"/>
                  <a:pt x="579550" y="1674253"/>
                </a:cubicBezTo>
                <a:cubicBezTo>
                  <a:pt x="920840" y="2026275"/>
                  <a:pt x="1764406" y="2255949"/>
                  <a:pt x="2047741" y="2112135"/>
                </a:cubicBezTo>
                <a:cubicBezTo>
                  <a:pt x="2331076" y="1968321"/>
                  <a:pt x="1964029" y="978794"/>
                  <a:pt x="2279561" y="811369"/>
                </a:cubicBezTo>
                <a:cubicBezTo>
                  <a:pt x="2595093" y="643944"/>
                  <a:pt x="3537398" y="1174124"/>
                  <a:pt x="3940936" y="1107583"/>
                </a:cubicBezTo>
                <a:cubicBezTo>
                  <a:pt x="4344474" y="1041042"/>
                  <a:pt x="4522631" y="726583"/>
                  <a:pt x="4700789" y="412124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026" name="Picture 2" descr="C:\Users\tharris\AppData\Local\Microsoft\Windows\Temporary Internet Files\Content.IE5\AWE5AFJ5\MC900436397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2514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66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852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Re-use as a list node?</a:t>
            </a:r>
            <a:endParaRPr lang="en-GB" dirty="0"/>
          </a:p>
        </p:txBody>
      </p:sp>
      <p:grpSp>
        <p:nvGrpSpPr>
          <p:cNvPr id="67" name="Group 6"/>
          <p:cNvGrpSpPr>
            <a:grpSpLocks/>
          </p:cNvGrpSpPr>
          <p:nvPr/>
        </p:nvGrpSpPr>
        <p:grpSpPr bwMode="auto">
          <a:xfrm>
            <a:off x="5105400" y="3195306"/>
            <a:ext cx="762000" cy="381000"/>
            <a:chOff x="912" y="2688"/>
            <a:chExt cx="480" cy="240"/>
          </a:xfrm>
        </p:grpSpPr>
        <p:sp>
          <p:nvSpPr>
            <p:cNvPr id="68" name="AutoShape 7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69" name="Line 8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70" name="Group 9"/>
          <p:cNvGrpSpPr>
            <a:grpSpLocks/>
          </p:cNvGrpSpPr>
          <p:nvPr/>
        </p:nvGrpSpPr>
        <p:grpSpPr bwMode="auto">
          <a:xfrm>
            <a:off x="1447800" y="3195306"/>
            <a:ext cx="762000" cy="381000"/>
            <a:chOff x="912" y="2688"/>
            <a:chExt cx="480" cy="240"/>
          </a:xfrm>
        </p:grpSpPr>
        <p:sp>
          <p:nvSpPr>
            <p:cNvPr id="71" name="AutoShape 10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72" name="Line 1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76" name="Group 15"/>
          <p:cNvGrpSpPr>
            <a:grpSpLocks/>
          </p:cNvGrpSpPr>
          <p:nvPr/>
        </p:nvGrpSpPr>
        <p:grpSpPr bwMode="auto">
          <a:xfrm>
            <a:off x="6934200" y="3195306"/>
            <a:ext cx="762000" cy="381000"/>
            <a:chOff x="912" y="2688"/>
            <a:chExt cx="480" cy="240"/>
          </a:xfrm>
        </p:grpSpPr>
        <p:sp>
          <p:nvSpPr>
            <p:cNvPr id="77" name="AutoShape 16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78" name="Line 17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80" name="Text Box 19"/>
          <p:cNvSpPr txBox="1">
            <a:spLocks noChangeArrowheads="1"/>
          </p:cNvSpPr>
          <p:nvPr/>
        </p:nvSpPr>
        <p:spPr bwMode="auto">
          <a:xfrm>
            <a:off x="1447800" y="3242931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82" name="Text Box 21"/>
          <p:cNvSpPr txBox="1">
            <a:spLocks noChangeArrowheads="1"/>
          </p:cNvSpPr>
          <p:nvPr/>
        </p:nvSpPr>
        <p:spPr bwMode="auto">
          <a:xfrm>
            <a:off x="5067300" y="3227056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30</a:t>
            </a:r>
            <a:endParaRPr lang="en-GB" sz="1600" i="1"/>
          </a:p>
        </p:txBody>
      </p:sp>
      <p:sp>
        <p:nvSpPr>
          <p:cNvPr id="83" name="Text Box 22"/>
          <p:cNvSpPr txBox="1">
            <a:spLocks noChangeArrowheads="1"/>
          </p:cNvSpPr>
          <p:nvPr/>
        </p:nvSpPr>
        <p:spPr bwMode="auto">
          <a:xfrm>
            <a:off x="6934200" y="3242931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sp>
        <p:nvSpPr>
          <p:cNvPr id="86" name="Line 23"/>
          <p:cNvSpPr>
            <a:spLocks noChangeShapeType="1"/>
          </p:cNvSpPr>
          <p:nvPr/>
        </p:nvSpPr>
        <p:spPr bwMode="auto">
          <a:xfrm flipV="1">
            <a:off x="5715000" y="3395331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3228976" y="3195306"/>
            <a:ext cx="1876424" cy="386179"/>
            <a:chOff x="3228976" y="2689225"/>
            <a:chExt cx="1876424" cy="386179"/>
          </a:xfrm>
        </p:grpSpPr>
        <p:grpSp>
          <p:nvGrpSpPr>
            <p:cNvPr id="73" name="Group 12"/>
            <p:cNvGrpSpPr>
              <a:grpSpLocks/>
            </p:cNvGrpSpPr>
            <p:nvPr/>
          </p:nvGrpSpPr>
          <p:grpSpPr bwMode="auto">
            <a:xfrm>
              <a:off x="3276600" y="2689225"/>
              <a:ext cx="762000" cy="381000"/>
              <a:chOff x="912" y="2688"/>
              <a:chExt cx="480" cy="240"/>
            </a:xfrm>
          </p:grpSpPr>
          <p:sp>
            <p:nvSpPr>
              <p:cNvPr id="74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5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79" name="Line 18"/>
            <p:cNvSpPr>
              <a:spLocks noChangeShapeType="1"/>
            </p:cNvSpPr>
            <p:nvPr/>
          </p:nvSpPr>
          <p:spPr bwMode="auto">
            <a:xfrm flipV="1">
              <a:off x="3886200" y="288925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 Box 20"/>
            <p:cNvSpPr txBox="1">
              <a:spLocks noChangeArrowheads="1"/>
            </p:cNvSpPr>
            <p:nvPr/>
          </p:nvSpPr>
          <p:spPr bwMode="auto">
            <a:xfrm>
              <a:off x="3228976" y="2736850"/>
              <a:ext cx="49093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87" name="AutoShape 94"/>
            <p:cNvSpPr>
              <a:spLocks noChangeArrowheads="1"/>
            </p:cNvSpPr>
            <p:nvPr/>
          </p:nvSpPr>
          <p:spPr bwMode="auto">
            <a:xfrm>
              <a:off x="3657600" y="2692400"/>
              <a:ext cx="381000" cy="381000"/>
            </a:xfrm>
            <a:prstGeom prst="roundRect">
              <a:avLst>
                <a:gd name="adj" fmla="val 16667"/>
              </a:avLst>
            </a:prstGeom>
            <a:solidFill>
              <a:schemeClr val="tx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88" name="Freeform 167"/>
          <p:cNvSpPr>
            <a:spLocks/>
          </p:cNvSpPr>
          <p:nvPr/>
        </p:nvSpPr>
        <p:spPr bwMode="auto">
          <a:xfrm>
            <a:off x="2057400" y="3385806"/>
            <a:ext cx="3200400" cy="113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" y="576"/>
              </a:cxn>
              <a:cxn ang="0">
                <a:pos x="1728" y="624"/>
              </a:cxn>
              <a:cxn ang="0">
                <a:pos x="2016" y="48"/>
              </a:cxn>
            </a:cxnLst>
            <a:rect l="0" t="0" r="r" b="b"/>
            <a:pathLst>
              <a:path w="2016" h="712">
                <a:moveTo>
                  <a:pt x="0" y="0"/>
                </a:moveTo>
                <a:cubicBezTo>
                  <a:pt x="144" y="236"/>
                  <a:pt x="288" y="472"/>
                  <a:pt x="576" y="576"/>
                </a:cubicBezTo>
                <a:cubicBezTo>
                  <a:pt x="864" y="680"/>
                  <a:pt x="1488" y="712"/>
                  <a:pt x="1728" y="624"/>
                </a:cubicBezTo>
                <a:cubicBezTo>
                  <a:pt x="1968" y="536"/>
                  <a:pt x="1992" y="292"/>
                  <a:pt x="2016" y="48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1447800" y="3175688"/>
            <a:ext cx="6248400" cy="1639605"/>
            <a:chOff x="1447800" y="3659455"/>
            <a:chExt cx="6248400" cy="1639605"/>
          </a:xfrm>
        </p:grpSpPr>
        <p:grpSp>
          <p:nvGrpSpPr>
            <p:cNvPr id="34" name="Group 33"/>
            <p:cNvGrpSpPr/>
            <p:nvPr/>
          </p:nvGrpSpPr>
          <p:grpSpPr>
            <a:xfrm>
              <a:off x="1447800" y="4914885"/>
              <a:ext cx="6248400" cy="384175"/>
              <a:chOff x="1447800" y="2404745"/>
              <a:chExt cx="6248400" cy="384175"/>
            </a:xfrm>
          </p:grpSpPr>
          <p:grpSp>
            <p:nvGrpSpPr>
              <p:cNvPr id="35" name="Group 6"/>
              <p:cNvGrpSpPr>
                <a:grpSpLocks/>
              </p:cNvGrpSpPr>
              <p:nvPr/>
            </p:nvGrpSpPr>
            <p:grpSpPr bwMode="auto">
              <a:xfrm>
                <a:off x="5105400" y="2404745"/>
                <a:ext cx="762000" cy="381000"/>
                <a:chOff x="912" y="2688"/>
                <a:chExt cx="480" cy="240"/>
              </a:xfrm>
            </p:grpSpPr>
            <p:sp>
              <p:nvSpPr>
                <p:cNvPr id="52" name="AutoShape 7"/>
                <p:cNvSpPr>
                  <a:spLocks noChangeArrowheads="1"/>
                </p:cNvSpPr>
                <p:nvPr/>
              </p:nvSpPr>
              <p:spPr bwMode="auto">
                <a:xfrm>
                  <a:off x="912" y="2688"/>
                  <a:ext cx="480" cy="2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3" name="Line 8"/>
                <p:cNvSpPr>
                  <a:spLocks noChangeShapeType="1"/>
                </p:cNvSpPr>
                <p:nvPr/>
              </p:nvSpPr>
              <p:spPr bwMode="auto">
                <a:xfrm>
                  <a:off x="1152" y="2688"/>
                  <a:ext cx="0" cy="24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36" name="Group 9"/>
              <p:cNvGrpSpPr>
                <a:grpSpLocks/>
              </p:cNvGrpSpPr>
              <p:nvPr/>
            </p:nvGrpSpPr>
            <p:grpSpPr bwMode="auto">
              <a:xfrm>
                <a:off x="1447800" y="2404745"/>
                <a:ext cx="762000" cy="381000"/>
                <a:chOff x="912" y="2688"/>
                <a:chExt cx="480" cy="240"/>
              </a:xfrm>
            </p:grpSpPr>
            <p:sp>
              <p:nvSpPr>
                <p:cNvPr id="50" name="AutoShape 10"/>
                <p:cNvSpPr>
                  <a:spLocks noChangeArrowheads="1"/>
                </p:cNvSpPr>
                <p:nvPr/>
              </p:nvSpPr>
              <p:spPr bwMode="auto">
                <a:xfrm>
                  <a:off x="912" y="2688"/>
                  <a:ext cx="480" cy="2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1" name="Line 11"/>
                <p:cNvSpPr>
                  <a:spLocks noChangeShapeType="1"/>
                </p:cNvSpPr>
                <p:nvPr/>
              </p:nvSpPr>
              <p:spPr bwMode="auto">
                <a:xfrm>
                  <a:off x="1152" y="2688"/>
                  <a:ext cx="0" cy="24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38" name="Group 15"/>
              <p:cNvGrpSpPr>
                <a:grpSpLocks/>
              </p:cNvGrpSpPr>
              <p:nvPr/>
            </p:nvGrpSpPr>
            <p:grpSpPr bwMode="auto">
              <a:xfrm>
                <a:off x="6934200" y="2404745"/>
                <a:ext cx="762000" cy="381000"/>
                <a:chOff x="912" y="2688"/>
                <a:chExt cx="480" cy="240"/>
              </a:xfrm>
            </p:grpSpPr>
            <p:sp>
              <p:nvSpPr>
                <p:cNvPr id="46" name="AutoShape 16"/>
                <p:cNvSpPr>
                  <a:spLocks noChangeArrowheads="1"/>
                </p:cNvSpPr>
                <p:nvPr/>
              </p:nvSpPr>
              <p:spPr bwMode="auto">
                <a:xfrm>
                  <a:off x="912" y="2688"/>
                  <a:ext cx="480" cy="2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7" name="Line 17"/>
                <p:cNvSpPr>
                  <a:spLocks noChangeShapeType="1"/>
                </p:cNvSpPr>
                <p:nvPr/>
              </p:nvSpPr>
              <p:spPr bwMode="auto">
                <a:xfrm>
                  <a:off x="1152" y="2688"/>
                  <a:ext cx="0" cy="24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0" name="Text Box 19"/>
              <p:cNvSpPr txBox="1">
                <a:spLocks noChangeArrowheads="1"/>
              </p:cNvSpPr>
              <p:nvPr/>
            </p:nvSpPr>
            <p:spPr bwMode="auto">
              <a:xfrm>
                <a:off x="1447800" y="2452370"/>
                <a:ext cx="354013" cy="336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i="1" dirty="0"/>
                  <a:t>H</a:t>
                </a:r>
                <a:endParaRPr lang="en-GB" sz="1600" i="1" dirty="0"/>
              </a:p>
            </p:txBody>
          </p:sp>
          <p:sp>
            <p:nvSpPr>
              <p:cNvPr id="42" name="Text Box 21"/>
              <p:cNvSpPr txBox="1">
                <a:spLocks noChangeArrowheads="1"/>
              </p:cNvSpPr>
              <p:nvPr/>
            </p:nvSpPr>
            <p:spPr bwMode="auto">
              <a:xfrm>
                <a:off x="5067300" y="2436494"/>
                <a:ext cx="419099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1600" i="1" dirty="0"/>
                  <a:t>30</a:t>
                </a:r>
                <a:endParaRPr lang="en-GB" sz="1600" i="1" dirty="0"/>
              </a:p>
            </p:txBody>
          </p:sp>
          <p:sp>
            <p:nvSpPr>
              <p:cNvPr id="43" name="Text Box 22"/>
              <p:cNvSpPr txBox="1">
                <a:spLocks noChangeArrowheads="1"/>
              </p:cNvSpPr>
              <p:nvPr/>
            </p:nvSpPr>
            <p:spPr bwMode="auto">
              <a:xfrm>
                <a:off x="6934200" y="2452370"/>
                <a:ext cx="330200" cy="336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i="1"/>
                  <a:t>T</a:t>
                </a:r>
                <a:endParaRPr lang="en-GB" sz="1600" i="1"/>
              </a:p>
            </p:txBody>
          </p:sp>
          <p:sp>
            <p:nvSpPr>
              <p:cNvPr id="45" name="Line 23"/>
              <p:cNvSpPr>
                <a:spLocks noChangeShapeType="1"/>
              </p:cNvSpPr>
              <p:nvPr/>
            </p:nvSpPr>
            <p:spPr bwMode="auto">
              <a:xfrm flipV="1">
                <a:off x="5715000" y="2604770"/>
                <a:ext cx="121920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2073499" y="3659455"/>
              <a:ext cx="3013656" cy="1453458"/>
              <a:chOff x="2073499" y="3659455"/>
              <a:chExt cx="3013656" cy="1453458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3241198" y="3659455"/>
                <a:ext cx="809625" cy="386179"/>
                <a:chOff x="3228975" y="2689225"/>
                <a:chExt cx="809625" cy="386179"/>
              </a:xfrm>
            </p:grpSpPr>
            <p:grpSp>
              <p:nvGrpSpPr>
                <p:cNvPr id="27" name="Group 12"/>
                <p:cNvGrpSpPr>
                  <a:grpSpLocks/>
                </p:cNvGrpSpPr>
                <p:nvPr/>
              </p:nvGrpSpPr>
              <p:grpSpPr bwMode="auto">
                <a:xfrm>
                  <a:off x="3276600" y="2689225"/>
                  <a:ext cx="762000" cy="381000"/>
                  <a:chOff x="912" y="2688"/>
                  <a:chExt cx="480" cy="240"/>
                </a:xfrm>
              </p:grpSpPr>
              <p:sp>
                <p:nvSpPr>
                  <p:cNvPr id="31" name="AutoShape 13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688"/>
                    <a:ext cx="480" cy="240"/>
                  </a:xfrm>
                  <a:prstGeom prst="roundRect">
                    <a:avLst>
                      <a:gd name="adj" fmla="val 16667"/>
                    </a:avLst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endParaRPr lang="en-GB"/>
                  </a:p>
                </p:txBody>
              </p:sp>
              <p:sp>
                <p:nvSpPr>
                  <p:cNvPr id="32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2688"/>
                    <a:ext cx="0" cy="240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2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228975" y="2736850"/>
                  <a:ext cx="478716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r>
                    <a:rPr lang="en-US" sz="1600" i="1" dirty="0" smtClean="0"/>
                    <a:t>20</a:t>
                  </a:r>
                  <a:endParaRPr lang="en-GB" sz="1600" i="1" dirty="0"/>
                </a:p>
              </p:txBody>
            </p:sp>
            <p:sp>
              <p:nvSpPr>
                <p:cNvPr id="33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615326" y="2736850"/>
                  <a:ext cx="184731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GB" sz="1600" i="1" dirty="0"/>
                </a:p>
              </p:txBody>
            </p:sp>
          </p:grpSp>
          <p:sp>
            <p:nvSpPr>
              <p:cNvPr id="3" name="Freeform 2"/>
              <p:cNvSpPr/>
              <p:nvPr/>
            </p:nvSpPr>
            <p:spPr>
              <a:xfrm>
                <a:off x="2073499" y="3837904"/>
                <a:ext cx="1197735" cy="1236372"/>
              </a:xfrm>
              <a:custGeom>
                <a:avLst/>
                <a:gdLst>
                  <a:gd name="connsiteX0" fmla="*/ 0 w 1197735"/>
                  <a:gd name="connsiteY0" fmla="*/ 1236372 h 1236372"/>
                  <a:gd name="connsiteX1" fmla="*/ 643943 w 1197735"/>
                  <a:gd name="connsiteY1" fmla="*/ 360609 h 1236372"/>
                  <a:gd name="connsiteX2" fmla="*/ 1197735 w 1197735"/>
                  <a:gd name="connsiteY2" fmla="*/ 0 h 1236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7735" h="1236372">
                    <a:moveTo>
                      <a:pt x="0" y="1236372"/>
                    </a:moveTo>
                    <a:cubicBezTo>
                      <a:pt x="222160" y="901521"/>
                      <a:pt x="444321" y="566671"/>
                      <a:pt x="643943" y="360609"/>
                    </a:cubicBezTo>
                    <a:cubicBezTo>
                      <a:pt x="843566" y="154547"/>
                      <a:pt x="1020650" y="77273"/>
                      <a:pt x="1197735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" name="Freeform 3"/>
              <p:cNvSpPr/>
              <p:nvPr/>
            </p:nvSpPr>
            <p:spPr>
              <a:xfrm>
                <a:off x="4056845" y="3850783"/>
                <a:ext cx="1030310" cy="1262130"/>
              </a:xfrm>
              <a:custGeom>
                <a:avLst/>
                <a:gdLst>
                  <a:gd name="connsiteX0" fmla="*/ 0 w 1030310"/>
                  <a:gd name="connsiteY0" fmla="*/ 0 h 1262130"/>
                  <a:gd name="connsiteX1" fmla="*/ 502276 w 1030310"/>
                  <a:gd name="connsiteY1" fmla="*/ 811369 h 1262130"/>
                  <a:gd name="connsiteX2" fmla="*/ 1030310 w 1030310"/>
                  <a:gd name="connsiteY2" fmla="*/ 1262130 h 1262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30310" h="1262130">
                    <a:moveTo>
                      <a:pt x="0" y="0"/>
                    </a:moveTo>
                    <a:cubicBezTo>
                      <a:pt x="165279" y="300507"/>
                      <a:pt x="330558" y="601014"/>
                      <a:pt x="502276" y="811369"/>
                    </a:cubicBezTo>
                    <a:cubicBezTo>
                      <a:pt x="673994" y="1021724"/>
                      <a:pt x="852152" y="1141927"/>
                      <a:pt x="1030310" y="126213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84" name="AutoShape 78"/>
          <p:cNvSpPr>
            <a:spLocks noChangeArrowheads="1"/>
          </p:cNvSpPr>
          <p:nvPr/>
        </p:nvSpPr>
        <p:spPr bwMode="auto">
          <a:xfrm>
            <a:off x="2856547" y="2328531"/>
            <a:ext cx="1219200" cy="914400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dirty="0" smtClean="0"/>
              <a:t>Search(20)</a:t>
            </a:r>
            <a:endParaRPr lang="en-GB" sz="1600" dirty="0"/>
          </a:p>
        </p:txBody>
      </p:sp>
      <p:sp>
        <p:nvSpPr>
          <p:cNvPr id="5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67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53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37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7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8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5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6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9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53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4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0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9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3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Reference counting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12326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30614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8902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Oval 26"/>
          <p:cNvSpPr/>
          <p:nvPr/>
        </p:nvSpPr>
        <p:spPr>
          <a:xfrm>
            <a:off x="6749401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8" name="Down Arrow 27"/>
          <p:cNvSpPr/>
          <p:nvPr/>
        </p:nvSpPr>
        <p:spPr>
          <a:xfrm>
            <a:off x="457200" y="1946262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4604005" y="1966813"/>
            <a:ext cx="363205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</a:t>
            </a:r>
            <a:r>
              <a:rPr lang="en-GB" dirty="0" smtClean="0"/>
              <a:t>access</a:t>
            </a:r>
            <a:endParaRPr lang="en-GB" dirty="0"/>
          </a:p>
        </p:txBody>
      </p:sp>
      <p:sp>
        <p:nvSpPr>
          <p:cNvPr id="3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68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24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37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7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8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5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6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9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53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4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0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9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3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Reference counting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12326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30614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8902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Oval 26"/>
          <p:cNvSpPr/>
          <p:nvPr/>
        </p:nvSpPr>
        <p:spPr>
          <a:xfrm>
            <a:off x="6749401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8" name="Down Arrow 27"/>
          <p:cNvSpPr/>
          <p:nvPr/>
        </p:nvSpPr>
        <p:spPr>
          <a:xfrm>
            <a:off x="457200" y="1946262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966813"/>
            <a:ext cx="3632057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access</a:t>
            </a:r>
          </a:p>
          <a:p>
            <a:r>
              <a:rPr lang="en-GB" dirty="0"/>
              <a:t>Increment reference </a:t>
            </a:r>
            <a:r>
              <a:rPr lang="en-GB" dirty="0" smtClean="0"/>
              <a:t>count</a:t>
            </a:r>
            <a:endParaRPr lang="en-GB" dirty="0"/>
          </a:p>
        </p:txBody>
      </p:sp>
      <p:sp>
        <p:nvSpPr>
          <p:cNvPr id="3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69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606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Inserting an item with CAS</a:t>
            </a:r>
            <a:endParaRPr lang="en-US" dirty="0"/>
          </a:p>
        </p:txBody>
      </p:sp>
      <p:sp>
        <p:nvSpPr>
          <p:cNvPr id="53" name="Content Placeholder 52"/>
          <p:cNvSpPr>
            <a:spLocks noGrp="1"/>
          </p:cNvSpPr>
          <p:nvPr>
            <p:ph idx="1"/>
          </p:nvPr>
        </p:nvSpPr>
        <p:spPr>
          <a:xfrm>
            <a:off x="457200" y="1802427"/>
            <a:ext cx="3962400" cy="4168773"/>
          </a:xfrm>
        </p:spPr>
        <p:txBody>
          <a:bodyPr/>
          <a:lstStyle/>
          <a:p>
            <a:r>
              <a:rPr lang="en-GB" sz="2800" dirty="0">
                <a:latin typeface="Lucida Sans" pitchFamily="34" charset="0"/>
              </a:rPr>
              <a:t>insert(20):</a:t>
            </a:r>
          </a:p>
          <a:p>
            <a:pPr>
              <a:buNone/>
            </a:pPr>
            <a:endParaRPr lang="en-GB" dirty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105400" y="3696030"/>
            <a:ext cx="762000" cy="381000"/>
            <a:chOff x="912" y="2688"/>
            <a:chExt cx="480" cy="240"/>
          </a:xfrm>
        </p:grpSpPr>
        <p:sp>
          <p:nvSpPr>
            <p:cNvPr id="19465" name="AutoShape 9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9467" name="Line 1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447800" y="3696030"/>
            <a:ext cx="762000" cy="381000"/>
            <a:chOff x="912" y="2688"/>
            <a:chExt cx="480" cy="240"/>
          </a:xfrm>
        </p:grpSpPr>
        <p:sp>
          <p:nvSpPr>
            <p:cNvPr id="19470" name="AutoShape 14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9471" name="Line 15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276600" y="3696030"/>
            <a:ext cx="762000" cy="381000"/>
            <a:chOff x="912" y="2688"/>
            <a:chExt cx="480" cy="240"/>
          </a:xfrm>
        </p:grpSpPr>
        <p:sp>
          <p:nvSpPr>
            <p:cNvPr id="19473" name="AutoShape 17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9474" name="Line 18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6934200" y="3696030"/>
            <a:ext cx="762000" cy="381000"/>
            <a:chOff x="912" y="2688"/>
            <a:chExt cx="480" cy="240"/>
          </a:xfrm>
        </p:grpSpPr>
        <p:sp>
          <p:nvSpPr>
            <p:cNvPr id="19476" name="AutoShape 20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9477" name="Line 2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19479" name="Line 23"/>
          <p:cNvSpPr>
            <a:spLocks noChangeShapeType="1"/>
          </p:cNvSpPr>
          <p:nvPr/>
        </p:nvSpPr>
        <p:spPr bwMode="auto">
          <a:xfrm flipV="1">
            <a:off x="3886200" y="3896055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1447800" y="3743655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3228975" y="3743655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10</a:t>
            </a:r>
            <a:endParaRPr lang="en-GB" sz="1600" i="1"/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5067300" y="3727780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30</a:t>
            </a:r>
            <a:endParaRPr lang="en-GB" sz="1600" i="1"/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6934200" y="3743655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4114800" y="4080205"/>
            <a:ext cx="1333500" cy="917575"/>
            <a:chOff x="2592" y="2496"/>
            <a:chExt cx="840" cy="578"/>
          </a:xfrm>
        </p:grpSpPr>
        <p:grpSp>
          <p:nvGrpSpPr>
            <p:cNvPr id="7" name="Group 38"/>
            <p:cNvGrpSpPr>
              <a:grpSpLocks/>
            </p:cNvGrpSpPr>
            <p:nvPr/>
          </p:nvGrpSpPr>
          <p:grpSpPr bwMode="auto">
            <a:xfrm>
              <a:off x="2592" y="2832"/>
              <a:ext cx="510" cy="242"/>
              <a:chOff x="2658" y="3312"/>
              <a:chExt cx="510" cy="242"/>
            </a:xfrm>
          </p:grpSpPr>
          <p:grpSp>
            <p:nvGrpSpPr>
              <p:cNvPr id="8" name="Group 34"/>
              <p:cNvGrpSpPr>
                <a:grpSpLocks/>
              </p:cNvGrpSpPr>
              <p:nvPr/>
            </p:nvGrpSpPr>
            <p:grpSpPr bwMode="auto">
              <a:xfrm>
                <a:off x="2688" y="3312"/>
                <a:ext cx="480" cy="240"/>
                <a:chOff x="912" y="2688"/>
                <a:chExt cx="480" cy="240"/>
              </a:xfrm>
            </p:grpSpPr>
            <p:sp>
              <p:nvSpPr>
                <p:cNvPr id="19491" name="AutoShape 35"/>
                <p:cNvSpPr>
                  <a:spLocks noChangeArrowheads="1"/>
                </p:cNvSpPr>
                <p:nvPr/>
              </p:nvSpPr>
              <p:spPr bwMode="auto">
                <a:xfrm>
                  <a:off x="912" y="2688"/>
                  <a:ext cx="480" cy="2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9492" name="Line 36"/>
                <p:cNvSpPr>
                  <a:spLocks noChangeShapeType="1"/>
                </p:cNvSpPr>
                <p:nvPr/>
              </p:nvSpPr>
              <p:spPr bwMode="auto">
                <a:xfrm>
                  <a:off x="1152" y="2688"/>
                  <a:ext cx="0" cy="24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9493" name="Text Box 37"/>
              <p:cNvSpPr txBox="1">
                <a:spLocks noChangeArrowheads="1"/>
              </p:cNvSpPr>
              <p:nvPr/>
            </p:nvSpPr>
            <p:spPr bwMode="auto">
              <a:xfrm>
                <a:off x="2658" y="3342"/>
                <a:ext cx="286" cy="212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r>
                  <a:rPr lang="en-US" sz="1600" i="1" dirty="0"/>
                  <a:t>20</a:t>
                </a:r>
                <a:endParaRPr lang="en-GB" sz="1600" i="1" dirty="0"/>
              </a:p>
            </p:txBody>
          </p:sp>
        </p:grpSp>
        <p:sp>
          <p:nvSpPr>
            <p:cNvPr id="19500" name="Freeform 44"/>
            <p:cNvSpPr>
              <a:spLocks/>
            </p:cNvSpPr>
            <p:nvPr/>
          </p:nvSpPr>
          <p:spPr bwMode="auto">
            <a:xfrm>
              <a:off x="3024" y="2496"/>
              <a:ext cx="408" cy="480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432" y="384"/>
                </a:cxn>
                <a:cxn ang="0">
                  <a:pos x="432" y="0"/>
                </a:cxn>
              </a:cxnLst>
              <a:rect l="0" t="0" r="r" b="b"/>
              <a:pathLst>
                <a:path w="504" h="528">
                  <a:moveTo>
                    <a:pt x="0" y="528"/>
                  </a:moveTo>
                  <a:cubicBezTo>
                    <a:pt x="180" y="500"/>
                    <a:pt x="360" y="472"/>
                    <a:pt x="432" y="384"/>
                  </a:cubicBezTo>
                  <a:cubicBezTo>
                    <a:pt x="504" y="296"/>
                    <a:pt x="468" y="148"/>
                    <a:pt x="432" y="0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/>
              <a:tailEnd type="arrow" w="med" len="med"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19508" name="AutoShape 52"/>
          <p:cNvSpPr>
            <a:spLocks noChangeArrowheads="1"/>
          </p:cNvSpPr>
          <p:nvPr/>
        </p:nvSpPr>
        <p:spPr bwMode="auto">
          <a:xfrm>
            <a:off x="3200400" y="2861005"/>
            <a:ext cx="1219200" cy="914400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dirty="0"/>
              <a:t>30 </a:t>
            </a:r>
            <a:r>
              <a:rPr lang="en-US" sz="2000" dirty="0">
                <a:sym typeface="Symbol" pitchFamily="18" charset="2"/>
              </a:rPr>
              <a:t> 20</a:t>
            </a:r>
            <a:endParaRPr lang="en-GB" sz="2000" dirty="0"/>
          </a:p>
        </p:txBody>
      </p:sp>
      <p:sp>
        <p:nvSpPr>
          <p:cNvPr id="19528" name="Freeform 72"/>
          <p:cNvSpPr>
            <a:spLocks/>
          </p:cNvSpPr>
          <p:nvPr/>
        </p:nvSpPr>
        <p:spPr bwMode="auto">
          <a:xfrm>
            <a:off x="3765204" y="3938490"/>
            <a:ext cx="342900" cy="914400"/>
          </a:xfrm>
          <a:custGeom>
            <a:avLst/>
            <a:gdLst/>
            <a:ahLst/>
            <a:cxnLst>
              <a:cxn ang="0">
                <a:pos x="72" y="0"/>
              </a:cxn>
              <a:cxn ang="0">
                <a:pos x="24" y="432"/>
              </a:cxn>
              <a:cxn ang="0">
                <a:pos x="216" y="576"/>
              </a:cxn>
            </a:cxnLst>
            <a:rect l="0" t="0" r="r" b="b"/>
            <a:pathLst>
              <a:path w="216" h="576">
                <a:moveTo>
                  <a:pt x="72" y="0"/>
                </a:moveTo>
                <a:cubicBezTo>
                  <a:pt x="36" y="168"/>
                  <a:pt x="0" y="336"/>
                  <a:pt x="24" y="432"/>
                </a:cubicBezTo>
                <a:cubicBezTo>
                  <a:pt x="48" y="528"/>
                  <a:pt x="132" y="552"/>
                  <a:pt x="216" y="576"/>
                </a:cubicBezTo>
              </a:path>
            </a:pathLst>
          </a:custGeom>
          <a:noFill/>
          <a:ln w="158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9531" name="Text Box 75"/>
          <p:cNvSpPr txBox="1">
            <a:spLocks noChangeArrowheads="1"/>
          </p:cNvSpPr>
          <p:nvPr/>
        </p:nvSpPr>
        <p:spPr bwMode="auto">
          <a:xfrm>
            <a:off x="4108104" y="2719290"/>
            <a:ext cx="722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dirty="0">
                <a:latin typeface="Lucida Sans" pitchFamily="34" charset="0"/>
                <a:sym typeface="Wingdings" pitchFamily="2" charset="2"/>
              </a:rPr>
              <a:t></a:t>
            </a:r>
            <a:endParaRPr lang="en-GB" sz="5400" dirty="0">
              <a:latin typeface="Lucida Sans" pitchFamily="34" charset="0"/>
            </a:endParaRPr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 flipV="1">
            <a:off x="5715000" y="3896055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V="1">
            <a:off x="2057400" y="3896055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457200" y="5486393"/>
            <a:ext cx="8229600" cy="1164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itchFamily="34" charset="0"/>
                <a:ea typeface="+mn-ea"/>
                <a:cs typeface="+mn-cs"/>
              </a:rPr>
              <a:t>	</a:t>
            </a:r>
            <a:r>
              <a:rPr lang="en-GB" sz="2800" dirty="0">
                <a:latin typeface="Lucida Sans" pitchFamily="34" charset="0"/>
              </a:rPr>
              <a:t>insert(20) -&gt; true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itchFamily="34" charset="0"/>
              <a:ea typeface="+mn-ea"/>
              <a:cs typeface="+mn-cs"/>
            </a:endParaRPr>
          </a:p>
        </p:txBody>
      </p:sp>
      <p:sp>
        <p:nvSpPr>
          <p:cNvPr id="40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409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9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9" grpId="0" animBg="1"/>
      <p:bldP spid="19508" grpId="0" animBg="1" autoUpdateAnimBg="0"/>
      <p:bldP spid="19528" grpId="0" animBg="1"/>
      <p:bldP spid="19531" grpId="0"/>
      <p:bldP spid="52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37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7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8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5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6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9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53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4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0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9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3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Reference counting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12326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30614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8902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27" name="Oval 26"/>
          <p:cNvSpPr/>
          <p:nvPr/>
        </p:nvSpPr>
        <p:spPr>
          <a:xfrm>
            <a:off x="6749401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8" name="Down Arrow 27"/>
          <p:cNvSpPr/>
          <p:nvPr/>
        </p:nvSpPr>
        <p:spPr>
          <a:xfrm>
            <a:off x="1004094" y="2224155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966813"/>
            <a:ext cx="363205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access</a:t>
            </a:r>
          </a:p>
          <a:p>
            <a:r>
              <a:rPr lang="en-GB" dirty="0"/>
              <a:t>Increment reference count</a:t>
            </a:r>
          </a:p>
          <a:p>
            <a:r>
              <a:rPr lang="en-GB" dirty="0"/>
              <a:t>Check access still OK</a:t>
            </a:r>
          </a:p>
        </p:txBody>
      </p:sp>
      <p:sp>
        <p:nvSpPr>
          <p:cNvPr id="3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3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37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7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8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5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6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9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53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4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0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9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3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Reference counting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12326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30614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8902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Oval 26"/>
          <p:cNvSpPr/>
          <p:nvPr/>
        </p:nvSpPr>
        <p:spPr>
          <a:xfrm>
            <a:off x="6749401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8" name="Down Arrow 27"/>
          <p:cNvSpPr/>
          <p:nvPr/>
        </p:nvSpPr>
        <p:spPr>
          <a:xfrm>
            <a:off x="1004094" y="2224155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966813"/>
            <a:ext cx="363205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access</a:t>
            </a:r>
          </a:p>
          <a:p>
            <a:r>
              <a:rPr lang="en-GB" dirty="0"/>
              <a:t>Increment reference count</a:t>
            </a:r>
          </a:p>
          <a:p>
            <a:r>
              <a:rPr lang="en-GB" dirty="0"/>
              <a:t>Check access still OK</a:t>
            </a:r>
          </a:p>
        </p:txBody>
      </p:sp>
      <p:sp>
        <p:nvSpPr>
          <p:cNvPr id="3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450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37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7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8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5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6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9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53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4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0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9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3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Reference counting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12326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30614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8902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Oval 26"/>
          <p:cNvSpPr/>
          <p:nvPr/>
        </p:nvSpPr>
        <p:spPr>
          <a:xfrm>
            <a:off x="6749401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8" name="Down Arrow 27"/>
          <p:cNvSpPr/>
          <p:nvPr/>
        </p:nvSpPr>
        <p:spPr>
          <a:xfrm>
            <a:off x="2888853" y="2224155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966813"/>
            <a:ext cx="363205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access</a:t>
            </a:r>
          </a:p>
          <a:p>
            <a:r>
              <a:rPr lang="en-GB" dirty="0"/>
              <a:t>Increment reference count</a:t>
            </a:r>
          </a:p>
          <a:p>
            <a:r>
              <a:rPr lang="en-GB" dirty="0"/>
              <a:t>Check access still OK</a:t>
            </a:r>
          </a:p>
        </p:txBody>
      </p:sp>
      <p:sp>
        <p:nvSpPr>
          <p:cNvPr id="36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26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36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6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7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4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5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52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3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9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8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9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1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2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43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4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Reference counting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12326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30614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890293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Oval 26"/>
          <p:cNvSpPr/>
          <p:nvPr/>
        </p:nvSpPr>
        <p:spPr>
          <a:xfrm>
            <a:off x="6749401" y="3908890"/>
            <a:ext cx="430213" cy="4216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8" name="Down Arrow 27"/>
          <p:cNvSpPr/>
          <p:nvPr/>
        </p:nvSpPr>
        <p:spPr>
          <a:xfrm>
            <a:off x="2888853" y="2224155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966813"/>
            <a:ext cx="3632057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Decide what to access</a:t>
            </a:r>
          </a:p>
          <a:p>
            <a:pPr marL="342900" indent="-342900">
              <a:buAutoNum type="arabicPeriod"/>
            </a:pPr>
            <a:r>
              <a:rPr lang="en-GB" dirty="0" smtClean="0"/>
              <a:t>Increment reference count</a:t>
            </a:r>
          </a:p>
          <a:p>
            <a:pPr marL="342900" indent="-342900">
              <a:buAutoNum type="arabicPeriod"/>
            </a:pPr>
            <a:r>
              <a:rPr lang="en-GB" dirty="0" smtClean="0"/>
              <a:t>Check access still OK</a:t>
            </a:r>
          </a:p>
          <a:p>
            <a:pPr marL="342900" indent="-342900">
              <a:buAutoNum type="arabicPeriod"/>
            </a:pPr>
            <a:r>
              <a:rPr lang="en-GB" dirty="0" smtClean="0"/>
              <a:t>Defer </a:t>
            </a:r>
            <a:r>
              <a:rPr lang="en-GB" dirty="0" err="1" smtClean="0"/>
              <a:t>deallocation</a:t>
            </a:r>
            <a:r>
              <a:rPr lang="en-GB" dirty="0" smtClean="0"/>
              <a:t> until count 0</a:t>
            </a:r>
          </a:p>
        </p:txBody>
      </p:sp>
      <p:sp>
        <p:nvSpPr>
          <p:cNvPr id="30" name="Freeform 29"/>
          <p:cNvSpPr/>
          <p:nvPr/>
        </p:nvSpPr>
        <p:spPr>
          <a:xfrm>
            <a:off x="2031044" y="3748238"/>
            <a:ext cx="3081869" cy="929640"/>
          </a:xfrm>
          <a:custGeom>
            <a:avLst/>
            <a:gdLst>
              <a:gd name="connsiteX0" fmla="*/ 29576 w 3081869"/>
              <a:gd name="connsiteY0" fmla="*/ 103031 h 929640"/>
              <a:gd name="connsiteX1" fmla="*/ 287153 w 3081869"/>
              <a:gd name="connsiteY1" fmla="*/ 850006 h 929640"/>
              <a:gd name="connsiteX2" fmla="*/ 2103074 w 3081869"/>
              <a:gd name="connsiteY2" fmla="*/ 837127 h 929640"/>
              <a:gd name="connsiteX3" fmla="*/ 2579593 w 3081869"/>
              <a:gd name="connsiteY3" fmla="*/ 218941 h 929640"/>
              <a:gd name="connsiteX4" fmla="*/ 3081869 w 3081869"/>
              <a:gd name="connsiteY4" fmla="*/ 0 h 92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1869" h="929640">
                <a:moveTo>
                  <a:pt x="29576" y="103031"/>
                </a:moveTo>
                <a:cubicBezTo>
                  <a:pt x="-14427" y="415344"/>
                  <a:pt x="-58430" y="727657"/>
                  <a:pt x="287153" y="850006"/>
                </a:cubicBezTo>
                <a:cubicBezTo>
                  <a:pt x="632736" y="972355"/>
                  <a:pt x="1721001" y="942304"/>
                  <a:pt x="2103074" y="837127"/>
                </a:cubicBezTo>
                <a:cubicBezTo>
                  <a:pt x="2485147" y="731950"/>
                  <a:pt x="2416461" y="358462"/>
                  <a:pt x="2579593" y="218941"/>
                </a:cubicBezTo>
                <a:cubicBezTo>
                  <a:pt x="2742725" y="79420"/>
                  <a:pt x="2912297" y="39710"/>
                  <a:pt x="3081869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310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Epoch mechanisms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57200" y="1203948"/>
            <a:ext cx="2401910" cy="10303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Global epoch: 1000</a:t>
            </a:r>
          </a:p>
          <a:p>
            <a:pPr algn="ctr"/>
            <a:r>
              <a:rPr lang="en-GB" dirty="0" smtClean="0"/>
              <a:t>Thread 1 epoch: -</a:t>
            </a:r>
          </a:p>
          <a:p>
            <a:pPr algn="ctr"/>
            <a:r>
              <a:rPr lang="en-GB" dirty="0" smtClean="0"/>
              <a:t>Thread 2 epoch: -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228600" y="3167461"/>
            <a:ext cx="7467600" cy="384175"/>
            <a:chOff x="228600" y="2404745"/>
            <a:chExt cx="7467600" cy="384175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23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21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19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17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8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12" name="Text Box 20"/>
            <p:cNvSpPr txBox="1">
              <a:spLocks noChangeArrowheads="1"/>
            </p:cNvSpPr>
            <p:nvPr/>
          </p:nvSpPr>
          <p:spPr bwMode="auto">
            <a:xfrm>
              <a:off x="3228975" y="2452370"/>
              <a:ext cx="4540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13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30</a:t>
              </a:r>
              <a:endParaRPr lang="en-GB" sz="1600" i="1" dirty="0"/>
            </a:p>
          </p:txBody>
        </p:sp>
        <p:sp>
          <p:nvSpPr>
            <p:cNvPr id="14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15" name="Line 24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2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24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228600" y="3167461"/>
            <a:ext cx="7467600" cy="384175"/>
            <a:chOff x="228600" y="2404745"/>
            <a:chExt cx="7467600" cy="384175"/>
          </a:xfrm>
        </p:grpSpPr>
        <p:grpSp>
          <p:nvGrpSpPr>
            <p:cNvPr id="56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74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5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7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72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3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8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70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1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9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68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9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0" name="Line 18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62" name="Text Box 20"/>
            <p:cNvSpPr txBox="1">
              <a:spLocks noChangeArrowheads="1"/>
            </p:cNvSpPr>
            <p:nvPr/>
          </p:nvSpPr>
          <p:spPr bwMode="auto">
            <a:xfrm>
              <a:off x="3228975" y="2452370"/>
              <a:ext cx="4540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63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30</a:t>
              </a:r>
              <a:endParaRPr lang="en-GB" sz="1600" i="1" dirty="0"/>
            </a:p>
          </p:txBody>
        </p:sp>
        <p:sp>
          <p:nvSpPr>
            <p:cNvPr id="64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T</a:t>
              </a:r>
              <a:endParaRPr lang="en-GB" sz="1600" i="1" dirty="0"/>
            </a:p>
          </p:txBody>
        </p:sp>
        <p:sp>
          <p:nvSpPr>
            <p:cNvPr id="65" name="Line 24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Epoch mechanisms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57200" y="1203948"/>
            <a:ext cx="2401910" cy="10303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Global epoch: 1000</a:t>
            </a:r>
          </a:p>
          <a:p>
            <a:pPr algn="ctr"/>
            <a:r>
              <a:rPr lang="en-GB" dirty="0"/>
              <a:t>Thread 1 epoch: 1000</a:t>
            </a:r>
          </a:p>
          <a:p>
            <a:pPr algn="ctr"/>
            <a:r>
              <a:rPr lang="en-GB" dirty="0"/>
              <a:t>Thread 2 epoch: -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04005" y="1068151"/>
            <a:ext cx="3632057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Record global epoch at start of operation</a:t>
            </a:r>
          </a:p>
        </p:txBody>
      </p:sp>
      <p:sp>
        <p:nvSpPr>
          <p:cNvPr id="26" name="Down Arrow 25"/>
          <p:cNvSpPr/>
          <p:nvPr/>
        </p:nvSpPr>
        <p:spPr>
          <a:xfrm>
            <a:off x="3054747" y="1724742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3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308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228600" y="3167461"/>
            <a:ext cx="7467600" cy="384175"/>
            <a:chOff x="228600" y="2404745"/>
            <a:chExt cx="7467600" cy="384175"/>
          </a:xfrm>
        </p:grpSpPr>
        <p:grpSp>
          <p:nvGrpSpPr>
            <p:cNvPr id="35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3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4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6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1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49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0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7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8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1" name="Text Box 20"/>
            <p:cNvSpPr txBox="1">
              <a:spLocks noChangeArrowheads="1"/>
            </p:cNvSpPr>
            <p:nvPr/>
          </p:nvSpPr>
          <p:spPr bwMode="auto">
            <a:xfrm>
              <a:off x="3228975" y="2452370"/>
              <a:ext cx="4540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2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30</a:t>
              </a:r>
              <a:endParaRPr lang="en-GB" sz="1600" i="1" dirty="0"/>
            </a:p>
          </p:txBody>
        </p:sp>
        <p:sp>
          <p:nvSpPr>
            <p:cNvPr id="43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Epoch mechanisms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57200" y="1203948"/>
            <a:ext cx="2401910" cy="10303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Global epoch: 1000</a:t>
            </a:r>
          </a:p>
          <a:p>
            <a:pPr algn="ctr"/>
            <a:r>
              <a:rPr lang="en-GB" dirty="0"/>
              <a:t>Thread 1 epoch: 1000</a:t>
            </a:r>
          </a:p>
          <a:p>
            <a:pPr algn="ctr"/>
            <a:r>
              <a:rPr lang="en-GB" dirty="0"/>
              <a:t>Thread 2 epoch: 1000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04005" y="1068151"/>
            <a:ext cx="3632057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Record global epoch at start of operation</a:t>
            </a:r>
          </a:p>
          <a:p>
            <a:r>
              <a:rPr lang="en-GB" dirty="0"/>
              <a:t>Keep per-epoch deferred </a:t>
            </a:r>
            <a:r>
              <a:rPr lang="en-GB" dirty="0" err="1"/>
              <a:t>deallocation</a:t>
            </a:r>
            <a:r>
              <a:rPr lang="en-GB" dirty="0"/>
              <a:t> lists</a:t>
            </a:r>
          </a:p>
        </p:txBody>
      </p:sp>
      <p:sp>
        <p:nvSpPr>
          <p:cNvPr id="26" name="Down Arrow 25"/>
          <p:cNvSpPr/>
          <p:nvPr/>
        </p:nvSpPr>
        <p:spPr>
          <a:xfrm>
            <a:off x="3054747" y="1711863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2031044" y="3475347"/>
            <a:ext cx="3081869" cy="929640"/>
          </a:xfrm>
          <a:custGeom>
            <a:avLst/>
            <a:gdLst>
              <a:gd name="connsiteX0" fmla="*/ 29576 w 3081869"/>
              <a:gd name="connsiteY0" fmla="*/ 103031 h 929640"/>
              <a:gd name="connsiteX1" fmla="*/ 287153 w 3081869"/>
              <a:gd name="connsiteY1" fmla="*/ 850006 h 929640"/>
              <a:gd name="connsiteX2" fmla="*/ 2103074 w 3081869"/>
              <a:gd name="connsiteY2" fmla="*/ 837127 h 929640"/>
              <a:gd name="connsiteX3" fmla="*/ 2579593 w 3081869"/>
              <a:gd name="connsiteY3" fmla="*/ 218941 h 929640"/>
              <a:gd name="connsiteX4" fmla="*/ 3081869 w 3081869"/>
              <a:gd name="connsiteY4" fmla="*/ 0 h 92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1869" h="929640">
                <a:moveTo>
                  <a:pt x="29576" y="103031"/>
                </a:moveTo>
                <a:cubicBezTo>
                  <a:pt x="-14427" y="415344"/>
                  <a:pt x="-58430" y="727657"/>
                  <a:pt x="287153" y="850006"/>
                </a:cubicBezTo>
                <a:cubicBezTo>
                  <a:pt x="632736" y="972355"/>
                  <a:pt x="1721001" y="942304"/>
                  <a:pt x="2103074" y="837127"/>
                </a:cubicBezTo>
                <a:cubicBezTo>
                  <a:pt x="2485147" y="731950"/>
                  <a:pt x="2416461" y="358462"/>
                  <a:pt x="2579593" y="218941"/>
                </a:cubicBezTo>
                <a:cubicBezTo>
                  <a:pt x="2742725" y="79420"/>
                  <a:pt x="2912297" y="39710"/>
                  <a:pt x="3081869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457200" y="4677892"/>
            <a:ext cx="2401910" cy="159450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Deallocate</a:t>
            </a:r>
            <a:r>
              <a:rPr lang="en-GB" dirty="0" smtClean="0"/>
              <a:t> @ 1000</a:t>
            </a:r>
            <a:endParaRPr lang="en-GB" dirty="0"/>
          </a:p>
        </p:txBody>
      </p:sp>
      <p:sp>
        <p:nvSpPr>
          <p:cNvPr id="28" name="Freeform 27"/>
          <p:cNvSpPr/>
          <p:nvPr/>
        </p:nvSpPr>
        <p:spPr>
          <a:xfrm>
            <a:off x="2843167" y="3518793"/>
            <a:ext cx="631065" cy="2150772"/>
          </a:xfrm>
          <a:custGeom>
            <a:avLst/>
            <a:gdLst>
              <a:gd name="connsiteX0" fmla="*/ 0 w 631065"/>
              <a:gd name="connsiteY0" fmla="*/ 2150772 h 2150772"/>
              <a:gd name="connsiteX1" fmla="*/ 386367 w 631065"/>
              <a:gd name="connsiteY1" fmla="*/ 1326524 h 2150772"/>
              <a:gd name="connsiteX2" fmla="*/ 631065 w 631065"/>
              <a:gd name="connsiteY2" fmla="*/ 0 h 2150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1065" h="2150772">
                <a:moveTo>
                  <a:pt x="0" y="2150772"/>
                </a:moveTo>
                <a:cubicBezTo>
                  <a:pt x="140595" y="1917879"/>
                  <a:pt x="281190" y="1684986"/>
                  <a:pt x="386367" y="1326524"/>
                </a:cubicBezTo>
                <a:cubicBezTo>
                  <a:pt x="491544" y="968062"/>
                  <a:pt x="561304" y="484031"/>
                  <a:pt x="631065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222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228600" y="3167461"/>
            <a:ext cx="7467600" cy="384175"/>
            <a:chOff x="228600" y="2404745"/>
            <a:chExt cx="7467600" cy="384175"/>
          </a:xfrm>
        </p:grpSpPr>
        <p:grpSp>
          <p:nvGrpSpPr>
            <p:cNvPr id="38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5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6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9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3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4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0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51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1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9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0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4" name="Text Box 20"/>
            <p:cNvSpPr txBox="1">
              <a:spLocks noChangeArrowheads="1"/>
            </p:cNvSpPr>
            <p:nvPr/>
          </p:nvSpPr>
          <p:spPr bwMode="auto">
            <a:xfrm>
              <a:off x="3228975" y="2452370"/>
              <a:ext cx="45402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5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30</a:t>
              </a:r>
              <a:endParaRPr lang="en-GB" sz="1600" i="1" dirty="0"/>
            </a:p>
          </p:txBody>
        </p:sp>
        <p:sp>
          <p:nvSpPr>
            <p:cNvPr id="46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Epoch mechanisms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57200" y="1203948"/>
            <a:ext cx="2401910" cy="10303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Global epoch: 1001</a:t>
            </a:r>
          </a:p>
          <a:p>
            <a:pPr algn="ctr"/>
            <a:r>
              <a:rPr lang="en-GB" dirty="0"/>
              <a:t>Thread 1 epoch: 1000</a:t>
            </a:r>
          </a:p>
          <a:p>
            <a:pPr algn="ctr"/>
            <a:r>
              <a:rPr lang="en-GB" dirty="0"/>
              <a:t>Thread 2 epoch: -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04005" y="1068151"/>
            <a:ext cx="3632057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Record global epoch at start of operation</a:t>
            </a:r>
          </a:p>
          <a:p>
            <a:r>
              <a:rPr lang="en-GB" dirty="0"/>
              <a:t>Keep per-epoch deferred </a:t>
            </a:r>
            <a:r>
              <a:rPr lang="en-GB" dirty="0" err="1"/>
              <a:t>deallocation</a:t>
            </a:r>
            <a:r>
              <a:rPr lang="en-GB" dirty="0"/>
              <a:t> lists</a:t>
            </a:r>
          </a:p>
          <a:p>
            <a:r>
              <a:rPr lang="en-GB" dirty="0"/>
              <a:t>Increment global epoch at end of operation (or periodically)</a:t>
            </a:r>
          </a:p>
        </p:txBody>
      </p:sp>
      <p:sp>
        <p:nvSpPr>
          <p:cNvPr id="3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77</a:t>
            </a:fld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457200" y="4677892"/>
            <a:ext cx="2401910" cy="159450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Deallocate</a:t>
            </a:r>
            <a:r>
              <a:rPr lang="en-GB" dirty="0" smtClean="0"/>
              <a:t> @ 1000</a:t>
            </a:r>
            <a:endParaRPr lang="en-GB" dirty="0"/>
          </a:p>
        </p:txBody>
      </p:sp>
      <p:sp>
        <p:nvSpPr>
          <p:cNvPr id="36" name="Freeform 35"/>
          <p:cNvSpPr/>
          <p:nvPr/>
        </p:nvSpPr>
        <p:spPr>
          <a:xfrm>
            <a:off x="2843167" y="3518793"/>
            <a:ext cx="631065" cy="2150772"/>
          </a:xfrm>
          <a:custGeom>
            <a:avLst/>
            <a:gdLst>
              <a:gd name="connsiteX0" fmla="*/ 0 w 631065"/>
              <a:gd name="connsiteY0" fmla="*/ 2150772 h 2150772"/>
              <a:gd name="connsiteX1" fmla="*/ 386367 w 631065"/>
              <a:gd name="connsiteY1" fmla="*/ 1326524 h 2150772"/>
              <a:gd name="connsiteX2" fmla="*/ 631065 w 631065"/>
              <a:gd name="connsiteY2" fmla="*/ 0 h 2150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1065" h="2150772">
                <a:moveTo>
                  <a:pt x="0" y="2150772"/>
                </a:moveTo>
                <a:cubicBezTo>
                  <a:pt x="140595" y="1917879"/>
                  <a:pt x="281190" y="1684986"/>
                  <a:pt x="386367" y="1326524"/>
                </a:cubicBezTo>
                <a:cubicBezTo>
                  <a:pt x="491544" y="968062"/>
                  <a:pt x="561304" y="484031"/>
                  <a:pt x="631065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 56"/>
          <p:cNvSpPr/>
          <p:nvPr/>
        </p:nvSpPr>
        <p:spPr>
          <a:xfrm>
            <a:off x="2031044" y="3475347"/>
            <a:ext cx="3081869" cy="929640"/>
          </a:xfrm>
          <a:custGeom>
            <a:avLst/>
            <a:gdLst>
              <a:gd name="connsiteX0" fmla="*/ 29576 w 3081869"/>
              <a:gd name="connsiteY0" fmla="*/ 103031 h 929640"/>
              <a:gd name="connsiteX1" fmla="*/ 287153 w 3081869"/>
              <a:gd name="connsiteY1" fmla="*/ 850006 h 929640"/>
              <a:gd name="connsiteX2" fmla="*/ 2103074 w 3081869"/>
              <a:gd name="connsiteY2" fmla="*/ 837127 h 929640"/>
              <a:gd name="connsiteX3" fmla="*/ 2579593 w 3081869"/>
              <a:gd name="connsiteY3" fmla="*/ 218941 h 929640"/>
              <a:gd name="connsiteX4" fmla="*/ 3081869 w 3081869"/>
              <a:gd name="connsiteY4" fmla="*/ 0 h 92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1869" h="929640">
                <a:moveTo>
                  <a:pt x="29576" y="103031"/>
                </a:moveTo>
                <a:cubicBezTo>
                  <a:pt x="-14427" y="415344"/>
                  <a:pt x="-58430" y="727657"/>
                  <a:pt x="287153" y="850006"/>
                </a:cubicBezTo>
                <a:cubicBezTo>
                  <a:pt x="632736" y="972355"/>
                  <a:pt x="1721001" y="942304"/>
                  <a:pt x="2103074" y="837127"/>
                </a:cubicBezTo>
                <a:cubicBezTo>
                  <a:pt x="2485147" y="731950"/>
                  <a:pt x="2416461" y="358462"/>
                  <a:pt x="2579593" y="218941"/>
                </a:cubicBezTo>
                <a:cubicBezTo>
                  <a:pt x="2742725" y="79420"/>
                  <a:pt x="2912297" y="39710"/>
                  <a:pt x="3081869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Down Arrow 30"/>
          <p:cNvSpPr/>
          <p:nvPr/>
        </p:nvSpPr>
        <p:spPr>
          <a:xfrm>
            <a:off x="3054747" y="1711863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18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Epoch mechanisms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57200" y="1203948"/>
            <a:ext cx="2401910" cy="10303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Global epoch: 1002</a:t>
            </a:r>
          </a:p>
          <a:p>
            <a:pPr algn="ctr"/>
            <a:r>
              <a:rPr lang="en-GB" dirty="0"/>
              <a:t>Thread 1 epoch: -</a:t>
            </a:r>
          </a:p>
          <a:p>
            <a:pPr algn="ctr"/>
            <a:r>
              <a:rPr lang="en-GB" dirty="0"/>
              <a:t>Thread 2 epoch: -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04005" y="1068151"/>
            <a:ext cx="3632057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Record global epoch at start of operation</a:t>
            </a:r>
          </a:p>
          <a:p>
            <a:pPr marL="342900" indent="-342900">
              <a:buAutoNum type="arabicPeriod"/>
            </a:pPr>
            <a:r>
              <a:rPr lang="en-GB" dirty="0" smtClean="0"/>
              <a:t>Keep per-epoch deferred </a:t>
            </a:r>
            <a:r>
              <a:rPr lang="en-GB" dirty="0" err="1" smtClean="0"/>
              <a:t>deallocation</a:t>
            </a:r>
            <a:r>
              <a:rPr lang="en-GB" dirty="0" smtClean="0"/>
              <a:t> lists</a:t>
            </a:r>
          </a:p>
          <a:p>
            <a:pPr marL="342900" indent="-342900">
              <a:buAutoNum type="arabicPeriod"/>
            </a:pPr>
            <a:r>
              <a:rPr lang="en-GB" dirty="0" smtClean="0"/>
              <a:t>Increment global epoch at end of operation (or periodically)</a:t>
            </a:r>
          </a:p>
          <a:p>
            <a:pPr marL="342900" indent="-342900">
              <a:buAutoNum type="arabicPeriod"/>
            </a:pPr>
            <a:r>
              <a:rPr lang="en-GB" dirty="0" smtClean="0"/>
              <a:t>Free when everyone past epoch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457200" y="3167461"/>
            <a:ext cx="3581400" cy="3104940"/>
            <a:chOff x="457200" y="3911575"/>
            <a:chExt cx="3581400" cy="3104940"/>
          </a:xfrm>
        </p:grpSpPr>
        <p:grpSp>
          <p:nvGrpSpPr>
            <p:cNvPr id="10" name="Group 9"/>
            <p:cNvGrpSpPr/>
            <p:nvPr/>
          </p:nvGrpSpPr>
          <p:grpSpPr>
            <a:xfrm>
              <a:off x="3228975" y="3911575"/>
              <a:ext cx="809625" cy="384175"/>
              <a:chOff x="3228975" y="3911575"/>
              <a:chExt cx="809625" cy="384175"/>
            </a:xfrm>
          </p:grpSpPr>
          <p:grpSp>
            <p:nvGrpSpPr>
              <p:cNvPr id="8" name="Group 12"/>
              <p:cNvGrpSpPr>
                <a:grpSpLocks/>
              </p:cNvGrpSpPr>
              <p:nvPr/>
            </p:nvGrpSpPr>
            <p:grpSpPr bwMode="auto">
              <a:xfrm>
                <a:off x="3276600" y="3911575"/>
                <a:ext cx="762000" cy="381000"/>
                <a:chOff x="912" y="2688"/>
                <a:chExt cx="480" cy="240"/>
              </a:xfrm>
            </p:grpSpPr>
            <p:sp>
              <p:nvSpPr>
                <p:cNvPr id="19" name="AutoShape 13"/>
                <p:cNvSpPr>
                  <a:spLocks noChangeArrowheads="1"/>
                </p:cNvSpPr>
                <p:nvPr/>
              </p:nvSpPr>
              <p:spPr bwMode="auto">
                <a:xfrm>
                  <a:off x="912" y="2688"/>
                  <a:ext cx="480" cy="2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0" name="Line 14"/>
                <p:cNvSpPr>
                  <a:spLocks noChangeShapeType="1"/>
                </p:cNvSpPr>
                <p:nvPr/>
              </p:nvSpPr>
              <p:spPr bwMode="auto">
                <a:xfrm>
                  <a:off x="1152" y="2688"/>
                  <a:ext cx="0" cy="24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2" name="Text Box 20"/>
              <p:cNvSpPr txBox="1">
                <a:spLocks noChangeArrowheads="1"/>
              </p:cNvSpPr>
              <p:nvPr/>
            </p:nvSpPr>
            <p:spPr bwMode="auto">
              <a:xfrm>
                <a:off x="3228975" y="3959200"/>
                <a:ext cx="454025" cy="336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i="1" dirty="0"/>
                  <a:t>10</a:t>
                </a:r>
                <a:endParaRPr lang="en-GB" sz="1600" i="1" dirty="0"/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457200" y="5422006"/>
              <a:ext cx="2401910" cy="15945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err="1" smtClean="0"/>
                <a:t>Deallocate</a:t>
              </a:r>
              <a:r>
                <a:rPr lang="en-GB" dirty="0" smtClean="0"/>
                <a:t> @ 1000</a:t>
              </a:r>
              <a:endParaRPr lang="en-GB" dirty="0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2843167" y="4275786"/>
              <a:ext cx="631065" cy="2150772"/>
            </a:xfrm>
            <a:custGeom>
              <a:avLst/>
              <a:gdLst>
                <a:gd name="connsiteX0" fmla="*/ 0 w 631065"/>
                <a:gd name="connsiteY0" fmla="*/ 2150772 h 2150772"/>
                <a:gd name="connsiteX1" fmla="*/ 386367 w 631065"/>
                <a:gd name="connsiteY1" fmla="*/ 1326524 h 2150772"/>
                <a:gd name="connsiteX2" fmla="*/ 631065 w 631065"/>
                <a:gd name="connsiteY2" fmla="*/ 0 h 2150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1065" h="2150772">
                  <a:moveTo>
                    <a:pt x="0" y="2150772"/>
                  </a:moveTo>
                  <a:cubicBezTo>
                    <a:pt x="140595" y="1917879"/>
                    <a:pt x="281190" y="1684986"/>
                    <a:pt x="386367" y="1326524"/>
                  </a:cubicBezTo>
                  <a:cubicBezTo>
                    <a:pt x="491544" y="968062"/>
                    <a:pt x="561304" y="484031"/>
                    <a:pt x="631065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78</a:t>
            </a:fld>
            <a:endParaRPr lang="en-GB" dirty="0"/>
          </a:p>
        </p:txBody>
      </p:sp>
      <p:grpSp>
        <p:nvGrpSpPr>
          <p:cNvPr id="31" name="Group 30"/>
          <p:cNvGrpSpPr/>
          <p:nvPr/>
        </p:nvGrpSpPr>
        <p:grpSpPr>
          <a:xfrm>
            <a:off x="228600" y="3167461"/>
            <a:ext cx="7467600" cy="386179"/>
            <a:chOff x="228600" y="2404745"/>
            <a:chExt cx="7467600" cy="386179"/>
          </a:xfrm>
        </p:grpSpPr>
        <p:grpSp>
          <p:nvGrpSpPr>
            <p:cNvPr id="35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2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3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6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0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9" name="Line 14"/>
            <p:cNvSpPr>
              <a:spLocks noChangeShapeType="1"/>
            </p:cNvSpPr>
            <p:nvPr/>
          </p:nvSpPr>
          <p:spPr bwMode="auto">
            <a:xfrm>
              <a:off x="1829952" y="2404745"/>
              <a:ext cx="0" cy="381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n-GB"/>
            </a:p>
          </p:txBody>
        </p:sp>
        <p:grpSp>
          <p:nvGrpSpPr>
            <p:cNvPr id="38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6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7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1" name="Text Box 20"/>
            <p:cNvSpPr txBox="1">
              <a:spLocks noChangeArrowheads="1"/>
            </p:cNvSpPr>
            <p:nvPr/>
          </p:nvSpPr>
          <p:spPr bwMode="auto">
            <a:xfrm>
              <a:off x="3228975" y="2452370"/>
              <a:ext cx="18473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GB" sz="1600" i="1" dirty="0"/>
            </a:p>
          </p:txBody>
        </p:sp>
        <p:sp>
          <p:nvSpPr>
            <p:cNvPr id="42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30</a:t>
              </a:r>
              <a:endParaRPr lang="en-GB" sz="1600" i="1" dirty="0"/>
            </a:p>
          </p:txBody>
        </p:sp>
        <p:sp>
          <p:nvSpPr>
            <p:cNvPr id="43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4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4" name="Freeform 53"/>
          <p:cNvSpPr/>
          <p:nvPr/>
        </p:nvSpPr>
        <p:spPr>
          <a:xfrm>
            <a:off x="2031044" y="3475347"/>
            <a:ext cx="3081869" cy="929640"/>
          </a:xfrm>
          <a:custGeom>
            <a:avLst/>
            <a:gdLst>
              <a:gd name="connsiteX0" fmla="*/ 29576 w 3081869"/>
              <a:gd name="connsiteY0" fmla="*/ 103031 h 929640"/>
              <a:gd name="connsiteX1" fmla="*/ 287153 w 3081869"/>
              <a:gd name="connsiteY1" fmla="*/ 850006 h 929640"/>
              <a:gd name="connsiteX2" fmla="*/ 2103074 w 3081869"/>
              <a:gd name="connsiteY2" fmla="*/ 837127 h 929640"/>
              <a:gd name="connsiteX3" fmla="*/ 2579593 w 3081869"/>
              <a:gd name="connsiteY3" fmla="*/ 218941 h 929640"/>
              <a:gd name="connsiteX4" fmla="*/ 3081869 w 3081869"/>
              <a:gd name="connsiteY4" fmla="*/ 0 h 92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1869" h="929640">
                <a:moveTo>
                  <a:pt x="29576" y="103031"/>
                </a:moveTo>
                <a:cubicBezTo>
                  <a:pt x="-14427" y="415344"/>
                  <a:pt x="-58430" y="727657"/>
                  <a:pt x="287153" y="850006"/>
                </a:cubicBezTo>
                <a:cubicBezTo>
                  <a:pt x="632736" y="972355"/>
                  <a:pt x="1721001" y="942304"/>
                  <a:pt x="2103074" y="837127"/>
                </a:cubicBezTo>
                <a:cubicBezTo>
                  <a:pt x="2485147" y="731950"/>
                  <a:pt x="2416461" y="358462"/>
                  <a:pt x="2579593" y="218941"/>
                </a:cubicBezTo>
                <a:cubicBezTo>
                  <a:pt x="2742725" y="79420"/>
                  <a:pt x="2912297" y="39710"/>
                  <a:pt x="3081869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44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“repeat offender problem”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73B2-3EED-4E82-9F71-D324A259DCE0}" type="slidenum">
              <a:rPr lang="en-GB" smtClean="0"/>
              <a:pPr/>
              <a:t>79</a:t>
            </a:fld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899885" y="2024749"/>
            <a:ext cx="2409371" cy="1088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Free: ready for allocation</a:t>
            </a:r>
            <a:endParaRPr lang="en-GB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5428343" y="2039263"/>
            <a:ext cx="2757714" cy="1088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Allocated and linked in to a data structure</a:t>
            </a:r>
            <a:endParaRPr lang="en-GB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3106059" y="4107550"/>
            <a:ext cx="2757714" cy="1088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Escaping: unlinked, but possibly temporarily in use</a:t>
            </a:r>
            <a:endParaRPr lang="en-GB" sz="2400" dirty="0"/>
          </a:p>
        </p:txBody>
      </p:sp>
      <p:sp>
        <p:nvSpPr>
          <p:cNvPr id="9" name="Up Arrow 8"/>
          <p:cNvSpPr/>
          <p:nvPr/>
        </p:nvSpPr>
        <p:spPr>
          <a:xfrm rot="19307667">
            <a:off x="2057081" y="3266276"/>
            <a:ext cx="682173" cy="1422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Up Arrow 9"/>
          <p:cNvSpPr/>
          <p:nvPr/>
        </p:nvSpPr>
        <p:spPr>
          <a:xfrm rot="2292333" flipV="1">
            <a:off x="6230577" y="3396350"/>
            <a:ext cx="682173" cy="1422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Up Arrow 10"/>
          <p:cNvSpPr/>
          <p:nvPr/>
        </p:nvSpPr>
        <p:spPr>
          <a:xfrm rot="5400000">
            <a:off x="4031023" y="1842762"/>
            <a:ext cx="682173" cy="1422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45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Inserting an item with CAS</a:t>
            </a:r>
            <a:endParaRPr lang="en-US" dirty="0"/>
          </a:p>
        </p:txBody>
      </p:sp>
      <p:sp>
        <p:nvSpPr>
          <p:cNvPr id="69" name="Content Placeholder 52"/>
          <p:cNvSpPr>
            <a:spLocks noGrp="1"/>
          </p:cNvSpPr>
          <p:nvPr>
            <p:ph idx="1"/>
          </p:nvPr>
        </p:nvSpPr>
        <p:spPr>
          <a:xfrm>
            <a:off x="457200" y="1802427"/>
            <a:ext cx="3962400" cy="4168773"/>
          </a:xfrm>
        </p:spPr>
        <p:txBody>
          <a:bodyPr/>
          <a:lstStyle/>
          <a:p>
            <a:r>
              <a:rPr lang="en-GB" sz="2800" dirty="0">
                <a:latin typeface="Lucida Sans" pitchFamily="34" charset="0"/>
              </a:rPr>
              <a:t>insert(20):</a:t>
            </a:r>
          </a:p>
          <a:p>
            <a:pPr>
              <a:buNone/>
            </a:pPr>
            <a:endParaRPr lang="en-GB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105400" y="3696030"/>
            <a:ext cx="762000" cy="381000"/>
            <a:chOff x="912" y="2688"/>
            <a:chExt cx="480" cy="240"/>
          </a:xfrm>
        </p:grpSpPr>
        <p:sp>
          <p:nvSpPr>
            <p:cNvPr id="41989" name="AutoShape 5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447800" y="3696030"/>
            <a:ext cx="762000" cy="381000"/>
            <a:chOff x="912" y="2688"/>
            <a:chExt cx="480" cy="240"/>
          </a:xfrm>
        </p:grpSpPr>
        <p:sp>
          <p:nvSpPr>
            <p:cNvPr id="41992" name="AutoShape 8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276600" y="3696030"/>
            <a:ext cx="762000" cy="381000"/>
            <a:chOff x="912" y="2688"/>
            <a:chExt cx="480" cy="240"/>
          </a:xfrm>
        </p:grpSpPr>
        <p:sp>
          <p:nvSpPr>
            <p:cNvPr id="41995" name="AutoShape 11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41996" name="Line 12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6934200" y="3696030"/>
            <a:ext cx="762000" cy="381000"/>
            <a:chOff x="912" y="2688"/>
            <a:chExt cx="480" cy="240"/>
          </a:xfrm>
        </p:grpSpPr>
        <p:sp>
          <p:nvSpPr>
            <p:cNvPr id="41998" name="AutoShape 14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41999" name="Line 15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42000" name="Line 16"/>
          <p:cNvSpPr>
            <a:spLocks noChangeShapeType="1"/>
          </p:cNvSpPr>
          <p:nvPr/>
        </p:nvSpPr>
        <p:spPr bwMode="auto">
          <a:xfrm flipV="1">
            <a:off x="3886200" y="3896055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1447800" y="3743655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3228975" y="3743655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/>
              <a:t>10</a:t>
            </a:r>
            <a:endParaRPr lang="en-GB" sz="1600" i="1" dirty="0"/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5067300" y="3727780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30</a:t>
            </a:r>
            <a:endParaRPr lang="en-GB" sz="1600" i="1"/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6934200" y="3743655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4114800" y="4094719"/>
            <a:ext cx="1333500" cy="917575"/>
            <a:chOff x="2592" y="2496"/>
            <a:chExt cx="840" cy="578"/>
          </a:xfrm>
        </p:grpSpPr>
        <p:grpSp>
          <p:nvGrpSpPr>
            <p:cNvPr id="7" name="Group 22"/>
            <p:cNvGrpSpPr>
              <a:grpSpLocks/>
            </p:cNvGrpSpPr>
            <p:nvPr/>
          </p:nvGrpSpPr>
          <p:grpSpPr bwMode="auto">
            <a:xfrm>
              <a:off x="2592" y="2832"/>
              <a:ext cx="510" cy="242"/>
              <a:chOff x="2658" y="3312"/>
              <a:chExt cx="510" cy="242"/>
            </a:xfrm>
          </p:grpSpPr>
          <p:grpSp>
            <p:nvGrpSpPr>
              <p:cNvPr id="8" name="Group 23"/>
              <p:cNvGrpSpPr>
                <a:grpSpLocks/>
              </p:cNvGrpSpPr>
              <p:nvPr/>
            </p:nvGrpSpPr>
            <p:grpSpPr bwMode="auto">
              <a:xfrm>
                <a:off x="2688" y="3312"/>
                <a:ext cx="480" cy="240"/>
                <a:chOff x="912" y="2688"/>
                <a:chExt cx="480" cy="240"/>
              </a:xfrm>
            </p:grpSpPr>
            <p:sp>
              <p:nvSpPr>
                <p:cNvPr id="42008" name="AutoShape 24"/>
                <p:cNvSpPr>
                  <a:spLocks noChangeArrowheads="1"/>
                </p:cNvSpPr>
                <p:nvPr/>
              </p:nvSpPr>
              <p:spPr bwMode="auto">
                <a:xfrm>
                  <a:off x="912" y="2688"/>
                  <a:ext cx="480" cy="2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2009" name="Line 25"/>
                <p:cNvSpPr>
                  <a:spLocks noChangeShapeType="1"/>
                </p:cNvSpPr>
                <p:nvPr/>
              </p:nvSpPr>
              <p:spPr bwMode="auto">
                <a:xfrm>
                  <a:off x="1152" y="2688"/>
                  <a:ext cx="0" cy="24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2010" name="Text Box 26"/>
              <p:cNvSpPr txBox="1">
                <a:spLocks noChangeArrowheads="1"/>
              </p:cNvSpPr>
              <p:nvPr/>
            </p:nvSpPr>
            <p:spPr bwMode="auto">
              <a:xfrm>
                <a:off x="2658" y="3342"/>
                <a:ext cx="28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 i="1"/>
                  <a:t>20</a:t>
                </a:r>
                <a:endParaRPr lang="en-GB" sz="1600" i="1"/>
              </a:p>
            </p:txBody>
          </p:sp>
        </p:grpSp>
        <p:sp>
          <p:nvSpPr>
            <p:cNvPr id="42011" name="Freeform 27"/>
            <p:cNvSpPr>
              <a:spLocks/>
            </p:cNvSpPr>
            <p:nvPr/>
          </p:nvSpPr>
          <p:spPr bwMode="auto">
            <a:xfrm>
              <a:off x="3024" y="2496"/>
              <a:ext cx="408" cy="480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432" y="384"/>
                </a:cxn>
                <a:cxn ang="0">
                  <a:pos x="432" y="0"/>
                </a:cxn>
              </a:cxnLst>
              <a:rect l="0" t="0" r="r" b="b"/>
              <a:pathLst>
                <a:path w="504" h="528">
                  <a:moveTo>
                    <a:pt x="0" y="528"/>
                  </a:moveTo>
                  <a:cubicBezTo>
                    <a:pt x="180" y="500"/>
                    <a:pt x="360" y="472"/>
                    <a:pt x="432" y="384"/>
                  </a:cubicBezTo>
                  <a:cubicBezTo>
                    <a:pt x="504" y="296"/>
                    <a:pt x="468" y="148"/>
                    <a:pt x="432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2012" name="AutoShape 28"/>
          <p:cNvSpPr>
            <a:spLocks noChangeArrowheads="1"/>
          </p:cNvSpPr>
          <p:nvPr/>
        </p:nvSpPr>
        <p:spPr bwMode="auto">
          <a:xfrm>
            <a:off x="3399186" y="2784805"/>
            <a:ext cx="914400" cy="990600"/>
          </a:xfrm>
          <a:prstGeom prst="downArrowCallout">
            <a:avLst>
              <a:gd name="adj1" fmla="val 12501"/>
              <a:gd name="adj2" fmla="val 30769"/>
              <a:gd name="adj3" fmla="val 15694"/>
              <a:gd name="adj4" fmla="val 29028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/>
              <a:t>30 </a:t>
            </a:r>
            <a:r>
              <a:rPr lang="en-US" sz="1600">
                <a:sym typeface="Symbol" pitchFamily="18" charset="2"/>
              </a:rPr>
              <a:t> 20</a:t>
            </a:r>
            <a:endParaRPr lang="en-GB" sz="1600"/>
          </a:p>
        </p:txBody>
      </p: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3733800" y="4080206"/>
            <a:ext cx="2070100" cy="1452563"/>
            <a:chOff x="2352" y="2496"/>
            <a:chExt cx="1304" cy="915"/>
          </a:xfrm>
        </p:grpSpPr>
        <p:grpSp>
          <p:nvGrpSpPr>
            <p:cNvPr id="10" name="Group 51"/>
            <p:cNvGrpSpPr>
              <a:grpSpLocks/>
            </p:cNvGrpSpPr>
            <p:nvPr/>
          </p:nvGrpSpPr>
          <p:grpSpPr bwMode="auto">
            <a:xfrm>
              <a:off x="2352" y="3168"/>
              <a:ext cx="510" cy="243"/>
              <a:chOff x="2658" y="3312"/>
              <a:chExt cx="510" cy="243"/>
            </a:xfrm>
          </p:grpSpPr>
          <p:grpSp>
            <p:nvGrpSpPr>
              <p:cNvPr id="11" name="Group 52"/>
              <p:cNvGrpSpPr>
                <a:grpSpLocks/>
              </p:cNvGrpSpPr>
              <p:nvPr/>
            </p:nvGrpSpPr>
            <p:grpSpPr bwMode="auto">
              <a:xfrm>
                <a:off x="2688" y="3312"/>
                <a:ext cx="480" cy="240"/>
                <a:chOff x="912" y="2688"/>
                <a:chExt cx="480" cy="240"/>
              </a:xfrm>
            </p:grpSpPr>
            <p:sp>
              <p:nvSpPr>
                <p:cNvPr id="42037" name="AutoShape 53"/>
                <p:cNvSpPr>
                  <a:spLocks noChangeArrowheads="1"/>
                </p:cNvSpPr>
                <p:nvPr/>
              </p:nvSpPr>
              <p:spPr bwMode="auto">
                <a:xfrm>
                  <a:off x="912" y="2688"/>
                  <a:ext cx="480" cy="240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2038" name="Line 54"/>
                <p:cNvSpPr>
                  <a:spLocks noChangeShapeType="1"/>
                </p:cNvSpPr>
                <p:nvPr/>
              </p:nvSpPr>
              <p:spPr bwMode="auto">
                <a:xfrm>
                  <a:off x="1152" y="2688"/>
                  <a:ext cx="0" cy="24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2039" name="Text Box 55"/>
              <p:cNvSpPr txBox="1">
                <a:spLocks noChangeArrowheads="1"/>
              </p:cNvSpPr>
              <p:nvPr/>
            </p:nvSpPr>
            <p:spPr bwMode="auto">
              <a:xfrm>
                <a:off x="2658" y="3342"/>
                <a:ext cx="27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1600" i="1" dirty="0"/>
                  <a:t>25</a:t>
                </a:r>
                <a:endParaRPr lang="en-GB" sz="1600" i="1" dirty="0"/>
              </a:p>
            </p:txBody>
          </p:sp>
        </p:grpSp>
        <p:sp>
          <p:nvSpPr>
            <p:cNvPr id="42042" name="Freeform 58"/>
            <p:cNvSpPr>
              <a:spLocks/>
            </p:cNvSpPr>
            <p:nvPr/>
          </p:nvSpPr>
          <p:spPr bwMode="auto">
            <a:xfrm>
              <a:off x="2784" y="2496"/>
              <a:ext cx="872" cy="816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720" y="624"/>
                </a:cxn>
                <a:cxn ang="0">
                  <a:pos x="624" y="0"/>
                </a:cxn>
              </a:cxnLst>
              <a:rect l="0" t="0" r="r" b="b"/>
              <a:pathLst>
                <a:path w="824" h="768">
                  <a:moveTo>
                    <a:pt x="0" y="768"/>
                  </a:moveTo>
                  <a:cubicBezTo>
                    <a:pt x="308" y="760"/>
                    <a:pt x="616" y="752"/>
                    <a:pt x="720" y="624"/>
                  </a:cubicBezTo>
                  <a:cubicBezTo>
                    <a:pt x="824" y="496"/>
                    <a:pt x="724" y="248"/>
                    <a:pt x="624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2044" name="AutoShape 60"/>
          <p:cNvSpPr>
            <a:spLocks noChangeArrowheads="1"/>
          </p:cNvSpPr>
          <p:nvPr/>
        </p:nvSpPr>
        <p:spPr bwMode="auto">
          <a:xfrm>
            <a:off x="3322980" y="3215500"/>
            <a:ext cx="914400" cy="609600"/>
          </a:xfrm>
          <a:prstGeom prst="downArrowCallout">
            <a:avLst>
              <a:gd name="adj1" fmla="val 17704"/>
              <a:gd name="adj2" fmla="val 50000"/>
              <a:gd name="adj3" fmla="val 25782"/>
              <a:gd name="adj4" fmla="val 42190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dirty="0"/>
              <a:t>30 </a:t>
            </a:r>
            <a:r>
              <a:rPr lang="en-US" sz="1600" dirty="0">
                <a:sym typeface="Symbol" pitchFamily="18" charset="2"/>
              </a:rPr>
              <a:t> 25</a:t>
            </a:r>
            <a:endParaRPr lang="en-GB" sz="1600" dirty="0"/>
          </a:p>
        </p:txBody>
      </p:sp>
      <p:sp>
        <p:nvSpPr>
          <p:cNvPr id="42031" name="Freeform 47"/>
          <p:cNvSpPr>
            <a:spLocks/>
          </p:cNvSpPr>
          <p:nvPr/>
        </p:nvSpPr>
        <p:spPr bwMode="auto">
          <a:xfrm>
            <a:off x="3762375" y="3927805"/>
            <a:ext cx="342900" cy="914400"/>
          </a:xfrm>
          <a:custGeom>
            <a:avLst/>
            <a:gdLst/>
            <a:ahLst/>
            <a:cxnLst>
              <a:cxn ang="0">
                <a:pos x="72" y="0"/>
              </a:cxn>
              <a:cxn ang="0">
                <a:pos x="24" y="432"/>
              </a:cxn>
              <a:cxn ang="0">
                <a:pos x="216" y="576"/>
              </a:cxn>
            </a:cxnLst>
            <a:rect l="0" t="0" r="r" b="b"/>
            <a:pathLst>
              <a:path w="216" h="576">
                <a:moveTo>
                  <a:pt x="72" y="0"/>
                </a:moveTo>
                <a:cubicBezTo>
                  <a:pt x="36" y="168"/>
                  <a:pt x="0" y="336"/>
                  <a:pt x="24" y="432"/>
                </a:cubicBezTo>
                <a:cubicBezTo>
                  <a:pt x="48" y="528"/>
                  <a:pt x="132" y="552"/>
                  <a:pt x="216" y="576"/>
                </a:cubicBezTo>
              </a:path>
            </a:pathLst>
          </a:custGeom>
          <a:noFill/>
          <a:ln w="158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2091" name="Text Box 107"/>
          <p:cNvSpPr txBox="1">
            <a:spLocks noChangeArrowheads="1"/>
          </p:cNvSpPr>
          <p:nvPr/>
        </p:nvSpPr>
        <p:spPr bwMode="auto">
          <a:xfrm>
            <a:off x="4141308" y="2397178"/>
            <a:ext cx="722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dirty="0">
                <a:latin typeface="Lucida Sans" pitchFamily="34" charset="0"/>
                <a:sym typeface="Wingdings" pitchFamily="2" charset="2"/>
              </a:rPr>
              <a:t></a:t>
            </a:r>
            <a:endParaRPr lang="en-GB" sz="5400" dirty="0">
              <a:latin typeface="Lucida Sans" pitchFamily="34" charset="0"/>
            </a:endParaRPr>
          </a:p>
        </p:txBody>
      </p:sp>
      <p:sp>
        <p:nvSpPr>
          <p:cNvPr id="42097" name="Rectangle 113"/>
          <p:cNvSpPr>
            <a:spLocks noChangeArrowheads="1"/>
          </p:cNvSpPr>
          <p:nvPr/>
        </p:nvSpPr>
        <p:spPr bwMode="auto">
          <a:xfrm>
            <a:off x="4105275" y="3013405"/>
            <a:ext cx="619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dirty="0">
                <a:sym typeface="Wingdings" pitchFamily="2" charset="2"/>
              </a:rPr>
              <a:t></a:t>
            </a:r>
            <a:endParaRPr lang="en-GB" sz="5400" dirty="0">
              <a:sym typeface="Wingdings" pitchFamily="2" charset="2"/>
            </a:endParaRPr>
          </a:p>
        </p:txBody>
      </p:sp>
      <p:sp>
        <p:nvSpPr>
          <p:cNvPr id="42033" name="Line 49"/>
          <p:cNvSpPr>
            <a:spLocks noChangeShapeType="1"/>
          </p:cNvSpPr>
          <p:nvPr/>
        </p:nvSpPr>
        <p:spPr bwMode="auto">
          <a:xfrm flipV="1">
            <a:off x="2057400" y="3896055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2032" name="Line 48"/>
          <p:cNvSpPr>
            <a:spLocks noChangeShapeType="1"/>
          </p:cNvSpPr>
          <p:nvPr/>
        </p:nvSpPr>
        <p:spPr bwMode="auto">
          <a:xfrm flipV="1">
            <a:off x="5715000" y="3896055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70" name="Content Placeholder 52"/>
          <p:cNvSpPr txBox="1">
            <a:spLocks/>
          </p:cNvSpPr>
          <p:nvPr/>
        </p:nvSpPr>
        <p:spPr>
          <a:xfrm>
            <a:off x="5448300" y="1823540"/>
            <a:ext cx="3273425" cy="4168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800" dirty="0">
                <a:latin typeface="Lucida Sans" pitchFamily="34" charset="0"/>
              </a:rPr>
              <a:t>insert(25):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itchFamily="34" charset="0"/>
              <a:ea typeface="+mn-ea"/>
              <a:cs typeface="+mn-cs"/>
            </a:endParaRPr>
          </a:p>
        </p:txBody>
      </p:sp>
      <p:sp>
        <p:nvSpPr>
          <p:cNvPr id="49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765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4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build="p"/>
      <p:bldP spid="42000" grpId="0" animBg="1"/>
      <p:bldP spid="42012" grpId="0" animBg="1" autoUpdateAnimBg="0"/>
      <p:bldP spid="42044" grpId="0" animBg="1" autoUpdateAnimBg="0"/>
      <p:bldP spid="42031" grpId="0" animBg="1"/>
      <p:bldP spid="42091" grpId="0"/>
      <p:bldP spid="42097" grpId="0" autoUpdateAnimBg="0"/>
      <p:bldP spid="70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Re-use via ROP</a:t>
            </a:r>
            <a:endParaRPr lang="en-GB" dirty="0"/>
          </a:p>
        </p:txBody>
      </p:sp>
      <p:sp>
        <p:nvSpPr>
          <p:cNvPr id="28" name="Down Arrow 27"/>
          <p:cNvSpPr/>
          <p:nvPr/>
        </p:nvSpPr>
        <p:spPr>
          <a:xfrm>
            <a:off x="398172" y="1987311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809153"/>
            <a:ext cx="363205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access</a:t>
            </a:r>
          </a:p>
          <a:p>
            <a:r>
              <a:rPr lang="en-GB" dirty="0"/>
              <a:t>Set guard</a:t>
            </a:r>
          </a:p>
          <a:p>
            <a:r>
              <a:rPr lang="en-GB" dirty="0"/>
              <a:t>Check access still OK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187072"/>
            <a:ext cx="1600200" cy="11075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Thread 1 guards</a:t>
            </a:r>
          </a:p>
        </p:txBody>
      </p:sp>
      <p:sp>
        <p:nvSpPr>
          <p:cNvPr id="33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80</a:t>
            </a:fld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34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4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5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5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2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3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6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48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9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6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7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8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39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0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41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2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3945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Re-use via ROP</a:t>
            </a:r>
          </a:p>
        </p:txBody>
      </p:sp>
      <p:sp>
        <p:nvSpPr>
          <p:cNvPr id="28" name="Down Arrow 27"/>
          <p:cNvSpPr/>
          <p:nvPr/>
        </p:nvSpPr>
        <p:spPr>
          <a:xfrm>
            <a:off x="398172" y="1987311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809153"/>
            <a:ext cx="363205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Decide what to access</a:t>
            </a:r>
          </a:p>
          <a:p>
            <a:pPr marL="342900" indent="-342900">
              <a:buAutoNum type="arabicPeriod"/>
            </a:pPr>
            <a:r>
              <a:rPr lang="en-GB" dirty="0" smtClean="0"/>
              <a:t>Set guard</a:t>
            </a:r>
          </a:p>
          <a:p>
            <a:pPr marL="342900" indent="-342900">
              <a:buAutoNum type="arabicPeriod"/>
            </a:pPr>
            <a:r>
              <a:rPr lang="en-GB" dirty="0" smtClean="0"/>
              <a:t>Check access still OK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187072"/>
            <a:ext cx="1600200" cy="11075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Thread 1 guards</a:t>
            </a:r>
          </a:p>
        </p:txBody>
      </p:sp>
      <p:sp>
        <p:nvSpPr>
          <p:cNvPr id="24" name="Freeform 23"/>
          <p:cNvSpPr/>
          <p:nvPr/>
        </p:nvSpPr>
        <p:spPr>
          <a:xfrm>
            <a:off x="1777285" y="3886306"/>
            <a:ext cx="580209" cy="1532586"/>
          </a:xfrm>
          <a:custGeom>
            <a:avLst/>
            <a:gdLst>
              <a:gd name="connsiteX0" fmla="*/ 347729 w 580209"/>
              <a:gd name="connsiteY0" fmla="*/ 1532586 h 1532586"/>
              <a:gd name="connsiteX1" fmla="*/ 566670 w 580209"/>
              <a:gd name="connsiteY1" fmla="*/ 695459 h 1532586"/>
              <a:gd name="connsiteX2" fmla="*/ 0 w 580209"/>
              <a:gd name="connsiteY2" fmla="*/ 0 h 15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09" h="1532586">
                <a:moveTo>
                  <a:pt x="347729" y="1532586"/>
                </a:moveTo>
                <a:cubicBezTo>
                  <a:pt x="486177" y="1241738"/>
                  <a:pt x="624625" y="950890"/>
                  <a:pt x="566670" y="695459"/>
                </a:cubicBezTo>
                <a:cubicBezTo>
                  <a:pt x="508715" y="440028"/>
                  <a:pt x="254357" y="220014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81</a:t>
            </a:fld>
            <a:endParaRPr lang="en-GB" dirty="0"/>
          </a:p>
        </p:txBody>
      </p:sp>
      <p:grpSp>
        <p:nvGrpSpPr>
          <p:cNvPr id="31" name="Group 30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35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5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6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6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3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4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49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7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8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9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0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1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42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3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6277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Re-use via ROP</a:t>
            </a:r>
          </a:p>
        </p:txBody>
      </p:sp>
      <p:sp>
        <p:nvSpPr>
          <p:cNvPr id="28" name="Down Arrow 27"/>
          <p:cNvSpPr/>
          <p:nvPr/>
        </p:nvSpPr>
        <p:spPr>
          <a:xfrm>
            <a:off x="1021953" y="1987311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809153"/>
            <a:ext cx="363205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access</a:t>
            </a:r>
          </a:p>
          <a:p>
            <a:r>
              <a:rPr lang="en-GB" dirty="0"/>
              <a:t>Set guard</a:t>
            </a:r>
          </a:p>
          <a:p>
            <a:r>
              <a:rPr lang="en-GB" dirty="0"/>
              <a:t>Check access still OK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187072"/>
            <a:ext cx="1600200" cy="11075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Thread 1 guards</a:t>
            </a:r>
          </a:p>
        </p:txBody>
      </p:sp>
      <p:sp>
        <p:nvSpPr>
          <p:cNvPr id="24" name="Freeform 23"/>
          <p:cNvSpPr/>
          <p:nvPr/>
        </p:nvSpPr>
        <p:spPr>
          <a:xfrm>
            <a:off x="1777285" y="3886306"/>
            <a:ext cx="580209" cy="1532586"/>
          </a:xfrm>
          <a:custGeom>
            <a:avLst/>
            <a:gdLst>
              <a:gd name="connsiteX0" fmla="*/ 347729 w 580209"/>
              <a:gd name="connsiteY0" fmla="*/ 1532586 h 1532586"/>
              <a:gd name="connsiteX1" fmla="*/ 566670 w 580209"/>
              <a:gd name="connsiteY1" fmla="*/ 695459 h 1532586"/>
              <a:gd name="connsiteX2" fmla="*/ 0 w 580209"/>
              <a:gd name="connsiteY2" fmla="*/ 0 h 15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09" h="1532586">
                <a:moveTo>
                  <a:pt x="347729" y="1532586"/>
                </a:moveTo>
                <a:cubicBezTo>
                  <a:pt x="486177" y="1241738"/>
                  <a:pt x="624625" y="950890"/>
                  <a:pt x="566670" y="695459"/>
                </a:cubicBezTo>
                <a:cubicBezTo>
                  <a:pt x="508715" y="440028"/>
                  <a:pt x="254357" y="220014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82</a:t>
            </a:fld>
            <a:endParaRPr lang="en-GB" dirty="0"/>
          </a:p>
        </p:txBody>
      </p:sp>
      <p:grpSp>
        <p:nvGrpSpPr>
          <p:cNvPr id="31" name="Group 30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35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55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6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6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53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4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49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8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47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8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9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40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41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42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43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685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Re-use via ROP</a:t>
            </a:r>
          </a:p>
        </p:txBody>
      </p:sp>
      <p:sp>
        <p:nvSpPr>
          <p:cNvPr id="28" name="Down Arrow 27"/>
          <p:cNvSpPr/>
          <p:nvPr/>
        </p:nvSpPr>
        <p:spPr>
          <a:xfrm>
            <a:off x="1021953" y="1987311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809153"/>
            <a:ext cx="363205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Decide what to access</a:t>
            </a:r>
          </a:p>
          <a:p>
            <a:pPr marL="342900" indent="-342900">
              <a:buAutoNum type="arabicPeriod"/>
            </a:pPr>
            <a:r>
              <a:rPr lang="en-GB" dirty="0" smtClean="0"/>
              <a:t>Set guard</a:t>
            </a:r>
          </a:p>
          <a:p>
            <a:pPr marL="342900" indent="-342900">
              <a:buAutoNum type="arabicPeriod"/>
            </a:pPr>
            <a:r>
              <a:rPr lang="en-GB" dirty="0" smtClean="0"/>
              <a:t>Check access still OK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187072"/>
            <a:ext cx="1600200" cy="11075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Thread 1 guards</a:t>
            </a:r>
          </a:p>
        </p:txBody>
      </p:sp>
      <p:sp>
        <p:nvSpPr>
          <p:cNvPr id="24" name="Freeform 23"/>
          <p:cNvSpPr/>
          <p:nvPr/>
        </p:nvSpPr>
        <p:spPr>
          <a:xfrm>
            <a:off x="1777285" y="3886306"/>
            <a:ext cx="580209" cy="1532586"/>
          </a:xfrm>
          <a:custGeom>
            <a:avLst/>
            <a:gdLst>
              <a:gd name="connsiteX0" fmla="*/ 347729 w 580209"/>
              <a:gd name="connsiteY0" fmla="*/ 1532586 h 1532586"/>
              <a:gd name="connsiteX1" fmla="*/ 566670 w 580209"/>
              <a:gd name="connsiteY1" fmla="*/ 695459 h 1532586"/>
              <a:gd name="connsiteX2" fmla="*/ 0 w 580209"/>
              <a:gd name="connsiteY2" fmla="*/ 0 h 15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09" h="1532586">
                <a:moveTo>
                  <a:pt x="347729" y="1532586"/>
                </a:moveTo>
                <a:cubicBezTo>
                  <a:pt x="486177" y="1241738"/>
                  <a:pt x="624625" y="950890"/>
                  <a:pt x="566670" y="695459"/>
                </a:cubicBezTo>
                <a:cubicBezTo>
                  <a:pt x="508715" y="440028"/>
                  <a:pt x="254357" y="220014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9" name="Freeform 28"/>
          <p:cNvSpPr/>
          <p:nvPr/>
        </p:nvSpPr>
        <p:spPr>
          <a:xfrm rot="3155762">
            <a:off x="2446098" y="3925818"/>
            <a:ext cx="1168696" cy="2199677"/>
          </a:xfrm>
          <a:custGeom>
            <a:avLst/>
            <a:gdLst>
              <a:gd name="connsiteX0" fmla="*/ 347729 w 580209"/>
              <a:gd name="connsiteY0" fmla="*/ 1532586 h 1532586"/>
              <a:gd name="connsiteX1" fmla="*/ 566670 w 580209"/>
              <a:gd name="connsiteY1" fmla="*/ 695459 h 1532586"/>
              <a:gd name="connsiteX2" fmla="*/ 0 w 580209"/>
              <a:gd name="connsiteY2" fmla="*/ 0 h 15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09" h="1532586">
                <a:moveTo>
                  <a:pt x="347729" y="1532586"/>
                </a:moveTo>
                <a:cubicBezTo>
                  <a:pt x="486177" y="1241738"/>
                  <a:pt x="624625" y="950890"/>
                  <a:pt x="566670" y="695459"/>
                </a:cubicBezTo>
                <a:cubicBezTo>
                  <a:pt x="508715" y="440028"/>
                  <a:pt x="254357" y="220014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5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83</a:t>
            </a:fld>
            <a:endParaRPr lang="en-GB" dirty="0"/>
          </a:p>
        </p:txBody>
      </p:sp>
      <p:grpSp>
        <p:nvGrpSpPr>
          <p:cNvPr id="56" name="Group 55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57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75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6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8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73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4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9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71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0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69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0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1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62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63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64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65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0984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Re-use via ROP</a:t>
            </a:r>
          </a:p>
        </p:txBody>
      </p:sp>
      <p:sp>
        <p:nvSpPr>
          <p:cNvPr id="28" name="Down Arrow 27"/>
          <p:cNvSpPr/>
          <p:nvPr/>
        </p:nvSpPr>
        <p:spPr>
          <a:xfrm>
            <a:off x="2966052" y="1987311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809153"/>
            <a:ext cx="363205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access</a:t>
            </a:r>
          </a:p>
          <a:p>
            <a:r>
              <a:rPr lang="en-GB" dirty="0"/>
              <a:t>Set guard</a:t>
            </a:r>
          </a:p>
          <a:p>
            <a:r>
              <a:rPr lang="en-GB" dirty="0"/>
              <a:t>Check access still OK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187072"/>
            <a:ext cx="1600200" cy="11075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Thread 1 guards</a:t>
            </a:r>
          </a:p>
        </p:txBody>
      </p:sp>
      <p:sp>
        <p:nvSpPr>
          <p:cNvPr id="24" name="Freeform 23"/>
          <p:cNvSpPr/>
          <p:nvPr/>
        </p:nvSpPr>
        <p:spPr>
          <a:xfrm>
            <a:off x="1777285" y="3886306"/>
            <a:ext cx="580209" cy="1532586"/>
          </a:xfrm>
          <a:custGeom>
            <a:avLst/>
            <a:gdLst>
              <a:gd name="connsiteX0" fmla="*/ 347729 w 580209"/>
              <a:gd name="connsiteY0" fmla="*/ 1532586 h 1532586"/>
              <a:gd name="connsiteX1" fmla="*/ 566670 w 580209"/>
              <a:gd name="connsiteY1" fmla="*/ 695459 h 1532586"/>
              <a:gd name="connsiteX2" fmla="*/ 0 w 580209"/>
              <a:gd name="connsiteY2" fmla="*/ 0 h 15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09" h="1532586">
                <a:moveTo>
                  <a:pt x="347729" y="1532586"/>
                </a:moveTo>
                <a:cubicBezTo>
                  <a:pt x="486177" y="1241738"/>
                  <a:pt x="624625" y="950890"/>
                  <a:pt x="566670" y="695459"/>
                </a:cubicBezTo>
                <a:cubicBezTo>
                  <a:pt x="508715" y="440028"/>
                  <a:pt x="254357" y="220014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9" name="Freeform 28"/>
          <p:cNvSpPr/>
          <p:nvPr/>
        </p:nvSpPr>
        <p:spPr>
          <a:xfrm rot="3155762">
            <a:off x="2446098" y="3925818"/>
            <a:ext cx="1168696" cy="2199677"/>
          </a:xfrm>
          <a:custGeom>
            <a:avLst/>
            <a:gdLst>
              <a:gd name="connsiteX0" fmla="*/ 347729 w 580209"/>
              <a:gd name="connsiteY0" fmla="*/ 1532586 h 1532586"/>
              <a:gd name="connsiteX1" fmla="*/ 566670 w 580209"/>
              <a:gd name="connsiteY1" fmla="*/ 695459 h 1532586"/>
              <a:gd name="connsiteX2" fmla="*/ 0 w 580209"/>
              <a:gd name="connsiteY2" fmla="*/ 0 h 15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09" h="1532586">
                <a:moveTo>
                  <a:pt x="347729" y="1532586"/>
                </a:moveTo>
                <a:cubicBezTo>
                  <a:pt x="486177" y="1241738"/>
                  <a:pt x="624625" y="950890"/>
                  <a:pt x="566670" y="695459"/>
                </a:cubicBezTo>
                <a:cubicBezTo>
                  <a:pt x="508715" y="440028"/>
                  <a:pt x="254357" y="220014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5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84</a:t>
            </a:fld>
            <a:endParaRPr lang="en-GB" dirty="0"/>
          </a:p>
        </p:txBody>
      </p:sp>
      <p:grpSp>
        <p:nvGrpSpPr>
          <p:cNvPr id="57" name="Group 56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58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76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7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9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74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5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0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72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3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1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70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1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2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63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64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65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66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057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Re-use via ROP</a:t>
            </a:r>
          </a:p>
        </p:txBody>
      </p:sp>
      <p:sp>
        <p:nvSpPr>
          <p:cNvPr id="28" name="Down Arrow 27"/>
          <p:cNvSpPr/>
          <p:nvPr/>
        </p:nvSpPr>
        <p:spPr>
          <a:xfrm>
            <a:off x="2966052" y="1987311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809153"/>
            <a:ext cx="363205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access</a:t>
            </a:r>
          </a:p>
          <a:p>
            <a:r>
              <a:rPr lang="en-GB" dirty="0"/>
              <a:t>Set guard</a:t>
            </a:r>
          </a:p>
          <a:p>
            <a:r>
              <a:rPr lang="en-GB" dirty="0"/>
              <a:t>Check access still OK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187072"/>
            <a:ext cx="1600200" cy="11075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Thread 1 guards</a:t>
            </a:r>
          </a:p>
        </p:txBody>
      </p:sp>
      <p:sp>
        <p:nvSpPr>
          <p:cNvPr id="29" name="Freeform 28"/>
          <p:cNvSpPr/>
          <p:nvPr/>
        </p:nvSpPr>
        <p:spPr>
          <a:xfrm rot="3155762">
            <a:off x="2446098" y="3925818"/>
            <a:ext cx="1168696" cy="2199677"/>
          </a:xfrm>
          <a:custGeom>
            <a:avLst/>
            <a:gdLst>
              <a:gd name="connsiteX0" fmla="*/ 347729 w 580209"/>
              <a:gd name="connsiteY0" fmla="*/ 1532586 h 1532586"/>
              <a:gd name="connsiteX1" fmla="*/ 566670 w 580209"/>
              <a:gd name="connsiteY1" fmla="*/ 695459 h 1532586"/>
              <a:gd name="connsiteX2" fmla="*/ 0 w 580209"/>
              <a:gd name="connsiteY2" fmla="*/ 0 h 15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09" h="1532586">
                <a:moveTo>
                  <a:pt x="347729" y="1532586"/>
                </a:moveTo>
                <a:cubicBezTo>
                  <a:pt x="486177" y="1241738"/>
                  <a:pt x="624625" y="950890"/>
                  <a:pt x="566670" y="695459"/>
                </a:cubicBezTo>
                <a:cubicBezTo>
                  <a:pt x="508715" y="440028"/>
                  <a:pt x="254357" y="220014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85</a:t>
            </a:fld>
            <a:endParaRPr lang="en-GB" dirty="0"/>
          </a:p>
        </p:txBody>
      </p:sp>
      <p:grpSp>
        <p:nvGrpSpPr>
          <p:cNvPr id="55" name="Group 54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56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72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3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7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70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1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8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68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9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9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66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7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0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61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62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63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64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Line 23"/>
            <p:cNvSpPr>
              <a:spLocks noChangeShapeType="1"/>
            </p:cNvSpPr>
            <p:nvPr/>
          </p:nvSpPr>
          <p:spPr bwMode="auto">
            <a:xfrm flipV="1">
              <a:off x="38862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Line 23"/>
            <p:cNvSpPr>
              <a:spLocks noChangeShapeType="1"/>
            </p:cNvSpPr>
            <p:nvPr/>
          </p:nvSpPr>
          <p:spPr bwMode="auto">
            <a:xfrm flipV="1">
              <a:off x="20574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5021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Re-use via ROP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28600" y="3509214"/>
            <a:ext cx="7467600" cy="386178"/>
            <a:chOff x="228600" y="2404745"/>
            <a:chExt cx="7467600" cy="386178"/>
          </a:xfrm>
        </p:grpSpPr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5105400" y="2404745"/>
              <a:ext cx="762000" cy="381000"/>
              <a:chOff x="912" y="2688"/>
              <a:chExt cx="480" cy="240"/>
            </a:xfrm>
          </p:grpSpPr>
          <p:sp>
            <p:nvSpPr>
              <p:cNvPr id="22" name="AutoShape 7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3" name="Line 8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1447800" y="2404745"/>
              <a:ext cx="762000" cy="381000"/>
              <a:chOff x="912" y="2688"/>
              <a:chExt cx="480" cy="240"/>
            </a:xfrm>
          </p:grpSpPr>
          <p:sp>
            <p:nvSpPr>
              <p:cNvPr id="20" name="AutoShape 10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" name="Line 1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" name="Group 12"/>
            <p:cNvGrpSpPr>
              <a:grpSpLocks/>
            </p:cNvGrpSpPr>
            <p:nvPr/>
          </p:nvGrpSpPr>
          <p:grpSpPr bwMode="auto">
            <a:xfrm>
              <a:off x="3276600" y="2404745"/>
              <a:ext cx="762000" cy="381000"/>
              <a:chOff x="912" y="2688"/>
              <a:chExt cx="480" cy="240"/>
            </a:xfrm>
          </p:grpSpPr>
          <p:sp>
            <p:nvSpPr>
              <p:cNvPr id="18" name="AutoShape 13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9" name="Line 14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" name="Group 15"/>
            <p:cNvGrpSpPr>
              <a:grpSpLocks/>
            </p:cNvGrpSpPr>
            <p:nvPr/>
          </p:nvGrpSpPr>
          <p:grpSpPr bwMode="auto">
            <a:xfrm>
              <a:off x="6934200" y="2404745"/>
              <a:ext cx="762000" cy="381000"/>
              <a:chOff x="912" y="2688"/>
              <a:chExt cx="480" cy="240"/>
            </a:xfrm>
          </p:grpSpPr>
          <p:sp>
            <p:nvSpPr>
              <p:cNvPr id="16" name="AutoShape 16"/>
              <p:cNvSpPr>
                <a:spLocks noChangeArrowheads="1"/>
              </p:cNvSpPr>
              <p:nvPr/>
            </p:nvSpPr>
            <p:spPr bwMode="auto">
              <a:xfrm>
                <a:off x="912" y="2688"/>
                <a:ext cx="480" cy="240"/>
              </a:xfrm>
              <a:prstGeom prst="roundRect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0" cy="2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" name="Text Box 19"/>
            <p:cNvSpPr txBox="1">
              <a:spLocks noChangeArrowheads="1"/>
            </p:cNvSpPr>
            <p:nvPr/>
          </p:nvSpPr>
          <p:spPr bwMode="auto">
            <a:xfrm>
              <a:off x="1447800" y="2452370"/>
              <a:ext cx="35401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 dirty="0"/>
                <a:t>H</a:t>
              </a:r>
              <a:endParaRPr lang="en-GB" sz="1600" i="1" dirty="0"/>
            </a:p>
          </p:txBody>
        </p:sp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3228975" y="2452369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 dirty="0"/>
                <a:t>10</a:t>
              </a:r>
              <a:endParaRPr lang="en-GB" sz="1600" i="1" dirty="0"/>
            </a:p>
          </p:txBody>
        </p:sp>
        <p:sp>
          <p:nvSpPr>
            <p:cNvPr id="12" name="Text Box 21"/>
            <p:cNvSpPr txBox="1">
              <a:spLocks noChangeArrowheads="1"/>
            </p:cNvSpPr>
            <p:nvPr/>
          </p:nvSpPr>
          <p:spPr bwMode="auto">
            <a:xfrm>
              <a:off x="5067300" y="2436494"/>
              <a:ext cx="4190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i="1"/>
                <a:t>30</a:t>
              </a:r>
              <a:endParaRPr lang="en-GB" sz="1600" i="1"/>
            </a:p>
          </p:txBody>
        </p:sp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6934200" y="2452370"/>
              <a:ext cx="3302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1"/>
                <a:t>T</a:t>
              </a:r>
              <a:endParaRPr lang="en-GB" sz="1600" i="1"/>
            </a:p>
          </p:txBody>
        </p:sp>
        <p:sp>
          <p:nvSpPr>
            <p:cNvPr id="15" name="Line 23"/>
            <p:cNvSpPr>
              <a:spLocks noChangeShapeType="1"/>
            </p:cNvSpPr>
            <p:nvPr/>
          </p:nvSpPr>
          <p:spPr bwMode="auto">
            <a:xfrm flipV="1">
              <a:off x="57150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Line 23"/>
            <p:cNvSpPr>
              <a:spLocks noChangeShapeType="1"/>
            </p:cNvSpPr>
            <p:nvPr/>
          </p:nvSpPr>
          <p:spPr bwMode="auto">
            <a:xfrm flipV="1">
              <a:off x="228600" y="2604770"/>
              <a:ext cx="1219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8" name="Down Arrow 27"/>
          <p:cNvSpPr/>
          <p:nvPr/>
        </p:nvSpPr>
        <p:spPr>
          <a:xfrm>
            <a:off x="2966052" y="1987311"/>
            <a:ext cx="1205706" cy="1490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604005" y="1809153"/>
            <a:ext cx="3632057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/>
            </a:lvl1pPr>
          </a:lstStyle>
          <a:p>
            <a:r>
              <a:rPr lang="en-GB" dirty="0"/>
              <a:t>Decide what to access</a:t>
            </a:r>
          </a:p>
          <a:p>
            <a:r>
              <a:rPr lang="en-GB" dirty="0"/>
              <a:t>Set guard</a:t>
            </a:r>
          </a:p>
          <a:p>
            <a:r>
              <a:rPr lang="en-GB" dirty="0"/>
              <a:t>Check access still OK</a:t>
            </a:r>
          </a:p>
          <a:p>
            <a:r>
              <a:rPr lang="en-GB" dirty="0"/>
              <a:t>Batch </a:t>
            </a:r>
            <a:r>
              <a:rPr lang="en-GB" dirty="0" err="1"/>
              <a:t>deallocations</a:t>
            </a:r>
            <a:r>
              <a:rPr lang="en-GB" dirty="0"/>
              <a:t> and defer on objects while guards are present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187072"/>
            <a:ext cx="1600200" cy="11075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Thread 1 guards</a:t>
            </a:r>
            <a:endParaRPr lang="en-GB" dirty="0"/>
          </a:p>
        </p:txBody>
      </p:sp>
      <p:sp>
        <p:nvSpPr>
          <p:cNvPr id="29" name="Freeform 28"/>
          <p:cNvSpPr/>
          <p:nvPr/>
        </p:nvSpPr>
        <p:spPr>
          <a:xfrm rot="3155762">
            <a:off x="2446098" y="3925818"/>
            <a:ext cx="1168696" cy="2199677"/>
          </a:xfrm>
          <a:custGeom>
            <a:avLst/>
            <a:gdLst>
              <a:gd name="connsiteX0" fmla="*/ 347729 w 580209"/>
              <a:gd name="connsiteY0" fmla="*/ 1532586 h 1532586"/>
              <a:gd name="connsiteX1" fmla="*/ 566670 w 580209"/>
              <a:gd name="connsiteY1" fmla="*/ 695459 h 1532586"/>
              <a:gd name="connsiteX2" fmla="*/ 0 w 580209"/>
              <a:gd name="connsiteY2" fmla="*/ 0 h 15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09" h="1532586">
                <a:moveTo>
                  <a:pt x="347729" y="1532586"/>
                </a:moveTo>
                <a:cubicBezTo>
                  <a:pt x="486177" y="1241738"/>
                  <a:pt x="624625" y="950890"/>
                  <a:pt x="566670" y="695459"/>
                </a:cubicBezTo>
                <a:cubicBezTo>
                  <a:pt x="508715" y="440028"/>
                  <a:pt x="254357" y="220014"/>
                  <a:pt x="0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0" name="Freeform 29"/>
          <p:cNvSpPr/>
          <p:nvPr/>
        </p:nvSpPr>
        <p:spPr>
          <a:xfrm>
            <a:off x="2031044" y="3821913"/>
            <a:ext cx="3081869" cy="929640"/>
          </a:xfrm>
          <a:custGeom>
            <a:avLst/>
            <a:gdLst>
              <a:gd name="connsiteX0" fmla="*/ 29576 w 3081869"/>
              <a:gd name="connsiteY0" fmla="*/ 103031 h 929640"/>
              <a:gd name="connsiteX1" fmla="*/ 287153 w 3081869"/>
              <a:gd name="connsiteY1" fmla="*/ 850006 h 929640"/>
              <a:gd name="connsiteX2" fmla="*/ 2103074 w 3081869"/>
              <a:gd name="connsiteY2" fmla="*/ 837127 h 929640"/>
              <a:gd name="connsiteX3" fmla="*/ 2579593 w 3081869"/>
              <a:gd name="connsiteY3" fmla="*/ 218941 h 929640"/>
              <a:gd name="connsiteX4" fmla="*/ 3081869 w 3081869"/>
              <a:gd name="connsiteY4" fmla="*/ 0 h 92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1869" h="929640">
                <a:moveTo>
                  <a:pt x="29576" y="103031"/>
                </a:moveTo>
                <a:cubicBezTo>
                  <a:pt x="-14427" y="415344"/>
                  <a:pt x="-58430" y="727657"/>
                  <a:pt x="287153" y="850006"/>
                </a:cubicBezTo>
                <a:cubicBezTo>
                  <a:pt x="632736" y="972355"/>
                  <a:pt x="1721001" y="942304"/>
                  <a:pt x="2103074" y="837127"/>
                </a:cubicBezTo>
                <a:cubicBezTo>
                  <a:pt x="2485147" y="731950"/>
                  <a:pt x="2416461" y="358462"/>
                  <a:pt x="2579593" y="218941"/>
                </a:cubicBezTo>
                <a:cubicBezTo>
                  <a:pt x="2742725" y="79420"/>
                  <a:pt x="2912297" y="39710"/>
                  <a:pt x="3081869" y="0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86</a:t>
            </a:fld>
            <a:endParaRPr lang="en-GB" dirty="0"/>
          </a:p>
        </p:txBody>
      </p:sp>
      <p:sp>
        <p:nvSpPr>
          <p:cNvPr id="35" name="Cloud Callout 34"/>
          <p:cNvSpPr/>
          <p:nvPr/>
        </p:nvSpPr>
        <p:spPr>
          <a:xfrm>
            <a:off x="4038600" y="977578"/>
            <a:ext cx="3479913" cy="1663149"/>
          </a:xfrm>
          <a:prstGeom prst="cloudCallout">
            <a:avLst>
              <a:gd name="adj1" fmla="val -64614"/>
              <a:gd name="adj2" fmla="val -4658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See also:  “Safe memory reclamation” &amp; hazard pointers, Maged Michael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1972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Searching and finding together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8640"/>
            <a:ext cx="2771775" cy="1164468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Lucida Sans" pitchFamily="34" charset="0"/>
              </a:rPr>
              <a:t>find(20)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5105400" y="3483101"/>
            <a:ext cx="762000" cy="381000"/>
            <a:chOff x="912" y="2688"/>
            <a:chExt cx="480" cy="240"/>
          </a:xfrm>
        </p:grpSpPr>
        <p:sp>
          <p:nvSpPr>
            <p:cNvPr id="5" name="AutoShape 9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447800" y="3483101"/>
            <a:ext cx="762000" cy="381000"/>
            <a:chOff x="912" y="2688"/>
            <a:chExt cx="480" cy="240"/>
          </a:xfrm>
        </p:grpSpPr>
        <p:sp>
          <p:nvSpPr>
            <p:cNvPr id="8" name="AutoShape 14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3276600" y="3483101"/>
            <a:ext cx="762000" cy="381000"/>
            <a:chOff x="912" y="2688"/>
            <a:chExt cx="480" cy="240"/>
          </a:xfrm>
        </p:grpSpPr>
        <p:sp>
          <p:nvSpPr>
            <p:cNvPr id="11" name="AutoShape 17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3" name="Group 19"/>
          <p:cNvGrpSpPr>
            <a:grpSpLocks/>
          </p:cNvGrpSpPr>
          <p:nvPr/>
        </p:nvGrpSpPr>
        <p:grpSpPr bwMode="auto">
          <a:xfrm>
            <a:off x="6934200" y="3483101"/>
            <a:ext cx="762000" cy="381000"/>
            <a:chOff x="912" y="2688"/>
            <a:chExt cx="480" cy="240"/>
          </a:xfrm>
        </p:grpSpPr>
        <p:sp>
          <p:nvSpPr>
            <p:cNvPr id="14" name="AutoShape 20"/>
            <p:cNvSpPr>
              <a:spLocks noChangeArrowheads="1"/>
            </p:cNvSpPr>
            <p:nvPr/>
          </p:nvSpPr>
          <p:spPr bwMode="auto">
            <a:xfrm>
              <a:off x="912" y="2688"/>
              <a:ext cx="480" cy="24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>
              <a:off x="1152" y="2688"/>
              <a:ext cx="0" cy="24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16" name="Line 23"/>
          <p:cNvSpPr>
            <a:spLocks noChangeShapeType="1"/>
          </p:cNvSpPr>
          <p:nvPr/>
        </p:nvSpPr>
        <p:spPr bwMode="auto">
          <a:xfrm flipV="1">
            <a:off x="3886200" y="3683126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7" name="Text Box 25"/>
          <p:cNvSpPr txBox="1">
            <a:spLocks noChangeArrowheads="1"/>
          </p:cNvSpPr>
          <p:nvPr/>
        </p:nvSpPr>
        <p:spPr bwMode="auto">
          <a:xfrm>
            <a:off x="1447800" y="3530726"/>
            <a:ext cx="354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H</a:t>
            </a:r>
            <a:endParaRPr lang="en-GB" sz="1600" i="1"/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3228975" y="3530726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10</a:t>
            </a:r>
            <a:endParaRPr lang="en-GB" sz="1600" i="1"/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5067300" y="3514851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30</a:t>
            </a:r>
            <a:endParaRPr lang="en-GB" sz="1600" i="1"/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6934200" y="3530726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/>
              <a:t>T</a:t>
            </a:r>
            <a:endParaRPr lang="en-GB" sz="1600" i="1"/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5715000" y="3683126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 flipV="1">
            <a:off x="2057400" y="3683126"/>
            <a:ext cx="1219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1961150" y="1502874"/>
            <a:ext cx="2201275" cy="1164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</a:rPr>
              <a:t>	</a:t>
            </a:r>
            <a:r>
              <a:rPr lang="en-GB" sz="2800" noProof="0" dirty="0" smtClean="0">
                <a:latin typeface="Lucida Sans" pitchFamily="34" charset="0"/>
              </a:rPr>
              <a:t>-&gt;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</a:rPr>
              <a:t> false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3800061" y="3682864"/>
            <a:ext cx="1638300" cy="1144590"/>
            <a:chOff x="3810000" y="4170100"/>
            <a:chExt cx="1638300" cy="1144590"/>
          </a:xfrm>
        </p:grpSpPr>
        <p:grpSp>
          <p:nvGrpSpPr>
            <p:cNvPr id="61" name="Group 70"/>
            <p:cNvGrpSpPr>
              <a:grpSpLocks/>
            </p:cNvGrpSpPr>
            <p:nvPr/>
          </p:nvGrpSpPr>
          <p:grpSpPr bwMode="auto">
            <a:xfrm>
              <a:off x="4114800" y="4395527"/>
              <a:ext cx="1333500" cy="919163"/>
              <a:chOff x="2592" y="2496"/>
              <a:chExt cx="840" cy="579"/>
            </a:xfrm>
          </p:grpSpPr>
          <p:grpSp>
            <p:nvGrpSpPr>
              <p:cNvPr id="63" name="Group 71"/>
              <p:cNvGrpSpPr>
                <a:grpSpLocks/>
              </p:cNvGrpSpPr>
              <p:nvPr/>
            </p:nvGrpSpPr>
            <p:grpSpPr bwMode="auto">
              <a:xfrm>
                <a:off x="2592" y="2832"/>
                <a:ext cx="510" cy="243"/>
                <a:chOff x="2658" y="3312"/>
                <a:chExt cx="510" cy="243"/>
              </a:xfrm>
            </p:grpSpPr>
            <p:grpSp>
              <p:nvGrpSpPr>
                <p:cNvPr id="65" name="Group 72"/>
                <p:cNvGrpSpPr>
                  <a:grpSpLocks/>
                </p:cNvGrpSpPr>
                <p:nvPr/>
              </p:nvGrpSpPr>
              <p:grpSpPr bwMode="auto">
                <a:xfrm>
                  <a:off x="2688" y="3312"/>
                  <a:ext cx="480" cy="240"/>
                  <a:chOff x="912" y="2688"/>
                  <a:chExt cx="480" cy="240"/>
                </a:xfrm>
              </p:grpSpPr>
              <p:sp>
                <p:nvSpPr>
                  <p:cNvPr id="67" name="AutoShape 73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688"/>
                    <a:ext cx="480" cy="240"/>
                  </a:xfrm>
                  <a:prstGeom prst="roundRect">
                    <a:avLst>
                      <a:gd name="adj" fmla="val 16667"/>
                    </a:avLst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endParaRPr lang="en-GB"/>
                  </a:p>
                </p:txBody>
              </p:sp>
              <p:sp>
                <p:nvSpPr>
                  <p:cNvPr id="68" name="Line 74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2688"/>
                    <a:ext cx="0" cy="240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66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2658" y="3342"/>
                  <a:ext cx="357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r>
                    <a:rPr lang="en-US" sz="1600" i="1" dirty="0"/>
                    <a:t>20</a:t>
                  </a:r>
                  <a:endParaRPr lang="en-GB" sz="1600" i="1" dirty="0"/>
                </a:p>
              </p:txBody>
            </p:sp>
          </p:grpSp>
          <p:sp>
            <p:nvSpPr>
              <p:cNvPr id="64" name="Freeform 76"/>
              <p:cNvSpPr>
                <a:spLocks/>
              </p:cNvSpPr>
              <p:nvPr/>
            </p:nvSpPr>
            <p:spPr bwMode="auto">
              <a:xfrm>
                <a:off x="3024" y="2496"/>
                <a:ext cx="408" cy="480"/>
              </a:xfrm>
              <a:custGeom>
                <a:avLst/>
                <a:gdLst/>
                <a:ahLst/>
                <a:cxnLst>
                  <a:cxn ang="0">
                    <a:pos x="0" y="528"/>
                  </a:cxn>
                  <a:cxn ang="0">
                    <a:pos x="432" y="384"/>
                  </a:cxn>
                  <a:cxn ang="0">
                    <a:pos x="432" y="0"/>
                  </a:cxn>
                </a:cxnLst>
                <a:rect l="0" t="0" r="r" b="b"/>
                <a:pathLst>
                  <a:path w="504" h="528">
                    <a:moveTo>
                      <a:pt x="0" y="528"/>
                    </a:moveTo>
                    <a:cubicBezTo>
                      <a:pt x="180" y="500"/>
                      <a:pt x="360" y="472"/>
                      <a:pt x="432" y="384"/>
                    </a:cubicBezTo>
                    <a:cubicBezTo>
                      <a:pt x="504" y="296"/>
                      <a:pt x="468" y="148"/>
                      <a:pt x="432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2" name="Freeform 47"/>
            <p:cNvSpPr>
              <a:spLocks/>
            </p:cNvSpPr>
            <p:nvPr/>
          </p:nvSpPr>
          <p:spPr bwMode="auto">
            <a:xfrm>
              <a:off x="3810000" y="4170100"/>
              <a:ext cx="342900" cy="914400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24" y="432"/>
                </a:cxn>
                <a:cxn ang="0">
                  <a:pos x="216" y="576"/>
                </a:cxn>
              </a:cxnLst>
              <a:rect l="0" t="0" r="r" b="b"/>
              <a:pathLst>
                <a:path w="216" h="576">
                  <a:moveTo>
                    <a:pt x="72" y="0"/>
                  </a:moveTo>
                  <a:cubicBezTo>
                    <a:pt x="36" y="168"/>
                    <a:pt x="0" y="336"/>
                    <a:pt x="24" y="432"/>
                  </a:cubicBezTo>
                  <a:cubicBezTo>
                    <a:pt x="48" y="528"/>
                    <a:pt x="132" y="552"/>
                    <a:pt x="216" y="576"/>
                  </a:cubicBezTo>
                </a:path>
              </a:pathLst>
            </a:custGeom>
            <a:noFill/>
            <a:ln w="15875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3" name="AutoShape 71"/>
          <p:cNvSpPr>
            <a:spLocks noChangeArrowheads="1"/>
          </p:cNvSpPr>
          <p:nvPr/>
        </p:nvSpPr>
        <p:spPr bwMode="auto">
          <a:xfrm>
            <a:off x="990600" y="2648076"/>
            <a:ext cx="1219200" cy="914400"/>
          </a:xfrm>
          <a:prstGeom prst="downArrowCallout">
            <a:avLst>
              <a:gd name="adj1" fmla="val 13543"/>
              <a:gd name="adj2" fmla="val 33333"/>
              <a:gd name="adj3" fmla="val 19616"/>
              <a:gd name="adj4" fmla="val 55731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dirty="0" smtClean="0"/>
              <a:t>20?</a:t>
            </a:r>
            <a:endParaRPr lang="en-GB" sz="1600" dirty="0"/>
          </a:p>
        </p:txBody>
      </p:sp>
      <p:grpSp>
        <p:nvGrpSpPr>
          <p:cNvPr id="75" name="Group 74"/>
          <p:cNvGrpSpPr/>
          <p:nvPr/>
        </p:nvGrpSpPr>
        <p:grpSpPr>
          <a:xfrm>
            <a:off x="4753112" y="1499374"/>
            <a:ext cx="3984350" cy="1164468"/>
            <a:chOff x="4753112" y="2098482"/>
            <a:chExt cx="3984350" cy="1164468"/>
          </a:xfrm>
        </p:grpSpPr>
        <p:sp>
          <p:nvSpPr>
            <p:cNvPr id="73" name="Content Placeholder 2"/>
            <p:cNvSpPr txBox="1">
              <a:spLocks/>
            </p:cNvSpPr>
            <p:nvPr/>
          </p:nvSpPr>
          <p:spPr>
            <a:xfrm>
              <a:off x="4753112" y="2098482"/>
              <a:ext cx="2771775" cy="116446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lang="en-GB" sz="2800" dirty="0">
                  <a:latin typeface="Lucida Sans" pitchFamily="34" charset="0"/>
                </a:rPr>
                <a:t>insert(20)</a:t>
              </a:r>
            </a:p>
          </p:txBody>
        </p:sp>
        <p:sp>
          <p:nvSpPr>
            <p:cNvPr id="74" name="Content Placeholder 2"/>
            <p:cNvSpPr txBox="1">
              <a:spLocks/>
            </p:cNvSpPr>
            <p:nvPr/>
          </p:nvSpPr>
          <p:spPr>
            <a:xfrm>
              <a:off x="6536187" y="2098482"/>
              <a:ext cx="2201275" cy="116446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GB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rbel" pitchFamily="34" charset="0"/>
                  <a:ea typeface="+mn-ea"/>
                  <a:cs typeface="+mn-cs"/>
                </a:rPr>
                <a:t>	</a:t>
              </a:r>
              <a:r>
                <a:rPr lang="en-GB" sz="2800" dirty="0">
                  <a:latin typeface="Lucida Sans" pitchFamily="34" charset="0"/>
                </a:rPr>
                <a:t>-&gt; true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endPara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79206" y="2567579"/>
            <a:ext cx="7328438" cy="1296522"/>
            <a:chOff x="1022681" y="3185628"/>
            <a:chExt cx="7328438" cy="1296522"/>
          </a:xfrm>
        </p:grpSpPr>
        <p:sp>
          <p:nvSpPr>
            <p:cNvPr id="76" name="Rectangular Callout 75"/>
            <p:cNvSpPr/>
            <p:nvPr/>
          </p:nvSpPr>
          <p:spPr>
            <a:xfrm>
              <a:off x="1022681" y="3185628"/>
              <a:ext cx="2902819" cy="1296522"/>
            </a:xfrm>
            <a:prstGeom prst="wedgeRectCallout">
              <a:avLst>
                <a:gd name="adj1" fmla="val 22935"/>
                <a:gd name="adj2" fmla="val -8894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 smtClean="0"/>
                <a:t>This thread saw 20 was not in the set...</a:t>
              </a:r>
              <a:endParaRPr lang="en-GB" sz="2400" dirty="0"/>
            </a:p>
          </p:txBody>
        </p:sp>
        <p:sp>
          <p:nvSpPr>
            <p:cNvPr id="77" name="Rectangular Callout 76"/>
            <p:cNvSpPr/>
            <p:nvPr/>
          </p:nvSpPr>
          <p:spPr>
            <a:xfrm>
              <a:off x="5448300" y="3185628"/>
              <a:ext cx="2902819" cy="1296522"/>
            </a:xfrm>
            <a:prstGeom prst="wedgeRectCallout">
              <a:avLst>
                <a:gd name="adj1" fmla="val 30893"/>
                <a:gd name="adj2" fmla="val -9414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 smtClean="0"/>
                <a:t>...but this thread succeeded in putting it in!</a:t>
              </a:r>
              <a:endParaRPr lang="en-GB" sz="2400" dirty="0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990599" y="4289291"/>
            <a:ext cx="7360519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82563" indent="-182563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000" dirty="0" smtClean="0"/>
              <a:t>Is this a correct implementation of a set?</a:t>
            </a:r>
          </a:p>
          <a:p>
            <a:pPr marL="182563" indent="-182563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000" dirty="0" smtClean="0"/>
              <a:t>Should the programmer be surprised if this happens?</a:t>
            </a:r>
          </a:p>
          <a:p>
            <a:pPr marL="182563" indent="-182563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000" dirty="0" smtClean="0"/>
              <a:t>What about more complicated mixes of operations?</a:t>
            </a:r>
            <a:endParaRPr lang="en-GB" sz="2000" dirty="0"/>
          </a:p>
        </p:txBody>
      </p:sp>
      <p:sp>
        <p:nvSpPr>
          <p:cNvPr id="47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8610600" y="637624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2DE773B2-3EED-4E82-9F71-D324A259DCE0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276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81749E-6 L 0.21024 -2.81749E-6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024 -2.81749E-6 L 0.41128 -2.81749E-6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/>
      <p:bldP spid="18" grpId="0"/>
      <p:bldP spid="19" grpId="0"/>
      <p:bldP spid="20" grpId="0"/>
      <p:bldP spid="21" grpId="0" animBg="1"/>
      <p:bldP spid="22" grpId="0" animBg="1"/>
      <p:bldP spid="25" grpId="0"/>
      <p:bldP spid="23" grpId="0" animBg="1"/>
      <p:bldP spid="23" grpId="1" animBg="1"/>
      <p:bldP spid="23" grpId="2" animBg="1"/>
      <p:bldP spid="23" grpId="3" animBg="1"/>
      <p:bldP spid="7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SRC Presentation">
      <a:dk1>
        <a:sysClr val="windowText" lastClr="000000"/>
      </a:dk1>
      <a:lt1>
        <a:sysClr val="window" lastClr="FFFFFF"/>
      </a:lt1>
      <a:dk2>
        <a:srgbClr val="005E1D"/>
      </a:dk2>
      <a:lt2>
        <a:srgbClr val="F2F2F2"/>
      </a:lt2>
      <a:accent1>
        <a:srgbClr val="659239"/>
      </a:accent1>
      <a:accent2>
        <a:srgbClr val="FFCC00"/>
      </a:accent2>
      <a:accent3>
        <a:srgbClr val="EC7532"/>
      </a:accent3>
      <a:accent4>
        <a:srgbClr val="4A96CD"/>
      </a:accent4>
      <a:accent5>
        <a:srgbClr val="7E388A"/>
      </a:accent5>
      <a:accent6>
        <a:srgbClr val="C3004A"/>
      </a:accent6>
      <a:hlink>
        <a:srgbClr val="FFC000"/>
      </a:hlink>
      <a:folHlink>
        <a:srgbClr val="FFC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>
    <a:txDef>
      <a:spPr/>
      <a:bodyPr vert="horz" anchor="t">
        <a:noAutofit/>
      </a:bodyPr>
      <a:lstStyle>
        <a:defPPr marL="0" marR="0" indent="0" algn="l" defTabSz="914400" rtl="0" eaLnBrk="1" fontAlgn="auto" latinLnBrk="0" hangingPunct="1">
          <a:lnSpc>
            <a:spcPts val="4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kern="1200" cap="none" spc="-10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38282</TotalTime>
  <Words>3129</Words>
  <Application>Microsoft Office PowerPoint</Application>
  <PresentationFormat>On-screen Show (4:3)</PresentationFormat>
  <Paragraphs>973</Paragraphs>
  <Slides>86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86</vt:i4>
      </vt:variant>
      <vt:variant>
        <vt:lpstr>Custom Shows</vt:lpstr>
      </vt:variant>
      <vt:variant>
        <vt:i4>1</vt:i4>
      </vt:variant>
    </vt:vector>
  </HeadingPairs>
  <TitlesOfParts>
    <vt:vector size="97" baseType="lpstr">
      <vt:lpstr>Arial</vt:lpstr>
      <vt:lpstr>Consolas</vt:lpstr>
      <vt:lpstr>Corbel</vt:lpstr>
      <vt:lpstr>Lucida Console</vt:lpstr>
      <vt:lpstr>Lucida Sans</vt:lpstr>
      <vt:lpstr>Symbol</vt:lpstr>
      <vt:lpstr>Wingdings</vt:lpstr>
      <vt:lpstr>Wingdings 2</vt:lpstr>
      <vt:lpstr>Wingdings 3</vt:lpstr>
      <vt:lpstr>Metro</vt:lpstr>
      <vt:lpstr>Non-blocking data structures and transactional memory</vt:lpstr>
      <vt:lpstr>Lecture 7</vt:lpstr>
      <vt:lpstr>Linearizability</vt:lpstr>
      <vt:lpstr>More generally</vt:lpstr>
      <vt:lpstr>What we’re building</vt:lpstr>
      <vt:lpstr>Searching a sorted list</vt:lpstr>
      <vt:lpstr>Inserting an item with CAS</vt:lpstr>
      <vt:lpstr>Inserting an item with CAS</vt:lpstr>
      <vt:lpstr>Searching and finding together</vt:lpstr>
      <vt:lpstr>Correctness criteria</vt:lpstr>
      <vt:lpstr>Sequential history</vt:lpstr>
      <vt:lpstr>Concurrent history</vt:lpstr>
      <vt:lpstr>Linearizability</vt:lpstr>
      <vt:lpstr>Example: linearizable</vt:lpstr>
      <vt:lpstr>Example: linearizable</vt:lpstr>
      <vt:lpstr>Example: not linearizable</vt:lpstr>
      <vt:lpstr>Returning to our example</vt:lpstr>
      <vt:lpstr>Recurring technique</vt:lpstr>
      <vt:lpstr>Adding “delete”</vt:lpstr>
      <vt:lpstr>Delete and insert:</vt:lpstr>
      <vt:lpstr>Logical vs physical deletion</vt:lpstr>
      <vt:lpstr>Delete-greater-than-or-equal</vt:lpstr>
      <vt:lpstr>Does this work: DeleteGE(20)</vt:lpstr>
      <vt:lpstr>Delete-greater-than-or-equal</vt:lpstr>
      <vt:lpstr>Lock-free progress  properties</vt:lpstr>
      <vt:lpstr>Progress: is this a good “lock-free” list?</vt:lpstr>
      <vt:lpstr>“Lock-free”</vt:lpstr>
      <vt:lpstr>“Lock-free”</vt:lpstr>
      <vt:lpstr>System model</vt:lpstr>
      <vt:lpstr>Wait-free</vt:lpstr>
      <vt:lpstr>Implementing wait-free algorithms</vt:lpstr>
      <vt:lpstr>Lock-free</vt:lpstr>
      <vt:lpstr>A (poor) lock-free counter</vt:lpstr>
      <vt:lpstr>Implementing lock-free algorithms</vt:lpstr>
      <vt:lpstr>Obstruction-free</vt:lpstr>
      <vt:lpstr>A (poor) obstruction-free counter</vt:lpstr>
      <vt:lpstr>Building obstruction-free algorithms</vt:lpstr>
      <vt:lpstr>Hashtables and   skiplists</vt:lpstr>
      <vt:lpstr>Hash tables</vt:lpstr>
      <vt:lpstr>Hash tables: Contains(16)</vt:lpstr>
      <vt:lpstr>Hash tables: Delete(11)</vt:lpstr>
      <vt:lpstr>Lessons from this hashtable</vt:lpstr>
      <vt:lpstr>Practical difficulties:</vt:lpstr>
      <vt:lpstr>Skip lists</vt:lpstr>
      <vt:lpstr>Skip lists: Delete(11)</vt:lpstr>
      <vt:lpstr>Queues</vt:lpstr>
      <vt:lpstr>Work stealing queues</vt:lpstr>
      <vt:lpstr>Bounded deque</vt:lpstr>
      <vt:lpstr>Bounded deque</vt:lpstr>
      <vt:lpstr>Bounded deque</vt:lpstr>
      <vt:lpstr>Bounded deque</vt:lpstr>
      <vt:lpstr>Bounded deque</vt:lpstr>
      <vt:lpstr>ABA problems</vt:lpstr>
      <vt:lpstr>General techniques</vt:lpstr>
      <vt:lpstr>Reducing contention</vt:lpstr>
      <vt:lpstr>Reducing contention</vt:lpstr>
      <vt:lpstr>SNZI trees</vt:lpstr>
      <vt:lpstr>SNZI trees, linearizability on 0-&gt;1 change</vt:lpstr>
      <vt:lpstr>SNZI trees</vt:lpstr>
      <vt:lpstr>Reducing contention: stack</vt:lpstr>
      <vt:lpstr>Pairing up operations</vt:lpstr>
      <vt:lpstr>Back-off elimination array</vt:lpstr>
      <vt:lpstr>Explicit memory   management</vt:lpstr>
      <vt:lpstr>Deletion revisited: Delete(10)</vt:lpstr>
      <vt:lpstr>De-allocate to the OS?</vt:lpstr>
      <vt:lpstr>Re-use as something else?</vt:lpstr>
      <vt:lpstr>Re-use as a list node?</vt:lpstr>
      <vt:lpstr>Reference counting</vt:lpstr>
      <vt:lpstr>Reference counting</vt:lpstr>
      <vt:lpstr>Reference counting</vt:lpstr>
      <vt:lpstr>Reference counting</vt:lpstr>
      <vt:lpstr>Reference counting</vt:lpstr>
      <vt:lpstr>Reference counting</vt:lpstr>
      <vt:lpstr>Epoch mechanisms</vt:lpstr>
      <vt:lpstr>Epoch mechanisms</vt:lpstr>
      <vt:lpstr>Epoch mechanisms</vt:lpstr>
      <vt:lpstr>Epoch mechanisms</vt:lpstr>
      <vt:lpstr>Epoch mechanisms</vt:lpstr>
      <vt:lpstr>The “repeat offender problem”</vt:lpstr>
      <vt:lpstr>Re-use via ROP</vt:lpstr>
      <vt:lpstr>Re-use via ROP</vt:lpstr>
      <vt:lpstr>Re-use via ROP</vt:lpstr>
      <vt:lpstr>Re-use via ROP</vt:lpstr>
      <vt:lpstr>Re-use via ROP</vt:lpstr>
      <vt:lpstr>Re-use via ROP</vt:lpstr>
      <vt:lpstr>Re-use via ROP</vt:lpstr>
      <vt:lpstr>Lecture 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Non-blocking data structures and transactional memory</dc:title>
  <dc:creator>tharris</dc:creator>
  <cp:lastModifiedBy>tlharris</cp:lastModifiedBy>
  <cp:revision>867</cp:revision>
  <cp:lastPrinted>2014-11-09T14:47:57Z</cp:lastPrinted>
  <dcterms:created xsi:type="dcterms:W3CDTF">2007-06-29T12:19:09Z</dcterms:created>
  <dcterms:modified xsi:type="dcterms:W3CDTF">2017-11-01T10:39:34Z</dcterms:modified>
</cp:coreProperties>
</file>