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8" r:id="rId2"/>
  </p:sldMasterIdLst>
  <p:notesMasterIdLst>
    <p:notesMasterId r:id="rId98"/>
  </p:notesMasterIdLst>
  <p:handoutMasterIdLst>
    <p:handoutMasterId r:id="rId99"/>
  </p:handoutMasterIdLst>
  <p:sldIdLst>
    <p:sldId id="1669" r:id="rId3"/>
    <p:sldId id="1891" r:id="rId4"/>
    <p:sldId id="1671" r:id="rId5"/>
    <p:sldId id="1953" r:id="rId6"/>
    <p:sldId id="1985" r:id="rId7"/>
    <p:sldId id="1685" r:id="rId8"/>
    <p:sldId id="1984" r:id="rId9"/>
    <p:sldId id="1986" r:id="rId10"/>
    <p:sldId id="1894" r:id="rId11"/>
    <p:sldId id="1532" r:id="rId12"/>
    <p:sldId id="1533" r:id="rId13"/>
    <p:sldId id="1534" r:id="rId14"/>
    <p:sldId id="1535" r:id="rId15"/>
    <p:sldId id="1536" r:id="rId16"/>
    <p:sldId id="1537" r:id="rId17"/>
    <p:sldId id="1538" r:id="rId18"/>
    <p:sldId id="1539" r:id="rId19"/>
    <p:sldId id="1802" r:id="rId20"/>
    <p:sldId id="1806" r:id="rId21"/>
    <p:sldId id="1541" r:id="rId22"/>
    <p:sldId id="1543" r:id="rId23"/>
    <p:sldId id="1544" r:id="rId24"/>
    <p:sldId id="1545" r:id="rId25"/>
    <p:sldId id="1546" r:id="rId26"/>
    <p:sldId id="1547" r:id="rId27"/>
    <p:sldId id="1548" r:id="rId28"/>
    <p:sldId id="1549" r:id="rId29"/>
    <p:sldId id="1550" r:id="rId30"/>
    <p:sldId id="1836" r:id="rId31"/>
    <p:sldId id="1837" r:id="rId32"/>
    <p:sldId id="1895" r:id="rId33"/>
    <p:sldId id="1552" r:id="rId34"/>
    <p:sldId id="1553" r:id="rId35"/>
    <p:sldId id="1554" r:id="rId36"/>
    <p:sldId id="1555" r:id="rId37"/>
    <p:sldId id="1896" r:id="rId38"/>
    <p:sldId id="1866" r:id="rId39"/>
    <p:sldId id="1867" r:id="rId40"/>
    <p:sldId id="1868" r:id="rId41"/>
    <p:sldId id="1869" r:id="rId42"/>
    <p:sldId id="1870" r:id="rId43"/>
    <p:sldId id="1954" r:id="rId44"/>
    <p:sldId id="1955" r:id="rId45"/>
    <p:sldId id="1956" r:id="rId46"/>
    <p:sldId id="1957" r:id="rId47"/>
    <p:sldId id="1958" r:id="rId48"/>
    <p:sldId id="1897" r:id="rId49"/>
    <p:sldId id="1859" r:id="rId50"/>
    <p:sldId id="1860" r:id="rId51"/>
    <p:sldId id="1861" r:id="rId52"/>
    <p:sldId id="1862" r:id="rId53"/>
    <p:sldId id="1872" r:id="rId54"/>
    <p:sldId id="1964" r:id="rId55"/>
    <p:sldId id="1871" r:id="rId56"/>
    <p:sldId id="1899" r:id="rId57"/>
    <p:sldId id="1863" r:id="rId58"/>
    <p:sldId id="1874" r:id="rId59"/>
    <p:sldId id="1875" r:id="rId60"/>
    <p:sldId id="1876" r:id="rId61"/>
    <p:sldId id="1877" r:id="rId62"/>
    <p:sldId id="1878" r:id="rId63"/>
    <p:sldId id="1879" r:id="rId64"/>
    <p:sldId id="1880" r:id="rId65"/>
    <p:sldId id="1881" r:id="rId66"/>
    <p:sldId id="1882" r:id="rId67"/>
    <p:sldId id="1883" r:id="rId68"/>
    <p:sldId id="1884" r:id="rId69"/>
    <p:sldId id="1885" r:id="rId70"/>
    <p:sldId id="1886" r:id="rId71"/>
    <p:sldId id="1864" r:id="rId72"/>
    <p:sldId id="1887" r:id="rId73"/>
    <p:sldId id="1898" r:id="rId74"/>
    <p:sldId id="1959" r:id="rId75"/>
    <p:sldId id="1960" r:id="rId76"/>
    <p:sldId id="1962" r:id="rId77"/>
    <p:sldId id="1963" r:id="rId78"/>
    <p:sldId id="1965" r:id="rId79"/>
    <p:sldId id="1966" r:id="rId80"/>
    <p:sldId id="1967" r:id="rId81"/>
    <p:sldId id="1968" r:id="rId82"/>
    <p:sldId id="1969" r:id="rId83"/>
    <p:sldId id="1970" r:id="rId84"/>
    <p:sldId id="1971" r:id="rId85"/>
    <p:sldId id="1972" r:id="rId86"/>
    <p:sldId id="1973" r:id="rId87"/>
    <p:sldId id="1974" r:id="rId88"/>
    <p:sldId id="1975" r:id="rId89"/>
    <p:sldId id="1976" r:id="rId90"/>
    <p:sldId id="1977" r:id="rId91"/>
    <p:sldId id="1978" r:id="rId92"/>
    <p:sldId id="1979" r:id="rId93"/>
    <p:sldId id="1980" r:id="rId94"/>
    <p:sldId id="1981" r:id="rId95"/>
    <p:sldId id="1982" r:id="rId96"/>
    <p:sldId id="1983" r:id="rId97"/>
  </p:sldIdLst>
  <p:sldSz cx="9144000" cy="6858000" type="screen4x3"/>
  <p:notesSz cx="6794500" cy="9918700"/>
  <p:custShowLst>
    <p:custShow name="Lecture 4" id="0">
      <p:sldLst>
        <p:sld r:id="rId3"/>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2">
          <p15:clr>
            <a:srgbClr val="A4A3A4"/>
          </p15:clr>
        </p15:guide>
        <p15:guide id="2" pos="5759">
          <p15:clr>
            <a:srgbClr val="A4A3A4"/>
          </p15:clr>
        </p15:guide>
      </p15:sldGuideLst>
    </p:ext>
    <p:ext uri="{2D200454-40CA-4A62-9FC3-DE9A4176ACB9}">
      <p15:notesGuideLst xmlns:p15="http://schemas.microsoft.com/office/powerpoint/2012/main">
        <p15:guide id="1" orient="horz" pos="3124">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CF3"/>
    <a:srgbClr val="000000"/>
    <a:srgbClr val="FFFFCC"/>
    <a:srgbClr val="FFF1C9"/>
    <a:srgbClr val="336699"/>
    <a:srgbClr val="759CCB"/>
    <a:srgbClr val="8EA5CB"/>
    <a:srgbClr val="628E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550" autoAdjust="0"/>
    <p:restoredTop sz="94704" autoAdjust="0"/>
  </p:normalViewPr>
  <p:slideViewPr>
    <p:cSldViewPr snapToGrid="0" snapToObjects="1">
      <p:cViewPr varScale="1">
        <p:scale>
          <a:sx n="87" d="100"/>
          <a:sy n="87" d="100"/>
        </p:scale>
        <p:origin x="828" y="90"/>
      </p:cViewPr>
      <p:guideLst>
        <p:guide orient="horz" pos="172"/>
        <p:guide pos="575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0" d="100"/>
        <a:sy n="70" d="100"/>
      </p:scale>
      <p:origin x="0" y="4680"/>
    </p:cViewPr>
  </p:sorterViewPr>
  <p:notesViewPr>
    <p:cSldViewPr snapToGrid="0" snapToObjects="1">
      <p:cViewPr varScale="1">
        <p:scale>
          <a:sx n="102" d="100"/>
          <a:sy n="102" d="100"/>
        </p:scale>
        <p:origin x="-534" y="-90"/>
      </p:cViewPr>
      <p:guideLst>
        <p:guide orient="horz" pos="3124"/>
        <p:guide pos="2140"/>
      </p:guideLst>
    </p:cSldViewPr>
  </p:notesViewPr>
  <p:gridSpacing cx="36004" cy="36004"/>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slide" Target="slides/slide85.xml"/><Relationship Id="rId102" Type="http://schemas.openxmlformats.org/officeDocument/2006/relationships/theme" Target="theme/theme1.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slide" Target="slides/slide9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notesMaster" Target="notesMasters/notes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103"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handoutMaster" Target="handoutMasters/handoutMaster1.xml"/><Relationship Id="rId10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s>
</file>

<file path=ppt/charts/_rels/chart1.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spPr>
            <a:ln>
              <a:solidFill>
                <a:schemeClr val="accent5">
                  <a:lumMod val="50000"/>
                </a:schemeClr>
              </a:solidFill>
            </a:ln>
          </c:spPr>
          <c:marker>
            <c:symbol val="none"/>
          </c:marker>
          <c:val>
            <c:numRef>
              <c:f>'[Twitter_degree_distribution.xlsx]Top 1000 Out-Degree Nodes'!$B$1:$B$1000</c:f>
              <c:numCache>
                <c:formatCode>General</c:formatCode>
                <c:ptCount val="1000"/>
                <c:pt idx="0">
                  <c:v>1001061</c:v>
                </c:pt>
                <c:pt idx="1">
                  <c:v>1031830</c:v>
                </c:pt>
                <c:pt idx="2">
                  <c:v>1213787</c:v>
                </c:pt>
                <c:pt idx="3">
                  <c:v>918026</c:v>
                </c:pt>
                <c:pt idx="4">
                  <c:v>920732</c:v>
                </c:pt>
                <c:pt idx="5">
                  <c:v>687238</c:v>
                </c:pt>
                <c:pt idx="6">
                  <c:v>44660</c:v>
                </c:pt>
                <c:pt idx="7">
                  <c:v>174027</c:v>
                </c:pt>
                <c:pt idx="8">
                  <c:v>74576</c:v>
                </c:pt>
                <c:pt idx="9">
                  <c:v>608383</c:v>
                </c:pt>
                <c:pt idx="10">
                  <c:v>89753</c:v>
                </c:pt>
                <c:pt idx="11">
                  <c:v>1003728</c:v>
                </c:pt>
                <c:pt idx="12">
                  <c:v>101959</c:v>
                </c:pt>
                <c:pt idx="13">
                  <c:v>49117</c:v>
                </c:pt>
                <c:pt idx="14">
                  <c:v>271215</c:v>
                </c:pt>
                <c:pt idx="15">
                  <c:v>49081</c:v>
                </c:pt>
                <c:pt idx="16">
                  <c:v>2450749</c:v>
                </c:pt>
                <c:pt idx="17">
                  <c:v>470811</c:v>
                </c:pt>
                <c:pt idx="18">
                  <c:v>71855</c:v>
                </c:pt>
                <c:pt idx="19">
                  <c:v>103531</c:v>
                </c:pt>
                <c:pt idx="20">
                  <c:v>48464</c:v>
                </c:pt>
                <c:pt idx="21">
                  <c:v>1110063</c:v>
                </c:pt>
                <c:pt idx="22">
                  <c:v>50306</c:v>
                </c:pt>
                <c:pt idx="23">
                  <c:v>41172</c:v>
                </c:pt>
                <c:pt idx="24">
                  <c:v>75533</c:v>
                </c:pt>
                <c:pt idx="25">
                  <c:v>170620</c:v>
                </c:pt>
                <c:pt idx="26">
                  <c:v>518410</c:v>
                </c:pt>
                <c:pt idx="27">
                  <c:v>1959708</c:v>
                </c:pt>
                <c:pt idx="28">
                  <c:v>41566</c:v>
                </c:pt>
                <c:pt idx="29">
                  <c:v>51401</c:v>
                </c:pt>
                <c:pt idx="30">
                  <c:v>79461</c:v>
                </c:pt>
                <c:pt idx="31">
                  <c:v>1059004</c:v>
                </c:pt>
                <c:pt idx="32">
                  <c:v>133923</c:v>
                </c:pt>
                <c:pt idx="33">
                  <c:v>44815</c:v>
                </c:pt>
                <c:pt idx="34">
                  <c:v>53889</c:v>
                </c:pt>
                <c:pt idx="35">
                  <c:v>41695</c:v>
                </c:pt>
                <c:pt idx="36">
                  <c:v>1524048</c:v>
                </c:pt>
                <c:pt idx="37">
                  <c:v>44344</c:v>
                </c:pt>
                <c:pt idx="38">
                  <c:v>93645</c:v>
                </c:pt>
                <c:pt idx="39">
                  <c:v>1041057</c:v>
                </c:pt>
                <c:pt idx="40">
                  <c:v>1882889</c:v>
                </c:pt>
                <c:pt idx="41">
                  <c:v>76638</c:v>
                </c:pt>
                <c:pt idx="42">
                  <c:v>1210996</c:v>
                </c:pt>
                <c:pt idx="43">
                  <c:v>74840</c:v>
                </c:pt>
                <c:pt idx="44">
                  <c:v>51325</c:v>
                </c:pt>
                <c:pt idx="45">
                  <c:v>1044460</c:v>
                </c:pt>
                <c:pt idx="46">
                  <c:v>328109</c:v>
                </c:pt>
                <c:pt idx="47">
                  <c:v>55053</c:v>
                </c:pt>
                <c:pt idx="48">
                  <c:v>103089</c:v>
                </c:pt>
                <c:pt idx="49">
                  <c:v>74636</c:v>
                </c:pt>
                <c:pt idx="50">
                  <c:v>947962</c:v>
                </c:pt>
                <c:pt idx="51">
                  <c:v>113032</c:v>
                </c:pt>
                <c:pt idx="52">
                  <c:v>76144</c:v>
                </c:pt>
                <c:pt idx="53">
                  <c:v>40974</c:v>
                </c:pt>
                <c:pt idx="54">
                  <c:v>66567</c:v>
                </c:pt>
                <c:pt idx="55">
                  <c:v>70853</c:v>
                </c:pt>
                <c:pt idx="56">
                  <c:v>52657</c:v>
                </c:pt>
                <c:pt idx="57">
                  <c:v>51823</c:v>
                </c:pt>
                <c:pt idx="58">
                  <c:v>959844</c:v>
                </c:pt>
                <c:pt idx="59">
                  <c:v>48671</c:v>
                </c:pt>
                <c:pt idx="60">
                  <c:v>138982</c:v>
                </c:pt>
                <c:pt idx="61">
                  <c:v>277125</c:v>
                </c:pt>
                <c:pt idx="62">
                  <c:v>861924</c:v>
                </c:pt>
                <c:pt idx="63">
                  <c:v>100564</c:v>
                </c:pt>
                <c:pt idx="64">
                  <c:v>76002</c:v>
                </c:pt>
                <c:pt idx="65">
                  <c:v>1129659</c:v>
                </c:pt>
                <c:pt idx="66">
                  <c:v>467160</c:v>
                </c:pt>
                <c:pt idx="67">
                  <c:v>379139</c:v>
                </c:pt>
                <c:pt idx="68">
                  <c:v>43509</c:v>
                </c:pt>
                <c:pt idx="69">
                  <c:v>137006</c:v>
                </c:pt>
                <c:pt idx="70">
                  <c:v>63657</c:v>
                </c:pt>
                <c:pt idx="71">
                  <c:v>912001</c:v>
                </c:pt>
                <c:pt idx="72">
                  <c:v>450818</c:v>
                </c:pt>
                <c:pt idx="73">
                  <c:v>41722</c:v>
                </c:pt>
                <c:pt idx="74">
                  <c:v>990082</c:v>
                </c:pt>
                <c:pt idx="75">
                  <c:v>104813</c:v>
                </c:pt>
                <c:pt idx="76">
                  <c:v>46939</c:v>
                </c:pt>
                <c:pt idx="77">
                  <c:v>75423</c:v>
                </c:pt>
                <c:pt idx="78">
                  <c:v>1193870</c:v>
                </c:pt>
                <c:pt idx="79">
                  <c:v>270567</c:v>
                </c:pt>
                <c:pt idx="80">
                  <c:v>969560</c:v>
                </c:pt>
                <c:pt idx="81">
                  <c:v>98743</c:v>
                </c:pt>
                <c:pt idx="82">
                  <c:v>1081761</c:v>
                </c:pt>
                <c:pt idx="83">
                  <c:v>930030</c:v>
                </c:pt>
                <c:pt idx="84">
                  <c:v>54688</c:v>
                </c:pt>
                <c:pt idx="85">
                  <c:v>80897</c:v>
                </c:pt>
                <c:pt idx="86">
                  <c:v>933726</c:v>
                </c:pt>
                <c:pt idx="87">
                  <c:v>1018127</c:v>
                </c:pt>
                <c:pt idx="88">
                  <c:v>114877</c:v>
                </c:pt>
                <c:pt idx="89">
                  <c:v>166108</c:v>
                </c:pt>
                <c:pt idx="90">
                  <c:v>385240</c:v>
                </c:pt>
                <c:pt idx="91">
                  <c:v>58839</c:v>
                </c:pt>
                <c:pt idx="92">
                  <c:v>72550</c:v>
                </c:pt>
                <c:pt idx="93">
                  <c:v>101908</c:v>
                </c:pt>
                <c:pt idx="94">
                  <c:v>1195089</c:v>
                </c:pt>
                <c:pt idx="95">
                  <c:v>78000</c:v>
                </c:pt>
                <c:pt idx="96">
                  <c:v>1060973</c:v>
                </c:pt>
                <c:pt idx="97">
                  <c:v>1186592</c:v>
                </c:pt>
                <c:pt idx="98">
                  <c:v>805903</c:v>
                </c:pt>
                <c:pt idx="99">
                  <c:v>52872</c:v>
                </c:pt>
                <c:pt idx="100">
                  <c:v>927605</c:v>
                </c:pt>
                <c:pt idx="101">
                  <c:v>202085</c:v>
                </c:pt>
                <c:pt idx="102">
                  <c:v>53404</c:v>
                </c:pt>
                <c:pt idx="103">
                  <c:v>47593</c:v>
                </c:pt>
                <c:pt idx="104">
                  <c:v>94913</c:v>
                </c:pt>
                <c:pt idx="105">
                  <c:v>44668</c:v>
                </c:pt>
                <c:pt idx="106">
                  <c:v>976101</c:v>
                </c:pt>
                <c:pt idx="107">
                  <c:v>52548</c:v>
                </c:pt>
                <c:pt idx="108">
                  <c:v>95943</c:v>
                </c:pt>
                <c:pt idx="109">
                  <c:v>63898</c:v>
                </c:pt>
                <c:pt idx="110">
                  <c:v>589421</c:v>
                </c:pt>
                <c:pt idx="111">
                  <c:v>546676</c:v>
                </c:pt>
                <c:pt idx="112">
                  <c:v>390891</c:v>
                </c:pt>
                <c:pt idx="113">
                  <c:v>565209</c:v>
                </c:pt>
                <c:pt idx="114">
                  <c:v>68672</c:v>
                </c:pt>
                <c:pt idx="115">
                  <c:v>46468</c:v>
                </c:pt>
                <c:pt idx="116">
                  <c:v>1075935</c:v>
                </c:pt>
                <c:pt idx="117">
                  <c:v>1079749</c:v>
                </c:pt>
                <c:pt idx="118">
                  <c:v>926962</c:v>
                </c:pt>
                <c:pt idx="119">
                  <c:v>65301</c:v>
                </c:pt>
                <c:pt idx="120">
                  <c:v>45477</c:v>
                </c:pt>
                <c:pt idx="121">
                  <c:v>99486</c:v>
                </c:pt>
                <c:pt idx="122">
                  <c:v>451392</c:v>
                </c:pt>
                <c:pt idx="123">
                  <c:v>56420</c:v>
                </c:pt>
                <c:pt idx="124">
                  <c:v>47477</c:v>
                </c:pt>
                <c:pt idx="125">
                  <c:v>1119182</c:v>
                </c:pt>
                <c:pt idx="126">
                  <c:v>940398</c:v>
                </c:pt>
                <c:pt idx="127">
                  <c:v>53650</c:v>
                </c:pt>
                <c:pt idx="128">
                  <c:v>89631</c:v>
                </c:pt>
                <c:pt idx="129">
                  <c:v>46235</c:v>
                </c:pt>
                <c:pt idx="130">
                  <c:v>44915</c:v>
                </c:pt>
                <c:pt idx="131">
                  <c:v>150011</c:v>
                </c:pt>
                <c:pt idx="132">
                  <c:v>94609</c:v>
                </c:pt>
                <c:pt idx="133">
                  <c:v>138912</c:v>
                </c:pt>
                <c:pt idx="134">
                  <c:v>980775</c:v>
                </c:pt>
                <c:pt idx="135">
                  <c:v>60425</c:v>
                </c:pt>
                <c:pt idx="136">
                  <c:v>47413</c:v>
                </c:pt>
                <c:pt idx="137">
                  <c:v>51819</c:v>
                </c:pt>
                <c:pt idx="138">
                  <c:v>44523</c:v>
                </c:pt>
                <c:pt idx="139">
                  <c:v>76867</c:v>
                </c:pt>
                <c:pt idx="140">
                  <c:v>104039</c:v>
                </c:pt>
                <c:pt idx="141">
                  <c:v>157878</c:v>
                </c:pt>
                <c:pt idx="142">
                  <c:v>41041</c:v>
                </c:pt>
                <c:pt idx="143">
                  <c:v>60011</c:v>
                </c:pt>
                <c:pt idx="144">
                  <c:v>88066</c:v>
                </c:pt>
                <c:pt idx="145">
                  <c:v>799634</c:v>
                </c:pt>
                <c:pt idx="146">
                  <c:v>44277</c:v>
                </c:pt>
                <c:pt idx="147">
                  <c:v>523180</c:v>
                </c:pt>
                <c:pt idx="148">
                  <c:v>108245</c:v>
                </c:pt>
                <c:pt idx="149">
                  <c:v>83431</c:v>
                </c:pt>
                <c:pt idx="150">
                  <c:v>52298</c:v>
                </c:pt>
                <c:pt idx="151">
                  <c:v>46246</c:v>
                </c:pt>
                <c:pt idx="152">
                  <c:v>763202</c:v>
                </c:pt>
                <c:pt idx="153">
                  <c:v>117302</c:v>
                </c:pt>
                <c:pt idx="154">
                  <c:v>91433</c:v>
                </c:pt>
                <c:pt idx="155">
                  <c:v>64678</c:v>
                </c:pt>
                <c:pt idx="156">
                  <c:v>634763</c:v>
                </c:pt>
                <c:pt idx="157">
                  <c:v>165877</c:v>
                </c:pt>
                <c:pt idx="158">
                  <c:v>621094</c:v>
                </c:pt>
                <c:pt idx="159">
                  <c:v>818672</c:v>
                </c:pt>
                <c:pt idx="160">
                  <c:v>106570</c:v>
                </c:pt>
                <c:pt idx="161">
                  <c:v>46280</c:v>
                </c:pt>
                <c:pt idx="162">
                  <c:v>62275</c:v>
                </c:pt>
                <c:pt idx="163">
                  <c:v>51634</c:v>
                </c:pt>
                <c:pt idx="164">
                  <c:v>54299</c:v>
                </c:pt>
                <c:pt idx="165">
                  <c:v>49959</c:v>
                </c:pt>
                <c:pt idx="166">
                  <c:v>46831</c:v>
                </c:pt>
                <c:pt idx="167">
                  <c:v>108477</c:v>
                </c:pt>
                <c:pt idx="168">
                  <c:v>41257</c:v>
                </c:pt>
                <c:pt idx="169">
                  <c:v>44747</c:v>
                </c:pt>
                <c:pt idx="170">
                  <c:v>44059</c:v>
                </c:pt>
                <c:pt idx="171">
                  <c:v>224420</c:v>
                </c:pt>
                <c:pt idx="172">
                  <c:v>45339</c:v>
                </c:pt>
                <c:pt idx="173">
                  <c:v>43440</c:v>
                </c:pt>
                <c:pt idx="174">
                  <c:v>45640</c:v>
                </c:pt>
                <c:pt idx="175">
                  <c:v>72704</c:v>
                </c:pt>
                <c:pt idx="176">
                  <c:v>88368</c:v>
                </c:pt>
                <c:pt idx="177">
                  <c:v>77938</c:v>
                </c:pt>
                <c:pt idx="178">
                  <c:v>69572</c:v>
                </c:pt>
                <c:pt idx="179">
                  <c:v>52556</c:v>
                </c:pt>
                <c:pt idx="180">
                  <c:v>78949</c:v>
                </c:pt>
                <c:pt idx="181">
                  <c:v>925157</c:v>
                </c:pt>
                <c:pt idx="182">
                  <c:v>44947</c:v>
                </c:pt>
                <c:pt idx="183">
                  <c:v>792528</c:v>
                </c:pt>
                <c:pt idx="184">
                  <c:v>42502</c:v>
                </c:pt>
                <c:pt idx="185">
                  <c:v>103888</c:v>
                </c:pt>
                <c:pt idx="186">
                  <c:v>48986</c:v>
                </c:pt>
                <c:pt idx="187">
                  <c:v>41386</c:v>
                </c:pt>
                <c:pt idx="188">
                  <c:v>58767</c:v>
                </c:pt>
                <c:pt idx="189">
                  <c:v>61925</c:v>
                </c:pt>
                <c:pt idx="190">
                  <c:v>57250</c:v>
                </c:pt>
                <c:pt idx="191">
                  <c:v>64398</c:v>
                </c:pt>
                <c:pt idx="192">
                  <c:v>83510</c:v>
                </c:pt>
                <c:pt idx="193">
                  <c:v>46668</c:v>
                </c:pt>
                <c:pt idx="194">
                  <c:v>937627</c:v>
                </c:pt>
                <c:pt idx="195">
                  <c:v>52328</c:v>
                </c:pt>
                <c:pt idx="196">
                  <c:v>70402</c:v>
                </c:pt>
                <c:pt idx="197">
                  <c:v>93806</c:v>
                </c:pt>
                <c:pt idx="198">
                  <c:v>50607</c:v>
                </c:pt>
                <c:pt idx="199">
                  <c:v>80354</c:v>
                </c:pt>
                <c:pt idx="200">
                  <c:v>66753</c:v>
                </c:pt>
                <c:pt idx="201">
                  <c:v>93304</c:v>
                </c:pt>
                <c:pt idx="202">
                  <c:v>51593</c:v>
                </c:pt>
                <c:pt idx="203">
                  <c:v>56179</c:v>
                </c:pt>
                <c:pt idx="204">
                  <c:v>538029</c:v>
                </c:pt>
                <c:pt idx="205">
                  <c:v>51514</c:v>
                </c:pt>
                <c:pt idx="206">
                  <c:v>1159766</c:v>
                </c:pt>
                <c:pt idx="207">
                  <c:v>45610</c:v>
                </c:pt>
                <c:pt idx="208">
                  <c:v>997251</c:v>
                </c:pt>
                <c:pt idx="209">
                  <c:v>58076</c:v>
                </c:pt>
                <c:pt idx="210">
                  <c:v>599219</c:v>
                </c:pt>
                <c:pt idx="211">
                  <c:v>803985</c:v>
                </c:pt>
                <c:pt idx="212">
                  <c:v>400521</c:v>
                </c:pt>
                <c:pt idx="213">
                  <c:v>1008204</c:v>
                </c:pt>
                <c:pt idx="214">
                  <c:v>60278</c:v>
                </c:pt>
                <c:pt idx="215">
                  <c:v>65606</c:v>
                </c:pt>
                <c:pt idx="216">
                  <c:v>255078</c:v>
                </c:pt>
                <c:pt idx="217">
                  <c:v>112462</c:v>
                </c:pt>
                <c:pt idx="218">
                  <c:v>48004</c:v>
                </c:pt>
                <c:pt idx="219">
                  <c:v>43287</c:v>
                </c:pt>
                <c:pt idx="220">
                  <c:v>94622</c:v>
                </c:pt>
                <c:pt idx="221">
                  <c:v>77150</c:v>
                </c:pt>
                <c:pt idx="222">
                  <c:v>56431</c:v>
                </c:pt>
                <c:pt idx="223">
                  <c:v>319138</c:v>
                </c:pt>
                <c:pt idx="224">
                  <c:v>49733</c:v>
                </c:pt>
                <c:pt idx="225">
                  <c:v>80850</c:v>
                </c:pt>
                <c:pt idx="226">
                  <c:v>88473</c:v>
                </c:pt>
                <c:pt idx="227">
                  <c:v>175026</c:v>
                </c:pt>
                <c:pt idx="228">
                  <c:v>69536</c:v>
                </c:pt>
                <c:pt idx="229">
                  <c:v>636929</c:v>
                </c:pt>
                <c:pt idx="230">
                  <c:v>1105469</c:v>
                </c:pt>
                <c:pt idx="231">
                  <c:v>64530</c:v>
                </c:pt>
                <c:pt idx="232">
                  <c:v>1189952</c:v>
                </c:pt>
                <c:pt idx="233">
                  <c:v>54850</c:v>
                </c:pt>
                <c:pt idx="234">
                  <c:v>42659</c:v>
                </c:pt>
                <c:pt idx="235">
                  <c:v>67327</c:v>
                </c:pt>
                <c:pt idx="236">
                  <c:v>59976</c:v>
                </c:pt>
                <c:pt idx="237">
                  <c:v>49737</c:v>
                </c:pt>
                <c:pt idx="238">
                  <c:v>52595</c:v>
                </c:pt>
                <c:pt idx="239">
                  <c:v>81410</c:v>
                </c:pt>
                <c:pt idx="240">
                  <c:v>51622</c:v>
                </c:pt>
                <c:pt idx="241">
                  <c:v>567275</c:v>
                </c:pt>
                <c:pt idx="242">
                  <c:v>73786</c:v>
                </c:pt>
                <c:pt idx="243">
                  <c:v>49194</c:v>
                </c:pt>
                <c:pt idx="244">
                  <c:v>46079</c:v>
                </c:pt>
                <c:pt idx="245">
                  <c:v>114880</c:v>
                </c:pt>
                <c:pt idx="246">
                  <c:v>87058</c:v>
                </c:pt>
                <c:pt idx="247">
                  <c:v>66788</c:v>
                </c:pt>
                <c:pt idx="248">
                  <c:v>69686</c:v>
                </c:pt>
                <c:pt idx="249">
                  <c:v>42327</c:v>
                </c:pt>
                <c:pt idx="250">
                  <c:v>75527</c:v>
                </c:pt>
                <c:pt idx="251">
                  <c:v>1380160</c:v>
                </c:pt>
                <c:pt idx="252">
                  <c:v>60264</c:v>
                </c:pt>
                <c:pt idx="253">
                  <c:v>71300</c:v>
                </c:pt>
                <c:pt idx="254">
                  <c:v>864938</c:v>
                </c:pt>
                <c:pt idx="255">
                  <c:v>667075</c:v>
                </c:pt>
                <c:pt idx="256">
                  <c:v>47359</c:v>
                </c:pt>
                <c:pt idx="257">
                  <c:v>77287</c:v>
                </c:pt>
                <c:pt idx="258">
                  <c:v>41714</c:v>
                </c:pt>
                <c:pt idx="259">
                  <c:v>1017219</c:v>
                </c:pt>
                <c:pt idx="260">
                  <c:v>158283</c:v>
                </c:pt>
                <c:pt idx="261">
                  <c:v>47149</c:v>
                </c:pt>
                <c:pt idx="262">
                  <c:v>81921</c:v>
                </c:pt>
                <c:pt idx="263">
                  <c:v>87610</c:v>
                </c:pt>
                <c:pt idx="264">
                  <c:v>756109</c:v>
                </c:pt>
                <c:pt idx="265">
                  <c:v>593981</c:v>
                </c:pt>
                <c:pt idx="266">
                  <c:v>55121</c:v>
                </c:pt>
                <c:pt idx="267">
                  <c:v>89036</c:v>
                </c:pt>
                <c:pt idx="268">
                  <c:v>106580</c:v>
                </c:pt>
                <c:pt idx="269">
                  <c:v>79410</c:v>
                </c:pt>
                <c:pt idx="270">
                  <c:v>42831</c:v>
                </c:pt>
                <c:pt idx="271">
                  <c:v>587485</c:v>
                </c:pt>
                <c:pt idx="272">
                  <c:v>58960</c:v>
                </c:pt>
                <c:pt idx="273">
                  <c:v>799815</c:v>
                </c:pt>
                <c:pt idx="274">
                  <c:v>41670</c:v>
                </c:pt>
                <c:pt idx="275">
                  <c:v>1668193</c:v>
                </c:pt>
                <c:pt idx="276">
                  <c:v>47478</c:v>
                </c:pt>
                <c:pt idx="277">
                  <c:v>44258</c:v>
                </c:pt>
                <c:pt idx="278">
                  <c:v>51417</c:v>
                </c:pt>
                <c:pt idx="279">
                  <c:v>59246</c:v>
                </c:pt>
                <c:pt idx="280">
                  <c:v>45938</c:v>
                </c:pt>
                <c:pt idx="281">
                  <c:v>76267</c:v>
                </c:pt>
                <c:pt idx="282">
                  <c:v>51913</c:v>
                </c:pt>
                <c:pt idx="283">
                  <c:v>40725</c:v>
                </c:pt>
                <c:pt idx="284">
                  <c:v>96029</c:v>
                </c:pt>
                <c:pt idx="285">
                  <c:v>693512</c:v>
                </c:pt>
                <c:pt idx="286">
                  <c:v>56258</c:v>
                </c:pt>
                <c:pt idx="287">
                  <c:v>94132</c:v>
                </c:pt>
                <c:pt idx="288">
                  <c:v>101727</c:v>
                </c:pt>
                <c:pt idx="289">
                  <c:v>58474</c:v>
                </c:pt>
                <c:pt idx="290">
                  <c:v>55865</c:v>
                </c:pt>
                <c:pt idx="291">
                  <c:v>97013</c:v>
                </c:pt>
                <c:pt idx="292">
                  <c:v>304264</c:v>
                </c:pt>
                <c:pt idx="293">
                  <c:v>845232</c:v>
                </c:pt>
                <c:pt idx="294">
                  <c:v>86584</c:v>
                </c:pt>
                <c:pt idx="295">
                  <c:v>273073</c:v>
                </c:pt>
                <c:pt idx="296">
                  <c:v>74630</c:v>
                </c:pt>
                <c:pt idx="297">
                  <c:v>85721</c:v>
                </c:pt>
                <c:pt idx="298">
                  <c:v>662120</c:v>
                </c:pt>
                <c:pt idx="299">
                  <c:v>68231</c:v>
                </c:pt>
                <c:pt idx="300">
                  <c:v>89941</c:v>
                </c:pt>
                <c:pt idx="301">
                  <c:v>1112628</c:v>
                </c:pt>
                <c:pt idx="302">
                  <c:v>824327</c:v>
                </c:pt>
                <c:pt idx="303">
                  <c:v>436869</c:v>
                </c:pt>
                <c:pt idx="304">
                  <c:v>45597</c:v>
                </c:pt>
                <c:pt idx="305">
                  <c:v>50969</c:v>
                </c:pt>
                <c:pt idx="306">
                  <c:v>853687</c:v>
                </c:pt>
                <c:pt idx="307">
                  <c:v>111035</c:v>
                </c:pt>
                <c:pt idx="308">
                  <c:v>152015</c:v>
                </c:pt>
                <c:pt idx="309">
                  <c:v>920556</c:v>
                </c:pt>
                <c:pt idx="310">
                  <c:v>98215</c:v>
                </c:pt>
                <c:pt idx="311">
                  <c:v>81432</c:v>
                </c:pt>
                <c:pt idx="312">
                  <c:v>624490</c:v>
                </c:pt>
                <c:pt idx="313">
                  <c:v>55893</c:v>
                </c:pt>
                <c:pt idx="314">
                  <c:v>790849</c:v>
                </c:pt>
                <c:pt idx="315">
                  <c:v>88867</c:v>
                </c:pt>
                <c:pt idx="316">
                  <c:v>46103</c:v>
                </c:pt>
                <c:pt idx="317">
                  <c:v>42559</c:v>
                </c:pt>
                <c:pt idx="318">
                  <c:v>833220</c:v>
                </c:pt>
                <c:pt idx="319">
                  <c:v>46857</c:v>
                </c:pt>
                <c:pt idx="320">
                  <c:v>128278</c:v>
                </c:pt>
                <c:pt idx="321">
                  <c:v>148463</c:v>
                </c:pt>
                <c:pt idx="322">
                  <c:v>46068</c:v>
                </c:pt>
                <c:pt idx="323">
                  <c:v>43753</c:v>
                </c:pt>
                <c:pt idx="324">
                  <c:v>1036503</c:v>
                </c:pt>
                <c:pt idx="325">
                  <c:v>556242</c:v>
                </c:pt>
                <c:pt idx="326">
                  <c:v>848982</c:v>
                </c:pt>
                <c:pt idx="327">
                  <c:v>42952</c:v>
                </c:pt>
                <c:pt idx="328">
                  <c:v>69265</c:v>
                </c:pt>
                <c:pt idx="329">
                  <c:v>45138</c:v>
                </c:pt>
                <c:pt idx="330">
                  <c:v>42326</c:v>
                </c:pt>
                <c:pt idx="331">
                  <c:v>51746</c:v>
                </c:pt>
                <c:pt idx="332">
                  <c:v>1071435</c:v>
                </c:pt>
                <c:pt idx="333">
                  <c:v>41797</c:v>
                </c:pt>
                <c:pt idx="334">
                  <c:v>46694</c:v>
                </c:pt>
                <c:pt idx="335">
                  <c:v>45576</c:v>
                </c:pt>
                <c:pt idx="336">
                  <c:v>66936</c:v>
                </c:pt>
                <c:pt idx="337">
                  <c:v>49295</c:v>
                </c:pt>
                <c:pt idx="338">
                  <c:v>47062</c:v>
                </c:pt>
                <c:pt idx="339">
                  <c:v>49628</c:v>
                </c:pt>
                <c:pt idx="340">
                  <c:v>62781</c:v>
                </c:pt>
                <c:pt idx="341">
                  <c:v>42795</c:v>
                </c:pt>
                <c:pt idx="342">
                  <c:v>1651207</c:v>
                </c:pt>
                <c:pt idx="343">
                  <c:v>47183</c:v>
                </c:pt>
                <c:pt idx="344">
                  <c:v>48107</c:v>
                </c:pt>
                <c:pt idx="345">
                  <c:v>70724</c:v>
                </c:pt>
                <c:pt idx="346">
                  <c:v>92339</c:v>
                </c:pt>
                <c:pt idx="347">
                  <c:v>112914</c:v>
                </c:pt>
                <c:pt idx="348">
                  <c:v>65932</c:v>
                </c:pt>
                <c:pt idx="349">
                  <c:v>53268</c:v>
                </c:pt>
                <c:pt idx="350">
                  <c:v>58065</c:v>
                </c:pt>
                <c:pt idx="351">
                  <c:v>55338</c:v>
                </c:pt>
                <c:pt idx="352">
                  <c:v>2674874</c:v>
                </c:pt>
                <c:pt idx="353">
                  <c:v>41045</c:v>
                </c:pt>
                <c:pt idx="354">
                  <c:v>45478</c:v>
                </c:pt>
                <c:pt idx="355">
                  <c:v>302669</c:v>
                </c:pt>
                <c:pt idx="356">
                  <c:v>71949</c:v>
                </c:pt>
                <c:pt idx="357">
                  <c:v>56368</c:v>
                </c:pt>
                <c:pt idx="358">
                  <c:v>48469</c:v>
                </c:pt>
                <c:pt idx="359">
                  <c:v>43253</c:v>
                </c:pt>
                <c:pt idx="360">
                  <c:v>42476</c:v>
                </c:pt>
                <c:pt idx="361">
                  <c:v>1164295</c:v>
                </c:pt>
                <c:pt idx="362">
                  <c:v>682486</c:v>
                </c:pt>
                <c:pt idx="363">
                  <c:v>722171</c:v>
                </c:pt>
                <c:pt idx="364">
                  <c:v>49301</c:v>
                </c:pt>
                <c:pt idx="365">
                  <c:v>777209</c:v>
                </c:pt>
                <c:pt idx="366">
                  <c:v>63264</c:v>
                </c:pt>
                <c:pt idx="367">
                  <c:v>856531</c:v>
                </c:pt>
                <c:pt idx="368">
                  <c:v>55501</c:v>
                </c:pt>
                <c:pt idx="369">
                  <c:v>71467</c:v>
                </c:pt>
                <c:pt idx="370">
                  <c:v>58398</c:v>
                </c:pt>
                <c:pt idx="371">
                  <c:v>1002171</c:v>
                </c:pt>
                <c:pt idx="372">
                  <c:v>93421</c:v>
                </c:pt>
                <c:pt idx="373">
                  <c:v>88219</c:v>
                </c:pt>
                <c:pt idx="374">
                  <c:v>1885782</c:v>
                </c:pt>
                <c:pt idx="375">
                  <c:v>389912</c:v>
                </c:pt>
                <c:pt idx="376">
                  <c:v>85867</c:v>
                </c:pt>
                <c:pt idx="377">
                  <c:v>42317</c:v>
                </c:pt>
                <c:pt idx="378">
                  <c:v>53571</c:v>
                </c:pt>
                <c:pt idx="379">
                  <c:v>117626</c:v>
                </c:pt>
                <c:pt idx="380">
                  <c:v>103532</c:v>
                </c:pt>
                <c:pt idx="381">
                  <c:v>56309</c:v>
                </c:pt>
                <c:pt idx="382">
                  <c:v>57208</c:v>
                </c:pt>
                <c:pt idx="383">
                  <c:v>87448</c:v>
                </c:pt>
                <c:pt idx="384">
                  <c:v>133861</c:v>
                </c:pt>
                <c:pt idx="385">
                  <c:v>656868</c:v>
                </c:pt>
                <c:pt idx="386">
                  <c:v>43888</c:v>
                </c:pt>
                <c:pt idx="387">
                  <c:v>64111</c:v>
                </c:pt>
                <c:pt idx="388">
                  <c:v>42000</c:v>
                </c:pt>
                <c:pt idx="389">
                  <c:v>50742</c:v>
                </c:pt>
                <c:pt idx="390">
                  <c:v>127367</c:v>
                </c:pt>
                <c:pt idx="391">
                  <c:v>128819</c:v>
                </c:pt>
                <c:pt idx="392">
                  <c:v>729011</c:v>
                </c:pt>
                <c:pt idx="393">
                  <c:v>48831</c:v>
                </c:pt>
                <c:pt idx="394">
                  <c:v>96894</c:v>
                </c:pt>
                <c:pt idx="395">
                  <c:v>42233</c:v>
                </c:pt>
                <c:pt idx="396">
                  <c:v>77196</c:v>
                </c:pt>
                <c:pt idx="397">
                  <c:v>46875</c:v>
                </c:pt>
                <c:pt idx="398">
                  <c:v>57756</c:v>
                </c:pt>
                <c:pt idx="399">
                  <c:v>50956</c:v>
                </c:pt>
                <c:pt idx="400">
                  <c:v>41020</c:v>
                </c:pt>
                <c:pt idx="401">
                  <c:v>58138</c:v>
                </c:pt>
                <c:pt idx="402">
                  <c:v>2679639</c:v>
                </c:pt>
                <c:pt idx="403">
                  <c:v>47831</c:v>
                </c:pt>
                <c:pt idx="404">
                  <c:v>66675</c:v>
                </c:pt>
                <c:pt idx="405">
                  <c:v>484015</c:v>
                </c:pt>
                <c:pt idx="406">
                  <c:v>55243</c:v>
                </c:pt>
                <c:pt idx="407">
                  <c:v>75946</c:v>
                </c:pt>
                <c:pt idx="408">
                  <c:v>631175</c:v>
                </c:pt>
                <c:pt idx="409">
                  <c:v>550119</c:v>
                </c:pt>
                <c:pt idx="410">
                  <c:v>67632</c:v>
                </c:pt>
                <c:pt idx="411">
                  <c:v>46127</c:v>
                </c:pt>
                <c:pt idx="412">
                  <c:v>51526</c:v>
                </c:pt>
                <c:pt idx="413">
                  <c:v>57744</c:v>
                </c:pt>
                <c:pt idx="414">
                  <c:v>89817</c:v>
                </c:pt>
                <c:pt idx="415">
                  <c:v>859244</c:v>
                </c:pt>
                <c:pt idx="416">
                  <c:v>44713</c:v>
                </c:pt>
                <c:pt idx="417">
                  <c:v>49361</c:v>
                </c:pt>
                <c:pt idx="418">
                  <c:v>930467</c:v>
                </c:pt>
                <c:pt idx="419">
                  <c:v>80507</c:v>
                </c:pt>
                <c:pt idx="420">
                  <c:v>45928</c:v>
                </c:pt>
                <c:pt idx="421">
                  <c:v>58263</c:v>
                </c:pt>
                <c:pt idx="422">
                  <c:v>49330</c:v>
                </c:pt>
                <c:pt idx="423">
                  <c:v>64219</c:v>
                </c:pt>
                <c:pt idx="424">
                  <c:v>786981</c:v>
                </c:pt>
                <c:pt idx="425">
                  <c:v>110215</c:v>
                </c:pt>
                <c:pt idx="426">
                  <c:v>58637</c:v>
                </c:pt>
                <c:pt idx="427">
                  <c:v>41412</c:v>
                </c:pt>
                <c:pt idx="428">
                  <c:v>47118</c:v>
                </c:pt>
                <c:pt idx="429">
                  <c:v>229662</c:v>
                </c:pt>
                <c:pt idx="430">
                  <c:v>41102</c:v>
                </c:pt>
                <c:pt idx="431">
                  <c:v>92419</c:v>
                </c:pt>
                <c:pt idx="432">
                  <c:v>63123</c:v>
                </c:pt>
                <c:pt idx="433">
                  <c:v>1318378</c:v>
                </c:pt>
                <c:pt idx="434">
                  <c:v>50505</c:v>
                </c:pt>
                <c:pt idx="435">
                  <c:v>41559</c:v>
                </c:pt>
                <c:pt idx="436">
                  <c:v>1657119</c:v>
                </c:pt>
                <c:pt idx="437">
                  <c:v>875575</c:v>
                </c:pt>
                <c:pt idx="438">
                  <c:v>59076</c:v>
                </c:pt>
                <c:pt idx="439">
                  <c:v>43869</c:v>
                </c:pt>
                <c:pt idx="440">
                  <c:v>44454</c:v>
                </c:pt>
                <c:pt idx="441">
                  <c:v>538038</c:v>
                </c:pt>
                <c:pt idx="442">
                  <c:v>53070</c:v>
                </c:pt>
                <c:pt idx="443">
                  <c:v>41671</c:v>
                </c:pt>
                <c:pt idx="444">
                  <c:v>54535</c:v>
                </c:pt>
                <c:pt idx="445">
                  <c:v>653908</c:v>
                </c:pt>
                <c:pt idx="446">
                  <c:v>42268</c:v>
                </c:pt>
                <c:pt idx="447">
                  <c:v>63218</c:v>
                </c:pt>
                <c:pt idx="448">
                  <c:v>568068</c:v>
                </c:pt>
                <c:pt idx="449">
                  <c:v>1318909</c:v>
                </c:pt>
                <c:pt idx="450">
                  <c:v>85414</c:v>
                </c:pt>
                <c:pt idx="451">
                  <c:v>70685</c:v>
                </c:pt>
                <c:pt idx="452">
                  <c:v>40909</c:v>
                </c:pt>
                <c:pt idx="453">
                  <c:v>102463</c:v>
                </c:pt>
                <c:pt idx="454">
                  <c:v>69235</c:v>
                </c:pt>
                <c:pt idx="455">
                  <c:v>76026</c:v>
                </c:pt>
                <c:pt idx="456">
                  <c:v>386274</c:v>
                </c:pt>
                <c:pt idx="457">
                  <c:v>47622</c:v>
                </c:pt>
                <c:pt idx="458">
                  <c:v>85022</c:v>
                </c:pt>
                <c:pt idx="459">
                  <c:v>67847</c:v>
                </c:pt>
                <c:pt idx="460">
                  <c:v>133953</c:v>
                </c:pt>
                <c:pt idx="461">
                  <c:v>105502</c:v>
                </c:pt>
                <c:pt idx="462">
                  <c:v>1077355</c:v>
                </c:pt>
                <c:pt idx="463">
                  <c:v>867976</c:v>
                </c:pt>
                <c:pt idx="464">
                  <c:v>983143</c:v>
                </c:pt>
                <c:pt idx="465">
                  <c:v>263594</c:v>
                </c:pt>
                <c:pt idx="466">
                  <c:v>62321</c:v>
                </c:pt>
                <c:pt idx="467">
                  <c:v>88290</c:v>
                </c:pt>
                <c:pt idx="468">
                  <c:v>62097</c:v>
                </c:pt>
                <c:pt idx="469">
                  <c:v>1517067</c:v>
                </c:pt>
                <c:pt idx="470">
                  <c:v>673624</c:v>
                </c:pt>
                <c:pt idx="471">
                  <c:v>41835</c:v>
                </c:pt>
                <c:pt idx="472">
                  <c:v>46950</c:v>
                </c:pt>
                <c:pt idx="473">
                  <c:v>77780</c:v>
                </c:pt>
                <c:pt idx="474">
                  <c:v>923254</c:v>
                </c:pt>
                <c:pt idx="475">
                  <c:v>48475</c:v>
                </c:pt>
                <c:pt idx="476">
                  <c:v>74381</c:v>
                </c:pt>
                <c:pt idx="477">
                  <c:v>755929</c:v>
                </c:pt>
                <c:pt idx="478">
                  <c:v>70883</c:v>
                </c:pt>
                <c:pt idx="479">
                  <c:v>155833</c:v>
                </c:pt>
                <c:pt idx="480">
                  <c:v>622240</c:v>
                </c:pt>
                <c:pt idx="481">
                  <c:v>58148</c:v>
                </c:pt>
                <c:pt idx="482">
                  <c:v>67482</c:v>
                </c:pt>
                <c:pt idx="483">
                  <c:v>51828</c:v>
                </c:pt>
                <c:pt idx="484">
                  <c:v>44751</c:v>
                </c:pt>
                <c:pt idx="485">
                  <c:v>53440</c:v>
                </c:pt>
                <c:pt idx="486">
                  <c:v>820397</c:v>
                </c:pt>
                <c:pt idx="487">
                  <c:v>50787</c:v>
                </c:pt>
                <c:pt idx="488">
                  <c:v>49623</c:v>
                </c:pt>
                <c:pt idx="489">
                  <c:v>348591</c:v>
                </c:pt>
                <c:pt idx="490">
                  <c:v>1083786</c:v>
                </c:pt>
                <c:pt idx="491">
                  <c:v>183925</c:v>
                </c:pt>
                <c:pt idx="492">
                  <c:v>50918</c:v>
                </c:pt>
                <c:pt idx="493">
                  <c:v>45479</c:v>
                </c:pt>
                <c:pt idx="494">
                  <c:v>727413</c:v>
                </c:pt>
                <c:pt idx="495">
                  <c:v>647614</c:v>
                </c:pt>
                <c:pt idx="496">
                  <c:v>80280</c:v>
                </c:pt>
                <c:pt idx="497">
                  <c:v>255157</c:v>
                </c:pt>
                <c:pt idx="498">
                  <c:v>735717</c:v>
                </c:pt>
                <c:pt idx="499">
                  <c:v>1241331</c:v>
                </c:pt>
                <c:pt idx="500">
                  <c:v>79936</c:v>
                </c:pt>
                <c:pt idx="501">
                  <c:v>556800</c:v>
                </c:pt>
                <c:pt idx="502">
                  <c:v>41532</c:v>
                </c:pt>
                <c:pt idx="503">
                  <c:v>93069</c:v>
                </c:pt>
                <c:pt idx="504">
                  <c:v>102616</c:v>
                </c:pt>
                <c:pt idx="505">
                  <c:v>93992</c:v>
                </c:pt>
                <c:pt idx="506">
                  <c:v>230541</c:v>
                </c:pt>
                <c:pt idx="507">
                  <c:v>903147</c:v>
                </c:pt>
                <c:pt idx="508">
                  <c:v>1377332</c:v>
                </c:pt>
                <c:pt idx="509">
                  <c:v>1078763</c:v>
                </c:pt>
                <c:pt idx="510">
                  <c:v>88680</c:v>
                </c:pt>
                <c:pt idx="511">
                  <c:v>82616</c:v>
                </c:pt>
                <c:pt idx="512">
                  <c:v>74100</c:v>
                </c:pt>
                <c:pt idx="513">
                  <c:v>70414</c:v>
                </c:pt>
                <c:pt idx="514">
                  <c:v>80936</c:v>
                </c:pt>
                <c:pt idx="515">
                  <c:v>1061072</c:v>
                </c:pt>
                <c:pt idx="516">
                  <c:v>514679</c:v>
                </c:pt>
                <c:pt idx="517">
                  <c:v>43704</c:v>
                </c:pt>
                <c:pt idx="518">
                  <c:v>61385</c:v>
                </c:pt>
                <c:pt idx="519">
                  <c:v>102878</c:v>
                </c:pt>
                <c:pt idx="520">
                  <c:v>43128</c:v>
                </c:pt>
                <c:pt idx="521">
                  <c:v>42259</c:v>
                </c:pt>
                <c:pt idx="522">
                  <c:v>60908</c:v>
                </c:pt>
                <c:pt idx="523">
                  <c:v>101649</c:v>
                </c:pt>
                <c:pt idx="524">
                  <c:v>64812</c:v>
                </c:pt>
                <c:pt idx="525">
                  <c:v>69283</c:v>
                </c:pt>
                <c:pt idx="526">
                  <c:v>1843561</c:v>
                </c:pt>
                <c:pt idx="527">
                  <c:v>41940</c:v>
                </c:pt>
                <c:pt idx="528">
                  <c:v>75308</c:v>
                </c:pt>
                <c:pt idx="529">
                  <c:v>46041</c:v>
                </c:pt>
                <c:pt idx="530">
                  <c:v>53803</c:v>
                </c:pt>
                <c:pt idx="531">
                  <c:v>202143</c:v>
                </c:pt>
                <c:pt idx="532">
                  <c:v>63754</c:v>
                </c:pt>
                <c:pt idx="533">
                  <c:v>58221</c:v>
                </c:pt>
                <c:pt idx="534">
                  <c:v>63655</c:v>
                </c:pt>
                <c:pt idx="535">
                  <c:v>69203</c:v>
                </c:pt>
                <c:pt idx="536">
                  <c:v>57900</c:v>
                </c:pt>
                <c:pt idx="537">
                  <c:v>386479</c:v>
                </c:pt>
                <c:pt idx="538">
                  <c:v>45144</c:v>
                </c:pt>
                <c:pt idx="539">
                  <c:v>46860</c:v>
                </c:pt>
                <c:pt idx="540">
                  <c:v>188576</c:v>
                </c:pt>
                <c:pt idx="541">
                  <c:v>50460</c:v>
                </c:pt>
                <c:pt idx="542">
                  <c:v>48781</c:v>
                </c:pt>
                <c:pt idx="543">
                  <c:v>89461</c:v>
                </c:pt>
                <c:pt idx="544">
                  <c:v>41245</c:v>
                </c:pt>
                <c:pt idx="545">
                  <c:v>68524</c:v>
                </c:pt>
                <c:pt idx="546">
                  <c:v>42208</c:v>
                </c:pt>
                <c:pt idx="547">
                  <c:v>56571</c:v>
                </c:pt>
                <c:pt idx="548">
                  <c:v>81765</c:v>
                </c:pt>
                <c:pt idx="549">
                  <c:v>50465</c:v>
                </c:pt>
                <c:pt idx="550">
                  <c:v>88207</c:v>
                </c:pt>
                <c:pt idx="551">
                  <c:v>101335</c:v>
                </c:pt>
                <c:pt idx="552">
                  <c:v>70231</c:v>
                </c:pt>
                <c:pt idx="553">
                  <c:v>156522</c:v>
                </c:pt>
                <c:pt idx="554">
                  <c:v>85459</c:v>
                </c:pt>
                <c:pt idx="555">
                  <c:v>1103534</c:v>
                </c:pt>
                <c:pt idx="556">
                  <c:v>42609</c:v>
                </c:pt>
                <c:pt idx="557">
                  <c:v>243421</c:v>
                </c:pt>
                <c:pt idx="558">
                  <c:v>137962</c:v>
                </c:pt>
                <c:pt idx="559">
                  <c:v>47247</c:v>
                </c:pt>
                <c:pt idx="560">
                  <c:v>82807</c:v>
                </c:pt>
                <c:pt idx="561">
                  <c:v>52704</c:v>
                </c:pt>
                <c:pt idx="562">
                  <c:v>48145</c:v>
                </c:pt>
                <c:pt idx="563">
                  <c:v>43353</c:v>
                </c:pt>
                <c:pt idx="564">
                  <c:v>828611</c:v>
                </c:pt>
                <c:pt idx="565">
                  <c:v>380007</c:v>
                </c:pt>
                <c:pt idx="566">
                  <c:v>44924</c:v>
                </c:pt>
                <c:pt idx="567">
                  <c:v>48856</c:v>
                </c:pt>
                <c:pt idx="568">
                  <c:v>66187</c:v>
                </c:pt>
                <c:pt idx="569">
                  <c:v>331581</c:v>
                </c:pt>
                <c:pt idx="570">
                  <c:v>783307</c:v>
                </c:pt>
                <c:pt idx="571">
                  <c:v>80597</c:v>
                </c:pt>
                <c:pt idx="572">
                  <c:v>72462</c:v>
                </c:pt>
                <c:pt idx="573">
                  <c:v>173970</c:v>
                </c:pt>
                <c:pt idx="574">
                  <c:v>74519</c:v>
                </c:pt>
                <c:pt idx="575">
                  <c:v>812111</c:v>
                </c:pt>
                <c:pt idx="576">
                  <c:v>726829</c:v>
                </c:pt>
                <c:pt idx="577">
                  <c:v>62534</c:v>
                </c:pt>
                <c:pt idx="578">
                  <c:v>45134</c:v>
                </c:pt>
                <c:pt idx="579">
                  <c:v>49700</c:v>
                </c:pt>
                <c:pt idx="580">
                  <c:v>1278103</c:v>
                </c:pt>
                <c:pt idx="581">
                  <c:v>55603</c:v>
                </c:pt>
                <c:pt idx="582">
                  <c:v>116469</c:v>
                </c:pt>
                <c:pt idx="583">
                  <c:v>461545</c:v>
                </c:pt>
                <c:pt idx="584">
                  <c:v>985627</c:v>
                </c:pt>
                <c:pt idx="585">
                  <c:v>546070</c:v>
                </c:pt>
                <c:pt idx="586">
                  <c:v>44514</c:v>
                </c:pt>
                <c:pt idx="587">
                  <c:v>643237</c:v>
                </c:pt>
                <c:pt idx="588">
                  <c:v>521225</c:v>
                </c:pt>
                <c:pt idx="589">
                  <c:v>55224</c:v>
                </c:pt>
                <c:pt idx="590">
                  <c:v>49316</c:v>
                </c:pt>
                <c:pt idx="591">
                  <c:v>197266</c:v>
                </c:pt>
                <c:pt idx="592">
                  <c:v>984053</c:v>
                </c:pt>
                <c:pt idx="593">
                  <c:v>59014</c:v>
                </c:pt>
                <c:pt idx="594">
                  <c:v>43675</c:v>
                </c:pt>
                <c:pt idx="595">
                  <c:v>733958</c:v>
                </c:pt>
                <c:pt idx="596">
                  <c:v>43324</c:v>
                </c:pt>
                <c:pt idx="597">
                  <c:v>87856</c:v>
                </c:pt>
                <c:pt idx="598">
                  <c:v>65343</c:v>
                </c:pt>
                <c:pt idx="599">
                  <c:v>728392</c:v>
                </c:pt>
                <c:pt idx="600">
                  <c:v>83836</c:v>
                </c:pt>
                <c:pt idx="601">
                  <c:v>544674</c:v>
                </c:pt>
                <c:pt idx="602">
                  <c:v>67117</c:v>
                </c:pt>
                <c:pt idx="603">
                  <c:v>601263</c:v>
                </c:pt>
                <c:pt idx="604">
                  <c:v>221206</c:v>
                </c:pt>
                <c:pt idx="605">
                  <c:v>64127</c:v>
                </c:pt>
                <c:pt idx="606">
                  <c:v>90910</c:v>
                </c:pt>
                <c:pt idx="607">
                  <c:v>137686</c:v>
                </c:pt>
                <c:pt idx="608">
                  <c:v>826167</c:v>
                </c:pt>
                <c:pt idx="609">
                  <c:v>293379</c:v>
                </c:pt>
                <c:pt idx="610">
                  <c:v>2997469</c:v>
                </c:pt>
                <c:pt idx="611">
                  <c:v>59607</c:v>
                </c:pt>
                <c:pt idx="612">
                  <c:v>44288</c:v>
                </c:pt>
                <c:pt idx="613">
                  <c:v>272956</c:v>
                </c:pt>
                <c:pt idx="614">
                  <c:v>59193</c:v>
                </c:pt>
                <c:pt idx="615">
                  <c:v>67138</c:v>
                </c:pt>
                <c:pt idx="616">
                  <c:v>102439</c:v>
                </c:pt>
                <c:pt idx="617">
                  <c:v>77177</c:v>
                </c:pt>
                <c:pt idx="618">
                  <c:v>1116010</c:v>
                </c:pt>
                <c:pt idx="619">
                  <c:v>588383</c:v>
                </c:pt>
                <c:pt idx="620">
                  <c:v>179000</c:v>
                </c:pt>
                <c:pt idx="621">
                  <c:v>232684</c:v>
                </c:pt>
                <c:pt idx="622">
                  <c:v>1269341</c:v>
                </c:pt>
                <c:pt idx="623">
                  <c:v>46913</c:v>
                </c:pt>
                <c:pt idx="624">
                  <c:v>62285</c:v>
                </c:pt>
                <c:pt idx="625">
                  <c:v>44014</c:v>
                </c:pt>
                <c:pt idx="626">
                  <c:v>88095</c:v>
                </c:pt>
                <c:pt idx="627">
                  <c:v>57408</c:v>
                </c:pt>
                <c:pt idx="628">
                  <c:v>1123254</c:v>
                </c:pt>
                <c:pt idx="629">
                  <c:v>1994926</c:v>
                </c:pt>
                <c:pt idx="630">
                  <c:v>599730</c:v>
                </c:pt>
                <c:pt idx="631">
                  <c:v>743838</c:v>
                </c:pt>
                <c:pt idx="632">
                  <c:v>52029</c:v>
                </c:pt>
                <c:pt idx="633">
                  <c:v>816759</c:v>
                </c:pt>
                <c:pt idx="634">
                  <c:v>51339</c:v>
                </c:pt>
                <c:pt idx="635">
                  <c:v>67248</c:v>
                </c:pt>
                <c:pt idx="636">
                  <c:v>47019</c:v>
                </c:pt>
                <c:pt idx="637">
                  <c:v>66510</c:v>
                </c:pt>
                <c:pt idx="638">
                  <c:v>101620</c:v>
                </c:pt>
                <c:pt idx="639">
                  <c:v>810305</c:v>
                </c:pt>
                <c:pt idx="640">
                  <c:v>85367</c:v>
                </c:pt>
                <c:pt idx="641">
                  <c:v>1691919</c:v>
                </c:pt>
                <c:pt idx="642">
                  <c:v>233388</c:v>
                </c:pt>
                <c:pt idx="643">
                  <c:v>467181</c:v>
                </c:pt>
                <c:pt idx="644">
                  <c:v>424873</c:v>
                </c:pt>
                <c:pt idx="645">
                  <c:v>375703</c:v>
                </c:pt>
                <c:pt idx="646">
                  <c:v>621743</c:v>
                </c:pt>
                <c:pt idx="647">
                  <c:v>1176930</c:v>
                </c:pt>
                <c:pt idx="648">
                  <c:v>69307</c:v>
                </c:pt>
                <c:pt idx="649">
                  <c:v>614857</c:v>
                </c:pt>
                <c:pt idx="650">
                  <c:v>962110</c:v>
                </c:pt>
                <c:pt idx="651">
                  <c:v>51196</c:v>
                </c:pt>
                <c:pt idx="652">
                  <c:v>82866</c:v>
                </c:pt>
                <c:pt idx="653">
                  <c:v>935051</c:v>
                </c:pt>
                <c:pt idx="654">
                  <c:v>384954</c:v>
                </c:pt>
                <c:pt idx="655">
                  <c:v>1844499</c:v>
                </c:pt>
                <c:pt idx="656">
                  <c:v>636009</c:v>
                </c:pt>
                <c:pt idx="657">
                  <c:v>45494</c:v>
                </c:pt>
                <c:pt idx="658">
                  <c:v>45372</c:v>
                </c:pt>
                <c:pt idx="659">
                  <c:v>56168</c:v>
                </c:pt>
                <c:pt idx="660">
                  <c:v>188853</c:v>
                </c:pt>
                <c:pt idx="661">
                  <c:v>112764</c:v>
                </c:pt>
                <c:pt idx="662">
                  <c:v>1191340</c:v>
                </c:pt>
                <c:pt idx="663">
                  <c:v>89244</c:v>
                </c:pt>
                <c:pt idx="664">
                  <c:v>912288</c:v>
                </c:pt>
                <c:pt idx="665">
                  <c:v>43785</c:v>
                </c:pt>
                <c:pt idx="666">
                  <c:v>43459</c:v>
                </c:pt>
                <c:pt idx="667">
                  <c:v>74160</c:v>
                </c:pt>
                <c:pt idx="668">
                  <c:v>42123</c:v>
                </c:pt>
                <c:pt idx="669">
                  <c:v>45172</c:v>
                </c:pt>
                <c:pt idx="670">
                  <c:v>106968</c:v>
                </c:pt>
                <c:pt idx="671">
                  <c:v>266127</c:v>
                </c:pt>
                <c:pt idx="672">
                  <c:v>53104</c:v>
                </c:pt>
                <c:pt idx="673">
                  <c:v>58831</c:v>
                </c:pt>
                <c:pt idx="674">
                  <c:v>83772</c:v>
                </c:pt>
                <c:pt idx="675">
                  <c:v>828833</c:v>
                </c:pt>
                <c:pt idx="676">
                  <c:v>124315</c:v>
                </c:pt>
                <c:pt idx="677">
                  <c:v>40650</c:v>
                </c:pt>
                <c:pt idx="678">
                  <c:v>219615</c:v>
                </c:pt>
                <c:pt idx="679">
                  <c:v>142163</c:v>
                </c:pt>
                <c:pt idx="680">
                  <c:v>83077</c:v>
                </c:pt>
                <c:pt idx="681">
                  <c:v>61291</c:v>
                </c:pt>
                <c:pt idx="682">
                  <c:v>81592</c:v>
                </c:pt>
                <c:pt idx="683">
                  <c:v>62708</c:v>
                </c:pt>
                <c:pt idx="684">
                  <c:v>406062</c:v>
                </c:pt>
                <c:pt idx="685">
                  <c:v>125604</c:v>
                </c:pt>
                <c:pt idx="686">
                  <c:v>119106</c:v>
                </c:pt>
                <c:pt idx="687">
                  <c:v>452210</c:v>
                </c:pt>
                <c:pt idx="688">
                  <c:v>871417</c:v>
                </c:pt>
                <c:pt idx="689">
                  <c:v>175980</c:v>
                </c:pt>
                <c:pt idx="690">
                  <c:v>1066896</c:v>
                </c:pt>
                <c:pt idx="691">
                  <c:v>104606</c:v>
                </c:pt>
                <c:pt idx="692">
                  <c:v>832336</c:v>
                </c:pt>
                <c:pt idx="693">
                  <c:v>387130</c:v>
                </c:pt>
                <c:pt idx="694">
                  <c:v>52372</c:v>
                </c:pt>
                <c:pt idx="695">
                  <c:v>41564</c:v>
                </c:pt>
                <c:pt idx="696">
                  <c:v>57849</c:v>
                </c:pt>
                <c:pt idx="697">
                  <c:v>819644</c:v>
                </c:pt>
                <c:pt idx="698">
                  <c:v>112762</c:v>
                </c:pt>
                <c:pt idx="699">
                  <c:v>67763</c:v>
                </c:pt>
                <c:pt idx="700">
                  <c:v>154348</c:v>
                </c:pt>
                <c:pt idx="701">
                  <c:v>639812</c:v>
                </c:pt>
                <c:pt idx="702">
                  <c:v>256551</c:v>
                </c:pt>
                <c:pt idx="703">
                  <c:v>1177233</c:v>
                </c:pt>
                <c:pt idx="704">
                  <c:v>146379</c:v>
                </c:pt>
                <c:pt idx="705">
                  <c:v>701826</c:v>
                </c:pt>
                <c:pt idx="706">
                  <c:v>75637</c:v>
                </c:pt>
                <c:pt idx="707">
                  <c:v>91640</c:v>
                </c:pt>
                <c:pt idx="708">
                  <c:v>172337</c:v>
                </c:pt>
                <c:pt idx="709">
                  <c:v>52559</c:v>
                </c:pt>
                <c:pt idx="710">
                  <c:v>127971</c:v>
                </c:pt>
                <c:pt idx="711">
                  <c:v>961878</c:v>
                </c:pt>
                <c:pt idx="712">
                  <c:v>42446</c:v>
                </c:pt>
                <c:pt idx="713">
                  <c:v>1073571</c:v>
                </c:pt>
                <c:pt idx="714">
                  <c:v>61547</c:v>
                </c:pt>
                <c:pt idx="715">
                  <c:v>54488</c:v>
                </c:pt>
                <c:pt idx="716">
                  <c:v>43205</c:v>
                </c:pt>
                <c:pt idx="717">
                  <c:v>96402</c:v>
                </c:pt>
                <c:pt idx="718">
                  <c:v>41074</c:v>
                </c:pt>
                <c:pt idx="719">
                  <c:v>972599</c:v>
                </c:pt>
                <c:pt idx="720">
                  <c:v>1058955</c:v>
                </c:pt>
                <c:pt idx="721">
                  <c:v>40834</c:v>
                </c:pt>
                <c:pt idx="722">
                  <c:v>50309</c:v>
                </c:pt>
                <c:pt idx="723">
                  <c:v>55165</c:v>
                </c:pt>
                <c:pt idx="724">
                  <c:v>68929</c:v>
                </c:pt>
                <c:pt idx="725">
                  <c:v>1277163</c:v>
                </c:pt>
                <c:pt idx="726">
                  <c:v>44961</c:v>
                </c:pt>
                <c:pt idx="727">
                  <c:v>970460</c:v>
                </c:pt>
                <c:pt idx="728">
                  <c:v>833843</c:v>
                </c:pt>
                <c:pt idx="729">
                  <c:v>240515</c:v>
                </c:pt>
                <c:pt idx="730">
                  <c:v>45634</c:v>
                </c:pt>
                <c:pt idx="731">
                  <c:v>110255</c:v>
                </c:pt>
                <c:pt idx="732">
                  <c:v>48919</c:v>
                </c:pt>
                <c:pt idx="733">
                  <c:v>780312</c:v>
                </c:pt>
                <c:pt idx="734">
                  <c:v>71027</c:v>
                </c:pt>
                <c:pt idx="735">
                  <c:v>160035</c:v>
                </c:pt>
                <c:pt idx="736">
                  <c:v>52433</c:v>
                </c:pt>
                <c:pt idx="737">
                  <c:v>227331</c:v>
                </c:pt>
                <c:pt idx="738">
                  <c:v>59136</c:v>
                </c:pt>
                <c:pt idx="739">
                  <c:v>57798</c:v>
                </c:pt>
                <c:pt idx="740">
                  <c:v>231124</c:v>
                </c:pt>
                <c:pt idx="741">
                  <c:v>121560</c:v>
                </c:pt>
                <c:pt idx="742">
                  <c:v>752698</c:v>
                </c:pt>
                <c:pt idx="743">
                  <c:v>102684</c:v>
                </c:pt>
                <c:pt idx="744">
                  <c:v>306268</c:v>
                </c:pt>
                <c:pt idx="745">
                  <c:v>47190</c:v>
                </c:pt>
                <c:pt idx="746">
                  <c:v>522139</c:v>
                </c:pt>
                <c:pt idx="747">
                  <c:v>124403</c:v>
                </c:pt>
                <c:pt idx="748">
                  <c:v>779605</c:v>
                </c:pt>
                <c:pt idx="749">
                  <c:v>60053</c:v>
                </c:pt>
                <c:pt idx="750">
                  <c:v>55116</c:v>
                </c:pt>
                <c:pt idx="751">
                  <c:v>43978</c:v>
                </c:pt>
                <c:pt idx="752">
                  <c:v>490898</c:v>
                </c:pt>
                <c:pt idx="753">
                  <c:v>75194</c:v>
                </c:pt>
                <c:pt idx="754">
                  <c:v>49526</c:v>
                </c:pt>
                <c:pt idx="755">
                  <c:v>136966</c:v>
                </c:pt>
                <c:pt idx="756">
                  <c:v>104518</c:v>
                </c:pt>
                <c:pt idx="757">
                  <c:v>239972</c:v>
                </c:pt>
                <c:pt idx="758">
                  <c:v>82224</c:v>
                </c:pt>
                <c:pt idx="759">
                  <c:v>48166</c:v>
                </c:pt>
                <c:pt idx="760">
                  <c:v>98339</c:v>
                </c:pt>
                <c:pt idx="761">
                  <c:v>401013</c:v>
                </c:pt>
                <c:pt idx="762">
                  <c:v>251307</c:v>
                </c:pt>
                <c:pt idx="763">
                  <c:v>108132</c:v>
                </c:pt>
                <c:pt idx="764">
                  <c:v>145649</c:v>
                </c:pt>
                <c:pt idx="765">
                  <c:v>599011</c:v>
                </c:pt>
                <c:pt idx="766">
                  <c:v>43356</c:v>
                </c:pt>
                <c:pt idx="767">
                  <c:v>54986</c:v>
                </c:pt>
                <c:pt idx="768">
                  <c:v>165042</c:v>
                </c:pt>
                <c:pt idx="769">
                  <c:v>78771</c:v>
                </c:pt>
                <c:pt idx="770">
                  <c:v>89037</c:v>
                </c:pt>
                <c:pt idx="771">
                  <c:v>127223</c:v>
                </c:pt>
                <c:pt idx="772">
                  <c:v>57952</c:v>
                </c:pt>
                <c:pt idx="773">
                  <c:v>620607</c:v>
                </c:pt>
                <c:pt idx="774">
                  <c:v>45519</c:v>
                </c:pt>
                <c:pt idx="775">
                  <c:v>408761</c:v>
                </c:pt>
                <c:pt idx="776">
                  <c:v>87177</c:v>
                </c:pt>
                <c:pt idx="777">
                  <c:v>527492</c:v>
                </c:pt>
                <c:pt idx="778">
                  <c:v>226311</c:v>
                </c:pt>
                <c:pt idx="779">
                  <c:v>94188</c:v>
                </c:pt>
                <c:pt idx="780">
                  <c:v>189742</c:v>
                </c:pt>
                <c:pt idx="781">
                  <c:v>50041</c:v>
                </c:pt>
                <c:pt idx="782">
                  <c:v>53096</c:v>
                </c:pt>
                <c:pt idx="783">
                  <c:v>503675</c:v>
                </c:pt>
                <c:pt idx="784">
                  <c:v>45739</c:v>
                </c:pt>
                <c:pt idx="785">
                  <c:v>59892</c:v>
                </c:pt>
                <c:pt idx="786">
                  <c:v>53942</c:v>
                </c:pt>
                <c:pt idx="787">
                  <c:v>66544</c:v>
                </c:pt>
                <c:pt idx="788">
                  <c:v>209810</c:v>
                </c:pt>
                <c:pt idx="789">
                  <c:v>81150</c:v>
                </c:pt>
                <c:pt idx="790">
                  <c:v>88407</c:v>
                </c:pt>
                <c:pt idx="791">
                  <c:v>44003</c:v>
                </c:pt>
                <c:pt idx="792">
                  <c:v>242656</c:v>
                </c:pt>
                <c:pt idx="793">
                  <c:v>61739</c:v>
                </c:pt>
                <c:pt idx="794">
                  <c:v>619391</c:v>
                </c:pt>
                <c:pt idx="795">
                  <c:v>52419</c:v>
                </c:pt>
                <c:pt idx="796">
                  <c:v>57159</c:v>
                </c:pt>
                <c:pt idx="797">
                  <c:v>780038</c:v>
                </c:pt>
                <c:pt idx="798">
                  <c:v>90809</c:v>
                </c:pt>
                <c:pt idx="799">
                  <c:v>716744</c:v>
                </c:pt>
                <c:pt idx="800">
                  <c:v>304335</c:v>
                </c:pt>
                <c:pt idx="801">
                  <c:v>217880</c:v>
                </c:pt>
                <c:pt idx="802">
                  <c:v>114476</c:v>
                </c:pt>
                <c:pt idx="803">
                  <c:v>361955</c:v>
                </c:pt>
                <c:pt idx="804">
                  <c:v>84544</c:v>
                </c:pt>
                <c:pt idx="805">
                  <c:v>92044</c:v>
                </c:pt>
                <c:pt idx="806">
                  <c:v>51868</c:v>
                </c:pt>
                <c:pt idx="807">
                  <c:v>602662</c:v>
                </c:pt>
                <c:pt idx="808">
                  <c:v>58287</c:v>
                </c:pt>
                <c:pt idx="809">
                  <c:v>59216</c:v>
                </c:pt>
                <c:pt idx="810">
                  <c:v>82991</c:v>
                </c:pt>
                <c:pt idx="811">
                  <c:v>94018</c:v>
                </c:pt>
                <c:pt idx="812">
                  <c:v>213325</c:v>
                </c:pt>
                <c:pt idx="813">
                  <c:v>46119</c:v>
                </c:pt>
                <c:pt idx="814">
                  <c:v>79237</c:v>
                </c:pt>
                <c:pt idx="815">
                  <c:v>196951</c:v>
                </c:pt>
                <c:pt idx="816">
                  <c:v>417075</c:v>
                </c:pt>
                <c:pt idx="817">
                  <c:v>1200472</c:v>
                </c:pt>
                <c:pt idx="818">
                  <c:v>273862</c:v>
                </c:pt>
                <c:pt idx="819">
                  <c:v>59529</c:v>
                </c:pt>
                <c:pt idx="820">
                  <c:v>143832</c:v>
                </c:pt>
                <c:pt idx="821">
                  <c:v>705663</c:v>
                </c:pt>
                <c:pt idx="822">
                  <c:v>119445</c:v>
                </c:pt>
                <c:pt idx="823">
                  <c:v>44612</c:v>
                </c:pt>
                <c:pt idx="824">
                  <c:v>212964</c:v>
                </c:pt>
                <c:pt idx="825">
                  <c:v>56772</c:v>
                </c:pt>
                <c:pt idx="826">
                  <c:v>440675</c:v>
                </c:pt>
                <c:pt idx="827">
                  <c:v>815197</c:v>
                </c:pt>
                <c:pt idx="828">
                  <c:v>118708</c:v>
                </c:pt>
                <c:pt idx="829">
                  <c:v>1477423</c:v>
                </c:pt>
                <c:pt idx="830">
                  <c:v>86197</c:v>
                </c:pt>
                <c:pt idx="831">
                  <c:v>130900</c:v>
                </c:pt>
                <c:pt idx="832">
                  <c:v>258563</c:v>
                </c:pt>
                <c:pt idx="833">
                  <c:v>570771</c:v>
                </c:pt>
                <c:pt idx="834">
                  <c:v>444253</c:v>
                </c:pt>
                <c:pt idx="835">
                  <c:v>51720</c:v>
                </c:pt>
                <c:pt idx="836">
                  <c:v>472809</c:v>
                </c:pt>
                <c:pt idx="837">
                  <c:v>761648</c:v>
                </c:pt>
                <c:pt idx="838">
                  <c:v>84221</c:v>
                </c:pt>
                <c:pt idx="839">
                  <c:v>55956</c:v>
                </c:pt>
                <c:pt idx="840">
                  <c:v>96306</c:v>
                </c:pt>
                <c:pt idx="841">
                  <c:v>52458</c:v>
                </c:pt>
                <c:pt idx="842">
                  <c:v>85793</c:v>
                </c:pt>
                <c:pt idx="843">
                  <c:v>77017</c:v>
                </c:pt>
                <c:pt idx="844">
                  <c:v>48990</c:v>
                </c:pt>
                <c:pt idx="845">
                  <c:v>72904</c:v>
                </c:pt>
                <c:pt idx="846">
                  <c:v>486715</c:v>
                </c:pt>
                <c:pt idx="847">
                  <c:v>61432</c:v>
                </c:pt>
                <c:pt idx="848">
                  <c:v>60787</c:v>
                </c:pt>
                <c:pt idx="849">
                  <c:v>42659</c:v>
                </c:pt>
                <c:pt idx="850">
                  <c:v>1790771</c:v>
                </c:pt>
                <c:pt idx="851">
                  <c:v>133729</c:v>
                </c:pt>
                <c:pt idx="852">
                  <c:v>492004</c:v>
                </c:pt>
                <c:pt idx="853">
                  <c:v>1036840</c:v>
                </c:pt>
                <c:pt idx="854">
                  <c:v>55909</c:v>
                </c:pt>
                <c:pt idx="855">
                  <c:v>97825</c:v>
                </c:pt>
                <c:pt idx="856">
                  <c:v>114362</c:v>
                </c:pt>
                <c:pt idx="857">
                  <c:v>86774</c:v>
                </c:pt>
                <c:pt idx="858">
                  <c:v>110300</c:v>
                </c:pt>
                <c:pt idx="859">
                  <c:v>42180</c:v>
                </c:pt>
                <c:pt idx="860">
                  <c:v>149210</c:v>
                </c:pt>
                <c:pt idx="861">
                  <c:v>199393</c:v>
                </c:pt>
                <c:pt idx="862">
                  <c:v>48529</c:v>
                </c:pt>
                <c:pt idx="863">
                  <c:v>40787</c:v>
                </c:pt>
                <c:pt idx="864">
                  <c:v>90345</c:v>
                </c:pt>
                <c:pt idx="865">
                  <c:v>50752</c:v>
                </c:pt>
                <c:pt idx="866">
                  <c:v>43962</c:v>
                </c:pt>
                <c:pt idx="867">
                  <c:v>333636</c:v>
                </c:pt>
                <c:pt idx="868">
                  <c:v>58219</c:v>
                </c:pt>
                <c:pt idx="869">
                  <c:v>439311</c:v>
                </c:pt>
                <c:pt idx="870">
                  <c:v>96188</c:v>
                </c:pt>
                <c:pt idx="871">
                  <c:v>285189</c:v>
                </c:pt>
                <c:pt idx="872">
                  <c:v>341797</c:v>
                </c:pt>
                <c:pt idx="873">
                  <c:v>60333</c:v>
                </c:pt>
                <c:pt idx="874">
                  <c:v>106292</c:v>
                </c:pt>
                <c:pt idx="875">
                  <c:v>73703</c:v>
                </c:pt>
                <c:pt idx="876">
                  <c:v>173381</c:v>
                </c:pt>
                <c:pt idx="877">
                  <c:v>42604</c:v>
                </c:pt>
                <c:pt idx="878">
                  <c:v>76031</c:v>
                </c:pt>
                <c:pt idx="879">
                  <c:v>73079</c:v>
                </c:pt>
                <c:pt idx="880">
                  <c:v>751974</c:v>
                </c:pt>
                <c:pt idx="881">
                  <c:v>51351</c:v>
                </c:pt>
                <c:pt idx="882">
                  <c:v>83319</c:v>
                </c:pt>
                <c:pt idx="883">
                  <c:v>895592</c:v>
                </c:pt>
                <c:pt idx="884">
                  <c:v>113813</c:v>
                </c:pt>
                <c:pt idx="885">
                  <c:v>41882</c:v>
                </c:pt>
                <c:pt idx="886">
                  <c:v>360194</c:v>
                </c:pt>
                <c:pt idx="887">
                  <c:v>812411</c:v>
                </c:pt>
                <c:pt idx="888">
                  <c:v>545014</c:v>
                </c:pt>
                <c:pt idx="889">
                  <c:v>613848</c:v>
                </c:pt>
                <c:pt idx="890">
                  <c:v>87186</c:v>
                </c:pt>
                <c:pt idx="891">
                  <c:v>203082</c:v>
                </c:pt>
                <c:pt idx="892">
                  <c:v>64363</c:v>
                </c:pt>
                <c:pt idx="893">
                  <c:v>47063</c:v>
                </c:pt>
                <c:pt idx="894">
                  <c:v>47808</c:v>
                </c:pt>
                <c:pt idx="895">
                  <c:v>55846</c:v>
                </c:pt>
                <c:pt idx="896">
                  <c:v>63952</c:v>
                </c:pt>
                <c:pt idx="897">
                  <c:v>134560</c:v>
                </c:pt>
                <c:pt idx="898">
                  <c:v>47695</c:v>
                </c:pt>
                <c:pt idx="899">
                  <c:v>54896</c:v>
                </c:pt>
                <c:pt idx="900">
                  <c:v>232778</c:v>
                </c:pt>
                <c:pt idx="901">
                  <c:v>43975</c:v>
                </c:pt>
                <c:pt idx="902">
                  <c:v>257928</c:v>
                </c:pt>
                <c:pt idx="903">
                  <c:v>838794</c:v>
                </c:pt>
                <c:pt idx="904">
                  <c:v>114692</c:v>
                </c:pt>
                <c:pt idx="905">
                  <c:v>54541</c:v>
                </c:pt>
                <c:pt idx="906">
                  <c:v>609810</c:v>
                </c:pt>
                <c:pt idx="907">
                  <c:v>219524</c:v>
                </c:pt>
                <c:pt idx="908">
                  <c:v>1065465</c:v>
                </c:pt>
                <c:pt idx="909">
                  <c:v>621372</c:v>
                </c:pt>
                <c:pt idx="910">
                  <c:v>598444</c:v>
                </c:pt>
                <c:pt idx="911">
                  <c:v>44515</c:v>
                </c:pt>
                <c:pt idx="912">
                  <c:v>49803</c:v>
                </c:pt>
                <c:pt idx="913">
                  <c:v>225358</c:v>
                </c:pt>
                <c:pt idx="914">
                  <c:v>68174</c:v>
                </c:pt>
                <c:pt idx="915">
                  <c:v>92516</c:v>
                </c:pt>
                <c:pt idx="916">
                  <c:v>43778</c:v>
                </c:pt>
                <c:pt idx="917">
                  <c:v>479798</c:v>
                </c:pt>
                <c:pt idx="918">
                  <c:v>314865</c:v>
                </c:pt>
                <c:pt idx="919">
                  <c:v>43953</c:v>
                </c:pt>
                <c:pt idx="920">
                  <c:v>392687</c:v>
                </c:pt>
                <c:pt idx="921">
                  <c:v>531528</c:v>
                </c:pt>
                <c:pt idx="922">
                  <c:v>746011</c:v>
                </c:pt>
                <c:pt idx="923">
                  <c:v>42579</c:v>
                </c:pt>
                <c:pt idx="924">
                  <c:v>52428</c:v>
                </c:pt>
                <c:pt idx="925">
                  <c:v>112213</c:v>
                </c:pt>
                <c:pt idx="926">
                  <c:v>59385</c:v>
                </c:pt>
                <c:pt idx="927">
                  <c:v>70288</c:v>
                </c:pt>
                <c:pt idx="928">
                  <c:v>88164</c:v>
                </c:pt>
                <c:pt idx="929">
                  <c:v>569722</c:v>
                </c:pt>
                <c:pt idx="930">
                  <c:v>75654</c:v>
                </c:pt>
                <c:pt idx="931">
                  <c:v>143895</c:v>
                </c:pt>
                <c:pt idx="932">
                  <c:v>49523</c:v>
                </c:pt>
                <c:pt idx="933">
                  <c:v>127300</c:v>
                </c:pt>
                <c:pt idx="934">
                  <c:v>164674</c:v>
                </c:pt>
                <c:pt idx="935">
                  <c:v>79250</c:v>
                </c:pt>
                <c:pt idx="936">
                  <c:v>48928</c:v>
                </c:pt>
                <c:pt idx="937">
                  <c:v>70344</c:v>
                </c:pt>
                <c:pt idx="938">
                  <c:v>126102</c:v>
                </c:pt>
                <c:pt idx="939">
                  <c:v>550936</c:v>
                </c:pt>
                <c:pt idx="940">
                  <c:v>53399</c:v>
                </c:pt>
                <c:pt idx="941">
                  <c:v>47099</c:v>
                </c:pt>
                <c:pt idx="942">
                  <c:v>46134</c:v>
                </c:pt>
                <c:pt idx="943">
                  <c:v>40920</c:v>
                </c:pt>
                <c:pt idx="944">
                  <c:v>103806</c:v>
                </c:pt>
                <c:pt idx="945">
                  <c:v>498831</c:v>
                </c:pt>
                <c:pt idx="946">
                  <c:v>636041</c:v>
                </c:pt>
                <c:pt idx="947">
                  <c:v>65506</c:v>
                </c:pt>
                <c:pt idx="948">
                  <c:v>111214</c:v>
                </c:pt>
                <c:pt idx="949">
                  <c:v>468665</c:v>
                </c:pt>
                <c:pt idx="950">
                  <c:v>78491</c:v>
                </c:pt>
                <c:pt idx="951">
                  <c:v>63976</c:v>
                </c:pt>
                <c:pt idx="952">
                  <c:v>64500</c:v>
                </c:pt>
                <c:pt idx="953">
                  <c:v>42706</c:v>
                </c:pt>
                <c:pt idx="954">
                  <c:v>60822</c:v>
                </c:pt>
                <c:pt idx="955">
                  <c:v>101841</c:v>
                </c:pt>
                <c:pt idx="956">
                  <c:v>77132</c:v>
                </c:pt>
                <c:pt idx="957">
                  <c:v>67699</c:v>
                </c:pt>
                <c:pt idx="958">
                  <c:v>179700</c:v>
                </c:pt>
                <c:pt idx="959">
                  <c:v>79777</c:v>
                </c:pt>
                <c:pt idx="960">
                  <c:v>132754</c:v>
                </c:pt>
                <c:pt idx="961">
                  <c:v>41379</c:v>
                </c:pt>
                <c:pt idx="962">
                  <c:v>64854</c:v>
                </c:pt>
                <c:pt idx="963">
                  <c:v>96715</c:v>
                </c:pt>
                <c:pt idx="964">
                  <c:v>188392</c:v>
                </c:pt>
                <c:pt idx="965">
                  <c:v>48359</c:v>
                </c:pt>
                <c:pt idx="966">
                  <c:v>530220</c:v>
                </c:pt>
                <c:pt idx="967">
                  <c:v>43634</c:v>
                </c:pt>
                <c:pt idx="968">
                  <c:v>44249</c:v>
                </c:pt>
                <c:pt idx="969">
                  <c:v>105957</c:v>
                </c:pt>
                <c:pt idx="970">
                  <c:v>364805</c:v>
                </c:pt>
                <c:pt idx="971">
                  <c:v>51525</c:v>
                </c:pt>
                <c:pt idx="972">
                  <c:v>73882</c:v>
                </c:pt>
                <c:pt idx="973">
                  <c:v>63135</c:v>
                </c:pt>
                <c:pt idx="974">
                  <c:v>47558</c:v>
                </c:pt>
                <c:pt idx="975">
                  <c:v>101641</c:v>
                </c:pt>
                <c:pt idx="976">
                  <c:v>263432</c:v>
                </c:pt>
                <c:pt idx="977">
                  <c:v>54665</c:v>
                </c:pt>
                <c:pt idx="978">
                  <c:v>51327</c:v>
                </c:pt>
                <c:pt idx="979">
                  <c:v>52146</c:v>
                </c:pt>
                <c:pt idx="980">
                  <c:v>61915</c:v>
                </c:pt>
                <c:pt idx="981">
                  <c:v>175140</c:v>
                </c:pt>
                <c:pt idx="982">
                  <c:v>430990</c:v>
                </c:pt>
                <c:pt idx="983">
                  <c:v>43035</c:v>
                </c:pt>
                <c:pt idx="984">
                  <c:v>70191</c:v>
                </c:pt>
                <c:pt idx="985">
                  <c:v>76648</c:v>
                </c:pt>
                <c:pt idx="986">
                  <c:v>55032</c:v>
                </c:pt>
                <c:pt idx="987">
                  <c:v>62913</c:v>
                </c:pt>
                <c:pt idx="988">
                  <c:v>184938</c:v>
                </c:pt>
                <c:pt idx="989">
                  <c:v>48513</c:v>
                </c:pt>
                <c:pt idx="990">
                  <c:v>122059</c:v>
                </c:pt>
                <c:pt idx="991">
                  <c:v>89734</c:v>
                </c:pt>
                <c:pt idx="992">
                  <c:v>66435</c:v>
                </c:pt>
                <c:pt idx="993">
                  <c:v>49297</c:v>
                </c:pt>
                <c:pt idx="994">
                  <c:v>63853</c:v>
                </c:pt>
                <c:pt idx="995">
                  <c:v>43741</c:v>
                </c:pt>
                <c:pt idx="996">
                  <c:v>51114</c:v>
                </c:pt>
                <c:pt idx="997">
                  <c:v>204500</c:v>
                </c:pt>
                <c:pt idx="998">
                  <c:v>47590</c:v>
                </c:pt>
                <c:pt idx="999">
                  <c:v>66488</c:v>
                </c:pt>
              </c:numCache>
            </c:numRef>
          </c:val>
          <c:smooth val="0"/>
          <c:extLst>
            <c:ext xmlns:c16="http://schemas.microsoft.com/office/drawing/2014/chart" uri="{C3380CC4-5D6E-409C-BE32-E72D297353CC}">
              <c16:uniqueId val="{00000000-FB80-4306-A516-DE3FBB55BB8F}"/>
            </c:ext>
          </c:extLst>
        </c:ser>
        <c:dLbls>
          <c:showLegendKey val="0"/>
          <c:showVal val="0"/>
          <c:showCatName val="0"/>
          <c:showSerName val="0"/>
          <c:showPercent val="0"/>
          <c:showBubbleSize val="0"/>
        </c:dLbls>
        <c:smooth val="0"/>
        <c:axId val="243391104"/>
        <c:axId val="245047680"/>
      </c:lineChart>
      <c:catAx>
        <c:axId val="243391104"/>
        <c:scaling>
          <c:orientation val="minMax"/>
        </c:scaling>
        <c:delete val="1"/>
        <c:axPos val="b"/>
        <c:majorTickMark val="out"/>
        <c:minorTickMark val="none"/>
        <c:tickLblPos val="nextTo"/>
        <c:crossAx val="245047680"/>
        <c:crosses val="autoZero"/>
        <c:auto val="1"/>
        <c:lblAlgn val="ctr"/>
        <c:lblOffset val="100"/>
        <c:noMultiLvlLbl val="0"/>
      </c:catAx>
      <c:valAx>
        <c:axId val="245047680"/>
        <c:scaling>
          <c:orientation val="minMax"/>
        </c:scaling>
        <c:delete val="1"/>
        <c:axPos val="l"/>
        <c:numFmt formatCode="General" sourceLinked="1"/>
        <c:majorTickMark val="out"/>
        <c:minorTickMark val="none"/>
        <c:tickLblPos val="nextTo"/>
        <c:crossAx val="243391104"/>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en-GB" dirty="0">
              <a:latin typeface="Lucida Sans" pitchFamily="34" charset="0"/>
            </a:endParaRPr>
          </a:p>
        </p:txBody>
      </p:sp>
      <p:sp>
        <p:nvSpPr>
          <p:cNvPr id="3" name="Date Placeholder 2"/>
          <p:cNvSpPr>
            <a:spLocks noGrp="1"/>
          </p:cNvSpPr>
          <p:nvPr>
            <p:ph type="dt" sz="quarter" idx="1"/>
          </p:nvPr>
        </p:nvSpPr>
        <p:spPr>
          <a:xfrm>
            <a:off x="3848100" y="0"/>
            <a:ext cx="2944813" cy="495300"/>
          </a:xfrm>
          <a:prstGeom prst="rect">
            <a:avLst/>
          </a:prstGeom>
        </p:spPr>
        <p:txBody>
          <a:bodyPr vert="horz" lIns="91440" tIns="45720" rIns="91440" bIns="45720" rtlCol="0"/>
          <a:lstStyle>
            <a:lvl1pPr algn="r">
              <a:defRPr sz="1200"/>
            </a:lvl1pPr>
          </a:lstStyle>
          <a:p>
            <a:fld id="{E1BE7CDA-BBFD-47AB-8781-FD17CDB70427}" type="datetimeFigureOut">
              <a:rPr lang="en-GB" smtClean="0">
                <a:latin typeface="Lucida Sans" pitchFamily="34" charset="0"/>
              </a:rPr>
              <a:pPr/>
              <a:t>01/11/2017</a:t>
            </a:fld>
            <a:endParaRPr lang="en-GB" dirty="0">
              <a:latin typeface="Lucida Sans" pitchFamily="34" charset="0"/>
            </a:endParaRPr>
          </a:p>
        </p:txBody>
      </p:sp>
      <p:sp>
        <p:nvSpPr>
          <p:cNvPr id="4" name="Footer Placeholder 3"/>
          <p:cNvSpPr>
            <a:spLocks noGrp="1"/>
          </p:cNvSpPr>
          <p:nvPr>
            <p:ph type="ftr" sz="quarter" idx="2"/>
          </p:nvPr>
        </p:nvSpPr>
        <p:spPr>
          <a:xfrm>
            <a:off x="0" y="9421813"/>
            <a:ext cx="2944813" cy="495300"/>
          </a:xfrm>
          <a:prstGeom prst="rect">
            <a:avLst/>
          </a:prstGeom>
        </p:spPr>
        <p:txBody>
          <a:bodyPr vert="horz" lIns="91440" tIns="45720" rIns="91440" bIns="45720" rtlCol="0" anchor="b"/>
          <a:lstStyle>
            <a:lvl1pPr algn="l">
              <a:defRPr sz="1200"/>
            </a:lvl1pPr>
          </a:lstStyle>
          <a:p>
            <a:endParaRPr lang="en-GB" dirty="0">
              <a:latin typeface="Lucida Sans" pitchFamily="34" charset="0"/>
            </a:endParaRPr>
          </a:p>
        </p:txBody>
      </p:sp>
      <p:sp>
        <p:nvSpPr>
          <p:cNvPr id="5" name="Slide Number Placeholder 4"/>
          <p:cNvSpPr>
            <a:spLocks noGrp="1"/>
          </p:cNvSpPr>
          <p:nvPr>
            <p:ph type="sldNum" sz="quarter" idx="3"/>
          </p:nvPr>
        </p:nvSpPr>
        <p:spPr>
          <a:xfrm>
            <a:off x="3848100" y="9421813"/>
            <a:ext cx="2944813" cy="495300"/>
          </a:xfrm>
          <a:prstGeom prst="rect">
            <a:avLst/>
          </a:prstGeom>
        </p:spPr>
        <p:txBody>
          <a:bodyPr vert="horz" lIns="91440" tIns="45720" rIns="91440" bIns="45720" rtlCol="0" anchor="b"/>
          <a:lstStyle>
            <a:lvl1pPr algn="r">
              <a:defRPr sz="1200"/>
            </a:lvl1pPr>
          </a:lstStyle>
          <a:p>
            <a:fld id="{4E0AACDB-BD2E-4400-AFD3-DB668761EF65}" type="slidenum">
              <a:rPr lang="en-GB" smtClean="0">
                <a:latin typeface="Lucida Sans" pitchFamily="34" charset="0"/>
              </a:rPr>
              <a:pPr/>
              <a:t>‹#›</a:t>
            </a:fld>
            <a:endParaRPr lang="en-GB" dirty="0">
              <a:latin typeface="Lucida Sans" pitchFamily="34" charset="0"/>
            </a:endParaRPr>
          </a:p>
        </p:txBody>
      </p:sp>
    </p:spTree>
    <p:extLst>
      <p:ext uri="{BB962C8B-B14F-4D97-AF65-F5344CB8AC3E}">
        <p14:creationId xmlns:p14="http://schemas.microsoft.com/office/powerpoint/2010/main" val="23618854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935"/>
          </a:xfrm>
          <a:prstGeom prst="rect">
            <a:avLst/>
          </a:prstGeom>
        </p:spPr>
        <p:txBody>
          <a:bodyPr vert="horz" lIns="91440" tIns="45720" rIns="91440" bIns="45720" rtlCol="0"/>
          <a:lstStyle>
            <a:lvl1pPr algn="l">
              <a:defRPr sz="1200">
                <a:latin typeface="Lucida Sans" pitchFamily="34" charset="0"/>
              </a:defRPr>
            </a:lvl1pPr>
          </a:lstStyle>
          <a:p>
            <a:endParaRPr lang="en-GB" dirty="0"/>
          </a:p>
        </p:txBody>
      </p:sp>
      <p:sp>
        <p:nvSpPr>
          <p:cNvPr id="3" name="Date Placeholder 2"/>
          <p:cNvSpPr>
            <a:spLocks noGrp="1"/>
          </p:cNvSpPr>
          <p:nvPr>
            <p:ph type="dt" idx="1"/>
          </p:nvPr>
        </p:nvSpPr>
        <p:spPr>
          <a:xfrm>
            <a:off x="3848645" y="0"/>
            <a:ext cx="2944283" cy="495935"/>
          </a:xfrm>
          <a:prstGeom prst="rect">
            <a:avLst/>
          </a:prstGeom>
        </p:spPr>
        <p:txBody>
          <a:bodyPr vert="horz" lIns="91440" tIns="45720" rIns="91440" bIns="45720" rtlCol="0"/>
          <a:lstStyle>
            <a:lvl1pPr algn="r">
              <a:defRPr sz="1200">
                <a:latin typeface="Lucida Sans" pitchFamily="34" charset="0"/>
              </a:defRPr>
            </a:lvl1pPr>
          </a:lstStyle>
          <a:p>
            <a:fld id="{C27A743F-E6A2-46AD-B2EC-A7B83258A81D}" type="datetimeFigureOut">
              <a:rPr lang="en-US" smtClean="0"/>
              <a:pPr/>
              <a:t>11/1/2017</a:t>
            </a:fld>
            <a:endParaRPr lang="en-GB" dirty="0"/>
          </a:p>
        </p:txBody>
      </p:sp>
      <p:sp>
        <p:nvSpPr>
          <p:cNvPr id="4" name="Slide Image Placeholder 3"/>
          <p:cNvSpPr>
            <a:spLocks noGrp="1" noRot="1" noChangeAspect="1"/>
          </p:cNvSpPr>
          <p:nvPr>
            <p:ph type="sldImg" idx="2"/>
          </p:nvPr>
        </p:nvSpPr>
        <p:spPr>
          <a:xfrm>
            <a:off x="917575" y="744538"/>
            <a:ext cx="4959350" cy="3719512"/>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450" y="4711383"/>
            <a:ext cx="5435600" cy="4463415"/>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4"/>
          </p:nvPr>
        </p:nvSpPr>
        <p:spPr>
          <a:xfrm>
            <a:off x="0" y="9421044"/>
            <a:ext cx="2944283" cy="495935"/>
          </a:xfrm>
          <a:prstGeom prst="rect">
            <a:avLst/>
          </a:prstGeom>
        </p:spPr>
        <p:txBody>
          <a:bodyPr vert="horz" lIns="91440" tIns="45720" rIns="91440" bIns="45720" rtlCol="0" anchor="b"/>
          <a:lstStyle>
            <a:lvl1pPr algn="l">
              <a:defRPr sz="1200">
                <a:latin typeface="Lucida Sans" pitchFamily="34" charset="0"/>
              </a:defRPr>
            </a:lvl1pPr>
          </a:lstStyle>
          <a:p>
            <a:endParaRPr lang="en-GB" dirty="0"/>
          </a:p>
        </p:txBody>
      </p:sp>
      <p:sp>
        <p:nvSpPr>
          <p:cNvPr id="7" name="Slide Number Placeholder 6"/>
          <p:cNvSpPr>
            <a:spLocks noGrp="1"/>
          </p:cNvSpPr>
          <p:nvPr>
            <p:ph type="sldNum" sz="quarter" idx="5"/>
          </p:nvPr>
        </p:nvSpPr>
        <p:spPr>
          <a:xfrm>
            <a:off x="3848645" y="9421044"/>
            <a:ext cx="2944283" cy="495935"/>
          </a:xfrm>
          <a:prstGeom prst="rect">
            <a:avLst/>
          </a:prstGeom>
        </p:spPr>
        <p:txBody>
          <a:bodyPr vert="horz" lIns="91440" tIns="45720" rIns="91440" bIns="45720" rtlCol="0" anchor="b"/>
          <a:lstStyle>
            <a:lvl1pPr algn="r">
              <a:defRPr sz="1200">
                <a:latin typeface="Lucida Sans" pitchFamily="34" charset="0"/>
              </a:defRPr>
            </a:lvl1pPr>
          </a:lstStyle>
          <a:p>
            <a:fld id="{2001E3C9-965C-4E11-8185-3685C7224206}" type="slidenum">
              <a:rPr lang="en-GB" smtClean="0"/>
              <a:pPr/>
              <a:t>‹#›</a:t>
            </a:fld>
            <a:endParaRPr lang="en-GB" dirty="0"/>
          </a:p>
        </p:txBody>
      </p:sp>
    </p:spTree>
    <p:extLst>
      <p:ext uri="{BB962C8B-B14F-4D97-AF65-F5344CB8AC3E}">
        <p14:creationId xmlns:p14="http://schemas.microsoft.com/office/powerpoint/2010/main" val="3088363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Lucida Sans" pitchFamily="34" charset="0"/>
        <a:ea typeface="+mn-ea"/>
        <a:cs typeface="+mn-cs"/>
      </a:defRPr>
    </a:lvl1pPr>
    <a:lvl2pPr marL="457200" algn="l" defTabSz="914400" rtl="0" eaLnBrk="1" latinLnBrk="0" hangingPunct="1">
      <a:defRPr sz="1200" kern="1200">
        <a:solidFill>
          <a:schemeClr val="tx1"/>
        </a:solidFill>
        <a:latin typeface="Lucida Sans" pitchFamily="34" charset="0"/>
        <a:ea typeface="+mn-ea"/>
        <a:cs typeface="+mn-cs"/>
      </a:defRPr>
    </a:lvl2pPr>
    <a:lvl3pPr marL="914400" algn="l" defTabSz="914400" rtl="0" eaLnBrk="1" latinLnBrk="0" hangingPunct="1">
      <a:defRPr sz="1200" kern="1200">
        <a:solidFill>
          <a:schemeClr val="tx1"/>
        </a:solidFill>
        <a:latin typeface="Lucida Sans" pitchFamily="34" charset="0"/>
        <a:ea typeface="+mn-ea"/>
        <a:cs typeface="+mn-cs"/>
      </a:defRPr>
    </a:lvl3pPr>
    <a:lvl4pPr marL="1371600" algn="l" defTabSz="914400" rtl="0" eaLnBrk="1" latinLnBrk="0" hangingPunct="1">
      <a:defRPr sz="1200" kern="1200">
        <a:solidFill>
          <a:schemeClr val="tx1"/>
        </a:solidFill>
        <a:latin typeface="Lucida Sans" pitchFamily="34" charset="0"/>
        <a:ea typeface="+mn-ea"/>
        <a:cs typeface="+mn-cs"/>
      </a:defRPr>
    </a:lvl4pPr>
    <a:lvl5pPr marL="1828800" algn="l" defTabSz="914400" rtl="0" eaLnBrk="1" latinLnBrk="0" hangingPunct="1">
      <a:defRPr sz="1200" kern="1200">
        <a:solidFill>
          <a:schemeClr val="tx1"/>
        </a:solidFill>
        <a:latin typeface="Lucida Sans"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001E3C9-965C-4E11-8185-3685C7224206}" type="slidenum">
              <a:rPr lang="en-GB" smtClean="0"/>
              <a:pPr/>
              <a:t>27</a:t>
            </a:fld>
            <a:endParaRPr lang="en-GB"/>
          </a:p>
        </p:txBody>
      </p:sp>
    </p:spTree>
    <p:extLst>
      <p:ext uri="{BB962C8B-B14F-4D97-AF65-F5344CB8AC3E}">
        <p14:creationId xmlns:p14="http://schemas.microsoft.com/office/powerpoint/2010/main" val="1054289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Rectangle 2"/>
          <p:cNvSpPr/>
          <p:nvPr userDrawn="1"/>
        </p:nvSpPr>
        <p:spPr>
          <a:xfrm>
            <a:off x="7020272" y="0"/>
            <a:ext cx="2123728" cy="95414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itle 7"/>
          <p:cNvSpPr>
            <a:spLocks noGrp="1"/>
          </p:cNvSpPr>
          <p:nvPr>
            <p:ph type="ctrTitle"/>
          </p:nvPr>
        </p:nvSpPr>
        <p:spPr>
          <a:xfrm>
            <a:off x="323528" y="1412776"/>
            <a:ext cx="6552728" cy="2911208"/>
          </a:xfrm>
        </p:spPr>
        <p:txBody>
          <a:bodyPr anchor="ctr" anchorCtr="0"/>
          <a:lstStyle>
            <a:lvl1pPr marR="9144" algn="l">
              <a:defRPr sz="4000" b="1" cap="all" spc="0" baseline="0">
                <a:solidFill>
                  <a:schemeClr val="tx1"/>
                </a:solidFill>
                <a:effectLst/>
              </a:defRPr>
            </a:lvl1pPr>
            <a:extLst/>
          </a:lstStyle>
          <a:p>
            <a:r>
              <a:rPr kumimoji="0" lang="en-US" dirty="0" smtClean="0"/>
              <a:t>Click to edit Master title style</a:t>
            </a:r>
            <a:endParaRPr kumimoji="0" lang="en-US" dirty="0"/>
          </a:p>
        </p:txBody>
      </p:sp>
      <p:sp>
        <p:nvSpPr>
          <p:cNvPr id="9" name="Subtitle 8"/>
          <p:cNvSpPr>
            <a:spLocks noGrp="1"/>
          </p:cNvSpPr>
          <p:nvPr>
            <p:ph type="subTitle" idx="1" hasCustomPrompt="1"/>
          </p:nvPr>
        </p:nvSpPr>
        <p:spPr>
          <a:xfrm>
            <a:off x="323528" y="5013176"/>
            <a:ext cx="6408712" cy="1224136"/>
          </a:xfrm>
        </p:spPr>
        <p:txBody>
          <a:bodyPr lIns="100584" tIns="45720" anchor="ctr" anchorCtr="0"/>
          <a:lstStyle>
            <a:lvl1pPr marL="0" indent="0" algn="l">
              <a:spcBef>
                <a:spcPts val="0"/>
              </a:spcBef>
              <a:buNone/>
              <a:defRPr sz="2000">
                <a:solidFill>
                  <a:schemeClr val="bg1">
                    <a:lumMod val="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dirty="0" smtClean="0"/>
              <a:t>CLICK TO EDIT MASTER SUBTITLE STYLE</a:t>
            </a:r>
            <a:endParaRPr kumimoji="0" lang="en-US" dirty="0"/>
          </a:p>
        </p:txBody>
      </p:sp>
    </p:spTree>
    <p:extLst>
      <p:ext uri="{BB962C8B-B14F-4D97-AF65-F5344CB8AC3E}">
        <p14:creationId xmlns:p14="http://schemas.microsoft.com/office/powerpoint/2010/main" val="289831390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ode Dark">
    <p:spTree>
      <p:nvGrpSpPr>
        <p:cNvPr id="1" name=""/>
        <p:cNvGrpSpPr/>
        <p:nvPr/>
      </p:nvGrpSpPr>
      <p:grpSpPr>
        <a:xfrm>
          <a:off x="0" y="0"/>
          <a:ext cx="0" cy="0"/>
          <a:chOff x="0" y="0"/>
          <a:chExt cx="0" cy="0"/>
        </a:xfrm>
      </p:grpSpPr>
      <p:sp>
        <p:nvSpPr>
          <p:cNvPr id="6" name="Rectangle 5"/>
          <p:cNvSpPr/>
          <p:nvPr userDrawn="1"/>
        </p:nvSpPr>
        <p:spPr>
          <a:xfrm>
            <a:off x="0" y="0"/>
            <a:ext cx="9144000" cy="6854454"/>
          </a:xfrm>
          <a:prstGeom prst="rect">
            <a:avLst/>
          </a:prstGeom>
          <a:gradFill>
            <a:gsLst>
              <a:gs pos="0">
                <a:schemeClr val="tx1">
                  <a:lumMod val="85000"/>
                  <a:lumOff val="15000"/>
                </a:schemeClr>
              </a:gs>
              <a:gs pos="60000">
                <a:schemeClr val="tx1">
                  <a:lumMod val="85000"/>
                  <a:lumOff val="15000"/>
                </a:schemeClr>
              </a:gs>
              <a:gs pos="100000">
                <a:schemeClr val="tx1">
                  <a:lumMod val="95000"/>
                  <a:lumOff val="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Date Placeholder 2"/>
          <p:cNvSpPr>
            <a:spLocks noGrp="1"/>
          </p:cNvSpPr>
          <p:nvPr>
            <p:ph type="dt" sz="half" idx="10"/>
          </p:nvPr>
        </p:nvSpPr>
        <p:spPr>
          <a:xfrm>
            <a:off x="6876256" y="6376243"/>
            <a:ext cx="1734344" cy="365125"/>
          </a:xfrm>
          <a:prstGeom prst="rect">
            <a:avLst/>
          </a:prstGeom>
        </p:spPr>
        <p:txBody>
          <a:bodyPr/>
          <a:lstStyle>
            <a:lvl1pPr>
              <a:defRPr>
                <a:solidFill>
                  <a:schemeClr val="bg2">
                    <a:lumMod val="85000"/>
                  </a:schemeClr>
                </a:solidFill>
              </a:defRPr>
            </a:lvl1pPr>
          </a:lstStyle>
          <a:p>
            <a:fld id="{2353FB8C-999A-4BEE-92BC-C8D68BE53E5C}" type="datetime1">
              <a:rPr lang="en-GB" smtClean="0"/>
              <a:pPr/>
              <a:t>01/11/2017</a:t>
            </a:fld>
            <a:endParaRPr lang="en-GB" dirty="0"/>
          </a:p>
        </p:txBody>
      </p:sp>
      <p:sp>
        <p:nvSpPr>
          <p:cNvPr id="4" name="Footer Placeholder 3"/>
          <p:cNvSpPr>
            <a:spLocks noGrp="1"/>
          </p:cNvSpPr>
          <p:nvPr>
            <p:ph type="ftr" sz="quarter" idx="11"/>
          </p:nvPr>
        </p:nvSpPr>
        <p:spPr>
          <a:xfrm>
            <a:off x="467544" y="6376243"/>
            <a:ext cx="5562600" cy="365125"/>
          </a:xfrm>
          <a:prstGeom prst="rect">
            <a:avLst/>
          </a:prstGeom>
        </p:spPr>
        <p:txBody>
          <a:bodyPr/>
          <a:lstStyle>
            <a:lvl1pPr>
              <a:defRPr>
                <a:solidFill>
                  <a:schemeClr val="bg2">
                    <a:lumMod val="85000"/>
                  </a:schemeClr>
                </a:solidFill>
              </a:defRPr>
            </a:lvl1pPr>
          </a:lstStyle>
          <a:p>
            <a:r>
              <a:rPr lang="en-GB" dirty="0" smtClean="0"/>
              <a:t>Non-blocking data structures and transactional memory</a:t>
            </a:r>
            <a:endParaRPr lang="en-GB" dirty="0"/>
          </a:p>
        </p:txBody>
      </p:sp>
      <p:sp>
        <p:nvSpPr>
          <p:cNvPr id="5" name="Slide Number Placeholder 4"/>
          <p:cNvSpPr>
            <a:spLocks noGrp="1"/>
          </p:cNvSpPr>
          <p:nvPr>
            <p:ph type="sldNum" sz="quarter" idx="12"/>
          </p:nvPr>
        </p:nvSpPr>
        <p:spPr>
          <a:xfrm>
            <a:off x="8610600" y="6376243"/>
            <a:ext cx="457200" cy="365125"/>
          </a:xfrm>
          <a:prstGeom prst="rect">
            <a:avLst/>
          </a:prstGeom>
        </p:spPr>
        <p:txBody>
          <a:bodyPr/>
          <a:lstStyle>
            <a:lvl1pPr>
              <a:defRPr>
                <a:solidFill>
                  <a:schemeClr val="bg2">
                    <a:lumMod val="85000"/>
                  </a:schemeClr>
                </a:solidFill>
              </a:defRPr>
            </a:lvl1pPr>
          </a:lstStyle>
          <a:p>
            <a:fld id="{2DE773B2-3EED-4E82-9F71-D324A259DCE0}" type="slidenum">
              <a:rPr lang="en-GB" smtClean="0"/>
              <a:pPr/>
              <a:t>‹#›</a:t>
            </a:fld>
            <a:endParaRPr lang="en-GB" dirty="0"/>
          </a:p>
        </p:txBody>
      </p:sp>
      <p:sp>
        <p:nvSpPr>
          <p:cNvPr id="8" name="Content Placeholder 2"/>
          <p:cNvSpPr>
            <a:spLocks noGrp="1"/>
          </p:cNvSpPr>
          <p:nvPr>
            <p:ph idx="1" hasCustomPrompt="1"/>
          </p:nvPr>
        </p:nvSpPr>
        <p:spPr>
          <a:xfrm>
            <a:off x="467544" y="476672"/>
            <a:ext cx="8064896" cy="5472608"/>
          </a:xfrm>
        </p:spPr>
        <p:txBody>
          <a:bodyPr/>
          <a:lstStyle>
            <a:lvl1pPr marL="68580" indent="0">
              <a:buNone/>
              <a:defRPr>
                <a:solidFill>
                  <a:schemeClr val="bg1"/>
                </a:solidFill>
                <a:latin typeface="Lucida Console" pitchFamily="49" charset="0"/>
                <a:cs typeface="Consolas" pitchFamily="49" charset="0"/>
              </a:defRPr>
            </a:lvl1pPr>
            <a:lvl2pPr marL="454914" indent="0">
              <a:buNone/>
              <a:defRPr/>
            </a:lvl2pPr>
            <a:lvl3pPr marL="768096" indent="0">
              <a:buNone/>
              <a:defRPr/>
            </a:lvl3pPr>
            <a:lvl4pPr marL="1033272" indent="0">
              <a:buNone/>
              <a:defRPr/>
            </a:lvl4pPr>
            <a:lvl5pPr marL="1271016" indent="0">
              <a:buNone/>
              <a:defRPr/>
            </a:lvl5pPr>
            <a:extLst/>
          </a:lstStyle>
          <a:p>
            <a:pPr lvl="0" eaLnBrk="1" latinLnBrk="0" hangingPunct="1"/>
            <a:r>
              <a:rPr lang="en-US" dirty="0" smtClean="0"/>
              <a:t>&lt;</a:t>
            </a:r>
            <a:r>
              <a:rPr lang="en-US" dirty="0" err="1" smtClean="0"/>
              <a:t>yourCodeHere</a:t>
            </a:r>
            <a:r>
              <a:rPr lang="en-US" dirty="0" smtClean="0"/>
              <a:t>&gt;</a:t>
            </a:r>
          </a:p>
        </p:txBody>
      </p:sp>
    </p:spTree>
    <p:extLst>
      <p:ext uri="{BB962C8B-B14F-4D97-AF65-F5344CB8AC3E}">
        <p14:creationId xmlns:p14="http://schemas.microsoft.com/office/powerpoint/2010/main" val="392965559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95536" y="273050"/>
            <a:ext cx="8229600" cy="1162050"/>
          </a:xfrm>
        </p:spPr>
        <p:txBody>
          <a:bodyPr anchor="ctr"/>
          <a:lstStyle>
            <a:lvl1pPr algn="l">
              <a:buNone/>
              <a:defRPr sz="3600" b="0"/>
            </a:lvl1pPr>
            <a:extLst/>
          </a:lstStyle>
          <a:p>
            <a:r>
              <a:rPr kumimoji="0" lang="en-US" dirty="0" smtClean="0"/>
              <a:t>CLICK TO EDIT MASTER TITLE STYLE</a:t>
            </a:r>
            <a:endParaRPr kumimoji="0" lang="en-US" dirty="0"/>
          </a:p>
        </p:txBody>
      </p:sp>
      <p:sp>
        <p:nvSpPr>
          <p:cNvPr id="4" name="Content Placeholder 3"/>
          <p:cNvSpPr>
            <a:spLocks noGrp="1"/>
          </p:cNvSpPr>
          <p:nvPr>
            <p:ph sz="half" idx="1"/>
          </p:nvPr>
        </p:nvSpPr>
        <p:spPr>
          <a:xfrm>
            <a:off x="3138736" y="1484784"/>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Slide Number Placeholder 6"/>
          <p:cNvSpPr>
            <a:spLocks noGrp="1"/>
          </p:cNvSpPr>
          <p:nvPr>
            <p:ph type="sldNum" sz="quarter" idx="12"/>
          </p:nvPr>
        </p:nvSpPr>
        <p:spPr>
          <a:xfrm>
            <a:off x="8610600" y="6376243"/>
            <a:ext cx="457200" cy="365125"/>
          </a:xfrm>
          <a:prstGeom prst="rect">
            <a:avLst/>
          </a:prstGeom>
        </p:spPr>
        <p:txBody>
          <a:bodyPr/>
          <a:lstStyle/>
          <a:p>
            <a:fld id="{2DE773B2-3EED-4E82-9F71-D324A259DCE0}" type="slidenum">
              <a:rPr lang="en-GB" smtClean="0"/>
              <a:pPr/>
              <a:t>‹#›</a:t>
            </a:fld>
            <a:endParaRPr lang="en-GB"/>
          </a:p>
        </p:txBody>
      </p:sp>
      <p:sp>
        <p:nvSpPr>
          <p:cNvPr id="10" name="Text Placeholder 3"/>
          <p:cNvSpPr>
            <a:spLocks noGrp="1"/>
          </p:cNvSpPr>
          <p:nvPr>
            <p:ph type="body" idx="4294967295"/>
          </p:nvPr>
        </p:nvSpPr>
        <p:spPr>
          <a:xfrm>
            <a:off x="467543" y="1556792"/>
            <a:ext cx="2392081" cy="360040"/>
          </a:xfrm>
          <a:solidFill>
            <a:srgbClr val="92D050"/>
          </a:solidFill>
        </p:spPr>
        <p:txBody>
          <a:bodyPr lIns="36000" tIns="36000">
            <a:noAutofit/>
          </a:bodyPr>
          <a:lstStyle>
            <a:lvl1pPr marL="68580" indent="0" algn="l">
              <a:buNone/>
              <a:defRPr sz="2400">
                <a:solidFill>
                  <a:schemeClr val="bg1"/>
                </a:solidFill>
              </a:defRPr>
            </a:lvl1pPr>
          </a:lstStyle>
          <a:p>
            <a:r>
              <a:rPr lang="en-GB" sz="2000" dirty="0" smtClean="0"/>
              <a:t>THE BENEFITS</a:t>
            </a:r>
            <a:endParaRPr lang="en-GB" sz="2000" dirty="0"/>
          </a:p>
        </p:txBody>
      </p:sp>
    </p:spTree>
    <p:extLst>
      <p:ext uri="{BB962C8B-B14F-4D97-AF65-F5344CB8AC3E}">
        <p14:creationId xmlns:p14="http://schemas.microsoft.com/office/powerpoint/2010/main" val="361367258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68032" y="341064"/>
            <a:ext cx="8452440" cy="4638898"/>
          </a:xfrm>
          <a:solidFill>
            <a:schemeClr val="bg2"/>
          </a:solidFill>
        </p:spPr>
        <p:txBody>
          <a:bodyPr/>
          <a:lstStyle>
            <a:lvl1pPr marL="0" indent="0">
              <a:buNone/>
              <a:defRPr sz="3200"/>
            </a:lvl1pPr>
            <a:extLst/>
          </a:lstStyle>
          <a:p>
            <a:r>
              <a:rPr kumimoji="0" lang="en-US" dirty="0" smtClean="0"/>
              <a:t>Click icon to add picture</a:t>
            </a:r>
            <a:endParaRPr kumimoji="0" lang="en-US" dirty="0"/>
          </a:p>
        </p:txBody>
      </p:sp>
      <p:pic>
        <p:nvPicPr>
          <p:cNvPr id="23" name="Picture 22"/>
          <p:cNvPicPr>
            <a:picLocks noChangeAspect="1"/>
          </p:cNvPicPr>
          <p:nvPr userDrawn="1"/>
        </p:nvPicPr>
        <p:blipFill rotWithShape="1">
          <a:blip r:embed="rId2" cstate="print">
            <a:extLst>
              <a:ext uri="{28A0092B-C50C-407E-A947-70E740481C1C}">
                <a14:useLocalDpi xmlns:a14="http://schemas.microsoft.com/office/drawing/2010/main" val="0"/>
              </a:ext>
            </a:extLst>
          </a:blip>
          <a:srcRect l="66809" t="68920" b="15498"/>
          <a:stretch/>
        </p:blipFill>
        <p:spPr>
          <a:xfrm>
            <a:off x="6108970" y="5373216"/>
            <a:ext cx="3035030" cy="1008112"/>
          </a:xfrm>
          <a:prstGeom prst="rect">
            <a:avLst/>
          </a:prstGeom>
        </p:spPr>
      </p:pic>
      <p:sp>
        <p:nvSpPr>
          <p:cNvPr id="7" name="Slide Number Placeholder 6"/>
          <p:cNvSpPr>
            <a:spLocks noGrp="1"/>
          </p:cNvSpPr>
          <p:nvPr>
            <p:ph type="sldNum" sz="quarter" idx="12"/>
          </p:nvPr>
        </p:nvSpPr>
        <p:spPr>
          <a:xfrm>
            <a:off x="8610600" y="6376243"/>
            <a:ext cx="457200" cy="365125"/>
          </a:xfrm>
          <a:prstGeom prst="rect">
            <a:avLst/>
          </a:prstGeom>
        </p:spPr>
        <p:txBody>
          <a:bodyPr/>
          <a:lstStyle/>
          <a:p>
            <a:fld id="{2DE773B2-3EED-4E82-9F71-D324A259DCE0}" type="slidenum">
              <a:rPr lang="en-GB" smtClean="0"/>
              <a:pPr/>
              <a:t>‹#›</a:t>
            </a:fld>
            <a:endParaRPr lang="en-GB"/>
          </a:p>
        </p:txBody>
      </p:sp>
      <p:sp>
        <p:nvSpPr>
          <p:cNvPr id="24" name="Rectangle 23"/>
          <p:cNvSpPr/>
          <p:nvPr userDrawn="1"/>
        </p:nvSpPr>
        <p:spPr>
          <a:xfrm>
            <a:off x="6876256" y="5373216"/>
            <a:ext cx="2267744" cy="1008111"/>
          </a:xfrm>
          <a:prstGeom prst="rect">
            <a:avLst/>
          </a:prstGeom>
          <a:solidFill>
            <a:srgbClr val="FFCC00">
              <a:alpha val="6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extLst>
      <p:ext uri="{BB962C8B-B14F-4D97-AF65-F5344CB8AC3E}">
        <p14:creationId xmlns:p14="http://schemas.microsoft.com/office/powerpoint/2010/main" val="94904058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7544" y="1783317"/>
            <a:ext cx="8064896" cy="756696"/>
          </a:xfrm>
        </p:spPr>
        <p:txBody>
          <a:bodyPr/>
          <a:lstStyle>
            <a:lvl1pPr>
              <a:defRPr sz="7200">
                <a:solidFill>
                  <a:schemeClr val="tx1"/>
                </a:solidFill>
              </a:defRPr>
            </a:lvl1pPr>
          </a:lstStyle>
          <a:p>
            <a:r>
              <a:rPr lang="en-US" dirty="0" smtClean="0"/>
              <a:t>Note</a:t>
            </a:r>
            <a:endParaRPr lang="en-US" dirty="0"/>
          </a:p>
        </p:txBody>
      </p:sp>
      <p:sp>
        <p:nvSpPr>
          <p:cNvPr id="5" name="Text Placeholder 4"/>
          <p:cNvSpPr>
            <a:spLocks noGrp="1"/>
          </p:cNvSpPr>
          <p:nvPr>
            <p:ph type="body" sz="quarter" idx="10" hasCustomPrompt="1"/>
          </p:nvPr>
        </p:nvSpPr>
        <p:spPr>
          <a:xfrm>
            <a:off x="468313" y="3178638"/>
            <a:ext cx="8064500" cy="3679362"/>
          </a:xfrm>
        </p:spPr>
        <p:txBody>
          <a:bodyPr>
            <a:normAutofit/>
          </a:bodyPr>
          <a:lstStyle>
            <a:lvl1pPr>
              <a:buClr>
                <a:schemeClr val="accent2">
                  <a:lumMod val="50000"/>
                </a:schemeClr>
              </a:buClr>
              <a:defRPr sz="2000"/>
            </a:lvl1pPr>
          </a:lstStyle>
          <a:p>
            <a:pPr lvl="0"/>
            <a:r>
              <a:rPr lang="en-US" dirty="0" smtClean="0"/>
              <a:t>Subtitle</a:t>
            </a:r>
            <a:endParaRPr lang="en-US" dirty="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7544" y="2421933"/>
            <a:ext cx="8064896" cy="756696"/>
          </a:xfrm>
        </p:spPr>
        <p:txBody>
          <a:bodyPr/>
          <a:lstStyle>
            <a:lvl1pPr>
              <a:defRPr sz="7200">
                <a:solidFill>
                  <a:schemeClr val="tx1"/>
                </a:solidFill>
              </a:defRPr>
            </a:lvl1pPr>
          </a:lstStyle>
          <a:p>
            <a:r>
              <a:rPr lang="en-US" dirty="0" smtClean="0"/>
              <a:t>Note</a:t>
            </a:r>
            <a:endParaRPr lang="en-US" dirty="0"/>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itle Slide without Pictur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98964" y="739775"/>
            <a:ext cx="8346073" cy="1470025"/>
          </a:xfrm>
        </p:spPr>
        <p:txBody>
          <a:bodyPr/>
          <a:lstStyle>
            <a:lvl1pPr>
              <a:lnSpc>
                <a:spcPct val="80000"/>
              </a:lnSpc>
              <a:defRPr sz="4800"/>
            </a:lvl1pPr>
          </a:lstStyle>
          <a:p>
            <a:r>
              <a:rPr lang="en-US" smtClean="0"/>
              <a:t>Click to edit Master title style</a:t>
            </a:r>
            <a:endParaRPr dirty="0"/>
          </a:p>
        </p:txBody>
      </p:sp>
      <p:sp>
        <p:nvSpPr>
          <p:cNvPr id="3" name="Subtitle 2"/>
          <p:cNvSpPr>
            <a:spLocks noGrp="1"/>
          </p:cNvSpPr>
          <p:nvPr>
            <p:ph type="subTitle" idx="1"/>
          </p:nvPr>
        </p:nvSpPr>
        <p:spPr>
          <a:xfrm>
            <a:off x="398926" y="2286000"/>
            <a:ext cx="8347160" cy="914400"/>
          </a:xfrm>
        </p:spPr>
        <p:txBody>
          <a:bodyPr>
            <a:noAutofit/>
          </a:bodyPr>
          <a:lstStyle>
            <a:lvl1pPr marL="0" indent="0" algn="l">
              <a:spcBef>
                <a:spcPts val="0"/>
              </a:spcBef>
              <a:buNone/>
              <a:defRPr sz="24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3" name="Text Placeholder 12"/>
          <p:cNvSpPr>
            <a:spLocks noGrp="1"/>
          </p:cNvSpPr>
          <p:nvPr>
            <p:ph type="body" sz="quarter" idx="13" hasCustomPrompt="1"/>
          </p:nvPr>
        </p:nvSpPr>
        <p:spPr>
          <a:xfrm>
            <a:off x="398964" y="3429452"/>
            <a:ext cx="8346073" cy="2514149"/>
          </a:xfrm>
        </p:spPr>
        <p:txBody>
          <a:bodyPr>
            <a:noAutofit/>
          </a:bodyPr>
          <a:lstStyle>
            <a:lvl1pPr marL="1588" indent="0">
              <a:spcBef>
                <a:spcPts val="0"/>
              </a:spcBef>
              <a:buFontTx/>
              <a:buNone/>
              <a:defRPr sz="2400" baseline="0"/>
            </a:lvl1pPr>
            <a:lvl2pPr marL="1588" indent="0">
              <a:buFontTx/>
              <a:buNone/>
              <a:defRPr sz="2400"/>
            </a:lvl2pPr>
            <a:lvl3pPr marL="1588" indent="0">
              <a:buFontTx/>
              <a:buNone/>
              <a:defRPr sz="2400"/>
            </a:lvl3pPr>
            <a:lvl4pPr marL="1588" indent="0">
              <a:buFontTx/>
              <a:buNone/>
              <a:defRPr sz="2400"/>
            </a:lvl4pPr>
            <a:lvl5pPr marL="1588" indent="0">
              <a:buFontTx/>
              <a:buNone/>
              <a:defRPr sz="2400"/>
            </a:lvl5pPr>
            <a:lvl6pPr marL="1588" indent="0">
              <a:buFontTx/>
              <a:buNone/>
              <a:defRPr sz="2400"/>
            </a:lvl6pPr>
            <a:lvl7pPr marL="1588" indent="0">
              <a:buFontTx/>
              <a:buNone/>
              <a:defRPr sz="2400"/>
            </a:lvl7pPr>
            <a:lvl8pPr marL="1588" indent="0">
              <a:buFontTx/>
              <a:buNone/>
              <a:defRPr sz="2400"/>
            </a:lvl8pPr>
            <a:lvl9pPr marL="1588" indent="0">
              <a:buFontTx/>
              <a:buNone/>
              <a:defRPr sz="2400"/>
            </a:lvl9pPr>
          </a:lstStyle>
          <a:p>
            <a:pPr lvl="0"/>
            <a:r>
              <a:rPr dirty="0"/>
              <a:t>Click to add presenter’s name, title, division/business unit/organization and date</a:t>
            </a:r>
          </a:p>
        </p:txBody>
      </p:sp>
      <p:pic>
        <p:nvPicPr>
          <p:cNvPr id="10" name="Picture 9" descr="Oracle logo in white on red staging background" title="Oracle red badg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ltGray">
          <a:xfrm>
            <a:off x="398963" y="6263640"/>
            <a:ext cx="1217463" cy="594360"/>
          </a:xfrm>
          <a:prstGeom prst="rect">
            <a:avLst/>
          </a:prstGeom>
        </p:spPr>
      </p:pic>
      <p:sp>
        <p:nvSpPr>
          <p:cNvPr id="16" name="TextBox 15"/>
          <p:cNvSpPr txBox="1"/>
          <p:nvPr userDrawn="1"/>
        </p:nvSpPr>
        <p:spPr>
          <a:xfrm>
            <a:off x="6348732" y="6556248"/>
            <a:ext cx="2400925" cy="182880"/>
          </a:xfrm>
          <a:prstGeom prst="rect">
            <a:avLst/>
          </a:prstGeom>
          <a:noFill/>
        </p:spPr>
        <p:txBody>
          <a:bodyPr vert="horz" wrap="none" lIns="0" tIns="0" rIns="0" bIns="0" rtlCol="0" anchor="ctr" anchorCtr="0">
            <a:noAutofit/>
          </a:bodyPr>
          <a:lstStyle/>
          <a:p>
            <a:pPr algn="r"/>
            <a:r>
              <a:rPr sz="850" dirty="0">
                <a:solidFill>
                  <a:srgbClr val="5F5F5F"/>
                </a:solidFill>
              </a:rPr>
              <a:t>Copyright © </a:t>
            </a:r>
            <a:r>
              <a:rPr sz="850" dirty="0" smtClean="0">
                <a:solidFill>
                  <a:srgbClr val="5F5F5F"/>
                </a:solidFill>
              </a:rPr>
              <a:t>201</a:t>
            </a:r>
            <a:r>
              <a:rPr lang="en-US" sz="850" dirty="0" smtClean="0">
                <a:solidFill>
                  <a:srgbClr val="5F5F5F"/>
                </a:solidFill>
              </a:rPr>
              <a:t>6,</a:t>
            </a:r>
            <a:r>
              <a:rPr sz="850" dirty="0" smtClean="0">
                <a:solidFill>
                  <a:srgbClr val="5F5F5F"/>
                </a:solidFill>
              </a:rPr>
              <a:t> </a:t>
            </a:r>
            <a:r>
              <a:rPr sz="850" dirty="0">
                <a:solidFill>
                  <a:srgbClr val="5F5F5F"/>
                </a:solidFill>
              </a:rPr>
              <a:t>Oracle and/or its affiliates. All rights reserved</a:t>
            </a:r>
            <a:r>
              <a:rPr sz="850" dirty="0" smtClean="0">
                <a:solidFill>
                  <a:srgbClr val="5F5F5F"/>
                </a:solidFill>
              </a:rPr>
              <a:t>.</a:t>
            </a:r>
            <a:endParaRPr sz="850" dirty="0">
              <a:solidFill>
                <a:srgbClr val="5F5F5F"/>
              </a:solidFill>
            </a:endParaRPr>
          </a:p>
        </p:txBody>
      </p:sp>
    </p:spTree>
    <p:extLst>
      <p:ext uri="{BB962C8B-B14F-4D97-AF65-F5344CB8AC3E}">
        <p14:creationId xmlns:p14="http://schemas.microsoft.com/office/powerpoint/2010/main" val="8604010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98964" y="739775"/>
            <a:ext cx="8346073" cy="1470025"/>
          </a:xfrm>
        </p:spPr>
        <p:txBody>
          <a:bodyPr/>
          <a:lstStyle>
            <a:lvl1pPr>
              <a:lnSpc>
                <a:spcPct val="80000"/>
              </a:lnSpc>
              <a:defRPr sz="4800"/>
            </a:lvl1pPr>
          </a:lstStyle>
          <a:p>
            <a:r>
              <a:rPr lang="en-US" smtClean="0"/>
              <a:t>Click to edit Master title style</a:t>
            </a:r>
            <a:endParaRPr dirty="0"/>
          </a:p>
        </p:txBody>
      </p:sp>
      <p:sp>
        <p:nvSpPr>
          <p:cNvPr id="3" name="Subtitle 2"/>
          <p:cNvSpPr>
            <a:spLocks noGrp="1"/>
          </p:cNvSpPr>
          <p:nvPr>
            <p:ph type="subTitle" idx="1"/>
          </p:nvPr>
        </p:nvSpPr>
        <p:spPr>
          <a:xfrm>
            <a:off x="398926" y="2286000"/>
            <a:ext cx="8347160" cy="914400"/>
          </a:xfrm>
        </p:spPr>
        <p:txBody>
          <a:bodyPr>
            <a:noAutofit/>
          </a:bodyPr>
          <a:lstStyle>
            <a:lvl1pPr marL="0" indent="0" algn="l">
              <a:spcBef>
                <a:spcPts val="0"/>
              </a:spcBef>
              <a:buNone/>
              <a:defRPr sz="24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pic>
        <p:nvPicPr>
          <p:cNvPr id="9" name="Picture 8" descr="Oracle logo in white on red staging background" title="Oracle red badg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ltGray">
          <a:xfrm>
            <a:off x="398963" y="6263640"/>
            <a:ext cx="1217463" cy="594360"/>
          </a:xfrm>
          <a:prstGeom prst="rect">
            <a:avLst/>
          </a:prstGeom>
        </p:spPr>
      </p:pic>
      <p:sp>
        <p:nvSpPr>
          <p:cNvPr id="10" name="TextBox 9"/>
          <p:cNvSpPr txBox="1"/>
          <p:nvPr userDrawn="1"/>
        </p:nvSpPr>
        <p:spPr>
          <a:xfrm>
            <a:off x="6348732" y="6556248"/>
            <a:ext cx="2400925" cy="182880"/>
          </a:xfrm>
          <a:prstGeom prst="rect">
            <a:avLst/>
          </a:prstGeom>
          <a:noFill/>
        </p:spPr>
        <p:txBody>
          <a:bodyPr vert="horz" wrap="none" lIns="0" tIns="0" rIns="0" bIns="0" rtlCol="0" anchor="ctr" anchorCtr="0">
            <a:noAutofit/>
          </a:bodyPr>
          <a:lstStyle/>
          <a:p>
            <a:pPr algn="r"/>
            <a:r>
              <a:rPr sz="850" dirty="0">
                <a:solidFill>
                  <a:srgbClr val="5F5F5F"/>
                </a:solidFill>
              </a:rPr>
              <a:t>Copyright © </a:t>
            </a:r>
            <a:r>
              <a:rPr sz="850" dirty="0" smtClean="0">
                <a:solidFill>
                  <a:srgbClr val="5F5F5F"/>
                </a:solidFill>
              </a:rPr>
              <a:t>201</a:t>
            </a:r>
            <a:r>
              <a:rPr lang="en-US" sz="850" dirty="0" smtClean="0">
                <a:solidFill>
                  <a:srgbClr val="5F5F5F"/>
                </a:solidFill>
              </a:rPr>
              <a:t>6,</a:t>
            </a:r>
            <a:r>
              <a:rPr sz="850" dirty="0" smtClean="0">
                <a:solidFill>
                  <a:srgbClr val="5F5F5F"/>
                </a:solidFill>
              </a:rPr>
              <a:t> </a:t>
            </a:r>
            <a:r>
              <a:rPr sz="850" dirty="0">
                <a:solidFill>
                  <a:srgbClr val="5F5F5F"/>
                </a:solidFill>
              </a:rPr>
              <a:t>Oracle and/or its affiliates. All rights reserved</a:t>
            </a:r>
            <a:r>
              <a:rPr sz="850" dirty="0" smtClean="0">
                <a:solidFill>
                  <a:srgbClr val="5F5F5F"/>
                </a:solidFill>
              </a:rPr>
              <a:t>.</a:t>
            </a:r>
            <a:endParaRPr sz="850" dirty="0">
              <a:solidFill>
                <a:srgbClr val="5F5F5F"/>
              </a:solidFill>
            </a:endParaRPr>
          </a:p>
        </p:txBody>
      </p:sp>
    </p:spTree>
    <p:extLst>
      <p:ext uri="{BB962C8B-B14F-4D97-AF65-F5344CB8AC3E}">
        <p14:creationId xmlns:p14="http://schemas.microsoft.com/office/powerpoint/2010/main" val="37669950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Title Slide with Picture">
    <p:bg>
      <p:bgRef idx="1001">
        <a:schemeClr val="bg1"/>
      </p:bgRef>
    </p:bg>
    <p:spTree>
      <p:nvGrpSpPr>
        <p:cNvPr id="1" name=""/>
        <p:cNvGrpSpPr/>
        <p:nvPr/>
      </p:nvGrpSpPr>
      <p:grpSpPr>
        <a:xfrm>
          <a:off x="0" y="0"/>
          <a:ext cx="0" cy="0"/>
          <a:chOff x="0" y="0"/>
          <a:chExt cx="0" cy="0"/>
        </a:xfrm>
      </p:grpSpPr>
      <p:sp>
        <p:nvSpPr>
          <p:cNvPr id="10" name="Rectangle 9" descr="Full slide 4-color photo can be inserted here" title="Title Slide with Picture"/>
          <p:cNvSpPr/>
          <p:nvPr userDrawn="1"/>
        </p:nvSpPr>
        <p:spPr bwMode="hidden">
          <a:xfrm>
            <a:off x="0" y="0"/>
            <a:ext cx="9144000" cy="6858000"/>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srgbClr val="FFFFFF"/>
              </a:solidFill>
            </a:endParaRPr>
          </a:p>
        </p:txBody>
      </p:sp>
      <p:sp>
        <p:nvSpPr>
          <p:cNvPr id="2" name="Title 1"/>
          <p:cNvSpPr>
            <a:spLocks noGrp="1"/>
          </p:cNvSpPr>
          <p:nvPr>
            <p:ph type="ctrTitle"/>
          </p:nvPr>
        </p:nvSpPr>
        <p:spPr>
          <a:xfrm>
            <a:off x="398964" y="739775"/>
            <a:ext cx="7202776" cy="1470025"/>
          </a:xfrm>
        </p:spPr>
        <p:txBody>
          <a:bodyPr/>
          <a:lstStyle>
            <a:lvl1pPr>
              <a:lnSpc>
                <a:spcPct val="80000"/>
              </a:lnSpc>
              <a:defRPr sz="4800"/>
            </a:lvl1pPr>
          </a:lstStyle>
          <a:p>
            <a:r>
              <a:rPr lang="en-US" smtClean="0"/>
              <a:t>Click to edit Master title style</a:t>
            </a:r>
            <a:endParaRPr dirty="0"/>
          </a:p>
        </p:txBody>
      </p:sp>
      <p:sp>
        <p:nvSpPr>
          <p:cNvPr id="3" name="Subtitle 2"/>
          <p:cNvSpPr>
            <a:spLocks noGrp="1"/>
          </p:cNvSpPr>
          <p:nvPr>
            <p:ph type="subTitle" idx="1"/>
          </p:nvPr>
        </p:nvSpPr>
        <p:spPr>
          <a:xfrm>
            <a:off x="398925" y="2286000"/>
            <a:ext cx="7202776" cy="914400"/>
          </a:xfrm>
        </p:spPr>
        <p:txBody>
          <a:bodyPr>
            <a:noAutofit/>
          </a:bodyPr>
          <a:lstStyle>
            <a:lvl1pPr marL="0" indent="0" algn="l">
              <a:spcBef>
                <a:spcPts val="0"/>
              </a:spcBef>
              <a:buNone/>
              <a:defRPr sz="24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3" name="Text Placeholder 12"/>
          <p:cNvSpPr>
            <a:spLocks noGrp="1"/>
          </p:cNvSpPr>
          <p:nvPr>
            <p:ph type="body" sz="quarter" idx="13" hasCustomPrompt="1"/>
          </p:nvPr>
        </p:nvSpPr>
        <p:spPr>
          <a:xfrm>
            <a:off x="398964" y="3429452"/>
            <a:ext cx="7202776" cy="2514149"/>
          </a:xfrm>
        </p:spPr>
        <p:txBody>
          <a:bodyPr>
            <a:noAutofit/>
          </a:bodyPr>
          <a:lstStyle>
            <a:lvl1pPr marL="1588" indent="0">
              <a:spcBef>
                <a:spcPts val="0"/>
              </a:spcBef>
              <a:buFontTx/>
              <a:buNone/>
              <a:defRPr sz="2400" baseline="0"/>
            </a:lvl1pPr>
            <a:lvl2pPr marL="1588" indent="0">
              <a:buFontTx/>
              <a:buNone/>
              <a:defRPr sz="2400"/>
            </a:lvl2pPr>
            <a:lvl3pPr marL="1588" indent="0">
              <a:buFontTx/>
              <a:buNone/>
              <a:defRPr sz="2400"/>
            </a:lvl3pPr>
            <a:lvl4pPr marL="1588" indent="0">
              <a:buFontTx/>
              <a:buNone/>
              <a:defRPr sz="2400"/>
            </a:lvl4pPr>
            <a:lvl5pPr marL="1588" indent="0">
              <a:buFontTx/>
              <a:buNone/>
              <a:defRPr sz="2400"/>
            </a:lvl5pPr>
            <a:lvl6pPr marL="1588" indent="0">
              <a:buFontTx/>
              <a:buNone/>
              <a:defRPr sz="2400"/>
            </a:lvl6pPr>
            <a:lvl7pPr marL="1588" indent="0">
              <a:buFontTx/>
              <a:buNone/>
              <a:defRPr sz="2400"/>
            </a:lvl7pPr>
            <a:lvl8pPr marL="1588" indent="0">
              <a:buFontTx/>
              <a:buNone/>
              <a:defRPr sz="2400"/>
            </a:lvl8pPr>
            <a:lvl9pPr marL="1588" indent="0">
              <a:buFontTx/>
              <a:buNone/>
              <a:defRPr sz="2400"/>
            </a:lvl9pPr>
          </a:lstStyle>
          <a:p>
            <a:pPr lvl="0"/>
            <a:r>
              <a:rPr dirty="0"/>
              <a:t>Click to add presenter’s name, title, division/business unit/organization and date</a:t>
            </a:r>
          </a:p>
        </p:txBody>
      </p:sp>
      <p:pic>
        <p:nvPicPr>
          <p:cNvPr id="12" name="Picture 11" descr="Oracle logo in white on red staging background" title="Oracle red badg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ltGray">
          <a:xfrm>
            <a:off x="398963" y="6263640"/>
            <a:ext cx="1217463" cy="594360"/>
          </a:xfrm>
          <a:prstGeom prst="rect">
            <a:avLst/>
          </a:prstGeom>
        </p:spPr>
      </p:pic>
      <p:sp>
        <p:nvSpPr>
          <p:cNvPr id="11" name="TextBox 10"/>
          <p:cNvSpPr txBox="1"/>
          <p:nvPr userDrawn="1"/>
        </p:nvSpPr>
        <p:spPr>
          <a:xfrm>
            <a:off x="6348732" y="6556248"/>
            <a:ext cx="2400925" cy="182880"/>
          </a:xfrm>
          <a:prstGeom prst="rect">
            <a:avLst/>
          </a:prstGeom>
          <a:noFill/>
        </p:spPr>
        <p:txBody>
          <a:bodyPr vert="horz" wrap="none" lIns="0" tIns="0" rIns="0" bIns="0" rtlCol="0" anchor="ctr" anchorCtr="0">
            <a:noAutofit/>
          </a:bodyPr>
          <a:lstStyle/>
          <a:p>
            <a:pPr algn="r"/>
            <a:r>
              <a:rPr lang="en-US" sz="850" dirty="0" smtClean="0">
                <a:solidFill>
                  <a:srgbClr val="5F5F5F"/>
                </a:solidFill>
              </a:rPr>
              <a:t>Copyright © 2016, Oracle and/or its affiliates. All rights reserved.</a:t>
            </a:r>
            <a:endParaRPr lang="en-US" sz="850" dirty="0">
              <a:solidFill>
                <a:srgbClr val="5F5F5F"/>
              </a:solidFill>
            </a:endParaRPr>
          </a:p>
        </p:txBody>
      </p:sp>
    </p:spTree>
    <p:extLst>
      <p:ext uri="{BB962C8B-B14F-4D97-AF65-F5344CB8AC3E}">
        <p14:creationId xmlns:p14="http://schemas.microsoft.com/office/powerpoint/2010/main" val="117354065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Title Slide with Picture and Logo">
    <p:bg>
      <p:bgRef idx="1001">
        <a:schemeClr val="bg1"/>
      </p:bgRef>
    </p:bg>
    <p:spTree>
      <p:nvGrpSpPr>
        <p:cNvPr id="1" name=""/>
        <p:cNvGrpSpPr/>
        <p:nvPr/>
      </p:nvGrpSpPr>
      <p:grpSpPr>
        <a:xfrm>
          <a:off x="0" y="0"/>
          <a:ext cx="0" cy="0"/>
          <a:chOff x="0" y="0"/>
          <a:chExt cx="0" cy="0"/>
        </a:xfrm>
      </p:grpSpPr>
      <p:sp>
        <p:nvSpPr>
          <p:cNvPr id="22" name="Rectangle 21" descr="Full slide 4-color photo can be inserted here. Customer/Partner and secondary logo can be included" title="Title Slide with Picture and customer/partner logo"/>
          <p:cNvSpPr/>
          <p:nvPr/>
        </p:nvSpPr>
        <p:spPr bwMode="hidden">
          <a:xfrm>
            <a:off x="0" y="0"/>
            <a:ext cx="9144000" cy="6858000"/>
          </a:xfrm>
          <a:prstGeom prst="rect">
            <a:avLst/>
          </a:prstGeom>
          <a:solidFill>
            <a:srgbClr val="46575E">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srgbClr val="FFFFFF"/>
              </a:solidFill>
            </a:endParaRPr>
          </a:p>
        </p:txBody>
      </p:sp>
      <p:sp>
        <p:nvSpPr>
          <p:cNvPr id="2" name="Title 1"/>
          <p:cNvSpPr>
            <a:spLocks noGrp="1"/>
          </p:cNvSpPr>
          <p:nvPr>
            <p:ph type="ctrTitle"/>
          </p:nvPr>
        </p:nvSpPr>
        <p:spPr>
          <a:xfrm>
            <a:off x="398965" y="739775"/>
            <a:ext cx="6859786" cy="1470025"/>
          </a:xfrm>
        </p:spPr>
        <p:txBody>
          <a:bodyPr/>
          <a:lstStyle>
            <a:lvl1pPr>
              <a:lnSpc>
                <a:spcPct val="80000"/>
              </a:lnSpc>
              <a:defRPr sz="4800"/>
            </a:lvl1pPr>
          </a:lstStyle>
          <a:p>
            <a:r>
              <a:rPr lang="en-US" smtClean="0"/>
              <a:t>Click to edit Master title style</a:t>
            </a:r>
            <a:endParaRPr/>
          </a:p>
        </p:txBody>
      </p:sp>
      <p:sp>
        <p:nvSpPr>
          <p:cNvPr id="3" name="Subtitle 2"/>
          <p:cNvSpPr>
            <a:spLocks noGrp="1"/>
          </p:cNvSpPr>
          <p:nvPr>
            <p:ph type="subTitle" idx="1"/>
          </p:nvPr>
        </p:nvSpPr>
        <p:spPr>
          <a:xfrm>
            <a:off x="398926" y="2286000"/>
            <a:ext cx="6859786" cy="914400"/>
          </a:xfrm>
        </p:spPr>
        <p:txBody>
          <a:bodyPr>
            <a:noAutofit/>
          </a:bodyPr>
          <a:lstStyle>
            <a:lvl1pPr marL="0" indent="0" algn="l">
              <a:spcBef>
                <a:spcPts val="0"/>
              </a:spcBef>
              <a:buNone/>
              <a:defRPr sz="24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3" name="Text Placeholder 12"/>
          <p:cNvSpPr>
            <a:spLocks noGrp="1"/>
          </p:cNvSpPr>
          <p:nvPr>
            <p:ph type="body" sz="quarter" idx="13" hasCustomPrompt="1"/>
          </p:nvPr>
        </p:nvSpPr>
        <p:spPr>
          <a:xfrm>
            <a:off x="398965" y="3429452"/>
            <a:ext cx="6859786" cy="2514149"/>
          </a:xfrm>
        </p:spPr>
        <p:txBody>
          <a:bodyPr>
            <a:noAutofit/>
          </a:bodyPr>
          <a:lstStyle>
            <a:lvl1pPr marL="1588" indent="0">
              <a:spcBef>
                <a:spcPts val="0"/>
              </a:spcBef>
              <a:buFontTx/>
              <a:buNone/>
              <a:defRPr sz="2400" baseline="0"/>
            </a:lvl1pPr>
            <a:lvl2pPr marL="1588" indent="0">
              <a:buFontTx/>
              <a:buNone/>
              <a:defRPr sz="2400"/>
            </a:lvl2pPr>
            <a:lvl3pPr marL="1588" indent="0">
              <a:buFontTx/>
              <a:buNone/>
              <a:defRPr sz="2400"/>
            </a:lvl3pPr>
            <a:lvl4pPr marL="1588" indent="0">
              <a:buFontTx/>
              <a:buNone/>
              <a:defRPr sz="2400"/>
            </a:lvl4pPr>
            <a:lvl5pPr marL="1588" indent="0">
              <a:buFontTx/>
              <a:buNone/>
              <a:defRPr sz="2400"/>
            </a:lvl5pPr>
            <a:lvl6pPr marL="1588" indent="0">
              <a:buFontTx/>
              <a:buNone/>
              <a:defRPr sz="2400"/>
            </a:lvl6pPr>
            <a:lvl7pPr marL="1588" indent="0">
              <a:buFontTx/>
              <a:buNone/>
              <a:defRPr sz="2400"/>
            </a:lvl7pPr>
            <a:lvl8pPr marL="1588" indent="0">
              <a:buFontTx/>
              <a:buNone/>
              <a:defRPr sz="2400"/>
            </a:lvl8pPr>
            <a:lvl9pPr marL="1588" indent="0">
              <a:buFontTx/>
              <a:buNone/>
              <a:defRPr sz="2400"/>
            </a:lvl9pPr>
          </a:lstStyle>
          <a:p>
            <a:pPr lvl="0"/>
            <a:r>
              <a:rPr dirty="0"/>
              <a:t>Click to add presenter’s name, title, division/business unit/organization and date</a:t>
            </a:r>
          </a:p>
        </p:txBody>
      </p:sp>
      <p:sp>
        <p:nvSpPr>
          <p:cNvPr id="12" name="Rectangle 11"/>
          <p:cNvSpPr/>
          <p:nvPr/>
        </p:nvSpPr>
        <p:spPr bwMode="white">
          <a:xfrm>
            <a:off x="7373079" y="0"/>
            <a:ext cx="1371957"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srgbClr val="FFFFFF"/>
              </a:solidFill>
            </a:endParaRPr>
          </a:p>
        </p:txBody>
      </p:sp>
      <p:sp>
        <p:nvSpPr>
          <p:cNvPr id="21" name="Text Placeholder 12"/>
          <p:cNvSpPr>
            <a:spLocks noGrp="1"/>
          </p:cNvSpPr>
          <p:nvPr>
            <p:ph type="body" sz="quarter" idx="15" hasCustomPrompt="1"/>
          </p:nvPr>
        </p:nvSpPr>
        <p:spPr>
          <a:xfrm>
            <a:off x="7430244" y="228600"/>
            <a:ext cx="1257628" cy="228600"/>
          </a:xfrm>
        </p:spPr>
        <p:txBody>
          <a:bodyPr anchor="b">
            <a:normAutofit/>
          </a:bodyPr>
          <a:lstStyle>
            <a:lvl1pPr marL="1588" indent="0" algn="ctr">
              <a:spcBef>
                <a:spcPts val="0"/>
              </a:spcBef>
              <a:buFontTx/>
              <a:buNone/>
              <a:defRPr sz="1400" baseline="0">
                <a:solidFill>
                  <a:schemeClr val="bg1"/>
                </a:solidFill>
              </a:defRPr>
            </a:lvl1pPr>
            <a:lvl2pPr marL="1588" indent="0">
              <a:buFontTx/>
              <a:buNone/>
              <a:defRPr sz="2400"/>
            </a:lvl2pPr>
            <a:lvl3pPr marL="1588" indent="0">
              <a:buFontTx/>
              <a:buNone/>
              <a:defRPr sz="2400"/>
            </a:lvl3pPr>
            <a:lvl4pPr marL="1588" indent="0">
              <a:buFontTx/>
              <a:buNone/>
              <a:defRPr sz="2400"/>
            </a:lvl4pPr>
            <a:lvl5pPr marL="1588" indent="0">
              <a:buFontTx/>
              <a:buNone/>
              <a:defRPr sz="2400"/>
            </a:lvl5pPr>
            <a:lvl6pPr marL="1588" indent="0">
              <a:buFontTx/>
              <a:buNone/>
              <a:defRPr sz="2400"/>
            </a:lvl6pPr>
            <a:lvl7pPr marL="1588" indent="0">
              <a:buFontTx/>
              <a:buNone/>
              <a:defRPr sz="2400"/>
            </a:lvl7pPr>
            <a:lvl8pPr marL="1588" indent="0">
              <a:buFontTx/>
              <a:buNone/>
              <a:defRPr sz="2400"/>
            </a:lvl8pPr>
            <a:lvl9pPr marL="1588" indent="0">
              <a:buFontTx/>
              <a:buNone/>
              <a:defRPr sz="2400"/>
            </a:lvl9pPr>
          </a:lstStyle>
          <a:p>
            <a:pPr lvl="0"/>
            <a:r>
              <a:rPr/>
              <a:t>Click to add text</a:t>
            </a:r>
          </a:p>
        </p:txBody>
      </p:sp>
      <p:pic>
        <p:nvPicPr>
          <p:cNvPr id="14" name="Picture 13" descr="Oracle logo in white on red staging background" title="Oracle red badg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ltGray">
          <a:xfrm>
            <a:off x="398963" y="6263640"/>
            <a:ext cx="1217463" cy="594360"/>
          </a:xfrm>
          <a:prstGeom prst="rect">
            <a:avLst/>
          </a:prstGeom>
        </p:spPr>
      </p:pic>
      <p:sp>
        <p:nvSpPr>
          <p:cNvPr id="15" name="TextBox 14"/>
          <p:cNvSpPr txBox="1"/>
          <p:nvPr userDrawn="1"/>
        </p:nvSpPr>
        <p:spPr>
          <a:xfrm>
            <a:off x="6348732" y="6556248"/>
            <a:ext cx="2400925" cy="182880"/>
          </a:xfrm>
          <a:prstGeom prst="rect">
            <a:avLst/>
          </a:prstGeom>
          <a:noFill/>
        </p:spPr>
        <p:txBody>
          <a:bodyPr vert="horz" wrap="none" lIns="0" tIns="0" rIns="0" bIns="0" rtlCol="0" anchor="ctr" anchorCtr="0">
            <a:noAutofit/>
          </a:bodyPr>
          <a:lstStyle/>
          <a:p>
            <a:pPr algn="r"/>
            <a:r>
              <a:rPr lang="en-US" sz="850" dirty="0" smtClean="0">
                <a:solidFill>
                  <a:srgbClr val="5F5F5F"/>
                </a:solidFill>
              </a:rPr>
              <a:t>Copyright © 2016, Oracle and/or its affiliates. All rights reserved.</a:t>
            </a:r>
            <a:endParaRPr lang="en-US" sz="850" dirty="0">
              <a:solidFill>
                <a:srgbClr val="5F5F5F"/>
              </a:solidFill>
            </a:endParaRPr>
          </a:p>
        </p:txBody>
      </p:sp>
    </p:spTree>
    <p:extLst>
      <p:ext uri="{BB962C8B-B14F-4D97-AF65-F5344CB8AC3E}">
        <p14:creationId xmlns:p14="http://schemas.microsoft.com/office/powerpoint/2010/main" val="378987366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Title Slide with Picture and 2 Logos">
    <p:bg>
      <p:bgRef idx="1001">
        <a:schemeClr val="bg1"/>
      </p:bgRef>
    </p:bg>
    <p:spTree>
      <p:nvGrpSpPr>
        <p:cNvPr id="1" name=""/>
        <p:cNvGrpSpPr/>
        <p:nvPr/>
      </p:nvGrpSpPr>
      <p:grpSpPr>
        <a:xfrm>
          <a:off x="0" y="0"/>
          <a:ext cx="0" cy="0"/>
          <a:chOff x="0" y="0"/>
          <a:chExt cx="0" cy="0"/>
        </a:xfrm>
      </p:grpSpPr>
      <p:sp>
        <p:nvSpPr>
          <p:cNvPr id="22" name="Rectangle 21" descr="Full slide 4-color photo can be inserted here. Customer/Partner and secondary logo can be included" title="Title Slide with Picture and customer/partner logo"/>
          <p:cNvSpPr/>
          <p:nvPr/>
        </p:nvSpPr>
        <p:spPr bwMode="hidden">
          <a:xfrm>
            <a:off x="0" y="0"/>
            <a:ext cx="9144000" cy="6858000"/>
          </a:xfrm>
          <a:prstGeom prst="rect">
            <a:avLst/>
          </a:prstGeom>
          <a:solidFill>
            <a:srgbClr val="46575E">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srgbClr val="FFFFFF"/>
              </a:solidFill>
            </a:endParaRPr>
          </a:p>
        </p:txBody>
      </p:sp>
      <p:sp>
        <p:nvSpPr>
          <p:cNvPr id="2" name="Title 1"/>
          <p:cNvSpPr>
            <a:spLocks noGrp="1"/>
          </p:cNvSpPr>
          <p:nvPr>
            <p:ph type="ctrTitle"/>
          </p:nvPr>
        </p:nvSpPr>
        <p:spPr>
          <a:xfrm>
            <a:off x="398965" y="739775"/>
            <a:ext cx="6859786" cy="1470025"/>
          </a:xfrm>
        </p:spPr>
        <p:txBody>
          <a:bodyPr/>
          <a:lstStyle>
            <a:lvl1pPr>
              <a:lnSpc>
                <a:spcPct val="80000"/>
              </a:lnSpc>
              <a:defRPr sz="4800"/>
            </a:lvl1pPr>
          </a:lstStyle>
          <a:p>
            <a:r>
              <a:rPr lang="en-US" smtClean="0"/>
              <a:t>Click to edit Master title style</a:t>
            </a:r>
            <a:endParaRPr/>
          </a:p>
        </p:txBody>
      </p:sp>
      <p:sp>
        <p:nvSpPr>
          <p:cNvPr id="3" name="Subtitle 2"/>
          <p:cNvSpPr>
            <a:spLocks noGrp="1"/>
          </p:cNvSpPr>
          <p:nvPr>
            <p:ph type="subTitle" idx="1"/>
          </p:nvPr>
        </p:nvSpPr>
        <p:spPr>
          <a:xfrm>
            <a:off x="398926" y="2286000"/>
            <a:ext cx="6859786" cy="914400"/>
          </a:xfrm>
        </p:spPr>
        <p:txBody>
          <a:bodyPr>
            <a:noAutofit/>
          </a:bodyPr>
          <a:lstStyle>
            <a:lvl1pPr marL="0" indent="0" algn="l">
              <a:spcBef>
                <a:spcPts val="0"/>
              </a:spcBef>
              <a:buNone/>
              <a:defRPr sz="24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3" name="Text Placeholder 12"/>
          <p:cNvSpPr>
            <a:spLocks noGrp="1"/>
          </p:cNvSpPr>
          <p:nvPr>
            <p:ph type="body" sz="quarter" idx="13" hasCustomPrompt="1"/>
          </p:nvPr>
        </p:nvSpPr>
        <p:spPr>
          <a:xfrm>
            <a:off x="398965" y="3429452"/>
            <a:ext cx="6859786" cy="2514149"/>
          </a:xfrm>
        </p:spPr>
        <p:txBody>
          <a:bodyPr>
            <a:noAutofit/>
          </a:bodyPr>
          <a:lstStyle>
            <a:lvl1pPr marL="1588" indent="0">
              <a:spcBef>
                <a:spcPts val="0"/>
              </a:spcBef>
              <a:buFontTx/>
              <a:buNone/>
              <a:defRPr sz="2400" baseline="0"/>
            </a:lvl1pPr>
            <a:lvl2pPr marL="1588" indent="0">
              <a:buFontTx/>
              <a:buNone/>
              <a:defRPr sz="2400"/>
            </a:lvl2pPr>
            <a:lvl3pPr marL="1588" indent="0">
              <a:buFontTx/>
              <a:buNone/>
              <a:defRPr sz="2400"/>
            </a:lvl3pPr>
            <a:lvl4pPr marL="1588" indent="0">
              <a:buFontTx/>
              <a:buNone/>
              <a:defRPr sz="2400"/>
            </a:lvl4pPr>
            <a:lvl5pPr marL="1588" indent="0">
              <a:buFontTx/>
              <a:buNone/>
              <a:defRPr sz="2400"/>
            </a:lvl5pPr>
            <a:lvl6pPr marL="1588" indent="0">
              <a:buFontTx/>
              <a:buNone/>
              <a:defRPr sz="2400"/>
            </a:lvl6pPr>
            <a:lvl7pPr marL="1588" indent="0">
              <a:buFontTx/>
              <a:buNone/>
              <a:defRPr sz="2400"/>
            </a:lvl7pPr>
            <a:lvl8pPr marL="1588" indent="0">
              <a:buFontTx/>
              <a:buNone/>
              <a:defRPr sz="2400"/>
            </a:lvl8pPr>
            <a:lvl9pPr marL="1588" indent="0">
              <a:buFontTx/>
              <a:buNone/>
              <a:defRPr sz="2400"/>
            </a:lvl9pPr>
          </a:lstStyle>
          <a:p>
            <a:pPr lvl="0"/>
            <a:r>
              <a:rPr dirty="0"/>
              <a:t>Click to add presenter’s name, title, division/business unit/organization and date</a:t>
            </a:r>
          </a:p>
        </p:txBody>
      </p:sp>
      <p:sp>
        <p:nvSpPr>
          <p:cNvPr id="12" name="Rectangle 11"/>
          <p:cNvSpPr/>
          <p:nvPr/>
        </p:nvSpPr>
        <p:spPr bwMode="white">
          <a:xfrm>
            <a:off x="7373079" y="0"/>
            <a:ext cx="1371957"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srgbClr val="FFFFFF"/>
              </a:solidFill>
            </a:endParaRPr>
          </a:p>
        </p:txBody>
      </p:sp>
      <p:sp>
        <p:nvSpPr>
          <p:cNvPr id="21" name="Text Placeholder 12"/>
          <p:cNvSpPr>
            <a:spLocks noGrp="1"/>
          </p:cNvSpPr>
          <p:nvPr>
            <p:ph type="body" sz="quarter" idx="15" hasCustomPrompt="1"/>
          </p:nvPr>
        </p:nvSpPr>
        <p:spPr>
          <a:xfrm>
            <a:off x="7430244" y="228600"/>
            <a:ext cx="1257628" cy="228600"/>
          </a:xfrm>
        </p:spPr>
        <p:txBody>
          <a:bodyPr anchor="b">
            <a:normAutofit/>
          </a:bodyPr>
          <a:lstStyle>
            <a:lvl1pPr marL="1588" indent="0" algn="ctr">
              <a:spcBef>
                <a:spcPts val="0"/>
              </a:spcBef>
              <a:buFontTx/>
              <a:buNone/>
              <a:defRPr sz="1400" baseline="0">
                <a:solidFill>
                  <a:schemeClr val="bg1"/>
                </a:solidFill>
              </a:defRPr>
            </a:lvl1pPr>
            <a:lvl2pPr marL="1588" indent="0">
              <a:buFontTx/>
              <a:buNone/>
              <a:defRPr sz="2400"/>
            </a:lvl2pPr>
            <a:lvl3pPr marL="1588" indent="0">
              <a:buFontTx/>
              <a:buNone/>
              <a:defRPr sz="2400"/>
            </a:lvl3pPr>
            <a:lvl4pPr marL="1588" indent="0">
              <a:buFontTx/>
              <a:buNone/>
              <a:defRPr sz="2400"/>
            </a:lvl4pPr>
            <a:lvl5pPr marL="1588" indent="0">
              <a:buFontTx/>
              <a:buNone/>
              <a:defRPr sz="2400"/>
            </a:lvl5pPr>
            <a:lvl6pPr marL="1588" indent="0">
              <a:buFontTx/>
              <a:buNone/>
              <a:defRPr sz="2400"/>
            </a:lvl6pPr>
            <a:lvl7pPr marL="1588" indent="0">
              <a:buFontTx/>
              <a:buNone/>
              <a:defRPr sz="2400"/>
            </a:lvl7pPr>
            <a:lvl8pPr marL="1588" indent="0">
              <a:buFontTx/>
              <a:buNone/>
              <a:defRPr sz="2400"/>
            </a:lvl8pPr>
            <a:lvl9pPr marL="1588" indent="0">
              <a:buFontTx/>
              <a:buNone/>
              <a:defRPr sz="2400"/>
            </a:lvl9pPr>
          </a:lstStyle>
          <a:p>
            <a:pPr lvl="0"/>
            <a:r>
              <a:rPr/>
              <a:t>Click to add text</a:t>
            </a:r>
          </a:p>
        </p:txBody>
      </p:sp>
      <p:pic>
        <p:nvPicPr>
          <p:cNvPr id="14" name="Picture 13" descr="Oracle logo in white on red staging background" title="Oracle red badg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ltGray">
          <a:xfrm>
            <a:off x="398963" y="6263640"/>
            <a:ext cx="1217463" cy="594360"/>
          </a:xfrm>
          <a:prstGeom prst="rect">
            <a:avLst/>
          </a:prstGeom>
        </p:spPr>
      </p:pic>
      <p:sp>
        <p:nvSpPr>
          <p:cNvPr id="15" name="Rectangle 14"/>
          <p:cNvSpPr/>
          <p:nvPr userDrawn="1"/>
        </p:nvSpPr>
        <p:spPr>
          <a:xfrm>
            <a:off x="7369502" y="5409983"/>
            <a:ext cx="1371957" cy="850392"/>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US">
              <a:solidFill>
                <a:srgbClr val="FFFFFF"/>
              </a:solidFill>
            </a:endParaRPr>
          </a:p>
        </p:txBody>
      </p:sp>
      <p:sp>
        <p:nvSpPr>
          <p:cNvPr id="16" name="TextBox 15"/>
          <p:cNvSpPr txBox="1"/>
          <p:nvPr userDrawn="1"/>
        </p:nvSpPr>
        <p:spPr>
          <a:xfrm>
            <a:off x="6348732" y="6556248"/>
            <a:ext cx="2400925" cy="182880"/>
          </a:xfrm>
          <a:prstGeom prst="rect">
            <a:avLst/>
          </a:prstGeom>
          <a:noFill/>
        </p:spPr>
        <p:txBody>
          <a:bodyPr vert="horz" wrap="none" lIns="0" tIns="0" rIns="0" bIns="0" rtlCol="0" anchor="ctr" anchorCtr="0">
            <a:noAutofit/>
          </a:bodyPr>
          <a:lstStyle/>
          <a:p>
            <a:pPr algn="r"/>
            <a:r>
              <a:rPr sz="850" dirty="0">
                <a:solidFill>
                  <a:srgbClr val="5F5F5F"/>
                </a:solidFill>
              </a:rPr>
              <a:t>Copyright © </a:t>
            </a:r>
            <a:r>
              <a:rPr sz="850" dirty="0" smtClean="0">
                <a:solidFill>
                  <a:srgbClr val="5F5F5F"/>
                </a:solidFill>
              </a:rPr>
              <a:t>201</a:t>
            </a:r>
            <a:r>
              <a:rPr lang="en-US" sz="850" dirty="0" smtClean="0">
                <a:solidFill>
                  <a:srgbClr val="5F5F5F"/>
                </a:solidFill>
              </a:rPr>
              <a:t>5,</a:t>
            </a:r>
            <a:r>
              <a:rPr sz="850" dirty="0" smtClean="0">
                <a:solidFill>
                  <a:srgbClr val="5F5F5F"/>
                </a:solidFill>
              </a:rPr>
              <a:t> </a:t>
            </a:r>
            <a:r>
              <a:rPr sz="850" dirty="0">
                <a:solidFill>
                  <a:srgbClr val="5F5F5F"/>
                </a:solidFill>
              </a:rPr>
              <a:t>Oracle and/or its affiliates. All rights reserved</a:t>
            </a:r>
            <a:r>
              <a:rPr sz="850" dirty="0" smtClean="0">
                <a:solidFill>
                  <a:srgbClr val="5F5F5F"/>
                </a:solidFill>
              </a:rPr>
              <a:t>.</a:t>
            </a:r>
            <a:endParaRPr sz="850" dirty="0">
              <a:solidFill>
                <a:srgbClr val="5F5F5F"/>
              </a:solidFill>
            </a:endParaRPr>
          </a:p>
        </p:txBody>
      </p:sp>
    </p:spTree>
    <p:extLst>
      <p:ext uri="{BB962C8B-B14F-4D97-AF65-F5344CB8AC3E}">
        <p14:creationId xmlns:p14="http://schemas.microsoft.com/office/powerpoint/2010/main" val="11775770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kumimoji="0" lang="en-US" dirty="0" smtClean="0"/>
              <a:t>CLICK TO EDIT MASTER TITLE STYLE</a:t>
            </a:r>
            <a:endParaRPr kumimoji="0" lang="en-US" dirty="0"/>
          </a:p>
        </p:txBody>
      </p:sp>
      <p:sp>
        <p:nvSpPr>
          <p:cNvPr id="3" name="Content Placeholder 2"/>
          <p:cNvSpPr>
            <a:spLocks noGrp="1"/>
          </p:cNvSpPr>
          <p:nvPr>
            <p:ph idx="1"/>
          </p:nvPr>
        </p:nvSpPr>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9" name="Slide Number Placeholder 5"/>
          <p:cNvSpPr>
            <a:spLocks noGrp="1"/>
          </p:cNvSpPr>
          <p:nvPr>
            <p:ph type="sldNum" sz="quarter" idx="12"/>
          </p:nvPr>
        </p:nvSpPr>
        <p:spPr>
          <a:xfrm>
            <a:off x="8610600" y="6376243"/>
            <a:ext cx="457200" cy="365125"/>
          </a:xfrm>
          <a:prstGeom prst="rect">
            <a:avLst/>
          </a:prstGeom>
        </p:spPr>
        <p:txBody>
          <a:bodyPr/>
          <a:lstStyle/>
          <a:p>
            <a:fld id="{2DE773B2-3EED-4E82-9F71-D324A259DCE0}" type="slidenum">
              <a:rPr lang="en-GB" smtClean="0"/>
              <a:pPr/>
              <a:t>‹#›</a:t>
            </a:fld>
            <a:endParaRPr lang="en-GB"/>
          </a:p>
        </p:txBody>
      </p:sp>
    </p:spTree>
    <p:extLst>
      <p:ext uri="{BB962C8B-B14F-4D97-AF65-F5344CB8AC3E}">
        <p14:creationId xmlns:p14="http://schemas.microsoft.com/office/powerpoint/2010/main" val="142307033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dirty="0"/>
          </a:p>
        </p:txBody>
      </p:sp>
      <p:sp>
        <p:nvSpPr>
          <p:cNvPr id="3" name="Content Placeholder 2"/>
          <p:cNvSpPr>
            <a:spLocks noGrp="1"/>
          </p:cNvSpPr>
          <p:nvPr>
            <p:ph idx="1"/>
          </p:nvPr>
        </p:nvSpPr>
        <p:spPr>
          <a:xfrm>
            <a:off x="398467" y="1524001"/>
            <a:ext cx="8347065"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Box 4"/>
          <p:cNvSpPr txBox="1"/>
          <p:nvPr userDrawn="1"/>
        </p:nvSpPr>
        <p:spPr>
          <a:xfrm>
            <a:off x="6580355" y="6556248"/>
            <a:ext cx="2400925" cy="182880"/>
          </a:xfrm>
          <a:prstGeom prst="rect">
            <a:avLst/>
          </a:prstGeom>
          <a:noFill/>
        </p:spPr>
        <p:txBody>
          <a:bodyPr vert="horz" wrap="none" lIns="0" tIns="0" rIns="0" bIns="0" rtlCol="0" anchor="ctr" anchorCtr="0">
            <a:noAutofit/>
          </a:bodyPr>
          <a:lstStyle/>
          <a:p>
            <a:pPr algn="r"/>
            <a:r>
              <a:rPr lang="en-US" sz="850" dirty="0" smtClean="0">
                <a:solidFill>
                  <a:srgbClr val="5F5F5F"/>
                </a:solidFill>
              </a:rPr>
              <a:t>Copyright © 2016, Oracle and/or its affiliates. All rights reserved.</a:t>
            </a:r>
            <a:endParaRPr lang="en-US" sz="850" dirty="0">
              <a:solidFill>
                <a:srgbClr val="5F5F5F"/>
              </a:solidFill>
            </a:endParaRPr>
          </a:p>
        </p:txBody>
      </p:sp>
    </p:spTree>
    <p:extLst>
      <p:ext uri="{BB962C8B-B14F-4D97-AF65-F5344CB8AC3E}">
        <p14:creationId xmlns:p14="http://schemas.microsoft.com/office/powerpoint/2010/main" val="6706412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dirty="0"/>
          </a:p>
        </p:txBody>
      </p:sp>
      <p:sp>
        <p:nvSpPr>
          <p:cNvPr id="3" name="Content Placeholder 2"/>
          <p:cNvSpPr>
            <a:spLocks noGrp="1"/>
          </p:cNvSpPr>
          <p:nvPr>
            <p:ph idx="1"/>
          </p:nvPr>
        </p:nvSpPr>
        <p:spPr>
          <a:xfrm>
            <a:off x="398467" y="1981200"/>
            <a:ext cx="8347065" cy="3962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Text Placeholder 12"/>
          <p:cNvSpPr>
            <a:spLocks noGrp="1"/>
          </p:cNvSpPr>
          <p:nvPr>
            <p:ph type="body" sz="quarter" idx="13" hasCustomPrompt="1"/>
          </p:nvPr>
        </p:nvSpPr>
        <p:spPr>
          <a:xfrm>
            <a:off x="398964" y="1373742"/>
            <a:ext cx="8346073" cy="343299"/>
          </a:xfrm>
        </p:spPr>
        <p:txBody>
          <a:bodyPr>
            <a:noAutofit/>
          </a:bodyPr>
          <a:lstStyle>
            <a:lvl1pPr marL="1588" indent="0">
              <a:spcBef>
                <a:spcPts val="0"/>
              </a:spcBef>
              <a:buFontTx/>
              <a:buNone/>
              <a:defRPr sz="2400" b="1" baseline="0"/>
            </a:lvl1pPr>
            <a:lvl2pPr marL="1588" indent="0">
              <a:buFontTx/>
              <a:buNone/>
              <a:defRPr sz="2400"/>
            </a:lvl2pPr>
            <a:lvl3pPr marL="1588" indent="0">
              <a:buFontTx/>
              <a:buNone/>
              <a:defRPr sz="2400"/>
            </a:lvl3pPr>
            <a:lvl4pPr marL="1588" indent="0">
              <a:buFontTx/>
              <a:buNone/>
              <a:defRPr sz="2400"/>
            </a:lvl4pPr>
            <a:lvl5pPr marL="1588" indent="0">
              <a:buFontTx/>
              <a:buNone/>
              <a:defRPr sz="2400"/>
            </a:lvl5pPr>
            <a:lvl6pPr marL="1588" indent="0">
              <a:buFontTx/>
              <a:buNone/>
              <a:defRPr sz="2400"/>
            </a:lvl6pPr>
            <a:lvl7pPr marL="1588" indent="0">
              <a:buFontTx/>
              <a:buNone/>
              <a:defRPr sz="2400"/>
            </a:lvl7pPr>
            <a:lvl8pPr marL="1588" indent="0">
              <a:buFontTx/>
              <a:buNone/>
              <a:defRPr sz="2400"/>
            </a:lvl8pPr>
            <a:lvl9pPr marL="1588" indent="0">
              <a:buFontTx/>
              <a:buNone/>
              <a:defRPr sz="2400"/>
            </a:lvl9pPr>
          </a:lstStyle>
          <a:p>
            <a:pPr lvl="0"/>
            <a:r>
              <a:rPr dirty="0"/>
              <a:t>Click to add subtitle</a:t>
            </a:r>
          </a:p>
        </p:txBody>
      </p:sp>
      <p:sp>
        <p:nvSpPr>
          <p:cNvPr id="8" name="TextBox 7"/>
          <p:cNvSpPr txBox="1"/>
          <p:nvPr userDrawn="1"/>
        </p:nvSpPr>
        <p:spPr>
          <a:xfrm>
            <a:off x="6580355" y="6556248"/>
            <a:ext cx="2400925" cy="182880"/>
          </a:xfrm>
          <a:prstGeom prst="rect">
            <a:avLst/>
          </a:prstGeom>
          <a:noFill/>
        </p:spPr>
        <p:txBody>
          <a:bodyPr vert="horz" wrap="none" lIns="0" tIns="0" rIns="0" bIns="0" rtlCol="0" anchor="ctr" anchorCtr="0">
            <a:noAutofit/>
          </a:bodyPr>
          <a:lstStyle/>
          <a:p>
            <a:pPr algn="r"/>
            <a:r>
              <a:rPr lang="en-US" sz="850" dirty="0" smtClean="0">
                <a:solidFill>
                  <a:srgbClr val="5F5F5F"/>
                </a:solidFill>
              </a:rPr>
              <a:t>Copyright © 2016, Oracle and/or its affiliates. All rights reserved.</a:t>
            </a:r>
            <a:endParaRPr lang="en-US" sz="850" dirty="0">
              <a:solidFill>
                <a:srgbClr val="5F5F5F"/>
              </a:solidFill>
            </a:endParaRPr>
          </a:p>
        </p:txBody>
      </p:sp>
    </p:spTree>
    <p:extLst>
      <p:ext uri="{BB962C8B-B14F-4D97-AF65-F5344CB8AC3E}">
        <p14:creationId xmlns:p14="http://schemas.microsoft.com/office/powerpoint/2010/main" val="5568020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Program 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dirty="0"/>
          </a:p>
        </p:txBody>
      </p:sp>
      <p:sp>
        <p:nvSpPr>
          <p:cNvPr id="4" name="Date Placeholder 3"/>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6" name="Slide Number Placeholder 5"/>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
        <p:nvSpPr>
          <p:cNvPr id="8" name="Text Placeholder 7"/>
          <p:cNvSpPr>
            <a:spLocks noGrp="1"/>
          </p:cNvSpPr>
          <p:nvPr>
            <p:ph type="body" sz="quarter" idx="13"/>
          </p:nvPr>
        </p:nvSpPr>
        <p:spPr>
          <a:xfrm>
            <a:off x="2097494" y="1981199"/>
            <a:ext cx="6647543" cy="3962401"/>
          </a:xfrm>
        </p:spPr>
        <p:txBody>
          <a:bodyPr>
            <a:noAutofit/>
          </a:bodyPr>
          <a:lstStyle>
            <a:lvl1pPr marL="1588" indent="0">
              <a:spcBef>
                <a:spcPts val="2400"/>
              </a:spcBef>
              <a:buNone/>
              <a:defRPr sz="2800"/>
            </a:lvl1pPr>
            <a:lvl2pPr marL="1588" indent="0">
              <a:spcBef>
                <a:spcPts val="2400"/>
              </a:spcBef>
              <a:buNone/>
              <a:defRPr sz="2800"/>
            </a:lvl2pPr>
            <a:lvl3pPr marL="1588" indent="0">
              <a:spcBef>
                <a:spcPts val="2400"/>
              </a:spcBef>
              <a:buNone/>
              <a:defRPr sz="2800"/>
            </a:lvl3pPr>
            <a:lvl4pPr marL="1588" indent="0">
              <a:spcBef>
                <a:spcPts val="2400"/>
              </a:spcBef>
              <a:buNone/>
              <a:defRPr sz="2800"/>
            </a:lvl4pPr>
            <a:lvl5pPr marL="1588" indent="0">
              <a:spcBef>
                <a:spcPts val="2400"/>
              </a:spcBef>
              <a:buNone/>
              <a:defRPr sz="2800"/>
            </a:lvl5pPr>
            <a:lvl6pPr marL="1588" indent="0">
              <a:spcBef>
                <a:spcPts val="2400"/>
              </a:spcBef>
              <a:buNone/>
              <a:defRPr sz="2800"/>
            </a:lvl6pPr>
            <a:lvl7pPr marL="1588" indent="0">
              <a:spcBef>
                <a:spcPts val="2400"/>
              </a:spcBef>
              <a:buNone/>
              <a:defRPr sz="2800"/>
            </a:lvl7pPr>
            <a:lvl8pPr marL="1588" indent="0">
              <a:spcBef>
                <a:spcPts val="2400"/>
              </a:spcBef>
              <a:buNone/>
              <a:defRPr sz="2800"/>
            </a:lvl8pPr>
            <a:lvl9pPr marL="1588" indent="0">
              <a:spcBef>
                <a:spcPts val="2400"/>
              </a:spcBef>
              <a:buNone/>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extLst>
      <p:ext uri="{BB962C8B-B14F-4D97-AF65-F5344CB8AC3E}">
        <p14:creationId xmlns:p14="http://schemas.microsoft.com/office/powerpoint/2010/main" val="7119018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without Picture">
    <p:spTree>
      <p:nvGrpSpPr>
        <p:cNvPr id="1" name=""/>
        <p:cNvGrpSpPr/>
        <p:nvPr/>
      </p:nvGrpSpPr>
      <p:grpSpPr>
        <a:xfrm>
          <a:off x="0" y="0"/>
          <a:ext cx="0" cy="0"/>
          <a:chOff x="0" y="0"/>
          <a:chExt cx="0" cy="0"/>
        </a:xfrm>
      </p:grpSpPr>
      <p:sp>
        <p:nvSpPr>
          <p:cNvPr id="2" name="Title 1"/>
          <p:cNvSpPr>
            <a:spLocks noGrp="1"/>
          </p:cNvSpPr>
          <p:nvPr>
            <p:ph type="title"/>
          </p:nvPr>
        </p:nvSpPr>
        <p:spPr>
          <a:xfrm>
            <a:off x="398964" y="2600324"/>
            <a:ext cx="8346073" cy="1371600"/>
          </a:xfrm>
        </p:spPr>
        <p:txBody>
          <a:bodyPr anchor="b"/>
          <a:lstStyle>
            <a:lvl1pPr algn="l">
              <a:lnSpc>
                <a:spcPct val="80000"/>
              </a:lnSpc>
              <a:defRPr sz="4800" b="0" cap="none" baseline="0"/>
            </a:lvl1pPr>
          </a:lstStyle>
          <a:p>
            <a:r>
              <a:rPr lang="en-US" smtClean="0"/>
              <a:t>Click to edit Master title style</a:t>
            </a:r>
            <a:endParaRPr/>
          </a:p>
        </p:txBody>
      </p:sp>
      <p:sp>
        <p:nvSpPr>
          <p:cNvPr id="3" name="Text Placeholder 2"/>
          <p:cNvSpPr>
            <a:spLocks noGrp="1"/>
          </p:cNvSpPr>
          <p:nvPr>
            <p:ph type="body" idx="1"/>
          </p:nvPr>
        </p:nvSpPr>
        <p:spPr>
          <a:xfrm>
            <a:off x="398964" y="4038598"/>
            <a:ext cx="8346073" cy="914400"/>
          </a:xfrm>
        </p:spPr>
        <p:txBody>
          <a:bodyPr anchor="t">
            <a:noAutofit/>
          </a:bodyPr>
          <a:lstStyle>
            <a:lvl1pPr marL="0" indent="0">
              <a:spcBef>
                <a:spcPts val="0"/>
              </a:spcBef>
              <a:buNone/>
              <a:defRPr sz="2400" b="1">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6" name="Slide Number Placeholder 5"/>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Tree>
    <p:extLst>
      <p:ext uri="{BB962C8B-B14F-4D97-AF65-F5344CB8AC3E}">
        <p14:creationId xmlns:p14="http://schemas.microsoft.com/office/powerpoint/2010/main" val="36325187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secHead" preserve="1">
  <p:cSld name="Section Header with Picture">
    <p:bg>
      <p:bgRef idx="1001">
        <a:schemeClr val="bg1"/>
      </p:bgRef>
    </p:bg>
    <p:spTree>
      <p:nvGrpSpPr>
        <p:cNvPr id="1" name=""/>
        <p:cNvGrpSpPr/>
        <p:nvPr/>
      </p:nvGrpSpPr>
      <p:grpSpPr>
        <a:xfrm>
          <a:off x="0" y="0"/>
          <a:ext cx="0" cy="0"/>
          <a:chOff x="0" y="0"/>
          <a:chExt cx="0" cy="0"/>
        </a:xfrm>
      </p:grpSpPr>
      <p:sp>
        <p:nvSpPr>
          <p:cNvPr id="18" name="Rectangle 17" descr="Full bleed 4-color photo can be inserted here" title="Section Header with Picture"/>
          <p:cNvSpPr/>
          <p:nvPr userDrawn="1"/>
        </p:nvSpPr>
        <p:spPr bwMode="hidden">
          <a:xfrm>
            <a:off x="0" y="0"/>
            <a:ext cx="9144000" cy="6858000"/>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srgbClr val="FFFFFF"/>
              </a:solidFill>
            </a:endParaRPr>
          </a:p>
        </p:txBody>
      </p:sp>
      <p:grpSp>
        <p:nvGrpSpPr>
          <p:cNvPr id="7" name="Group 6"/>
          <p:cNvGrpSpPr/>
          <p:nvPr/>
        </p:nvGrpSpPr>
        <p:grpSpPr bwMode="gray">
          <a:xfrm>
            <a:off x="-215" y="0"/>
            <a:ext cx="9144431" cy="6858000"/>
            <a:chOff x="-287" y="0"/>
            <a:chExt cx="12189399" cy="6858000"/>
          </a:xfrm>
        </p:grpSpPr>
        <p:sp>
          <p:nvSpPr>
            <p:cNvPr id="9" name="Rectangle 8"/>
            <p:cNvSpPr/>
            <p:nvPr/>
          </p:nvSpPr>
          <p:spPr bwMode="gray">
            <a:xfrm>
              <a:off x="-287" y="0"/>
              <a:ext cx="193962" cy="685214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FFFFFF"/>
                </a:solidFill>
              </a:endParaRPr>
            </a:p>
          </p:txBody>
        </p:sp>
        <p:sp>
          <p:nvSpPr>
            <p:cNvPr id="10" name="Rectangle 9"/>
            <p:cNvSpPr/>
            <p:nvPr/>
          </p:nvSpPr>
          <p:spPr bwMode="gray">
            <a:xfrm>
              <a:off x="11995151" y="5854"/>
              <a:ext cx="193960" cy="685214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FFFFFF"/>
                </a:solidFill>
              </a:endParaRPr>
            </a:p>
          </p:txBody>
        </p:sp>
        <p:sp>
          <p:nvSpPr>
            <p:cNvPr id="11" name="Rectangle 10"/>
            <p:cNvSpPr/>
            <p:nvPr/>
          </p:nvSpPr>
          <p:spPr bwMode="gray">
            <a:xfrm>
              <a:off x="-286" y="6400800"/>
              <a:ext cx="12189396" cy="4572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FFFFFF"/>
                </a:solidFill>
              </a:endParaRPr>
            </a:p>
          </p:txBody>
        </p:sp>
        <p:sp>
          <p:nvSpPr>
            <p:cNvPr id="12" name="Rectangle 11"/>
            <p:cNvSpPr/>
            <p:nvPr/>
          </p:nvSpPr>
          <p:spPr bwMode="gray">
            <a:xfrm>
              <a:off x="-286" y="0"/>
              <a:ext cx="12189398" cy="19202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FFFFFF"/>
                </a:solidFill>
              </a:endParaRPr>
            </a:p>
          </p:txBody>
        </p:sp>
      </p:grpSp>
      <p:sp>
        <p:nvSpPr>
          <p:cNvPr id="2" name="Title 1"/>
          <p:cNvSpPr>
            <a:spLocks noGrp="1"/>
          </p:cNvSpPr>
          <p:nvPr>
            <p:ph type="title"/>
          </p:nvPr>
        </p:nvSpPr>
        <p:spPr>
          <a:xfrm>
            <a:off x="398964" y="2600324"/>
            <a:ext cx="8346073" cy="1371600"/>
          </a:xfrm>
        </p:spPr>
        <p:txBody>
          <a:bodyPr anchor="b"/>
          <a:lstStyle>
            <a:lvl1pPr algn="l">
              <a:lnSpc>
                <a:spcPct val="80000"/>
              </a:lnSpc>
              <a:defRPr sz="4800" b="0" cap="none" baseline="0"/>
            </a:lvl1pPr>
          </a:lstStyle>
          <a:p>
            <a:r>
              <a:rPr lang="en-US" smtClean="0"/>
              <a:t>Click to edit Master title style</a:t>
            </a:r>
            <a:endParaRPr dirty="0"/>
          </a:p>
        </p:txBody>
      </p:sp>
      <p:sp>
        <p:nvSpPr>
          <p:cNvPr id="3" name="Text Placeholder 2"/>
          <p:cNvSpPr>
            <a:spLocks noGrp="1"/>
          </p:cNvSpPr>
          <p:nvPr>
            <p:ph type="body" idx="1"/>
          </p:nvPr>
        </p:nvSpPr>
        <p:spPr>
          <a:xfrm>
            <a:off x="398964" y="4038598"/>
            <a:ext cx="8346073" cy="914400"/>
          </a:xfrm>
        </p:spPr>
        <p:txBody>
          <a:bodyPr anchor="t">
            <a:noAutofit/>
          </a:bodyPr>
          <a:lstStyle>
            <a:lvl1pPr marL="0" indent="0">
              <a:spcBef>
                <a:spcPts val="0"/>
              </a:spcBef>
              <a:buNone/>
              <a:defRPr sz="2400" b="1">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3137415" y="6556248"/>
            <a:ext cx="920038" cy="182880"/>
          </a:xfrm>
          <a:prstGeom prst="rect">
            <a:avLst/>
          </a:prstGeom>
        </p:spPr>
        <p:txBody>
          <a:bodyPr/>
          <a:lstStyle>
            <a:lvl1pPr>
              <a:defRPr>
                <a:solidFill>
                  <a:srgbClr val="5F5F5F"/>
                </a:solidFill>
              </a:defRPr>
            </a:lvl1pPr>
          </a:lstStyle>
          <a:p>
            <a:endParaRPr lang="en-US" dirty="0"/>
          </a:p>
        </p:txBody>
      </p:sp>
      <p:sp>
        <p:nvSpPr>
          <p:cNvPr id="6" name="Slide Number Placeholder 5"/>
          <p:cNvSpPr>
            <a:spLocks noGrp="1"/>
          </p:cNvSpPr>
          <p:nvPr>
            <p:ph type="sldNum" sz="quarter" idx="12"/>
          </p:nvPr>
        </p:nvSpPr>
        <p:spPr>
          <a:xfrm>
            <a:off x="8459212" y="6556248"/>
            <a:ext cx="286320" cy="182880"/>
          </a:xfrm>
          <a:prstGeom prst="rect">
            <a:avLst/>
          </a:prstGeom>
        </p:spPr>
        <p:txBody>
          <a:bodyPr/>
          <a:lstStyle>
            <a:lvl1pPr>
              <a:defRPr>
                <a:solidFill>
                  <a:srgbClr val="5F5F5F"/>
                </a:solidFill>
              </a:defRPr>
            </a:lvl1pPr>
          </a:lstStyle>
          <a:p>
            <a:fld id="{C51EAA63-D034-42AE-91FA-B13B9518C7BE}" type="slidenum">
              <a:rPr lang="en-US" smtClean="0"/>
              <a:pPr/>
              <a:t>‹#›</a:t>
            </a:fld>
            <a:endParaRPr lang="en-US" dirty="0"/>
          </a:p>
        </p:txBody>
      </p:sp>
      <p:pic>
        <p:nvPicPr>
          <p:cNvPr id="15" name="Picture 14" descr="Oracle logo in white on red staging background" title="Oracle red badg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ltGray">
          <a:xfrm>
            <a:off x="398963" y="6263640"/>
            <a:ext cx="1217463" cy="594360"/>
          </a:xfrm>
          <a:prstGeom prst="rect">
            <a:avLst/>
          </a:prstGeom>
        </p:spPr>
      </p:pic>
      <p:sp>
        <p:nvSpPr>
          <p:cNvPr id="17" name="TextBox 16"/>
          <p:cNvSpPr txBox="1"/>
          <p:nvPr userDrawn="1"/>
        </p:nvSpPr>
        <p:spPr>
          <a:xfrm>
            <a:off x="4033555" y="6556248"/>
            <a:ext cx="2400925" cy="182880"/>
          </a:xfrm>
          <a:prstGeom prst="rect">
            <a:avLst/>
          </a:prstGeom>
          <a:noFill/>
        </p:spPr>
        <p:txBody>
          <a:bodyPr vert="horz" wrap="none" lIns="0" tIns="0" rIns="0" bIns="0" rtlCol="0" anchor="ctr" anchorCtr="0">
            <a:noAutofit/>
          </a:bodyPr>
          <a:lstStyle/>
          <a:p>
            <a:pPr algn="r"/>
            <a:r>
              <a:rPr sz="850" dirty="0">
                <a:solidFill>
                  <a:srgbClr val="5F5F5F"/>
                </a:solidFill>
              </a:rPr>
              <a:t>Copyright © </a:t>
            </a:r>
            <a:r>
              <a:rPr sz="850" dirty="0" smtClean="0">
                <a:solidFill>
                  <a:srgbClr val="5F5F5F"/>
                </a:solidFill>
              </a:rPr>
              <a:t>2014</a:t>
            </a:r>
            <a:r>
              <a:rPr lang="en-US" sz="850" dirty="0" smtClean="0">
                <a:solidFill>
                  <a:srgbClr val="5F5F5F"/>
                </a:solidFill>
              </a:rPr>
              <a:t>,</a:t>
            </a:r>
            <a:r>
              <a:rPr sz="850" dirty="0" smtClean="0">
                <a:solidFill>
                  <a:srgbClr val="5F5F5F"/>
                </a:solidFill>
              </a:rPr>
              <a:t> </a:t>
            </a:r>
            <a:r>
              <a:rPr sz="850" dirty="0">
                <a:solidFill>
                  <a:srgbClr val="5F5F5F"/>
                </a:solidFill>
              </a:rPr>
              <a:t>Oracle and/or its affiliates. All rights reserved.  </a:t>
            </a:r>
            <a:r>
              <a:rPr sz="850" dirty="0" smtClean="0">
                <a:solidFill>
                  <a:srgbClr val="5F5F5F"/>
                </a:solidFill>
              </a:rPr>
              <a:t>|</a:t>
            </a:r>
            <a:endParaRPr sz="850" dirty="0">
              <a:solidFill>
                <a:srgbClr val="5F5F5F"/>
              </a:solidFill>
            </a:endParaRPr>
          </a:p>
        </p:txBody>
      </p:sp>
    </p:spTree>
    <p:extLst>
      <p:ext uri="{BB962C8B-B14F-4D97-AF65-F5344CB8AC3E}">
        <p14:creationId xmlns:p14="http://schemas.microsoft.com/office/powerpoint/2010/main" val="43502845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Announcement">
    <p:spTree>
      <p:nvGrpSpPr>
        <p:cNvPr id="1" name=""/>
        <p:cNvGrpSpPr/>
        <p:nvPr/>
      </p:nvGrpSpPr>
      <p:grpSpPr>
        <a:xfrm>
          <a:off x="0" y="0"/>
          <a:ext cx="0" cy="0"/>
          <a:chOff x="0" y="0"/>
          <a:chExt cx="0" cy="0"/>
        </a:xfrm>
      </p:grpSpPr>
      <p:sp>
        <p:nvSpPr>
          <p:cNvPr id="2" name="Title 1"/>
          <p:cNvSpPr>
            <a:spLocks noGrp="1"/>
          </p:cNvSpPr>
          <p:nvPr>
            <p:ph type="title"/>
          </p:nvPr>
        </p:nvSpPr>
        <p:spPr>
          <a:xfrm>
            <a:off x="398963" y="1905000"/>
            <a:ext cx="3601388" cy="1645920"/>
          </a:xfrm>
        </p:spPr>
        <p:txBody>
          <a:bodyPr anchor="b"/>
          <a:lstStyle>
            <a:lvl1pPr algn="l">
              <a:lnSpc>
                <a:spcPct val="80000"/>
              </a:lnSpc>
              <a:defRPr sz="4800" b="0"/>
            </a:lvl1pPr>
          </a:lstStyle>
          <a:p>
            <a:r>
              <a:rPr lang="en-US" smtClean="0"/>
              <a:t>Click to edit Master title style</a:t>
            </a:r>
            <a:endParaRPr dirty="0"/>
          </a:p>
        </p:txBody>
      </p:sp>
      <p:sp>
        <p:nvSpPr>
          <p:cNvPr id="3" name="Picture Placeholder 2"/>
          <p:cNvSpPr>
            <a:spLocks noGrp="1"/>
          </p:cNvSpPr>
          <p:nvPr>
            <p:ph type="pic" idx="1"/>
          </p:nvPr>
        </p:nvSpPr>
        <p:spPr>
          <a:xfrm>
            <a:off x="4192434" y="533400"/>
            <a:ext cx="4552604" cy="5410200"/>
          </a:xfrm>
          <a:noFill/>
        </p:spPr>
        <p:txBody>
          <a:bodyPr tIns="182880">
            <a:no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dirty="0"/>
          </a:p>
        </p:txBody>
      </p:sp>
      <p:sp>
        <p:nvSpPr>
          <p:cNvPr id="4" name="Text Placeholder 3"/>
          <p:cNvSpPr>
            <a:spLocks noGrp="1"/>
          </p:cNvSpPr>
          <p:nvPr>
            <p:ph type="body" sz="half" idx="2"/>
          </p:nvPr>
        </p:nvSpPr>
        <p:spPr>
          <a:xfrm>
            <a:off x="398963" y="3657600"/>
            <a:ext cx="3601387" cy="1645920"/>
          </a:xfrm>
        </p:spPr>
        <p:txBody>
          <a:bodyPr>
            <a:noAutofit/>
          </a:bodyPr>
          <a:lstStyle>
            <a:lvl1pPr marL="0" indent="0">
              <a:spcBef>
                <a:spcPts val="0"/>
              </a:spcBef>
              <a:buNone/>
              <a:defRPr sz="2400" b="1"/>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7" name="Slide Number Placeholder 6"/>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Tree>
    <p:extLst>
      <p:ext uri="{BB962C8B-B14F-4D97-AF65-F5344CB8AC3E}">
        <p14:creationId xmlns:p14="http://schemas.microsoft.com/office/powerpoint/2010/main" val="658872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Remote Speaker Picture">
    <p:spTree>
      <p:nvGrpSpPr>
        <p:cNvPr id="1" name=""/>
        <p:cNvGrpSpPr/>
        <p:nvPr/>
      </p:nvGrpSpPr>
      <p:grpSpPr>
        <a:xfrm>
          <a:off x="0" y="0"/>
          <a:ext cx="0" cy="0"/>
          <a:chOff x="0" y="0"/>
          <a:chExt cx="0" cy="0"/>
        </a:xfrm>
      </p:grpSpPr>
      <p:sp>
        <p:nvSpPr>
          <p:cNvPr id="5" name="Date Placeholder 4"/>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7" name="Slide Number Placeholder 6"/>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
        <p:nvSpPr>
          <p:cNvPr id="8" name="Picture Placeholder 15"/>
          <p:cNvSpPr>
            <a:spLocks noGrp="1"/>
          </p:cNvSpPr>
          <p:nvPr>
            <p:ph type="pic" sz="quarter" idx="14" hasCustomPrompt="1"/>
          </p:nvPr>
        </p:nvSpPr>
        <p:spPr>
          <a:xfrm>
            <a:off x="1714947" y="1828800"/>
            <a:ext cx="2606719" cy="3840480"/>
          </a:xfrm>
          <a:solidFill>
            <a:schemeClr val="bg2"/>
          </a:solidFill>
        </p:spPr>
        <p:txBody>
          <a:bodyPr tIns="91440">
            <a:noAutofit/>
          </a:bodyPr>
          <a:lstStyle>
            <a:lvl1pPr marL="0" indent="0" algn="ctr">
              <a:spcBef>
                <a:spcPts val="0"/>
              </a:spcBef>
              <a:buNone/>
              <a:defRPr sz="1800" baseline="0">
                <a:solidFill>
                  <a:schemeClr val="tx1"/>
                </a:solidFill>
              </a:defRPr>
            </a:lvl1pPr>
          </a:lstStyle>
          <a:p>
            <a:r>
              <a:rPr dirty="0"/>
              <a:t>Click icon to insert picture</a:t>
            </a:r>
          </a:p>
        </p:txBody>
      </p:sp>
      <p:sp>
        <p:nvSpPr>
          <p:cNvPr id="10" name="Text Placeholder 10"/>
          <p:cNvSpPr>
            <a:spLocks noGrp="1"/>
          </p:cNvSpPr>
          <p:nvPr>
            <p:ph type="body" sz="quarter" idx="15"/>
          </p:nvPr>
        </p:nvSpPr>
        <p:spPr>
          <a:xfrm>
            <a:off x="4527459" y="1828799"/>
            <a:ext cx="4217577" cy="3840480"/>
          </a:xfrm>
        </p:spPr>
        <p:txBody>
          <a:bodyPr anchor="ctr" anchorCtr="0"/>
          <a:lstStyle>
            <a:lvl1pPr>
              <a:spcBef>
                <a:spcPts val="0"/>
              </a:spcBef>
              <a:spcAft>
                <a:spcPts val="800"/>
              </a:spcAft>
              <a:buClr>
                <a:schemeClr val="bg1"/>
              </a:buClr>
              <a:defRPr b="1"/>
            </a:lvl1pPr>
            <a:lvl2pPr marL="228600">
              <a:spcBef>
                <a:spcPts val="0"/>
              </a:spcBef>
              <a:buClr>
                <a:schemeClr val="bg1"/>
              </a:buClr>
              <a:defRPr/>
            </a:lvl2pPr>
          </a:lstStyle>
          <a:p>
            <a:pPr lvl="0"/>
            <a:r>
              <a:rPr lang="en-US" smtClean="0"/>
              <a:t>Click to edit Master text styles</a:t>
            </a:r>
          </a:p>
          <a:p>
            <a:pPr lvl="1"/>
            <a:r>
              <a:rPr lang="en-US" smtClean="0"/>
              <a:t>Second level</a:t>
            </a:r>
          </a:p>
        </p:txBody>
      </p:sp>
      <p:sp>
        <p:nvSpPr>
          <p:cNvPr id="3" name="Title 2"/>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765440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Log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399734" y="1905000"/>
            <a:ext cx="6344112" cy="2209800"/>
          </a:xfrm>
        </p:spPr>
        <p:txBody>
          <a:bodyPr anchor="t"/>
          <a:lstStyle>
            <a:lvl1pPr marL="228600" indent="-228600" algn="l">
              <a:defRPr sz="4000" b="0"/>
            </a:lvl1pPr>
          </a:lstStyle>
          <a:p>
            <a:r>
              <a:rPr dirty="0"/>
              <a:t>“Click to type customer or partner quote surrounded by quotation marks.”</a:t>
            </a:r>
          </a:p>
        </p:txBody>
      </p:sp>
      <p:sp>
        <p:nvSpPr>
          <p:cNvPr id="4" name="Text Placeholder 3"/>
          <p:cNvSpPr>
            <a:spLocks noGrp="1"/>
          </p:cNvSpPr>
          <p:nvPr>
            <p:ph type="body" sz="half" idx="2" hasCustomPrompt="1"/>
          </p:nvPr>
        </p:nvSpPr>
        <p:spPr>
          <a:xfrm>
            <a:off x="2628393" y="4191000"/>
            <a:ext cx="6115452" cy="762000"/>
          </a:xfrm>
        </p:spPr>
        <p:txBody>
          <a:bodyPr>
            <a:noAutofit/>
          </a:bodyPr>
          <a:lstStyle>
            <a:lvl1pPr marL="292100" indent="-292100">
              <a:spcBef>
                <a:spcPts val="0"/>
              </a:spcBef>
              <a:buClr>
                <a:schemeClr val="tx1"/>
              </a:buClr>
              <a:buFont typeface="Arial" panose="020B0604020202020204" pitchFamily="34" charset="0"/>
              <a:buChar char="–"/>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dirty="0"/>
              <a:t>Click to add Name, Title, Company</a:t>
            </a:r>
          </a:p>
        </p:txBody>
      </p:sp>
      <p:sp>
        <p:nvSpPr>
          <p:cNvPr id="5" name="Date Placeholder 4"/>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6" name="Footer Placeholder 5"/>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7" name="Slide Number Placeholder 6"/>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Tree>
    <p:extLst>
      <p:ext uri="{BB962C8B-B14F-4D97-AF65-F5344CB8AC3E}">
        <p14:creationId xmlns:p14="http://schemas.microsoft.com/office/powerpoint/2010/main" val="10635870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Quote with Pictur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399734" y="1905000"/>
            <a:ext cx="6344112" cy="2209800"/>
          </a:xfrm>
        </p:spPr>
        <p:txBody>
          <a:bodyPr anchor="t"/>
          <a:lstStyle>
            <a:lvl1pPr marL="228600" indent="-228600" algn="l">
              <a:defRPr sz="4000" b="0"/>
            </a:lvl1pPr>
          </a:lstStyle>
          <a:p>
            <a:r>
              <a:rPr dirty="0"/>
              <a:t>“Click to type customer or partner quote surrounded by quotation marks.”</a:t>
            </a:r>
          </a:p>
        </p:txBody>
      </p:sp>
      <p:sp>
        <p:nvSpPr>
          <p:cNvPr id="4" name="Text Placeholder 3"/>
          <p:cNvSpPr>
            <a:spLocks noGrp="1"/>
          </p:cNvSpPr>
          <p:nvPr>
            <p:ph type="body" sz="half" idx="2" hasCustomPrompt="1"/>
          </p:nvPr>
        </p:nvSpPr>
        <p:spPr>
          <a:xfrm>
            <a:off x="2628393" y="4191000"/>
            <a:ext cx="6115452" cy="762000"/>
          </a:xfrm>
        </p:spPr>
        <p:txBody>
          <a:bodyPr>
            <a:noAutofit/>
          </a:bodyPr>
          <a:lstStyle>
            <a:lvl1pPr marL="292100" indent="-292100">
              <a:spcBef>
                <a:spcPts val="0"/>
              </a:spcBef>
              <a:buClr>
                <a:schemeClr val="tx1"/>
              </a:buClr>
              <a:buFont typeface="Arial" panose="020B0604020202020204" pitchFamily="34" charset="0"/>
              <a:buChar char="–"/>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dirty="0"/>
              <a:t>Click to add Name, Title, Company</a:t>
            </a:r>
          </a:p>
        </p:txBody>
      </p:sp>
      <p:sp>
        <p:nvSpPr>
          <p:cNvPr id="5" name="Date Placeholder 4"/>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6" name="Footer Placeholder 5"/>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7" name="Slide Number Placeholder 6"/>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
        <p:nvSpPr>
          <p:cNvPr id="8" name="Picture Placeholder 15"/>
          <p:cNvSpPr>
            <a:spLocks noGrp="1" noChangeAspect="1"/>
          </p:cNvSpPr>
          <p:nvPr>
            <p:ph type="pic" sz="quarter" idx="14" hasCustomPrompt="1"/>
          </p:nvPr>
        </p:nvSpPr>
        <p:spPr>
          <a:xfrm>
            <a:off x="398963" y="1905000"/>
            <a:ext cx="1646349" cy="3072384"/>
          </a:xfrm>
          <a:solidFill>
            <a:schemeClr val="bg2"/>
          </a:solidFill>
        </p:spPr>
        <p:txBody>
          <a:bodyPr tIns="91440">
            <a:noAutofit/>
          </a:bodyPr>
          <a:lstStyle>
            <a:lvl1pPr marL="0" indent="0" algn="ctr">
              <a:spcBef>
                <a:spcPts val="0"/>
              </a:spcBef>
              <a:buNone/>
              <a:defRPr sz="1800" baseline="0">
                <a:solidFill>
                  <a:schemeClr val="tx1"/>
                </a:solidFill>
              </a:defRPr>
            </a:lvl1pPr>
          </a:lstStyle>
          <a:p>
            <a:r>
              <a:rPr dirty="0"/>
              <a:t>Click icon to insert picture</a:t>
            </a:r>
          </a:p>
        </p:txBody>
      </p:sp>
    </p:spTree>
    <p:extLst>
      <p:ext uri="{BB962C8B-B14F-4D97-AF65-F5344CB8AC3E}">
        <p14:creationId xmlns:p14="http://schemas.microsoft.com/office/powerpoint/2010/main" val="30515003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cxnSp>
        <p:nvCxnSpPr>
          <p:cNvPr id="9" name="Straight Connector 8"/>
          <p:cNvCxnSpPr/>
          <p:nvPr/>
        </p:nvCxnSpPr>
        <p:spPr bwMode="ltGray">
          <a:xfrm>
            <a:off x="4572000" y="1524000"/>
            <a:ext cx="0" cy="4419600"/>
          </a:xfrm>
          <a:prstGeom prst="line">
            <a:avLst/>
          </a:prstGeom>
          <a:ln w="19050">
            <a:solidFill>
              <a:schemeClr val="bg2"/>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398964" y="1524001"/>
            <a:ext cx="4058706" cy="4419600"/>
          </a:xfrm>
        </p:spPr>
        <p:txBody>
          <a:bodyPr>
            <a:noAutofit/>
          </a:bodyPr>
          <a:lstStyle>
            <a:lvl1pPr>
              <a:defRPr sz="2800"/>
            </a:lvl1pPr>
            <a:lvl2pPr>
              <a:defRPr sz="2400"/>
            </a:lvl2pPr>
            <a:lvl3pPr>
              <a:defRPr sz="20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Content Placeholder 3"/>
          <p:cNvSpPr>
            <a:spLocks noGrp="1"/>
          </p:cNvSpPr>
          <p:nvPr>
            <p:ph sz="half" idx="2"/>
          </p:nvPr>
        </p:nvSpPr>
        <p:spPr>
          <a:xfrm>
            <a:off x="4686331" y="1524001"/>
            <a:ext cx="4058705" cy="4419600"/>
          </a:xfrm>
        </p:spPr>
        <p:txBody>
          <a:bodyPr>
            <a:noAutofit/>
          </a:bodyPr>
          <a:lstStyle>
            <a:lvl1pPr>
              <a:defRPr sz="2800"/>
            </a:lvl1pPr>
            <a:lvl2pPr>
              <a:defRPr sz="2400"/>
            </a:lvl2pPr>
            <a:lvl3pPr>
              <a:defRPr sz="20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6" name="Footer Placeholder 5"/>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7" name="Slide Number Placeholder 6"/>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
        <p:nvSpPr>
          <p:cNvPr id="8" name="Title 7"/>
          <p:cNvSpPr>
            <a:spLocks noGrp="1"/>
          </p:cNvSpPr>
          <p:nvPr>
            <p:ph type="title"/>
          </p:nvPr>
        </p:nvSpPr>
        <p:spPr/>
        <p:txBody>
          <a:bodyPr/>
          <a:lstStyle/>
          <a:p>
            <a:r>
              <a:rPr lang="en-US" smtClean="0"/>
              <a:t>Click to edit Master title style</a:t>
            </a:r>
            <a:endParaRPr dirty="0"/>
          </a:p>
        </p:txBody>
      </p:sp>
    </p:spTree>
    <p:extLst>
      <p:ext uri="{BB962C8B-B14F-4D97-AF65-F5344CB8AC3E}">
        <p14:creationId xmlns:p14="http://schemas.microsoft.com/office/powerpoint/2010/main" val="1458941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955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6" name="Slide Number Placeholder 5"/>
          <p:cNvSpPr>
            <a:spLocks noGrp="1"/>
          </p:cNvSpPr>
          <p:nvPr>
            <p:ph type="sldNum" sz="quarter" idx="12"/>
          </p:nvPr>
        </p:nvSpPr>
        <p:spPr>
          <a:xfrm>
            <a:off x="8610600" y="6376243"/>
            <a:ext cx="457200" cy="365125"/>
          </a:xfrm>
          <a:prstGeom prst="rect">
            <a:avLst/>
          </a:prstGeom>
        </p:spPr>
        <p:txBody>
          <a:bodyPr/>
          <a:lstStyle/>
          <a:p>
            <a:fld id="{2DE773B2-3EED-4E82-9F71-D324A259DCE0}" type="slidenum">
              <a:rPr lang="en-GB" smtClean="0"/>
              <a:pPr/>
              <a:t>‹#›</a:t>
            </a:fld>
            <a:endParaRPr lang="en-GB"/>
          </a:p>
        </p:txBody>
      </p:sp>
      <p:sp>
        <p:nvSpPr>
          <p:cNvPr id="2" name="Title 1"/>
          <p:cNvSpPr>
            <a:spLocks noGrp="1"/>
          </p:cNvSpPr>
          <p:nvPr>
            <p:ph type="title" hasCustomPrompt="1"/>
          </p:nvPr>
        </p:nvSpPr>
        <p:spPr>
          <a:xfrm>
            <a:off x="539552" y="512064"/>
            <a:ext cx="8156448" cy="777240"/>
          </a:xfrm>
        </p:spPr>
        <p:txBody>
          <a:bodyPr tIns="64008"/>
          <a:lstStyle>
            <a:lvl1pPr algn="l">
              <a:buNone/>
              <a:defRPr sz="3800" b="0" cap="none" spc="-150" baseline="0"/>
            </a:lvl1pPr>
            <a:extLst/>
          </a:lstStyle>
          <a:p>
            <a:r>
              <a:rPr kumimoji="0" lang="en-US" dirty="0" smtClean="0"/>
              <a:t>CLICK TO EDIT MASTER TITLE STYLE</a:t>
            </a:r>
            <a:endParaRPr kumimoji="0" lang="en-US" dirty="0"/>
          </a:p>
        </p:txBody>
      </p:sp>
    </p:spTree>
    <p:extLst>
      <p:ext uri="{BB962C8B-B14F-4D97-AF65-F5344CB8AC3E}">
        <p14:creationId xmlns:p14="http://schemas.microsoft.com/office/powerpoint/2010/main" val="1179193438"/>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cxnSp>
        <p:nvCxnSpPr>
          <p:cNvPr id="9" name="Straight Connector 8"/>
          <p:cNvCxnSpPr/>
          <p:nvPr/>
        </p:nvCxnSpPr>
        <p:spPr bwMode="ltGray">
          <a:xfrm>
            <a:off x="3142877" y="1524000"/>
            <a:ext cx="0" cy="4419600"/>
          </a:xfrm>
          <a:prstGeom prst="line">
            <a:avLst/>
          </a:prstGeom>
          <a:ln w="19050">
            <a:solidFill>
              <a:schemeClr val="bg2"/>
            </a:solidFill>
            <a:miter lim="800000"/>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ltGray">
          <a:xfrm>
            <a:off x="6001122" y="1524000"/>
            <a:ext cx="0" cy="4419600"/>
          </a:xfrm>
          <a:prstGeom prst="line">
            <a:avLst/>
          </a:prstGeom>
          <a:ln w="19050">
            <a:solidFill>
              <a:schemeClr val="bg2"/>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398964" y="1524001"/>
            <a:ext cx="2606719" cy="4419600"/>
          </a:xfrm>
        </p:spPr>
        <p:txBody>
          <a:bodyPr>
            <a:no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Content Placeholder 3"/>
          <p:cNvSpPr>
            <a:spLocks noGrp="1"/>
          </p:cNvSpPr>
          <p:nvPr>
            <p:ph sz="half" idx="2"/>
          </p:nvPr>
        </p:nvSpPr>
        <p:spPr>
          <a:xfrm>
            <a:off x="3268640" y="1524001"/>
            <a:ext cx="2606719" cy="4419600"/>
          </a:xfrm>
        </p:spPr>
        <p:txBody>
          <a:bodyPr>
            <a:no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6" name="Footer Placeholder 5"/>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7" name="Slide Number Placeholder 6"/>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
        <p:nvSpPr>
          <p:cNvPr id="8" name="Content Placeholder 3"/>
          <p:cNvSpPr>
            <a:spLocks noGrp="1"/>
          </p:cNvSpPr>
          <p:nvPr>
            <p:ph sz="half" idx="13"/>
          </p:nvPr>
        </p:nvSpPr>
        <p:spPr>
          <a:xfrm>
            <a:off x="6138317" y="1524001"/>
            <a:ext cx="2606719" cy="4419600"/>
          </a:xfrm>
        </p:spPr>
        <p:txBody>
          <a:bodyPr>
            <a:no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Title 10"/>
          <p:cNvSpPr>
            <a:spLocks noGrp="1"/>
          </p:cNvSpPr>
          <p:nvPr>
            <p:ph type="title"/>
          </p:nvPr>
        </p:nvSpPr>
        <p:spPr/>
        <p:txBody>
          <a:bodyPr/>
          <a:lstStyle/>
          <a:p>
            <a:r>
              <a:rPr lang="en-US" smtClean="0"/>
              <a:t>Click to edit Master title style</a:t>
            </a:r>
            <a:endParaRPr dirty="0"/>
          </a:p>
        </p:txBody>
      </p:sp>
    </p:spTree>
    <p:extLst>
      <p:ext uri="{BB962C8B-B14F-4D97-AF65-F5344CB8AC3E}">
        <p14:creationId xmlns:p14="http://schemas.microsoft.com/office/powerpoint/2010/main" val="20370786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Four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98964" y="1524001"/>
            <a:ext cx="4058706" cy="2133599"/>
          </a:xfrm>
        </p:spPr>
        <p:txBody>
          <a:bodyPr>
            <a:no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Content Placeholder 3"/>
          <p:cNvSpPr>
            <a:spLocks noGrp="1"/>
          </p:cNvSpPr>
          <p:nvPr>
            <p:ph sz="half" idx="2"/>
          </p:nvPr>
        </p:nvSpPr>
        <p:spPr>
          <a:xfrm>
            <a:off x="4686331" y="1524001"/>
            <a:ext cx="4058705" cy="2133599"/>
          </a:xfrm>
        </p:spPr>
        <p:txBody>
          <a:bodyPr>
            <a:no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6" name="Footer Placeholder 5"/>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7" name="Slide Number Placeholder 6"/>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
        <p:nvSpPr>
          <p:cNvPr id="8" name="Content Placeholder 2"/>
          <p:cNvSpPr>
            <a:spLocks noGrp="1"/>
          </p:cNvSpPr>
          <p:nvPr>
            <p:ph sz="half" idx="13"/>
          </p:nvPr>
        </p:nvSpPr>
        <p:spPr>
          <a:xfrm>
            <a:off x="398964" y="3810002"/>
            <a:ext cx="4058706" cy="2133599"/>
          </a:xfrm>
        </p:spPr>
        <p:txBody>
          <a:bodyPr>
            <a:no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9" name="Content Placeholder 3"/>
          <p:cNvSpPr>
            <a:spLocks noGrp="1"/>
          </p:cNvSpPr>
          <p:nvPr>
            <p:ph sz="half" idx="14"/>
          </p:nvPr>
        </p:nvSpPr>
        <p:spPr>
          <a:xfrm>
            <a:off x="4686331" y="3810002"/>
            <a:ext cx="4058705" cy="2133599"/>
          </a:xfrm>
        </p:spPr>
        <p:txBody>
          <a:bodyPr>
            <a:no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cxnSp>
        <p:nvCxnSpPr>
          <p:cNvPr id="10" name="Straight Connector 9"/>
          <p:cNvCxnSpPr/>
          <p:nvPr/>
        </p:nvCxnSpPr>
        <p:spPr bwMode="ltGray">
          <a:xfrm>
            <a:off x="4572000" y="1524000"/>
            <a:ext cx="0" cy="4419600"/>
          </a:xfrm>
          <a:prstGeom prst="line">
            <a:avLst/>
          </a:prstGeom>
          <a:ln w="19050">
            <a:solidFill>
              <a:schemeClr val="bg2"/>
            </a:solidFill>
            <a:miter lim="800000"/>
          </a:ln>
        </p:spPr>
        <p:style>
          <a:lnRef idx="1">
            <a:schemeClr val="accent1"/>
          </a:lnRef>
          <a:fillRef idx="0">
            <a:schemeClr val="accent1"/>
          </a:fillRef>
          <a:effectRef idx="0">
            <a:schemeClr val="accent1"/>
          </a:effectRef>
          <a:fontRef idx="minor">
            <a:schemeClr val="tx1"/>
          </a:fontRef>
        </p:style>
      </p:cxnSp>
      <p:sp>
        <p:nvSpPr>
          <p:cNvPr id="11" name="Title 10"/>
          <p:cNvSpPr>
            <a:spLocks noGrp="1"/>
          </p:cNvSpPr>
          <p:nvPr>
            <p:ph type="title"/>
          </p:nvPr>
        </p:nvSpPr>
        <p:spPr/>
        <p:txBody>
          <a:bodyPr/>
          <a:lstStyle/>
          <a:p>
            <a:r>
              <a:rPr lang="en-US" smtClean="0"/>
              <a:t>Click to edit Master title style</a:t>
            </a:r>
            <a:endParaRPr dirty="0"/>
          </a:p>
        </p:txBody>
      </p:sp>
    </p:spTree>
    <p:extLst>
      <p:ext uri="{BB962C8B-B14F-4D97-AF65-F5344CB8AC3E}">
        <p14:creationId xmlns:p14="http://schemas.microsoft.com/office/powerpoint/2010/main" val="31448066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Quadrant for Infographics">
    <p:spTree>
      <p:nvGrpSpPr>
        <p:cNvPr id="1" name=""/>
        <p:cNvGrpSpPr/>
        <p:nvPr/>
      </p:nvGrpSpPr>
      <p:grpSpPr>
        <a:xfrm>
          <a:off x="0" y="0"/>
          <a:ext cx="0" cy="0"/>
          <a:chOff x="0" y="0"/>
          <a:chExt cx="0" cy="0"/>
        </a:xfrm>
      </p:grpSpPr>
      <p:sp>
        <p:nvSpPr>
          <p:cNvPr id="5" name="Date Placeholder 4"/>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6" name="Footer Placeholder 5"/>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7" name="Slide Number Placeholder 6"/>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cxnSp>
        <p:nvCxnSpPr>
          <p:cNvPr id="10" name="Straight Connector 9"/>
          <p:cNvCxnSpPr/>
          <p:nvPr/>
        </p:nvCxnSpPr>
        <p:spPr bwMode="ltGray">
          <a:xfrm>
            <a:off x="4572000" y="1524000"/>
            <a:ext cx="0" cy="4419600"/>
          </a:xfrm>
          <a:prstGeom prst="line">
            <a:avLst/>
          </a:prstGeom>
          <a:ln w="19050">
            <a:solidFill>
              <a:schemeClr val="bg2"/>
            </a:solidFill>
            <a:miter lim="800000"/>
          </a:ln>
        </p:spPr>
        <p:style>
          <a:lnRef idx="1">
            <a:schemeClr val="accent1"/>
          </a:lnRef>
          <a:fillRef idx="0">
            <a:schemeClr val="accent1"/>
          </a:fillRef>
          <a:effectRef idx="0">
            <a:schemeClr val="accent1"/>
          </a:effectRef>
          <a:fontRef idx="minor">
            <a:schemeClr val="tx1"/>
          </a:fontRef>
        </p:style>
      </p:cxnSp>
      <p:sp>
        <p:nvSpPr>
          <p:cNvPr id="12" name="Text Placeholder 11"/>
          <p:cNvSpPr>
            <a:spLocks noGrp="1"/>
          </p:cNvSpPr>
          <p:nvPr>
            <p:ph type="body" sz="quarter" idx="15"/>
          </p:nvPr>
        </p:nvSpPr>
        <p:spPr>
          <a:xfrm>
            <a:off x="1828084" y="1524001"/>
            <a:ext cx="2629586" cy="2011680"/>
          </a:xfrm>
        </p:spPr>
        <p:txBody>
          <a:bodyPr anchor="ctr">
            <a:noAutofit/>
          </a:bodyPr>
          <a:lstStyle>
            <a:lvl1pPr marL="0" indent="0">
              <a:spcBef>
                <a:spcPts val="1200"/>
              </a:spcBef>
              <a:buFont typeface="Arial" panose="020B0604020202020204" pitchFamily="34" charset="0"/>
              <a:buNone/>
              <a:defRPr sz="2400"/>
            </a:lvl1pPr>
            <a:lvl2pPr marL="171450" indent="-171450">
              <a:spcBef>
                <a:spcPts val="1200"/>
              </a:spcBef>
              <a:buFont typeface="Arial" panose="020B0604020202020204" pitchFamily="34" charset="0"/>
              <a:buChar char="•"/>
              <a:defRPr sz="2000"/>
            </a:lvl2pPr>
            <a:lvl3pPr marL="171450" indent="-171450">
              <a:spcBef>
                <a:spcPts val="1200"/>
              </a:spcBef>
              <a:buFont typeface="Arial" panose="020B0604020202020204" pitchFamily="34" charset="0"/>
              <a:buChar char="•"/>
              <a:defRPr sz="2000"/>
            </a:lvl3pPr>
            <a:lvl4pPr marL="171450" indent="-171450">
              <a:spcBef>
                <a:spcPts val="1200"/>
              </a:spcBef>
              <a:buFont typeface="Arial" panose="020B0604020202020204" pitchFamily="34" charset="0"/>
              <a:buChar char="•"/>
              <a:defRPr sz="2000"/>
            </a:lvl4pPr>
            <a:lvl5pPr marL="171450" indent="-171450">
              <a:spcBef>
                <a:spcPts val="1200"/>
              </a:spcBef>
              <a:buFont typeface="Arial" panose="020B0604020202020204" pitchFamily="34" charset="0"/>
              <a:buChar char="•"/>
              <a:defRPr sz="2000"/>
            </a:lvl5pPr>
            <a:lvl6pPr marL="171450" indent="-171450">
              <a:spcBef>
                <a:spcPts val="1200"/>
              </a:spcBef>
              <a:buFont typeface="Arial" panose="020B0604020202020204" pitchFamily="34" charset="0"/>
              <a:buChar char="•"/>
              <a:defRPr sz="2000"/>
            </a:lvl6pPr>
            <a:lvl7pPr marL="171450" indent="-171450">
              <a:spcBef>
                <a:spcPts val="1200"/>
              </a:spcBef>
              <a:buFont typeface="Arial" panose="020B0604020202020204" pitchFamily="34" charset="0"/>
              <a:buChar char="•"/>
              <a:defRPr sz="2000"/>
            </a:lvl7pPr>
            <a:lvl8pPr marL="171450" indent="-171450">
              <a:spcBef>
                <a:spcPts val="1200"/>
              </a:spcBef>
              <a:buFont typeface="Arial" panose="020B0604020202020204" pitchFamily="34" charset="0"/>
              <a:buChar char="•"/>
              <a:defRPr sz="2000"/>
            </a:lvl8pPr>
            <a:lvl9pPr marL="171450" indent="-171450">
              <a:spcBef>
                <a:spcPts val="1200"/>
              </a:spcBef>
              <a:buFont typeface="Arial" panose="020B0604020202020204" pitchFamily="34" charset="0"/>
              <a:buChar char="•"/>
              <a:defRPr sz="2000"/>
            </a:lvl9pPr>
          </a:lstStyle>
          <a:p>
            <a:pPr lvl="0"/>
            <a:r>
              <a:rPr lang="en-US" smtClean="0"/>
              <a:t>Click to edit Master text styles</a:t>
            </a:r>
          </a:p>
        </p:txBody>
      </p:sp>
      <p:cxnSp>
        <p:nvCxnSpPr>
          <p:cNvPr id="13" name="Straight Connector 12"/>
          <p:cNvCxnSpPr/>
          <p:nvPr/>
        </p:nvCxnSpPr>
        <p:spPr bwMode="ltGray">
          <a:xfrm flipH="1">
            <a:off x="398964" y="3733800"/>
            <a:ext cx="8346074" cy="0"/>
          </a:xfrm>
          <a:prstGeom prst="line">
            <a:avLst/>
          </a:prstGeom>
          <a:ln w="19050">
            <a:solidFill>
              <a:schemeClr val="bg2"/>
            </a:solidFill>
            <a:miter lim="800000"/>
          </a:ln>
        </p:spPr>
        <p:style>
          <a:lnRef idx="1">
            <a:schemeClr val="accent1"/>
          </a:lnRef>
          <a:fillRef idx="0">
            <a:schemeClr val="accent1"/>
          </a:fillRef>
          <a:effectRef idx="0">
            <a:schemeClr val="accent1"/>
          </a:effectRef>
          <a:fontRef idx="minor">
            <a:schemeClr val="tx1"/>
          </a:fontRef>
        </p:style>
      </p:cxnSp>
      <p:sp>
        <p:nvSpPr>
          <p:cNvPr id="16" name="Text Placeholder 11"/>
          <p:cNvSpPr>
            <a:spLocks noGrp="1"/>
          </p:cNvSpPr>
          <p:nvPr>
            <p:ph type="body" sz="quarter" idx="16"/>
          </p:nvPr>
        </p:nvSpPr>
        <p:spPr>
          <a:xfrm>
            <a:off x="6115452" y="1524001"/>
            <a:ext cx="2629586" cy="2011680"/>
          </a:xfrm>
        </p:spPr>
        <p:txBody>
          <a:bodyPr anchor="ctr">
            <a:noAutofit/>
          </a:bodyPr>
          <a:lstStyle>
            <a:lvl1pPr marL="0" indent="0">
              <a:spcBef>
                <a:spcPts val="1200"/>
              </a:spcBef>
              <a:buFont typeface="Arial" panose="020B0604020202020204" pitchFamily="34" charset="0"/>
              <a:buNone/>
              <a:defRPr sz="2400"/>
            </a:lvl1pPr>
            <a:lvl2pPr marL="171450" indent="-171450">
              <a:spcBef>
                <a:spcPts val="1200"/>
              </a:spcBef>
              <a:buFont typeface="Arial" panose="020B0604020202020204" pitchFamily="34" charset="0"/>
              <a:buChar char="•"/>
              <a:defRPr sz="2000"/>
            </a:lvl2pPr>
            <a:lvl3pPr marL="171450" indent="-171450">
              <a:spcBef>
                <a:spcPts val="1200"/>
              </a:spcBef>
              <a:buFont typeface="Arial" panose="020B0604020202020204" pitchFamily="34" charset="0"/>
              <a:buChar char="•"/>
              <a:defRPr sz="2000"/>
            </a:lvl3pPr>
            <a:lvl4pPr marL="171450" indent="-171450">
              <a:spcBef>
                <a:spcPts val="1200"/>
              </a:spcBef>
              <a:buFont typeface="Arial" panose="020B0604020202020204" pitchFamily="34" charset="0"/>
              <a:buChar char="•"/>
              <a:defRPr sz="2000"/>
            </a:lvl4pPr>
            <a:lvl5pPr marL="171450" indent="-171450">
              <a:spcBef>
                <a:spcPts val="1200"/>
              </a:spcBef>
              <a:buFont typeface="Arial" panose="020B0604020202020204" pitchFamily="34" charset="0"/>
              <a:buChar char="•"/>
              <a:defRPr sz="2000"/>
            </a:lvl5pPr>
            <a:lvl6pPr marL="171450" indent="-171450">
              <a:spcBef>
                <a:spcPts val="1200"/>
              </a:spcBef>
              <a:buFont typeface="Arial" panose="020B0604020202020204" pitchFamily="34" charset="0"/>
              <a:buChar char="•"/>
              <a:defRPr sz="2000"/>
            </a:lvl6pPr>
            <a:lvl7pPr marL="171450" indent="-171450">
              <a:spcBef>
                <a:spcPts val="1200"/>
              </a:spcBef>
              <a:buFont typeface="Arial" panose="020B0604020202020204" pitchFamily="34" charset="0"/>
              <a:buChar char="•"/>
              <a:defRPr sz="2000"/>
            </a:lvl7pPr>
            <a:lvl8pPr marL="171450" indent="-171450">
              <a:spcBef>
                <a:spcPts val="1200"/>
              </a:spcBef>
              <a:buFont typeface="Arial" panose="020B0604020202020204" pitchFamily="34" charset="0"/>
              <a:buChar char="•"/>
              <a:defRPr sz="2000"/>
            </a:lvl8pPr>
            <a:lvl9pPr marL="171450" indent="-171450">
              <a:spcBef>
                <a:spcPts val="1200"/>
              </a:spcBef>
              <a:buFont typeface="Arial" panose="020B0604020202020204" pitchFamily="34" charset="0"/>
              <a:buChar char="•"/>
              <a:defRPr sz="2000"/>
            </a:lvl9pPr>
          </a:lstStyle>
          <a:p>
            <a:pPr lvl="0"/>
            <a:r>
              <a:rPr lang="en-US" smtClean="0"/>
              <a:t>Click to edit Master text styles</a:t>
            </a:r>
          </a:p>
        </p:txBody>
      </p:sp>
      <p:sp>
        <p:nvSpPr>
          <p:cNvPr id="17" name="Text Placeholder 11"/>
          <p:cNvSpPr>
            <a:spLocks noGrp="1"/>
          </p:cNvSpPr>
          <p:nvPr>
            <p:ph type="body" sz="quarter" idx="17"/>
          </p:nvPr>
        </p:nvSpPr>
        <p:spPr>
          <a:xfrm>
            <a:off x="1828084" y="3931920"/>
            <a:ext cx="2629586" cy="2011680"/>
          </a:xfrm>
        </p:spPr>
        <p:txBody>
          <a:bodyPr anchor="ctr">
            <a:noAutofit/>
          </a:bodyPr>
          <a:lstStyle>
            <a:lvl1pPr marL="0" indent="0">
              <a:spcBef>
                <a:spcPts val="1200"/>
              </a:spcBef>
              <a:buFont typeface="Arial" panose="020B0604020202020204" pitchFamily="34" charset="0"/>
              <a:buNone/>
              <a:defRPr sz="2400"/>
            </a:lvl1pPr>
            <a:lvl2pPr marL="171450" indent="-171450">
              <a:spcBef>
                <a:spcPts val="1200"/>
              </a:spcBef>
              <a:buFont typeface="Arial" panose="020B0604020202020204" pitchFamily="34" charset="0"/>
              <a:buChar char="•"/>
              <a:defRPr sz="2000"/>
            </a:lvl2pPr>
            <a:lvl3pPr marL="171450" indent="-171450">
              <a:spcBef>
                <a:spcPts val="1200"/>
              </a:spcBef>
              <a:buFont typeface="Arial" panose="020B0604020202020204" pitchFamily="34" charset="0"/>
              <a:buChar char="•"/>
              <a:defRPr sz="2000"/>
            </a:lvl3pPr>
            <a:lvl4pPr marL="171450" indent="-171450">
              <a:spcBef>
                <a:spcPts val="1200"/>
              </a:spcBef>
              <a:buFont typeface="Arial" panose="020B0604020202020204" pitchFamily="34" charset="0"/>
              <a:buChar char="•"/>
              <a:defRPr sz="2000"/>
            </a:lvl4pPr>
            <a:lvl5pPr marL="171450" indent="-171450">
              <a:spcBef>
                <a:spcPts val="1200"/>
              </a:spcBef>
              <a:buFont typeface="Arial" panose="020B0604020202020204" pitchFamily="34" charset="0"/>
              <a:buChar char="•"/>
              <a:defRPr sz="2000"/>
            </a:lvl5pPr>
            <a:lvl6pPr marL="171450" indent="-171450">
              <a:spcBef>
                <a:spcPts val="1200"/>
              </a:spcBef>
              <a:buFont typeface="Arial" panose="020B0604020202020204" pitchFamily="34" charset="0"/>
              <a:buChar char="•"/>
              <a:defRPr sz="2000"/>
            </a:lvl6pPr>
            <a:lvl7pPr marL="171450" indent="-171450">
              <a:spcBef>
                <a:spcPts val="1200"/>
              </a:spcBef>
              <a:buFont typeface="Arial" panose="020B0604020202020204" pitchFamily="34" charset="0"/>
              <a:buChar char="•"/>
              <a:defRPr sz="2000"/>
            </a:lvl7pPr>
            <a:lvl8pPr marL="171450" indent="-171450">
              <a:spcBef>
                <a:spcPts val="1200"/>
              </a:spcBef>
              <a:buFont typeface="Arial" panose="020B0604020202020204" pitchFamily="34" charset="0"/>
              <a:buChar char="•"/>
              <a:defRPr sz="2000"/>
            </a:lvl8pPr>
            <a:lvl9pPr marL="171450" indent="-171450">
              <a:spcBef>
                <a:spcPts val="1200"/>
              </a:spcBef>
              <a:buFont typeface="Arial" panose="020B0604020202020204" pitchFamily="34" charset="0"/>
              <a:buChar char="•"/>
              <a:defRPr sz="2000"/>
            </a:lvl9pPr>
          </a:lstStyle>
          <a:p>
            <a:pPr lvl="0"/>
            <a:r>
              <a:rPr lang="en-US" smtClean="0"/>
              <a:t>Click to edit Master text styles</a:t>
            </a:r>
          </a:p>
        </p:txBody>
      </p:sp>
      <p:sp>
        <p:nvSpPr>
          <p:cNvPr id="18" name="Text Placeholder 11"/>
          <p:cNvSpPr>
            <a:spLocks noGrp="1"/>
          </p:cNvSpPr>
          <p:nvPr>
            <p:ph type="body" sz="quarter" idx="18"/>
          </p:nvPr>
        </p:nvSpPr>
        <p:spPr>
          <a:xfrm>
            <a:off x="6115452" y="3931920"/>
            <a:ext cx="2629586" cy="2011680"/>
          </a:xfrm>
        </p:spPr>
        <p:txBody>
          <a:bodyPr anchor="ctr">
            <a:noAutofit/>
          </a:bodyPr>
          <a:lstStyle>
            <a:lvl1pPr marL="0" indent="0">
              <a:spcBef>
                <a:spcPts val="1200"/>
              </a:spcBef>
              <a:buFont typeface="Arial" panose="020B0604020202020204" pitchFamily="34" charset="0"/>
              <a:buNone/>
              <a:defRPr sz="2400"/>
            </a:lvl1pPr>
            <a:lvl2pPr marL="171450" indent="-171450">
              <a:spcBef>
                <a:spcPts val="1200"/>
              </a:spcBef>
              <a:buFont typeface="Arial" panose="020B0604020202020204" pitchFamily="34" charset="0"/>
              <a:buChar char="•"/>
              <a:defRPr sz="2000"/>
            </a:lvl2pPr>
            <a:lvl3pPr marL="171450" indent="-171450">
              <a:spcBef>
                <a:spcPts val="1200"/>
              </a:spcBef>
              <a:buFont typeface="Arial" panose="020B0604020202020204" pitchFamily="34" charset="0"/>
              <a:buChar char="•"/>
              <a:defRPr sz="2000"/>
            </a:lvl3pPr>
            <a:lvl4pPr marL="171450" indent="-171450">
              <a:spcBef>
                <a:spcPts val="1200"/>
              </a:spcBef>
              <a:buFont typeface="Arial" panose="020B0604020202020204" pitchFamily="34" charset="0"/>
              <a:buChar char="•"/>
              <a:defRPr sz="2000"/>
            </a:lvl4pPr>
            <a:lvl5pPr marL="171450" indent="-171450">
              <a:spcBef>
                <a:spcPts val="1200"/>
              </a:spcBef>
              <a:buFont typeface="Arial" panose="020B0604020202020204" pitchFamily="34" charset="0"/>
              <a:buChar char="•"/>
              <a:defRPr sz="2000"/>
            </a:lvl5pPr>
            <a:lvl6pPr marL="171450" indent="-171450">
              <a:spcBef>
                <a:spcPts val="1200"/>
              </a:spcBef>
              <a:buFont typeface="Arial" panose="020B0604020202020204" pitchFamily="34" charset="0"/>
              <a:buChar char="•"/>
              <a:defRPr sz="2000"/>
            </a:lvl6pPr>
            <a:lvl7pPr marL="171450" indent="-171450">
              <a:spcBef>
                <a:spcPts val="1200"/>
              </a:spcBef>
              <a:buFont typeface="Arial" panose="020B0604020202020204" pitchFamily="34" charset="0"/>
              <a:buChar char="•"/>
              <a:defRPr sz="2000"/>
            </a:lvl7pPr>
            <a:lvl8pPr marL="171450" indent="-171450">
              <a:spcBef>
                <a:spcPts val="1200"/>
              </a:spcBef>
              <a:buFont typeface="Arial" panose="020B0604020202020204" pitchFamily="34" charset="0"/>
              <a:buChar char="•"/>
              <a:defRPr sz="2000"/>
            </a:lvl8pPr>
            <a:lvl9pPr marL="171450" indent="-171450">
              <a:spcBef>
                <a:spcPts val="1200"/>
              </a:spcBef>
              <a:buFont typeface="Arial" panose="020B0604020202020204" pitchFamily="34" charset="0"/>
              <a:buChar char="•"/>
              <a:defRPr sz="2000"/>
            </a:lvl9pPr>
          </a:lstStyle>
          <a:p>
            <a:pPr lvl="0"/>
            <a:r>
              <a:rPr lang="en-US" smtClean="0"/>
              <a:t>Click to edit Master text styles</a:t>
            </a:r>
          </a:p>
        </p:txBody>
      </p:sp>
      <p:sp>
        <p:nvSpPr>
          <p:cNvPr id="3" name="Title 2"/>
          <p:cNvSpPr>
            <a:spLocks noGrp="1"/>
          </p:cNvSpPr>
          <p:nvPr>
            <p:ph type="title"/>
          </p:nvPr>
        </p:nvSpPr>
        <p:spPr/>
        <p:txBody>
          <a:bodyPr/>
          <a:lstStyle/>
          <a:p>
            <a:r>
              <a:rPr lang="en-US" smtClean="0"/>
              <a:t>Click to edit Master title style</a:t>
            </a:r>
            <a:endParaRPr dirty="0"/>
          </a:p>
        </p:txBody>
      </p:sp>
    </p:spTree>
    <p:extLst>
      <p:ext uri="{BB962C8B-B14F-4D97-AF65-F5344CB8AC3E}">
        <p14:creationId xmlns:p14="http://schemas.microsoft.com/office/powerpoint/2010/main" val="8070970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Metric">
    <p:spTree>
      <p:nvGrpSpPr>
        <p:cNvPr id="1" name=""/>
        <p:cNvGrpSpPr/>
        <p:nvPr/>
      </p:nvGrpSpPr>
      <p:grpSpPr>
        <a:xfrm>
          <a:off x="0" y="0"/>
          <a:ext cx="0" cy="0"/>
          <a:chOff x="0" y="0"/>
          <a:chExt cx="0" cy="0"/>
        </a:xfrm>
      </p:grpSpPr>
      <p:sp>
        <p:nvSpPr>
          <p:cNvPr id="12" name="Text Placeholder 11"/>
          <p:cNvSpPr>
            <a:spLocks noGrp="1"/>
          </p:cNvSpPr>
          <p:nvPr>
            <p:ph type="body" sz="quarter" idx="15"/>
          </p:nvPr>
        </p:nvSpPr>
        <p:spPr>
          <a:xfrm>
            <a:off x="3943187" y="1524000"/>
            <a:ext cx="4115872" cy="2743200"/>
          </a:xfrm>
        </p:spPr>
        <p:txBody>
          <a:bodyPr anchor="ctr">
            <a:noAutofit/>
          </a:bodyPr>
          <a:lstStyle>
            <a:lvl1pPr marL="0" indent="0">
              <a:spcBef>
                <a:spcPts val="1200"/>
              </a:spcBef>
              <a:buFont typeface="Arial" panose="020B0604020202020204" pitchFamily="34" charset="0"/>
              <a:buNone/>
              <a:defRPr sz="2800"/>
            </a:lvl1pPr>
            <a:lvl2pPr marL="171450" indent="-171450">
              <a:spcBef>
                <a:spcPts val="1200"/>
              </a:spcBef>
              <a:buFont typeface="Arial" panose="020B0604020202020204" pitchFamily="34" charset="0"/>
              <a:buChar char="•"/>
              <a:defRPr sz="2000"/>
            </a:lvl2pPr>
            <a:lvl3pPr marL="171450" indent="-171450">
              <a:spcBef>
                <a:spcPts val="1200"/>
              </a:spcBef>
              <a:buFont typeface="Arial" panose="020B0604020202020204" pitchFamily="34" charset="0"/>
              <a:buChar char="•"/>
              <a:defRPr sz="2000"/>
            </a:lvl3pPr>
            <a:lvl4pPr marL="171450" indent="-171450">
              <a:spcBef>
                <a:spcPts val="1200"/>
              </a:spcBef>
              <a:buFont typeface="Arial" panose="020B0604020202020204" pitchFamily="34" charset="0"/>
              <a:buChar char="•"/>
              <a:defRPr sz="2000"/>
            </a:lvl4pPr>
            <a:lvl5pPr marL="171450" indent="-171450">
              <a:spcBef>
                <a:spcPts val="1200"/>
              </a:spcBef>
              <a:buFont typeface="Arial" panose="020B0604020202020204" pitchFamily="34" charset="0"/>
              <a:buChar char="•"/>
              <a:defRPr sz="2000"/>
            </a:lvl5pPr>
            <a:lvl6pPr marL="171450" indent="-171450">
              <a:spcBef>
                <a:spcPts val="1200"/>
              </a:spcBef>
              <a:buFont typeface="Arial" panose="020B0604020202020204" pitchFamily="34" charset="0"/>
              <a:buChar char="•"/>
              <a:defRPr sz="2000"/>
            </a:lvl6pPr>
            <a:lvl7pPr marL="171450" indent="-171450">
              <a:spcBef>
                <a:spcPts val="1200"/>
              </a:spcBef>
              <a:buFont typeface="Arial" panose="020B0604020202020204" pitchFamily="34" charset="0"/>
              <a:buChar char="•"/>
              <a:defRPr sz="2000"/>
            </a:lvl7pPr>
            <a:lvl8pPr marL="171450" indent="-171450">
              <a:spcBef>
                <a:spcPts val="1200"/>
              </a:spcBef>
              <a:buFont typeface="Arial" panose="020B0604020202020204" pitchFamily="34" charset="0"/>
              <a:buChar char="•"/>
              <a:defRPr sz="2000"/>
            </a:lvl8pPr>
            <a:lvl9pPr marL="171450" indent="-171450">
              <a:spcBef>
                <a:spcPts val="1200"/>
              </a:spcBef>
              <a:buFont typeface="Arial" panose="020B0604020202020204" pitchFamily="34" charset="0"/>
              <a:buChar char="•"/>
              <a:defRPr sz="2000"/>
            </a:lvl9pPr>
          </a:lstStyle>
          <a:p>
            <a:pPr lvl="0"/>
            <a:r>
              <a:rPr lang="en-US" smtClean="0"/>
              <a:t>Click to edit Master text styles</a:t>
            </a:r>
          </a:p>
        </p:txBody>
      </p:sp>
      <p:sp>
        <p:nvSpPr>
          <p:cNvPr id="5" name="Date Placeholder 4"/>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6" name="Footer Placeholder 5"/>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7" name="Slide Number Placeholder 6"/>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
        <p:nvSpPr>
          <p:cNvPr id="2" name="Title 1"/>
          <p:cNvSpPr>
            <a:spLocks noGrp="1"/>
          </p:cNvSpPr>
          <p:nvPr>
            <p:ph type="title" hasCustomPrompt="1"/>
          </p:nvPr>
        </p:nvSpPr>
        <p:spPr>
          <a:xfrm>
            <a:off x="570458" y="1524000"/>
            <a:ext cx="3058321" cy="2743200"/>
          </a:xfrm>
        </p:spPr>
        <p:txBody>
          <a:bodyPr anchor="ctr"/>
          <a:lstStyle>
            <a:lvl1pPr algn="r">
              <a:defRPr sz="16600" b="1">
                <a:solidFill>
                  <a:schemeClr val="accent5"/>
                </a:solidFill>
              </a:defRPr>
            </a:lvl1pPr>
          </a:lstStyle>
          <a:p>
            <a:r>
              <a:rPr lang="en-US" dirty="0" smtClean="0"/>
              <a:t>XX</a:t>
            </a:r>
            <a:endParaRPr lang="en-US" dirty="0"/>
          </a:p>
        </p:txBody>
      </p:sp>
    </p:spTree>
    <p:extLst>
      <p:ext uri="{BB962C8B-B14F-4D97-AF65-F5344CB8AC3E}">
        <p14:creationId xmlns:p14="http://schemas.microsoft.com/office/powerpoint/2010/main" val="32283283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cxnSp>
        <p:nvCxnSpPr>
          <p:cNvPr id="10" name="Straight Connector 9"/>
          <p:cNvCxnSpPr/>
          <p:nvPr/>
        </p:nvCxnSpPr>
        <p:spPr bwMode="ltGray">
          <a:xfrm>
            <a:off x="4572000" y="1524000"/>
            <a:ext cx="0" cy="4419600"/>
          </a:xfrm>
          <a:prstGeom prst="line">
            <a:avLst/>
          </a:prstGeom>
          <a:ln w="19050">
            <a:solidFill>
              <a:schemeClr val="bg2"/>
            </a:solidFill>
            <a:miter lim="800000"/>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398963" y="1524000"/>
            <a:ext cx="4060994" cy="762000"/>
          </a:xfrm>
        </p:spPr>
        <p:txBody>
          <a:bodyPr anchor="ctr">
            <a:noAutofit/>
          </a:bodyPr>
          <a:lstStyle>
            <a:lvl1pPr marL="0" indent="0">
              <a:spcBef>
                <a:spcPts val="0"/>
              </a:spcBef>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98963" y="2362200"/>
            <a:ext cx="4060994" cy="3581400"/>
          </a:xfrm>
        </p:spPr>
        <p:txBody>
          <a:bodyPr>
            <a:noAutofit/>
          </a:bodyPr>
          <a:lstStyle>
            <a:lvl1pPr>
              <a:defRPr sz="2800"/>
            </a:lvl1pPr>
            <a:lvl2pPr>
              <a:defRPr sz="2400"/>
            </a:lvl2pPr>
            <a:lvl3pPr>
              <a:defRPr sz="20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4684043" y="1524000"/>
            <a:ext cx="4060994" cy="762000"/>
          </a:xfrm>
        </p:spPr>
        <p:txBody>
          <a:bodyPr anchor="ctr">
            <a:noAutofit/>
          </a:bodyPr>
          <a:lstStyle>
            <a:lvl1pPr marL="0" indent="0">
              <a:spcBef>
                <a:spcPts val="0"/>
              </a:spcBef>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84043" y="2362200"/>
            <a:ext cx="4060994" cy="3581400"/>
          </a:xfrm>
        </p:spPr>
        <p:txBody>
          <a:bodyPr>
            <a:noAutofit/>
          </a:bodyPr>
          <a:lstStyle>
            <a:lvl1pPr>
              <a:defRPr sz="2800"/>
            </a:lvl1pPr>
            <a:lvl2pPr>
              <a:defRPr sz="2400"/>
            </a:lvl2pPr>
            <a:lvl3pPr>
              <a:defRPr sz="20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7" name="Date Placeholder 6"/>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8" name="Footer Placeholder 7"/>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9" name="Slide Number Placeholder 8"/>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
        <p:nvSpPr>
          <p:cNvPr id="11" name="Title 10"/>
          <p:cNvSpPr>
            <a:spLocks noGrp="1"/>
          </p:cNvSpPr>
          <p:nvPr>
            <p:ph type="title"/>
          </p:nvPr>
        </p:nvSpPr>
        <p:spPr/>
        <p:txBody>
          <a:bodyPr/>
          <a:lstStyle/>
          <a:p>
            <a:r>
              <a:rPr lang="en-US" smtClean="0"/>
              <a:t>Click to edit Master title style</a:t>
            </a:r>
            <a:endParaRPr dirty="0"/>
          </a:p>
        </p:txBody>
      </p:sp>
    </p:spTree>
    <p:extLst>
      <p:ext uri="{BB962C8B-B14F-4D97-AF65-F5344CB8AC3E}">
        <p14:creationId xmlns:p14="http://schemas.microsoft.com/office/powerpoint/2010/main" val="7613526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4" name="Footer Placeholder 3"/>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5" name="Slide Number Placeholder 4"/>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047750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and Subtitle">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4" name="Footer Placeholder 3"/>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5" name="Slide Number Placeholder 4"/>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
        <p:nvSpPr>
          <p:cNvPr id="6" name="Text Placeholder 12"/>
          <p:cNvSpPr>
            <a:spLocks noGrp="1"/>
          </p:cNvSpPr>
          <p:nvPr>
            <p:ph type="body" sz="quarter" idx="13" hasCustomPrompt="1"/>
          </p:nvPr>
        </p:nvSpPr>
        <p:spPr>
          <a:xfrm>
            <a:off x="398964" y="1373742"/>
            <a:ext cx="8346072" cy="343299"/>
          </a:xfrm>
        </p:spPr>
        <p:txBody>
          <a:bodyPr>
            <a:noAutofit/>
          </a:bodyPr>
          <a:lstStyle>
            <a:lvl1pPr marL="1588" indent="0">
              <a:spcBef>
                <a:spcPts val="0"/>
              </a:spcBef>
              <a:buFontTx/>
              <a:buNone/>
              <a:defRPr sz="2400" b="1" baseline="0"/>
            </a:lvl1pPr>
            <a:lvl2pPr marL="1588" indent="0">
              <a:buFontTx/>
              <a:buNone/>
              <a:defRPr sz="2400"/>
            </a:lvl2pPr>
            <a:lvl3pPr marL="1588" indent="0">
              <a:buFontTx/>
              <a:buNone/>
              <a:defRPr sz="2400"/>
            </a:lvl3pPr>
            <a:lvl4pPr marL="1588" indent="0">
              <a:buFontTx/>
              <a:buNone/>
              <a:defRPr sz="2400"/>
            </a:lvl4pPr>
            <a:lvl5pPr marL="1588" indent="0">
              <a:buFontTx/>
              <a:buNone/>
              <a:defRPr sz="2400"/>
            </a:lvl5pPr>
            <a:lvl6pPr marL="1588" indent="0">
              <a:buFontTx/>
              <a:buNone/>
              <a:defRPr sz="2400"/>
            </a:lvl6pPr>
            <a:lvl7pPr marL="1588" indent="0">
              <a:buFontTx/>
              <a:buNone/>
              <a:defRPr sz="2400"/>
            </a:lvl7pPr>
            <a:lvl8pPr marL="1588" indent="0">
              <a:buFontTx/>
              <a:buNone/>
              <a:defRPr sz="2400"/>
            </a:lvl8pPr>
            <a:lvl9pPr marL="1588" indent="0">
              <a:buFontTx/>
              <a:buNone/>
              <a:defRPr sz="2400"/>
            </a:lvl9pPr>
          </a:lstStyle>
          <a:p>
            <a:pPr lvl="0"/>
            <a:r>
              <a:rPr dirty="0"/>
              <a:t>Click to add subtitle</a:t>
            </a:r>
          </a:p>
        </p:txBody>
      </p:sp>
      <p:sp>
        <p:nvSpPr>
          <p:cNvPr id="7" name="Title 6"/>
          <p:cNvSpPr>
            <a:spLocks noGrp="1"/>
          </p:cNvSpPr>
          <p:nvPr>
            <p:ph type="title"/>
          </p:nvPr>
        </p:nvSpPr>
        <p:spPr/>
        <p:txBody>
          <a:bodyPr/>
          <a:lstStyle/>
          <a:p>
            <a:r>
              <a:rPr lang="en-US" smtClean="0"/>
              <a:t>Click to edit Master title style</a:t>
            </a:r>
            <a:endParaRPr dirty="0"/>
          </a:p>
        </p:txBody>
      </p:sp>
    </p:spTree>
    <p:extLst>
      <p:ext uri="{BB962C8B-B14F-4D97-AF65-F5344CB8AC3E}">
        <p14:creationId xmlns:p14="http://schemas.microsoft.com/office/powerpoint/2010/main" val="15726214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3" name="Footer Placeholder 2"/>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4" name="Slide Number Placeholder 3"/>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Tree>
    <p:extLst>
      <p:ext uri="{BB962C8B-B14F-4D97-AF65-F5344CB8AC3E}">
        <p14:creationId xmlns:p14="http://schemas.microsoft.com/office/powerpoint/2010/main" val="3675192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98850" y="1524000"/>
            <a:ext cx="5830931" cy="4419600"/>
          </a:xfrm>
        </p:spPr>
        <p:txBody>
          <a:bodyPr>
            <a:noAutofit/>
          </a:bodyPr>
          <a:lstStyle>
            <a:lvl1pPr>
              <a:defRPr sz="2800"/>
            </a:lvl1pPr>
            <a:lvl2pPr>
              <a:defRPr sz="2400"/>
            </a:lvl2pPr>
            <a:lvl3pPr>
              <a:defRPr sz="20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Text Placeholder 3"/>
          <p:cNvSpPr>
            <a:spLocks noGrp="1"/>
          </p:cNvSpPr>
          <p:nvPr>
            <p:ph type="body" sz="half" idx="2"/>
          </p:nvPr>
        </p:nvSpPr>
        <p:spPr>
          <a:xfrm>
            <a:off x="6584681" y="1524001"/>
            <a:ext cx="2229431" cy="4419600"/>
          </a:xfrm>
        </p:spPr>
        <p:txBody>
          <a:bodyPr>
            <a:no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6" name="Footer Placeholder 5"/>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7" name="Slide Number Placeholder 6"/>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
        <p:nvSpPr>
          <p:cNvPr id="8" name="Title 7"/>
          <p:cNvSpPr>
            <a:spLocks noGrp="1"/>
          </p:cNvSpPr>
          <p:nvPr>
            <p:ph type="title"/>
          </p:nvPr>
        </p:nvSpPr>
        <p:spPr/>
        <p:txBody>
          <a:bodyPr/>
          <a:lstStyle/>
          <a:p>
            <a:r>
              <a:rPr lang="en-US" smtClean="0"/>
              <a:t>Click to edit Master title style</a:t>
            </a:r>
            <a:endParaRPr dirty="0"/>
          </a:p>
        </p:txBody>
      </p:sp>
    </p:spTree>
    <p:extLst>
      <p:ext uri="{BB962C8B-B14F-4D97-AF65-F5344CB8AC3E}">
        <p14:creationId xmlns:p14="http://schemas.microsoft.com/office/powerpoint/2010/main" val="6370450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bwMode="gray">
          <a:xfrm>
            <a:off x="398964" y="1524000"/>
            <a:ext cx="4573190" cy="4416725"/>
          </a:xfrm>
          <a:solidFill>
            <a:schemeClr val="bg2"/>
          </a:solidFill>
        </p:spPr>
        <p:txBody>
          <a:bodyPr tIns="182880">
            <a:no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dirty="0"/>
          </a:p>
        </p:txBody>
      </p:sp>
      <p:sp>
        <p:nvSpPr>
          <p:cNvPr id="4" name="Text Placeholder 3"/>
          <p:cNvSpPr>
            <a:spLocks noGrp="1"/>
          </p:cNvSpPr>
          <p:nvPr>
            <p:ph type="body" sz="half" idx="2"/>
          </p:nvPr>
        </p:nvSpPr>
        <p:spPr>
          <a:xfrm>
            <a:off x="5257979" y="1524000"/>
            <a:ext cx="3487059" cy="4419600"/>
          </a:xfrm>
        </p:spPr>
        <p:txBody>
          <a:bodyPr>
            <a:no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6" name="Footer Placeholder 5"/>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7" name="Slide Number Placeholder 6"/>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
        <p:nvSpPr>
          <p:cNvPr id="8" name="Title 7"/>
          <p:cNvSpPr>
            <a:spLocks noGrp="1"/>
          </p:cNvSpPr>
          <p:nvPr>
            <p:ph type="title"/>
          </p:nvPr>
        </p:nvSpPr>
        <p:spPr/>
        <p:txBody>
          <a:bodyPr/>
          <a:lstStyle/>
          <a:p>
            <a:r>
              <a:rPr lang="en-US" smtClean="0"/>
              <a:t>Click to edit Master title style</a:t>
            </a:r>
            <a:endParaRPr dirty="0"/>
          </a:p>
        </p:txBody>
      </p:sp>
    </p:spTree>
    <p:extLst>
      <p:ext uri="{BB962C8B-B14F-4D97-AF65-F5344CB8AC3E}">
        <p14:creationId xmlns:p14="http://schemas.microsoft.com/office/powerpoint/2010/main" val="3337618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9552" y="512064"/>
            <a:ext cx="8229600" cy="756696"/>
          </a:xfrm>
        </p:spPr>
        <p:txBody>
          <a:bodyPr/>
          <a:lstStyle/>
          <a:p>
            <a:r>
              <a:rPr kumimoji="0" lang="en-US" dirty="0" smtClean="0"/>
              <a:t>CLICK TO EDIT MASTER TITLE STYLE</a:t>
            </a:r>
            <a:endParaRPr kumimoji="0" lang="en-US" dirty="0"/>
          </a:p>
        </p:txBody>
      </p:sp>
      <p:sp>
        <p:nvSpPr>
          <p:cNvPr id="3" name="Content Placeholder 2"/>
          <p:cNvSpPr>
            <a:spLocks noGrp="1"/>
          </p:cNvSpPr>
          <p:nvPr>
            <p:ph sz="half" idx="1"/>
          </p:nvPr>
        </p:nvSpPr>
        <p:spPr>
          <a:xfrm>
            <a:off x="539552" y="1279301"/>
            <a:ext cx="4038600" cy="4741987"/>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Content Placeholder 3"/>
          <p:cNvSpPr>
            <a:spLocks noGrp="1"/>
          </p:cNvSpPr>
          <p:nvPr>
            <p:ph sz="half" idx="2"/>
          </p:nvPr>
        </p:nvSpPr>
        <p:spPr>
          <a:xfrm>
            <a:off x="4730552" y="1279301"/>
            <a:ext cx="4038600" cy="4741987"/>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7" name="Slide Number Placeholder 6"/>
          <p:cNvSpPr>
            <a:spLocks noGrp="1"/>
          </p:cNvSpPr>
          <p:nvPr>
            <p:ph type="sldNum" sz="quarter" idx="12"/>
          </p:nvPr>
        </p:nvSpPr>
        <p:spPr>
          <a:xfrm>
            <a:off x="8610600" y="6376243"/>
            <a:ext cx="457200" cy="365125"/>
          </a:xfrm>
          <a:prstGeom prst="rect">
            <a:avLst/>
          </a:prstGeom>
        </p:spPr>
        <p:txBody>
          <a:bodyPr/>
          <a:lstStyle/>
          <a:p>
            <a:fld id="{2DE773B2-3EED-4E82-9F71-D324A259DCE0}" type="slidenum">
              <a:rPr lang="en-GB" smtClean="0"/>
              <a:pPr/>
              <a:t>‹#›</a:t>
            </a:fld>
            <a:endParaRPr lang="en-GB"/>
          </a:p>
        </p:txBody>
      </p:sp>
    </p:spTree>
    <p:extLst>
      <p:ext uri="{BB962C8B-B14F-4D97-AF65-F5344CB8AC3E}">
        <p14:creationId xmlns:p14="http://schemas.microsoft.com/office/powerpoint/2010/main" val="1391554342"/>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wo Pictures with Captions">
    <p:spTree>
      <p:nvGrpSpPr>
        <p:cNvPr id="1" name=""/>
        <p:cNvGrpSpPr/>
        <p:nvPr/>
      </p:nvGrpSpPr>
      <p:grpSpPr>
        <a:xfrm>
          <a:off x="0" y="0"/>
          <a:ext cx="0" cy="0"/>
          <a:chOff x="0" y="0"/>
          <a:chExt cx="0" cy="0"/>
        </a:xfrm>
      </p:grpSpPr>
      <p:cxnSp>
        <p:nvCxnSpPr>
          <p:cNvPr id="8" name="Straight Connector 7"/>
          <p:cNvCxnSpPr/>
          <p:nvPr/>
        </p:nvCxnSpPr>
        <p:spPr bwMode="ltGray">
          <a:xfrm>
            <a:off x="4572000" y="1524000"/>
            <a:ext cx="0" cy="4419600"/>
          </a:xfrm>
          <a:prstGeom prst="line">
            <a:avLst/>
          </a:prstGeom>
          <a:ln w="19050">
            <a:solidFill>
              <a:schemeClr val="bg2"/>
            </a:solidFill>
            <a:miter lim="800000"/>
          </a:ln>
        </p:spPr>
        <p:style>
          <a:lnRef idx="1">
            <a:schemeClr val="accent1"/>
          </a:lnRef>
          <a:fillRef idx="0">
            <a:schemeClr val="accent1"/>
          </a:fillRef>
          <a:effectRef idx="0">
            <a:schemeClr val="accent1"/>
          </a:effectRef>
          <a:fontRef idx="minor">
            <a:schemeClr val="tx1"/>
          </a:fontRef>
        </p:style>
      </p:cxnSp>
      <p:sp>
        <p:nvSpPr>
          <p:cNvPr id="3" name="Picture Placeholder 2"/>
          <p:cNvSpPr>
            <a:spLocks noGrp="1"/>
          </p:cNvSpPr>
          <p:nvPr>
            <p:ph type="pic" idx="1"/>
          </p:nvPr>
        </p:nvSpPr>
        <p:spPr bwMode="gray">
          <a:xfrm>
            <a:off x="398963" y="1524000"/>
            <a:ext cx="4060994" cy="3474720"/>
          </a:xfrm>
          <a:solidFill>
            <a:schemeClr val="bg2"/>
          </a:solidFill>
        </p:spPr>
        <p:txBody>
          <a:bodyPr tIns="182880">
            <a:no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dirty="0"/>
          </a:p>
        </p:txBody>
      </p:sp>
      <p:sp>
        <p:nvSpPr>
          <p:cNvPr id="4" name="Text Placeholder 3"/>
          <p:cNvSpPr>
            <a:spLocks noGrp="1"/>
          </p:cNvSpPr>
          <p:nvPr>
            <p:ph type="body" sz="half" idx="2"/>
          </p:nvPr>
        </p:nvSpPr>
        <p:spPr>
          <a:xfrm>
            <a:off x="398963" y="5105400"/>
            <a:ext cx="4058707" cy="838200"/>
          </a:xfrm>
        </p:spPr>
        <p:txBody>
          <a:bodyPr>
            <a:no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6" name="Footer Placeholder 5"/>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7" name="Slide Number Placeholder 6"/>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
        <p:nvSpPr>
          <p:cNvPr id="9" name="Picture Placeholder 2"/>
          <p:cNvSpPr>
            <a:spLocks noGrp="1"/>
          </p:cNvSpPr>
          <p:nvPr>
            <p:ph type="pic" idx="13"/>
          </p:nvPr>
        </p:nvSpPr>
        <p:spPr bwMode="gray">
          <a:xfrm>
            <a:off x="4686329" y="1524000"/>
            <a:ext cx="4060994" cy="3474720"/>
          </a:xfrm>
          <a:solidFill>
            <a:schemeClr val="bg2"/>
          </a:solidFill>
        </p:spPr>
        <p:txBody>
          <a:bodyPr tIns="182880">
            <a:no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dirty="0"/>
          </a:p>
        </p:txBody>
      </p:sp>
      <p:sp>
        <p:nvSpPr>
          <p:cNvPr id="10" name="Text Placeholder 3"/>
          <p:cNvSpPr>
            <a:spLocks noGrp="1"/>
          </p:cNvSpPr>
          <p:nvPr>
            <p:ph type="body" sz="half" idx="14"/>
          </p:nvPr>
        </p:nvSpPr>
        <p:spPr>
          <a:xfrm>
            <a:off x="4686329" y="5105400"/>
            <a:ext cx="4058707" cy="838200"/>
          </a:xfrm>
        </p:spPr>
        <p:txBody>
          <a:bodyPr>
            <a:no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itle 10"/>
          <p:cNvSpPr>
            <a:spLocks noGrp="1"/>
          </p:cNvSpPr>
          <p:nvPr>
            <p:ph type="title"/>
          </p:nvPr>
        </p:nvSpPr>
        <p:spPr/>
        <p:txBody>
          <a:bodyPr/>
          <a:lstStyle/>
          <a:p>
            <a:r>
              <a:rPr lang="en-US" smtClean="0"/>
              <a:t>Click to edit Master title style</a:t>
            </a:r>
            <a:endParaRPr dirty="0"/>
          </a:p>
        </p:txBody>
      </p:sp>
    </p:spTree>
    <p:extLst>
      <p:ext uri="{BB962C8B-B14F-4D97-AF65-F5344CB8AC3E}">
        <p14:creationId xmlns:p14="http://schemas.microsoft.com/office/powerpoint/2010/main" val="11711626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Three Pictures with Captions">
    <p:spTree>
      <p:nvGrpSpPr>
        <p:cNvPr id="1" name=""/>
        <p:cNvGrpSpPr/>
        <p:nvPr/>
      </p:nvGrpSpPr>
      <p:grpSpPr>
        <a:xfrm>
          <a:off x="0" y="0"/>
          <a:ext cx="0" cy="0"/>
          <a:chOff x="0" y="0"/>
          <a:chExt cx="0" cy="0"/>
        </a:xfrm>
      </p:grpSpPr>
      <p:cxnSp>
        <p:nvCxnSpPr>
          <p:cNvPr id="11" name="Straight Connector 10"/>
          <p:cNvCxnSpPr/>
          <p:nvPr/>
        </p:nvCxnSpPr>
        <p:spPr bwMode="ltGray">
          <a:xfrm>
            <a:off x="3142877" y="1524000"/>
            <a:ext cx="0" cy="4419600"/>
          </a:xfrm>
          <a:prstGeom prst="line">
            <a:avLst/>
          </a:prstGeom>
          <a:ln w="19050">
            <a:solidFill>
              <a:schemeClr val="bg2"/>
            </a:solidFill>
            <a:miter lim="800000"/>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ltGray">
          <a:xfrm>
            <a:off x="6001122" y="1524000"/>
            <a:ext cx="0" cy="4419600"/>
          </a:xfrm>
          <a:prstGeom prst="line">
            <a:avLst/>
          </a:prstGeom>
          <a:ln w="19050">
            <a:solidFill>
              <a:schemeClr val="bg2"/>
            </a:solidFill>
            <a:miter lim="800000"/>
          </a:ln>
        </p:spPr>
        <p:style>
          <a:lnRef idx="1">
            <a:schemeClr val="accent1"/>
          </a:lnRef>
          <a:fillRef idx="0">
            <a:schemeClr val="accent1"/>
          </a:fillRef>
          <a:effectRef idx="0">
            <a:schemeClr val="accent1"/>
          </a:effectRef>
          <a:fontRef idx="minor">
            <a:schemeClr val="tx1"/>
          </a:fontRef>
        </p:style>
      </p:cxnSp>
      <p:sp>
        <p:nvSpPr>
          <p:cNvPr id="3" name="Picture Placeholder 2"/>
          <p:cNvSpPr>
            <a:spLocks noGrp="1"/>
          </p:cNvSpPr>
          <p:nvPr>
            <p:ph type="pic" idx="1"/>
          </p:nvPr>
        </p:nvSpPr>
        <p:spPr bwMode="gray">
          <a:xfrm>
            <a:off x="398964" y="1524000"/>
            <a:ext cx="2606719" cy="3048000"/>
          </a:xfrm>
          <a:solidFill>
            <a:schemeClr val="bg2"/>
          </a:solidFill>
        </p:spPr>
        <p:txBody>
          <a:bodyPr tIns="182880">
            <a:no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dirty="0"/>
          </a:p>
        </p:txBody>
      </p:sp>
      <p:sp>
        <p:nvSpPr>
          <p:cNvPr id="4" name="Text Placeholder 3"/>
          <p:cNvSpPr>
            <a:spLocks noGrp="1"/>
          </p:cNvSpPr>
          <p:nvPr>
            <p:ph type="body" sz="half" idx="2"/>
          </p:nvPr>
        </p:nvSpPr>
        <p:spPr>
          <a:xfrm>
            <a:off x="398963" y="4701396"/>
            <a:ext cx="2606719" cy="1242204"/>
          </a:xfrm>
        </p:spPr>
        <p:txBody>
          <a:bodyPr>
            <a:no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6" name="Footer Placeholder 5"/>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7" name="Slide Number Placeholder 6"/>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
        <p:nvSpPr>
          <p:cNvPr id="9" name="Picture Placeholder 2"/>
          <p:cNvSpPr>
            <a:spLocks noGrp="1"/>
          </p:cNvSpPr>
          <p:nvPr>
            <p:ph type="pic" idx="13"/>
          </p:nvPr>
        </p:nvSpPr>
        <p:spPr bwMode="gray">
          <a:xfrm>
            <a:off x="3268640" y="1524000"/>
            <a:ext cx="2606719" cy="3048000"/>
          </a:xfrm>
          <a:solidFill>
            <a:schemeClr val="bg2"/>
          </a:solidFill>
        </p:spPr>
        <p:txBody>
          <a:bodyPr tIns="182880">
            <a:no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dirty="0"/>
          </a:p>
        </p:txBody>
      </p:sp>
      <p:sp>
        <p:nvSpPr>
          <p:cNvPr id="10" name="Text Placeholder 3"/>
          <p:cNvSpPr>
            <a:spLocks noGrp="1"/>
          </p:cNvSpPr>
          <p:nvPr>
            <p:ph type="body" sz="half" idx="14"/>
          </p:nvPr>
        </p:nvSpPr>
        <p:spPr>
          <a:xfrm>
            <a:off x="3268640" y="4701396"/>
            <a:ext cx="2606719" cy="1242204"/>
          </a:xfrm>
        </p:spPr>
        <p:txBody>
          <a:bodyPr>
            <a:no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Picture Placeholder 2"/>
          <p:cNvSpPr>
            <a:spLocks noGrp="1"/>
          </p:cNvSpPr>
          <p:nvPr>
            <p:ph type="pic" idx="15"/>
          </p:nvPr>
        </p:nvSpPr>
        <p:spPr bwMode="gray">
          <a:xfrm>
            <a:off x="6138317" y="1524000"/>
            <a:ext cx="2606719" cy="3048000"/>
          </a:xfrm>
          <a:solidFill>
            <a:schemeClr val="bg2"/>
          </a:solidFill>
        </p:spPr>
        <p:txBody>
          <a:bodyPr tIns="182880">
            <a:no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dirty="0"/>
          </a:p>
        </p:txBody>
      </p:sp>
      <p:sp>
        <p:nvSpPr>
          <p:cNvPr id="14" name="Text Placeholder 3"/>
          <p:cNvSpPr>
            <a:spLocks noGrp="1"/>
          </p:cNvSpPr>
          <p:nvPr>
            <p:ph type="body" sz="half" idx="16"/>
          </p:nvPr>
        </p:nvSpPr>
        <p:spPr>
          <a:xfrm>
            <a:off x="6138317" y="4701396"/>
            <a:ext cx="2606719" cy="1242204"/>
          </a:xfrm>
        </p:spPr>
        <p:txBody>
          <a:bodyPr>
            <a:no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itle 7"/>
          <p:cNvSpPr>
            <a:spLocks noGrp="1"/>
          </p:cNvSpPr>
          <p:nvPr>
            <p:ph type="title"/>
          </p:nvPr>
        </p:nvSpPr>
        <p:spPr/>
        <p:txBody>
          <a:bodyPr/>
          <a:lstStyle/>
          <a:p>
            <a:r>
              <a:rPr lang="en-US" smtClean="0"/>
              <a:t>Click to edit Master title style</a:t>
            </a:r>
            <a:endParaRPr dirty="0"/>
          </a:p>
        </p:txBody>
      </p:sp>
    </p:spTree>
    <p:extLst>
      <p:ext uri="{BB962C8B-B14F-4D97-AF65-F5344CB8AC3E}">
        <p14:creationId xmlns:p14="http://schemas.microsoft.com/office/powerpoint/2010/main" val="37391282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Metric with Picture">
    <p:bg>
      <p:bgRef idx="1001">
        <a:schemeClr val="bg1"/>
      </p:bgRef>
    </p:bg>
    <p:spTree>
      <p:nvGrpSpPr>
        <p:cNvPr id="1" name=""/>
        <p:cNvGrpSpPr/>
        <p:nvPr/>
      </p:nvGrpSpPr>
      <p:grpSpPr>
        <a:xfrm>
          <a:off x="0" y="0"/>
          <a:ext cx="0" cy="0"/>
          <a:chOff x="0" y="0"/>
          <a:chExt cx="0" cy="0"/>
        </a:xfrm>
      </p:grpSpPr>
      <p:sp>
        <p:nvSpPr>
          <p:cNvPr id="8" name="Rectangle 7" descr="A large metric, brief statement, and 4-color photo can be included here" title="Large metric with 4-color photo"/>
          <p:cNvSpPr/>
          <p:nvPr/>
        </p:nvSpPr>
        <p:spPr bwMode="hidden">
          <a:xfrm>
            <a:off x="0" y="0"/>
            <a:ext cx="9144000" cy="6858000"/>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srgbClr val="FFFFFF"/>
              </a:solidFill>
            </a:endParaRPr>
          </a:p>
        </p:txBody>
      </p:sp>
      <p:grpSp>
        <p:nvGrpSpPr>
          <p:cNvPr id="2" name="Group 1"/>
          <p:cNvGrpSpPr/>
          <p:nvPr/>
        </p:nvGrpSpPr>
        <p:grpSpPr>
          <a:xfrm>
            <a:off x="0" y="0"/>
            <a:ext cx="9144431" cy="6858000"/>
            <a:chOff x="-287" y="0"/>
            <a:chExt cx="12189399" cy="6858000"/>
          </a:xfrm>
        </p:grpSpPr>
        <p:sp>
          <p:nvSpPr>
            <p:cNvPr id="10" name="Rectangle 9"/>
            <p:cNvSpPr/>
            <p:nvPr/>
          </p:nvSpPr>
          <p:spPr bwMode="gray">
            <a:xfrm>
              <a:off x="-287" y="0"/>
              <a:ext cx="193962" cy="6852146"/>
            </a:xfrm>
            <a:prstGeom prst="rect">
              <a:avLst/>
            </a:prstGeom>
            <a:solidFill>
              <a:srgbClr val="DCE3E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FFFFFF"/>
                </a:solidFill>
              </a:endParaRPr>
            </a:p>
          </p:txBody>
        </p:sp>
        <p:sp>
          <p:nvSpPr>
            <p:cNvPr id="11" name="Rectangle 10"/>
            <p:cNvSpPr/>
            <p:nvPr/>
          </p:nvSpPr>
          <p:spPr bwMode="gray">
            <a:xfrm>
              <a:off x="11995151" y="5854"/>
              <a:ext cx="193960" cy="6852146"/>
            </a:xfrm>
            <a:prstGeom prst="rect">
              <a:avLst/>
            </a:prstGeom>
            <a:solidFill>
              <a:srgbClr val="DCE3E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FFFFFF"/>
                </a:solidFill>
              </a:endParaRPr>
            </a:p>
          </p:txBody>
        </p:sp>
        <p:sp>
          <p:nvSpPr>
            <p:cNvPr id="12" name="Rectangle 11"/>
            <p:cNvSpPr/>
            <p:nvPr/>
          </p:nvSpPr>
          <p:spPr bwMode="gray">
            <a:xfrm>
              <a:off x="-286" y="6400800"/>
              <a:ext cx="12189396" cy="457200"/>
            </a:xfrm>
            <a:prstGeom prst="rect">
              <a:avLst/>
            </a:prstGeom>
            <a:solidFill>
              <a:srgbClr val="DCE3E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FFFFFF"/>
                </a:solidFill>
              </a:endParaRPr>
            </a:p>
          </p:txBody>
        </p:sp>
        <p:sp>
          <p:nvSpPr>
            <p:cNvPr id="13" name="Rectangle 12"/>
            <p:cNvSpPr/>
            <p:nvPr/>
          </p:nvSpPr>
          <p:spPr bwMode="gray">
            <a:xfrm>
              <a:off x="-286" y="0"/>
              <a:ext cx="12189398" cy="192024"/>
            </a:xfrm>
            <a:prstGeom prst="rect">
              <a:avLst/>
            </a:prstGeom>
            <a:solidFill>
              <a:srgbClr val="DCE3E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FFFFFF"/>
                </a:solidFill>
              </a:endParaRPr>
            </a:p>
          </p:txBody>
        </p:sp>
      </p:grpSp>
      <p:sp>
        <p:nvSpPr>
          <p:cNvPr id="5" name="Date Placeholder 4"/>
          <p:cNvSpPr>
            <a:spLocks noGrp="1"/>
          </p:cNvSpPr>
          <p:nvPr>
            <p:ph type="dt" sz="half" idx="10"/>
          </p:nvPr>
        </p:nvSpPr>
        <p:spPr>
          <a:xfrm>
            <a:off x="3137415" y="6556248"/>
            <a:ext cx="920038" cy="182880"/>
          </a:xfrm>
          <a:prstGeom prst="rect">
            <a:avLst/>
          </a:prstGeom>
        </p:spPr>
        <p:txBody>
          <a:bodyPr/>
          <a:lstStyle>
            <a:lvl1pPr>
              <a:defRPr>
                <a:solidFill>
                  <a:srgbClr val="5F5F5F"/>
                </a:solidFill>
              </a:defRPr>
            </a:lvl1pPr>
          </a:lstStyle>
          <a:p>
            <a:endParaRPr lang="en-US" dirty="0"/>
          </a:p>
        </p:txBody>
      </p:sp>
      <p:sp>
        <p:nvSpPr>
          <p:cNvPr id="6" name="Footer Placeholder 5"/>
          <p:cNvSpPr>
            <a:spLocks noGrp="1"/>
          </p:cNvSpPr>
          <p:nvPr>
            <p:ph type="ftr" sz="quarter" idx="11"/>
          </p:nvPr>
        </p:nvSpPr>
        <p:spPr>
          <a:xfrm>
            <a:off x="6467752" y="6556248"/>
            <a:ext cx="2057936" cy="182880"/>
          </a:xfrm>
          <a:prstGeom prst="rect">
            <a:avLst/>
          </a:prstGeom>
        </p:spPr>
        <p:txBody>
          <a:bodyPr/>
          <a:lstStyle>
            <a:lvl1pPr>
              <a:defRPr>
                <a:solidFill>
                  <a:srgbClr val="5F5F5F"/>
                </a:solidFill>
              </a:defRPr>
            </a:lvl1pPr>
          </a:lstStyle>
          <a:p>
            <a:r>
              <a:rPr lang="en-US" smtClean="0"/>
              <a:t>Oracle Confidential – Internal</a:t>
            </a:r>
            <a:endParaRPr lang="en-US" dirty="0"/>
          </a:p>
        </p:txBody>
      </p:sp>
      <p:sp>
        <p:nvSpPr>
          <p:cNvPr id="7" name="Slide Number Placeholder 6"/>
          <p:cNvSpPr>
            <a:spLocks noGrp="1"/>
          </p:cNvSpPr>
          <p:nvPr>
            <p:ph type="sldNum" sz="quarter" idx="12"/>
          </p:nvPr>
        </p:nvSpPr>
        <p:spPr>
          <a:xfrm>
            <a:off x="8459212" y="6556248"/>
            <a:ext cx="286320" cy="182880"/>
          </a:xfrm>
          <a:prstGeom prst="rect">
            <a:avLst/>
          </a:prstGeom>
        </p:spPr>
        <p:txBody>
          <a:bodyPr/>
          <a:lstStyle>
            <a:lvl1pPr>
              <a:defRPr>
                <a:solidFill>
                  <a:srgbClr val="5F5F5F"/>
                </a:solidFill>
              </a:defRPr>
            </a:lvl1pPr>
          </a:lstStyle>
          <a:p>
            <a:fld id="{C51EAA63-D034-42AE-91FA-B13B9518C7BE}" type="slidenum">
              <a:rPr lang="en-US" smtClean="0"/>
              <a:pPr/>
              <a:t>‹#›</a:t>
            </a:fld>
            <a:endParaRPr lang="en-US" dirty="0"/>
          </a:p>
        </p:txBody>
      </p:sp>
      <p:sp>
        <p:nvSpPr>
          <p:cNvPr id="22" name="Text Placeholder 12"/>
          <p:cNvSpPr>
            <a:spLocks noGrp="1"/>
          </p:cNvSpPr>
          <p:nvPr>
            <p:ph type="body" sz="quarter" idx="13" hasCustomPrompt="1"/>
          </p:nvPr>
        </p:nvSpPr>
        <p:spPr>
          <a:xfrm>
            <a:off x="570457" y="2666999"/>
            <a:ext cx="3772883" cy="1960881"/>
          </a:xfrm>
        </p:spPr>
        <p:txBody>
          <a:bodyPr>
            <a:noAutofit/>
          </a:bodyPr>
          <a:lstStyle>
            <a:lvl1pPr marL="1588" indent="0">
              <a:spcBef>
                <a:spcPts val="0"/>
              </a:spcBef>
              <a:buFontTx/>
              <a:buNone/>
              <a:defRPr sz="2800" baseline="0"/>
            </a:lvl1pPr>
            <a:lvl2pPr marL="1588" indent="0">
              <a:buFontTx/>
              <a:buNone/>
              <a:defRPr sz="2400"/>
            </a:lvl2pPr>
            <a:lvl3pPr marL="1588" indent="0">
              <a:buFontTx/>
              <a:buNone/>
              <a:defRPr sz="2400"/>
            </a:lvl3pPr>
            <a:lvl4pPr marL="1588" indent="0">
              <a:buFontTx/>
              <a:buNone/>
              <a:defRPr sz="2400"/>
            </a:lvl4pPr>
            <a:lvl5pPr marL="1588" indent="0">
              <a:buFontTx/>
              <a:buNone/>
              <a:defRPr sz="2400"/>
            </a:lvl5pPr>
            <a:lvl6pPr marL="1588" indent="0">
              <a:buFontTx/>
              <a:buNone/>
              <a:defRPr sz="2400"/>
            </a:lvl6pPr>
            <a:lvl7pPr marL="1588" indent="0">
              <a:buFontTx/>
              <a:buNone/>
              <a:defRPr sz="2400"/>
            </a:lvl7pPr>
            <a:lvl8pPr marL="1588" indent="0">
              <a:buFontTx/>
              <a:buNone/>
              <a:defRPr sz="2400"/>
            </a:lvl8pPr>
            <a:lvl9pPr marL="1588" indent="0">
              <a:buFontTx/>
              <a:buNone/>
              <a:defRPr sz="2400"/>
            </a:lvl9pPr>
          </a:lstStyle>
          <a:p>
            <a:pPr lvl="0"/>
            <a:r>
              <a:rPr dirty="0"/>
              <a:t>Click to add text</a:t>
            </a:r>
          </a:p>
        </p:txBody>
      </p:sp>
      <p:sp>
        <p:nvSpPr>
          <p:cNvPr id="3" name="Title 2"/>
          <p:cNvSpPr>
            <a:spLocks noGrp="1"/>
          </p:cNvSpPr>
          <p:nvPr>
            <p:ph type="title" hasCustomPrompt="1"/>
          </p:nvPr>
        </p:nvSpPr>
        <p:spPr>
          <a:xfrm>
            <a:off x="570457" y="609600"/>
            <a:ext cx="3772883" cy="2044700"/>
          </a:xfrm>
        </p:spPr>
        <p:txBody>
          <a:bodyPr/>
          <a:lstStyle>
            <a:lvl1pPr>
              <a:defRPr sz="13800" b="1"/>
            </a:lvl1pPr>
          </a:lstStyle>
          <a:p>
            <a:r>
              <a:rPr lang="en-US" dirty="0" smtClean="0"/>
              <a:t>XX</a:t>
            </a:r>
            <a:endParaRPr lang="en-US" dirty="0"/>
          </a:p>
        </p:txBody>
      </p:sp>
      <p:pic>
        <p:nvPicPr>
          <p:cNvPr id="15" name="Picture 14" descr="Oracle logo in white on red staging background" title="Oracle red badg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ltGray">
          <a:xfrm>
            <a:off x="398963" y="6263640"/>
            <a:ext cx="1217463" cy="594360"/>
          </a:xfrm>
          <a:prstGeom prst="rect">
            <a:avLst/>
          </a:prstGeom>
        </p:spPr>
      </p:pic>
      <p:sp>
        <p:nvSpPr>
          <p:cNvPr id="19" name="TextBox 18"/>
          <p:cNvSpPr txBox="1"/>
          <p:nvPr userDrawn="1"/>
        </p:nvSpPr>
        <p:spPr>
          <a:xfrm>
            <a:off x="4033555" y="6556248"/>
            <a:ext cx="2400925" cy="182880"/>
          </a:xfrm>
          <a:prstGeom prst="rect">
            <a:avLst/>
          </a:prstGeom>
          <a:noFill/>
        </p:spPr>
        <p:txBody>
          <a:bodyPr vert="horz" wrap="none" lIns="0" tIns="0" rIns="0" bIns="0" rtlCol="0" anchor="ctr" anchorCtr="0">
            <a:noAutofit/>
          </a:bodyPr>
          <a:lstStyle/>
          <a:p>
            <a:pPr algn="r"/>
            <a:r>
              <a:rPr sz="850" dirty="0">
                <a:solidFill>
                  <a:srgbClr val="5F5F5F"/>
                </a:solidFill>
              </a:rPr>
              <a:t>Copyright © </a:t>
            </a:r>
            <a:r>
              <a:rPr sz="850" dirty="0" smtClean="0">
                <a:solidFill>
                  <a:srgbClr val="5F5F5F"/>
                </a:solidFill>
              </a:rPr>
              <a:t>2014</a:t>
            </a:r>
            <a:r>
              <a:rPr lang="en-US" sz="850" dirty="0" smtClean="0">
                <a:solidFill>
                  <a:srgbClr val="5F5F5F"/>
                </a:solidFill>
              </a:rPr>
              <a:t>,</a:t>
            </a:r>
            <a:r>
              <a:rPr sz="850" dirty="0" smtClean="0">
                <a:solidFill>
                  <a:srgbClr val="5F5F5F"/>
                </a:solidFill>
              </a:rPr>
              <a:t> </a:t>
            </a:r>
            <a:r>
              <a:rPr sz="850" dirty="0">
                <a:solidFill>
                  <a:srgbClr val="5F5F5F"/>
                </a:solidFill>
              </a:rPr>
              <a:t>Oracle and/or its affiliates. All rights reserved.  </a:t>
            </a:r>
            <a:r>
              <a:rPr sz="850" dirty="0" smtClean="0">
                <a:solidFill>
                  <a:srgbClr val="5F5F5F"/>
                </a:solidFill>
              </a:rPr>
              <a:t>|</a:t>
            </a:r>
            <a:endParaRPr sz="850" dirty="0">
              <a:solidFill>
                <a:srgbClr val="5F5F5F"/>
              </a:solidFill>
            </a:endParaRPr>
          </a:p>
        </p:txBody>
      </p:sp>
    </p:spTree>
    <p:extLst>
      <p:ext uri="{BB962C8B-B14F-4D97-AF65-F5344CB8AC3E}">
        <p14:creationId xmlns:p14="http://schemas.microsoft.com/office/powerpoint/2010/main" val="274593622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Safe Harbor Front">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3" name="Footer Placeholder 2"/>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4" name="Slide Number Placeholder 3"/>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
        <p:nvSpPr>
          <p:cNvPr id="6" name="TextBox 5"/>
          <p:cNvSpPr txBox="1"/>
          <p:nvPr/>
        </p:nvSpPr>
        <p:spPr>
          <a:xfrm>
            <a:off x="398963" y="2152650"/>
            <a:ext cx="8346073" cy="2286000"/>
          </a:xfrm>
          <a:prstGeom prst="rect">
            <a:avLst/>
          </a:prstGeom>
          <a:noFill/>
        </p:spPr>
        <p:txBody>
          <a:bodyPr wrap="square" lIns="0" tIns="0" rIns="0" bIns="0" rtlCol="0" anchor="t">
            <a:noAutofit/>
          </a:bodyPr>
          <a:lstStyle/>
          <a:p>
            <a:pPr>
              <a:lnSpc>
                <a:spcPct val="114000"/>
              </a:lnSpc>
            </a:pPr>
            <a:r>
              <a:rPr lang="en-US" sz="2000" dirty="0" smtClean="0">
                <a:solidFill>
                  <a:srgbClr val="5F5F5F"/>
                </a:solidFill>
              </a:rPr>
              <a:t>The following is intended to provide some insight into a line of research in Oracle Labs. It is intended for information purposes only, and may not be incorporated into any contract. It is not a commitment to deliver any material, code, or functionality, and should not be relied upon in making purchasing decisions. Oracle reserves the right to alter its development plans and practices at any time, and the development, release, and timing of any features or functionality described in connection with any Oracle product or service remains at the sole discretion of Oracle.  Any views expressed in this presentation are my own and do not necessarily reflect the views of Oracle.</a:t>
            </a:r>
            <a:endParaRPr lang="en-US" sz="2800" dirty="0">
              <a:solidFill>
                <a:srgbClr val="5F5F5F"/>
              </a:solidFill>
            </a:endParaRPr>
          </a:p>
        </p:txBody>
      </p:sp>
    </p:spTree>
    <p:extLst>
      <p:ext uri="{BB962C8B-B14F-4D97-AF65-F5344CB8AC3E}">
        <p14:creationId xmlns:p14="http://schemas.microsoft.com/office/powerpoint/2010/main" val="26130257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Safe Harbor Bac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3" name="Footer Placeholder 2"/>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4" name="Slide Number Placeholder 3"/>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
        <p:nvSpPr>
          <p:cNvPr id="5" name="TextBox 4"/>
          <p:cNvSpPr txBox="1"/>
          <p:nvPr/>
        </p:nvSpPr>
        <p:spPr>
          <a:xfrm>
            <a:off x="398963" y="1371600"/>
            <a:ext cx="8346073" cy="889000"/>
          </a:xfrm>
          <a:prstGeom prst="rect">
            <a:avLst/>
          </a:prstGeom>
          <a:noFill/>
        </p:spPr>
        <p:txBody>
          <a:bodyPr wrap="none" lIns="0" tIns="0" rIns="0" bIns="0" rtlCol="0" anchor="b">
            <a:noAutofit/>
          </a:bodyPr>
          <a:lstStyle/>
          <a:p>
            <a:pPr>
              <a:lnSpc>
                <a:spcPct val="90000"/>
              </a:lnSpc>
            </a:pPr>
            <a:r>
              <a:rPr sz="3200" dirty="0">
                <a:solidFill>
                  <a:srgbClr val="5F5F5F"/>
                </a:solidFill>
              </a:rPr>
              <a:t>Safe Harbor Statement</a:t>
            </a:r>
          </a:p>
        </p:txBody>
      </p:sp>
      <p:sp>
        <p:nvSpPr>
          <p:cNvPr id="6" name="TextBox 5"/>
          <p:cNvSpPr txBox="1"/>
          <p:nvPr/>
        </p:nvSpPr>
        <p:spPr>
          <a:xfrm>
            <a:off x="398963" y="2514600"/>
            <a:ext cx="8346073" cy="2286000"/>
          </a:xfrm>
          <a:prstGeom prst="rect">
            <a:avLst/>
          </a:prstGeom>
          <a:noFill/>
        </p:spPr>
        <p:txBody>
          <a:bodyPr wrap="square" lIns="0" tIns="0" rIns="0" bIns="0" rtlCol="0" anchor="t">
            <a:noAutofit/>
          </a:bodyPr>
          <a:lstStyle/>
          <a:p>
            <a:pPr>
              <a:lnSpc>
                <a:spcPct val="90000"/>
              </a:lnSpc>
            </a:pPr>
            <a:r>
              <a:rPr sz="2400" dirty="0">
                <a:solidFill>
                  <a:srgbClr val="5F5F5F"/>
                </a:solidFill>
              </a:rPr>
              <a:t>The preceding is intended to outline our general product direction. It is intended for information purposes only, and may not be incorporated into any contract. It is not a commitment to deliver any material, code, or functionality, and should not be relied upon in making purchasing decisions. The development, release, and timing of any features or functionality described for Oracle’s products remains at the sole discretion of Oracle.</a:t>
            </a:r>
          </a:p>
        </p:txBody>
      </p:sp>
    </p:spTree>
    <p:extLst>
      <p:ext uri="{BB962C8B-B14F-4D97-AF65-F5344CB8AC3E}">
        <p14:creationId xmlns:p14="http://schemas.microsoft.com/office/powerpoint/2010/main" val="1427749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Positioning Statement">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3" name="Footer Placeholder 2"/>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4" name="Slide Number Placeholder 3"/>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grpSp>
        <p:nvGrpSpPr>
          <p:cNvPr id="3093" name="Group 3092" descr="&quot;Hardware and Software Engineered to work together&quot; tagline in red and black" title="Oracle corporate Tagline in color"/>
          <p:cNvGrpSpPr/>
          <p:nvPr userDrawn="1"/>
        </p:nvGrpSpPr>
        <p:grpSpPr bwMode="gray">
          <a:xfrm>
            <a:off x="2448563" y="2743200"/>
            <a:ext cx="4252829" cy="1081088"/>
            <a:chOff x="3263901" y="1227138"/>
            <a:chExt cx="5668962" cy="1081088"/>
          </a:xfrm>
        </p:grpSpPr>
        <p:sp>
          <p:nvSpPr>
            <p:cNvPr id="8" name="Rectangle 5"/>
            <p:cNvSpPr>
              <a:spLocks noChangeArrowheads="1"/>
            </p:cNvSpPr>
            <p:nvPr/>
          </p:nvSpPr>
          <p:spPr bwMode="gray">
            <a:xfrm>
              <a:off x="3997326" y="1855788"/>
              <a:ext cx="73025" cy="5080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9" name="Freeform 6"/>
            <p:cNvSpPr>
              <a:spLocks noEditPoints="1"/>
            </p:cNvSpPr>
            <p:nvPr/>
          </p:nvSpPr>
          <p:spPr bwMode="gray">
            <a:xfrm>
              <a:off x="4835526" y="1362075"/>
              <a:ext cx="238125" cy="317500"/>
            </a:xfrm>
            <a:custGeom>
              <a:avLst/>
              <a:gdLst>
                <a:gd name="T0" fmla="*/ 29 w 29"/>
                <a:gd name="T1" fmla="*/ 30 h 38"/>
                <a:gd name="T2" fmla="*/ 29 w 29"/>
                <a:gd name="T3" fmla="*/ 37 h 38"/>
                <a:gd name="T4" fmla="*/ 20 w 29"/>
                <a:gd name="T5" fmla="*/ 37 h 38"/>
                <a:gd name="T6" fmla="*/ 19 w 29"/>
                <a:gd name="T7" fmla="*/ 32 h 38"/>
                <a:gd name="T8" fmla="*/ 19 w 29"/>
                <a:gd name="T9" fmla="*/ 32 h 38"/>
                <a:gd name="T10" fmla="*/ 10 w 29"/>
                <a:gd name="T11" fmla="*/ 38 h 38"/>
                <a:gd name="T12" fmla="*/ 0 w 29"/>
                <a:gd name="T13" fmla="*/ 26 h 38"/>
                <a:gd name="T14" fmla="*/ 19 w 29"/>
                <a:gd name="T15" fmla="*/ 13 h 38"/>
                <a:gd name="T16" fmla="*/ 19 w 29"/>
                <a:gd name="T17" fmla="*/ 11 h 38"/>
                <a:gd name="T18" fmla="*/ 15 w 29"/>
                <a:gd name="T19" fmla="*/ 5 h 38"/>
                <a:gd name="T20" fmla="*/ 11 w 29"/>
                <a:gd name="T21" fmla="*/ 11 h 38"/>
                <a:gd name="T22" fmla="*/ 1 w 29"/>
                <a:gd name="T23" fmla="*/ 11 h 38"/>
                <a:gd name="T24" fmla="*/ 5 w 29"/>
                <a:gd name="T25" fmla="*/ 2 h 38"/>
                <a:gd name="T26" fmla="*/ 14 w 29"/>
                <a:gd name="T27" fmla="*/ 0 h 38"/>
                <a:gd name="T28" fmla="*/ 29 w 29"/>
                <a:gd name="T29" fmla="*/ 12 h 38"/>
                <a:gd name="T30" fmla="*/ 29 w 29"/>
                <a:gd name="T31" fmla="*/ 30 h 38"/>
                <a:gd name="T32" fmla="*/ 10 w 29"/>
                <a:gd name="T33" fmla="*/ 26 h 38"/>
                <a:gd name="T34" fmla="*/ 14 w 29"/>
                <a:gd name="T35" fmla="*/ 31 h 38"/>
                <a:gd name="T36" fmla="*/ 19 w 29"/>
                <a:gd name="T37" fmla="*/ 19 h 38"/>
                <a:gd name="T38" fmla="*/ 10 w 29"/>
                <a:gd name="T39"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9" h="38">
                  <a:moveTo>
                    <a:pt x="29" y="30"/>
                  </a:moveTo>
                  <a:cubicBezTo>
                    <a:pt x="29" y="32"/>
                    <a:pt x="29" y="35"/>
                    <a:pt x="29" y="37"/>
                  </a:cubicBezTo>
                  <a:cubicBezTo>
                    <a:pt x="20" y="37"/>
                    <a:pt x="20" y="37"/>
                    <a:pt x="20" y="37"/>
                  </a:cubicBezTo>
                  <a:cubicBezTo>
                    <a:pt x="19" y="32"/>
                    <a:pt x="19" y="32"/>
                    <a:pt x="19" y="32"/>
                  </a:cubicBezTo>
                  <a:cubicBezTo>
                    <a:pt x="19" y="32"/>
                    <a:pt x="19" y="32"/>
                    <a:pt x="19" y="32"/>
                  </a:cubicBezTo>
                  <a:cubicBezTo>
                    <a:pt x="17" y="36"/>
                    <a:pt x="14" y="38"/>
                    <a:pt x="10" y="38"/>
                  </a:cubicBezTo>
                  <a:cubicBezTo>
                    <a:pt x="2" y="38"/>
                    <a:pt x="0" y="32"/>
                    <a:pt x="0" y="26"/>
                  </a:cubicBezTo>
                  <a:cubicBezTo>
                    <a:pt x="0" y="14"/>
                    <a:pt x="9" y="13"/>
                    <a:pt x="19" y="13"/>
                  </a:cubicBezTo>
                  <a:cubicBezTo>
                    <a:pt x="19" y="11"/>
                    <a:pt x="19" y="11"/>
                    <a:pt x="19" y="11"/>
                  </a:cubicBezTo>
                  <a:cubicBezTo>
                    <a:pt x="19" y="8"/>
                    <a:pt x="18" y="5"/>
                    <a:pt x="15" y="5"/>
                  </a:cubicBezTo>
                  <a:cubicBezTo>
                    <a:pt x="11" y="5"/>
                    <a:pt x="11" y="8"/>
                    <a:pt x="11" y="11"/>
                  </a:cubicBezTo>
                  <a:cubicBezTo>
                    <a:pt x="1" y="11"/>
                    <a:pt x="1" y="11"/>
                    <a:pt x="1" y="11"/>
                  </a:cubicBezTo>
                  <a:cubicBezTo>
                    <a:pt x="1" y="6"/>
                    <a:pt x="2" y="4"/>
                    <a:pt x="5" y="2"/>
                  </a:cubicBezTo>
                  <a:cubicBezTo>
                    <a:pt x="7" y="0"/>
                    <a:pt x="10" y="0"/>
                    <a:pt x="14" y="0"/>
                  </a:cubicBezTo>
                  <a:cubicBezTo>
                    <a:pt x="27" y="0"/>
                    <a:pt x="29" y="5"/>
                    <a:pt x="29" y="12"/>
                  </a:cubicBezTo>
                  <a:lnTo>
                    <a:pt x="29" y="30"/>
                  </a:lnTo>
                  <a:close/>
                  <a:moveTo>
                    <a:pt x="10" y="26"/>
                  </a:moveTo>
                  <a:cubicBezTo>
                    <a:pt x="10" y="28"/>
                    <a:pt x="10" y="31"/>
                    <a:pt x="14" y="31"/>
                  </a:cubicBezTo>
                  <a:cubicBezTo>
                    <a:pt x="20" y="31"/>
                    <a:pt x="19" y="23"/>
                    <a:pt x="19" y="19"/>
                  </a:cubicBezTo>
                  <a:cubicBezTo>
                    <a:pt x="14" y="19"/>
                    <a:pt x="10" y="19"/>
                    <a:pt x="10" y="26"/>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10" name="Freeform 7"/>
            <p:cNvSpPr>
              <a:spLocks/>
            </p:cNvSpPr>
            <p:nvPr/>
          </p:nvSpPr>
          <p:spPr bwMode="gray">
            <a:xfrm>
              <a:off x="3263901" y="1236663"/>
              <a:ext cx="288925" cy="434975"/>
            </a:xfrm>
            <a:custGeom>
              <a:avLst/>
              <a:gdLst>
                <a:gd name="T0" fmla="*/ 125 w 182"/>
                <a:gd name="T1" fmla="*/ 110 h 274"/>
                <a:gd name="T2" fmla="*/ 125 w 182"/>
                <a:gd name="T3" fmla="*/ 0 h 274"/>
                <a:gd name="T4" fmla="*/ 182 w 182"/>
                <a:gd name="T5" fmla="*/ 0 h 274"/>
                <a:gd name="T6" fmla="*/ 182 w 182"/>
                <a:gd name="T7" fmla="*/ 274 h 274"/>
                <a:gd name="T8" fmla="*/ 125 w 182"/>
                <a:gd name="T9" fmla="*/ 274 h 274"/>
                <a:gd name="T10" fmla="*/ 125 w 182"/>
                <a:gd name="T11" fmla="*/ 153 h 274"/>
                <a:gd name="T12" fmla="*/ 57 w 182"/>
                <a:gd name="T13" fmla="*/ 153 h 274"/>
                <a:gd name="T14" fmla="*/ 57 w 182"/>
                <a:gd name="T15" fmla="*/ 274 h 274"/>
                <a:gd name="T16" fmla="*/ 0 w 182"/>
                <a:gd name="T17" fmla="*/ 274 h 274"/>
                <a:gd name="T18" fmla="*/ 0 w 182"/>
                <a:gd name="T19" fmla="*/ 0 h 274"/>
                <a:gd name="T20" fmla="*/ 57 w 182"/>
                <a:gd name="T21" fmla="*/ 0 h 274"/>
                <a:gd name="T22" fmla="*/ 57 w 182"/>
                <a:gd name="T23" fmla="*/ 110 h 274"/>
                <a:gd name="T24" fmla="*/ 125 w 182"/>
                <a:gd name="T25" fmla="*/ 110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2" h="274">
                  <a:moveTo>
                    <a:pt x="125" y="110"/>
                  </a:moveTo>
                  <a:lnTo>
                    <a:pt x="125" y="0"/>
                  </a:lnTo>
                  <a:lnTo>
                    <a:pt x="182" y="0"/>
                  </a:lnTo>
                  <a:lnTo>
                    <a:pt x="182" y="274"/>
                  </a:lnTo>
                  <a:lnTo>
                    <a:pt x="125" y="274"/>
                  </a:lnTo>
                  <a:lnTo>
                    <a:pt x="125" y="153"/>
                  </a:lnTo>
                  <a:lnTo>
                    <a:pt x="57" y="153"/>
                  </a:lnTo>
                  <a:lnTo>
                    <a:pt x="57" y="274"/>
                  </a:lnTo>
                  <a:lnTo>
                    <a:pt x="0" y="274"/>
                  </a:lnTo>
                  <a:lnTo>
                    <a:pt x="0" y="0"/>
                  </a:lnTo>
                  <a:lnTo>
                    <a:pt x="57" y="0"/>
                  </a:lnTo>
                  <a:lnTo>
                    <a:pt x="57" y="110"/>
                  </a:lnTo>
                  <a:lnTo>
                    <a:pt x="125" y="11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11" name="Freeform 8"/>
            <p:cNvSpPr>
              <a:spLocks noEditPoints="1"/>
            </p:cNvSpPr>
            <p:nvPr/>
          </p:nvSpPr>
          <p:spPr bwMode="gray">
            <a:xfrm>
              <a:off x="3602038" y="1362075"/>
              <a:ext cx="246063" cy="317500"/>
            </a:xfrm>
            <a:custGeom>
              <a:avLst/>
              <a:gdLst>
                <a:gd name="T0" fmla="*/ 29 w 30"/>
                <a:gd name="T1" fmla="*/ 30 h 38"/>
                <a:gd name="T2" fmla="*/ 30 w 30"/>
                <a:gd name="T3" fmla="*/ 37 h 38"/>
                <a:gd name="T4" fmla="*/ 20 w 30"/>
                <a:gd name="T5" fmla="*/ 37 h 38"/>
                <a:gd name="T6" fmla="*/ 20 w 30"/>
                <a:gd name="T7" fmla="*/ 32 h 38"/>
                <a:gd name="T8" fmla="*/ 19 w 30"/>
                <a:gd name="T9" fmla="*/ 32 h 38"/>
                <a:gd name="T10" fmla="*/ 10 w 30"/>
                <a:gd name="T11" fmla="*/ 38 h 38"/>
                <a:gd name="T12" fmla="*/ 0 w 30"/>
                <a:gd name="T13" fmla="*/ 26 h 38"/>
                <a:gd name="T14" fmla="*/ 19 w 30"/>
                <a:gd name="T15" fmla="*/ 13 h 38"/>
                <a:gd name="T16" fmla="*/ 19 w 30"/>
                <a:gd name="T17" fmla="*/ 11 h 38"/>
                <a:gd name="T18" fmla="*/ 15 w 30"/>
                <a:gd name="T19" fmla="*/ 5 h 38"/>
                <a:gd name="T20" fmla="*/ 11 w 30"/>
                <a:gd name="T21" fmla="*/ 11 h 38"/>
                <a:gd name="T22" fmla="*/ 1 w 30"/>
                <a:gd name="T23" fmla="*/ 11 h 38"/>
                <a:gd name="T24" fmla="*/ 5 w 30"/>
                <a:gd name="T25" fmla="*/ 2 h 38"/>
                <a:gd name="T26" fmla="*/ 14 w 30"/>
                <a:gd name="T27" fmla="*/ 0 h 38"/>
                <a:gd name="T28" fmla="*/ 29 w 30"/>
                <a:gd name="T29" fmla="*/ 12 h 38"/>
                <a:gd name="T30" fmla="*/ 29 w 30"/>
                <a:gd name="T31" fmla="*/ 30 h 38"/>
                <a:gd name="T32" fmla="*/ 10 w 30"/>
                <a:gd name="T33" fmla="*/ 26 h 38"/>
                <a:gd name="T34" fmla="*/ 14 w 30"/>
                <a:gd name="T35" fmla="*/ 31 h 38"/>
                <a:gd name="T36" fmla="*/ 19 w 30"/>
                <a:gd name="T37" fmla="*/ 19 h 38"/>
                <a:gd name="T38" fmla="*/ 10 w 30"/>
                <a:gd name="T39"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0" h="38">
                  <a:moveTo>
                    <a:pt x="29" y="30"/>
                  </a:moveTo>
                  <a:cubicBezTo>
                    <a:pt x="29" y="32"/>
                    <a:pt x="29" y="35"/>
                    <a:pt x="30" y="37"/>
                  </a:cubicBezTo>
                  <a:cubicBezTo>
                    <a:pt x="20" y="37"/>
                    <a:pt x="20" y="37"/>
                    <a:pt x="20" y="37"/>
                  </a:cubicBezTo>
                  <a:cubicBezTo>
                    <a:pt x="20" y="32"/>
                    <a:pt x="20" y="32"/>
                    <a:pt x="20" y="32"/>
                  </a:cubicBezTo>
                  <a:cubicBezTo>
                    <a:pt x="19" y="32"/>
                    <a:pt x="19" y="32"/>
                    <a:pt x="19" y="32"/>
                  </a:cubicBezTo>
                  <a:cubicBezTo>
                    <a:pt x="17" y="36"/>
                    <a:pt x="14" y="38"/>
                    <a:pt x="10" y="38"/>
                  </a:cubicBezTo>
                  <a:cubicBezTo>
                    <a:pt x="3" y="38"/>
                    <a:pt x="0" y="32"/>
                    <a:pt x="0" y="26"/>
                  </a:cubicBezTo>
                  <a:cubicBezTo>
                    <a:pt x="0" y="14"/>
                    <a:pt x="10" y="13"/>
                    <a:pt x="19" y="13"/>
                  </a:cubicBezTo>
                  <a:cubicBezTo>
                    <a:pt x="19" y="11"/>
                    <a:pt x="19" y="11"/>
                    <a:pt x="19" y="11"/>
                  </a:cubicBezTo>
                  <a:cubicBezTo>
                    <a:pt x="19" y="8"/>
                    <a:pt x="19" y="5"/>
                    <a:pt x="15" y="5"/>
                  </a:cubicBezTo>
                  <a:cubicBezTo>
                    <a:pt x="11" y="5"/>
                    <a:pt x="11" y="8"/>
                    <a:pt x="11" y="11"/>
                  </a:cubicBezTo>
                  <a:cubicBezTo>
                    <a:pt x="1" y="11"/>
                    <a:pt x="1" y="11"/>
                    <a:pt x="1" y="11"/>
                  </a:cubicBezTo>
                  <a:cubicBezTo>
                    <a:pt x="1" y="6"/>
                    <a:pt x="2" y="4"/>
                    <a:pt x="5" y="2"/>
                  </a:cubicBezTo>
                  <a:cubicBezTo>
                    <a:pt x="7" y="0"/>
                    <a:pt x="10" y="0"/>
                    <a:pt x="14" y="0"/>
                  </a:cubicBezTo>
                  <a:cubicBezTo>
                    <a:pt x="27" y="0"/>
                    <a:pt x="29" y="5"/>
                    <a:pt x="29" y="12"/>
                  </a:cubicBezTo>
                  <a:lnTo>
                    <a:pt x="29" y="30"/>
                  </a:lnTo>
                  <a:close/>
                  <a:moveTo>
                    <a:pt x="10" y="26"/>
                  </a:moveTo>
                  <a:cubicBezTo>
                    <a:pt x="10" y="28"/>
                    <a:pt x="11" y="31"/>
                    <a:pt x="14" y="31"/>
                  </a:cubicBezTo>
                  <a:cubicBezTo>
                    <a:pt x="20" y="31"/>
                    <a:pt x="19" y="23"/>
                    <a:pt x="19" y="19"/>
                  </a:cubicBezTo>
                  <a:cubicBezTo>
                    <a:pt x="14" y="19"/>
                    <a:pt x="10" y="19"/>
                    <a:pt x="10" y="26"/>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12" name="Freeform 9"/>
            <p:cNvSpPr>
              <a:spLocks/>
            </p:cNvSpPr>
            <p:nvPr/>
          </p:nvSpPr>
          <p:spPr bwMode="gray">
            <a:xfrm>
              <a:off x="3897313" y="1362075"/>
              <a:ext cx="165100" cy="309563"/>
            </a:xfrm>
            <a:custGeom>
              <a:avLst/>
              <a:gdLst>
                <a:gd name="T0" fmla="*/ 10 w 20"/>
                <a:gd name="T1" fmla="*/ 0 h 37"/>
                <a:gd name="T2" fmla="*/ 10 w 20"/>
                <a:gd name="T3" fmla="*/ 5 h 37"/>
                <a:gd name="T4" fmla="*/ 10 w 20"/>
                <a:gd name="T5" fmla="*/ 5 h 37"/>
                <a:gd name="T6" fmla="*/ 20 w 20"/>
                <a:gd name="T7" fmla="*/ 0 h 37"/>
                <a:gd name="T8" fmla="*/ 20 w 20"/>
                <a:gd name="T9" fmla="*/ 9 h 37"/>
                <a:gd name="T10" fmla="*/ 10 w 20"/>
                <a:gd name="T11" fmla="*/ 17 h 37"/>
                <a:gd name="T12" fmla="*/ 10 w 20"/>
                <a:gd name="T13" fmla="*/ 37 h 37"/>
                <a:gd name="T14" fmla="*/ 0 w 20"/>
                <a:gd name="T15" fmla="*/ 37 h 37"/>
                <a:gd name="T16" fmla="*/ 0 w 20"/>
                <a:gd name="T17" fmla="*/ 0 h 37"/>
                <a:gd name="T18" fmla="*/ 10 w 20"/>
                <a:gd name="T19"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 h="37">
                  <a:moveTo>
                    <a:pt x="10" y="0"/>
                  </a:moveTo>
                  <a:cubicBezTo>
                    <a:pt x="10" y="5"/>
                    <a:pt x="10" y="5"/>
                    <a:pt x="10" y="5"/>
                  </a:cubicBezTo>
                  <a:cubicBezTo>
                    <a:pt x="10" y="5"/>
                    <a:pt x="10" y="5"/>
                    <a:pt x="10" y="5"/>
                  </a:cubicBezTo>
                  <a:cubicBezTo>
                    <a:pt x="12" y="1"/>
                    <a:pt x="15" y="0"/>
                    <a:pt x="20" y="0"/>
                  </a:cubicBezTo>
                  <a:cubicBezTo>
                    <a:pt x="20" y="9"/>
                    <a:pt x="20" y="9"/>
                    <a:pt x="20" y="9"/>
                  </a:cubicBezTo>
                  <a:cubicBezTo>
                    <a:pt x="11" y="8"/>
                    <a:pt x="10" y="13"/>
                    <a:pt x="10" y="17"/>
                  </a:cubicBezTo>
                  <a:cubicBezTo>
                    <a:pt x="10" y="37"/>
                    <a:pt x="10" y="37"/>
                    <a:pt x="10" y="37"/>
                  </a:cubicBezTo>
                  <a:cubicBezTo>
                    <a:pt x="0" y="37"/>
                    <a:pt x="0" y="37"/>
                    <a:pt x="0" y="37"/>
                  </a:cubicBezTo>
                  <a:cubicBezTo>
                    <a:pt x="0" y="0"/>
                    <a:pt x="0" y="0"/>
                    <a:pt x="0" y="0"/>
                  </a:cubicBezTo>
                  <a:lnTo>
                    <a:pt x="1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13" name="Freeform 10"/>
            <p:cNvSpPr>
              <a:spLocks/>
            </p:cNvSpPr>
            <p:nvPr/>
          </p:nvSpPr>
          <p:spPr bwMode="gray">
            <a:xfrm>
              <a:off x="4367213" y="1362075"/>
              <a:ext cx="444500" cy="309563"/>
            </a:xfrm>
            <a:custGeom>
              <a:avLst/>
              <a:gdLst>
                <a:gd name="T0" fmla="*/ 0 w 280"/>
                <a:gd name="T1" fmla="*/ 0 h 195"/>
                <a:gd name="T2" fmla="*/ 52 w 280"/>
                <a:gd name="T3" fmla="*/ 0 h 195"/>
                <a:gd name="T4" fmla="*/ 77 w 280"/>
                <a:gd name="T5" fmla="*/ 148 h 195"/>
                <a:gd name="T6" fmla="*/ 77 w 280"/>
                <a:gd name="T7" fmla="*/ 148 h 195"/>
                <a:gd name="T8" fmla="*/ 114 w 280"/>
                <a:gd name="T9" fmla="*/ 0 h 195"/>
                <a:gd name="T10" fmla="*/ 171 w 280"/>
                <a:gd name="T11" fmla="*/ 0 h 195"/>
                <a:gd name="T12" fmla="*/ 202 w 280"/>
                <a:gd name="T13" fmla="*/ 148 h 195"/>
                <a:gd name="T14" fmla="*/ 202 w 280"/>
                <a:gd name="T15" fmla="*/ 148 h 195"/>
                <a:gd name="T16" fmla="*/ 233 w 280"/>
                <a:gd name="T17" fmla="*/ 0 h 195"/>
                <a:gd name="T18" fmla="*/ 280 w 280"/>
                <a:gd name="T19" fmla="*/ 0 h 195"/>
                <a:gd name="T20" fmla="*/ 233 w 280"/>
                <a:gd name="T21" fmla="*/ 195 h 195"/>
                <a:gd name="T22" fmla="*/ 176 w 280"/>
                <a:gd name="T23" fmla="*/ 195 h 195"/>
                <a:gd name="T24" fmla="*/ 140 w 280"/>
                <a:gd name="T25" fmla="*/ 63 h 195"/>
                <a:gd name="T26" fmla="*/ 140 w 280"/>
                <a:gd name="T27" fmla="*/ 63 h 195"/>
                <a:gd name="T28" fmla="*/ 103 w 280"/>
                <a:gd name="T29" fmla="*/ 195 h 195"/>
                <a:gd name="T30" fmla="*/ 46 w 280"/>
                <a:gd name="T31" fmla="*/ 195 h 195"/>
                <a:gd name="T32" fmla="*/ 0 w 280"/>
                <a:gd name="T33" fmla="*/ 0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0" h="195">
                  <a:moveTo>
                    <a:pt x="0" y="0"/>
                  </a:moveTo>
                  <a:lnTo>
                    <a:pt x="52" y="0"/>
                  </a:lnTo>
                  <a:lnTo>
                    <a:pt x="77" y="148"/>
                  </a:lnTo>
                  <a:lnTo>
                    <a:pt x="77" y="148"/>
                  </a:lnTo>
                  <a:lnTo>
                    <a:pt x="114" y="0"/>
                  </a:lnTo>
                  <a:lnTo>
                    <a:pt x="171" y="0"/>
                  </a:lnTo>
                  <a:lnTo>
                    <a:pt x="202" y="148"/>
                  </a:lnTo>
                  <a:lnTo>
                    <a:pt x="202" y="148"/>
                  </a:lnTo>
                  <a:lnTo>
                    <a:pt x="233" y="0"/>
                  </a:lnTo>
                  <a:lnTo>
                    <a:pt x="280" y="0"/>
                  </a:lnTo>
                  <a:lnTo>
                    <a:pt x="233" y="195"/>
                  </a:lnTo>
                  <a:lnTo>
                    <a:pt x="176" y="195"/>
                  </a:lnTo>
                  <a:lnTo>
                    <a:pt x="140" y="63"/>
                  </a:lnTo>
                  <a:lnTo>
                    <a:pt x="140" y="63"/>
                  </a:lnTo>
                  <a:lnTo>
                    <a:pt x="103" y="195"/>
                  </a:lnTo>
                  <a:lnTo>
                    <a:pt x="46" y="195"/>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14" name="Freeform 11"/>
            <p:cNvSpPr>
              <a:spLocks/>
            </p:cNvSpPr>
            <p:nvPr/>
          </p:nvSpPr>
          <p:spPr bwMode="gray">
            <a:xfrm>
              <a:off x="5132388" y="1362075"/>
              <a:ext cx="155575" cy="309563"/>
            </a:xfrm>
            <a:custGeom>
              <a:avLst/>
              <a:gdLst>
                <a:gd name="T0" fmla="*/ 10 w 19"/>
                <a:gd name="T1" fmla="*/ 0 h 37"/>
                <a:gd name="T2" fmla="*/ 10 w 19"/>
                <a:gd name="T3" fmla="*/ 5 h 37"/>
                <a:gd name="T4" fmla="*/ 10 w 19"/>
                <a:gd name="T5" fmla="*/ 5 h 37"/>
                <a:gd name="T6" fmla="*/ 19 w 19"/>
                <a:gd name="T7" fmla="*/ 0 h 37"/>
                <a:gd name="T8" fmla="*/ 19 w 19"/>
                <a:gd name="T9" fmla="*/ 9 h 37"/>
                <a:gd name="T10" fmla="*/ 10 w 19"/>
                <a:gd name="T11" fmla="*/ 17 h 37"/>
                <a:gd name="T12" fmla="*/ 10 w 19"/>
                <a:gd name="T13" fmla="*/ 37 h 37"/>
                <a:gd name="T14" fmla="*/ 0 w 19"/>
                <a:gd name="T15" fmla="*/ 37 h 37"/>
                <a:gd name="T16" fmla="*/ 0 w 19"/>
                <a:gd name="T17" fmla="*/ 0 h 37"/>
                <a:gd name="T18" fmla="*/ 10 w 19"/>
                <a:gd name="T19"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37">
                  <a:moveTo>
                    <a:pt x="10" y="0"/>
                  </a:moveTo>
                  <a:cubicBezTo>
                    <a:pt x="10" y="5"/>
                    <a:pt x="10" y="5"/>
                    <a:pt x="10" y="5"/>
                  </a:cubicBezTo>
                  <a:cubicBezTo>
                    <a:pt x="10" y="5"/>
                    <a:pt x="10" y="5"/>
                    <a:pt x="10" y="5"/>
                  </a:cubicBezTo>
                  <a:cubicBezTo>
                    <a:pt x="12" y="1"/>
                    <a:pt x="15" y="0"/>
                    <a:pt x="19" y="0"/>
                  </a:cubicBezTo>
                  <a:cubicBezTo>
                    <a:pt x="19" y="9"/>
                    <a:pt x="19" y="9"/>
                    <a:pt x="19" y="9"/>
                  </a:cubicBezTo>
                  <a:cubicBezTo>
                    <a:pt x="10" y="8"/>
                    <a:pt x="10" y="13"/>
                    <a:pt x="10" y="17"/>
                  </a:cubicBezTo>
                  <a:cubicBezTo>
                    <a:pt x="10" y="37"/>
                    <a:pt x="10" y="37"/>
                    <a:pt x="10" y="37"/>
                  </a:cubicBezTo>
                  <a:cubicBezTo>
                    <a:pt x="0" y="37"/>
                    <a:pt x="0" y="37"/>
                    <a:pt x="0" y="37"/>
                  </a:cubicBezTo>
                  <a:cubicBezTo>
                    <a:pt x="0" y="0"/>
                    <a:pt x="0" y="0"/>
                    <a:pt x="0" y="0"/>
                  </a:cubicBezTo>
                  <a:lnTo>
                    <a:pt x="1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15" name="Freeform 12"/>
            <p:cNvSpPr>
              <a:spLocks noEditPoints="1"/>
            </p:cNvSpPr>
            <p:nvPr/>
          </p:nvSpPr>
          <p:spPr bwMode="gray">
            <a:xfrm>
              <a:off x="5321301" y="1362075"/>
              <a:ext cx="246063" cy="317500"/>
            </a:xfrm>
            <a:custGeom>
              <a:avLst/>
              <a:gdLst>
                <a:gd name="T0" fmla="*/ 10 w 30"/>
                <a:gd name="T1" fmla="*/ 20 h 38"/>
                <a:gd name="T2" fmla="*/ 15 w 30"/>
                <a:gd name="T3" fmla="*/ 31 h 38"/>
                <a:gd name="T4" fmla="*/ 19 w 30"/>
                <a:gd name="T5" fmla="*/ 25 h 38"/>
                <a:gd name="T6" fmla="*/ 30 w 30"/>
                <a:gd name="T7" fmla="*/ 25 h 38"/>
                <a:gd name="T8" fmla="*/ 26 w 30"/>
                <a:gd name="T9" fmla="*/ 34 h 38"/>
                <a:gd name="T10" fmla="*/ 15 w 30"/>
                <a:gd name="T11" fmla="*/ 38 h 38"/>
                <a:gd name="T12" fmla="*/ 0 w 30"/>
                <a:gd name="T13" fmla="*/ 18 h 38"/>
                <a:gd name="T14" fmla="*/ 15 w 30"/>
                <a:gd name="T15" fmla="*/ 0 h 38"/>
                <a:gd name="T16" fmla="*/ 30 w 30"/>
                <a:gd name="T17" fmla="*/ 20 h 38"/>
                <a:gd name="T18" fmla="*/ 10 w 30"/>
                <a:gd name="T19" fmla="*/ 20 h 38"/>
                <a:gd name="T20" fmla="*/ 20 w 30"/>
                <a:gd name="T21" fmla="*/ 15 h 38"/>
                <a:gd name="T22" fmla="*/ 15 w 30"/>
                <a:gd name="T23" fmla="*/ 6 h 38"/>
                <a:gd name="T24" fmla="*/ 10 w 30"/>
                <a:gd name="T25" fmla="*/ 15 h 38"/>
                <a:gd name="T26" fmla="*/ 20 w 30"/>
                <a:gd name="T27" fmla="*/ 15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0" h="38">
                  <a:moveTo>
                    <a:pt x="10" y="20"/>
                  </a:moveTo>
                  <a:cubicBezTo>
                    <a:pt x="10" y="25"/>
                    <a:pt x="11" y="31"/>
                    <a:pt x="15" y="31"/>
                  </a:cubicBezTo>
                  <a:cubicBezTo>
                    <a:pt x="19" y="31"/>
                    <a:pt x="19" y="28"/>
                    <a:pt x="19" y="25"/>
                  </a:cubicBezTo>
                  <a:cubicBezTo>
                    <a:pt x="30" y="25"/>
                    <a:pt x="30" y="25"/>
                    <a:pt x="30" y="25"/>
                  </a:cubicBezTo>
                  <a:cubicBezTo>
                    <a:pt x="30" y="29"/>
                    <a:pt x="28" y="32"/>
                    <a:pt x="26" y="34"/>
                  </a:cubicBezTo>
                  <a:cubicBezTo>
                    <a:pt x="24" y="36"/>
                    <a:pt x="20" y="38"/>
                    <a:pt x="15" y="38"/>
                  </a:cubicBezTo>
                  <a:cubicBezTo>
                    <a:pt x="2" y="38"/>
                    <a:pt x="0" y="30"/>
                    <a:pt x="0" y="18"/>
                  </a:cubicBezTo>
                  <a:cubicBezTo>
                    <a:pt x="0" y="8"/>
                    <a:pt x="2" y="0"/>
                    <a:pt x="15" y="0"/>
                  </a:cubicBezTo>
                  <a:cubicBezTo>
                    <a:pt x="29" y="0"/>
                    <a:pt x="30" y="8"/>
                    <a:pt x="30" y="20"/>
                  </a:cubicBezTo>
                  <a:lnTo>
                    <a:pt x="10" y="20"/>
                  </a:lnTo>
                  <a:close/>
                  <a:moveTo>
                    <a:pt x="20" y="15"/>
                  </a:moveTo>
                  <a:cubicBezTo>
                    <a:pt x="20" y="11"/>
                    <a:pt x="20" y="6"/>
                    <a:pt x="15" y="6"/>
                  </a:cubicBezTo>
                  <a:cubicBezTo>
                    <a:pt x="10" y="6"/>
                    <a:pt x="10" y="11"/>
                    <a:pt x="10" y="15"/>
                  </a:cubicBezTo>
                  <a:lnTo>
                    <a:pt x="20" y="15"/>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16" name="Freeform 13"/>
            <p:cNvSpPr>
              <a:spLocks noEditPoints="1"/>
            </p:cNvSpPr>
            <p:nvPr/>
          </p:nvSpPr>
          <p:spPr bwMode="gray">
            <a:xfrm>
              <a:off x="5748338" y="1362075"/>
              <a:ext cx="247650" cy="317500"/>
            </a:xfrm>
            <a:custGeom>
              <a:avLst/>
              <a:gdLst>
                <a:gd name="T0" fmla="*/ 29 w 30"/>
                <a:gd name="T1" fmla="*/ 30 h 38"/>
                <a:gd name="T2" fmla="*/ 30 w 30"/>
                <a:gd name="T3" fmla="*/ 37 h 38"/>
                <a:gd name="T4" fmla="*/ 20 w 30"/>
                <a:gd name="T5" fmla="*/ 37 h 38"/>
                <a:gd name="T6" fmla="*/ 20 w 30"/>
                <a:gd name="T7" fmla="*/ 32 h 38"/>
                <a:gd name="T8" fmla="*/ 20 w 30"/>
                <a:gd name="T9" fmla="*/ 32 h 38"/>
                <a:gd name="T10" fmla="*/ 10 w 30"/>
                <a:gd name="T11" fmla="*/ 38 h 38"/>
                <a:gd name="T12" fmla="*/ 0 w 30"/>
                <a:gd name="T13" fmla="*/ 26 h 38"/>
                <a:gd name="T14" fmla="*/ 19 w 30"/>
                <a:gd name="T15" fmla="*/ 13 h 38"/>
                <a:gd name="T16" fmla="*/ 19 w 30"/>
                <a:gd name="T17" fmla="*/ 11 h 38"/>
                <a:gd name="T18" fmla="*/ 15 w 30"/>
                <a:gd name="T19" fmla="*/ 5 h 38"/>
                <a:gd name="T20" fmla="*/ 11 w 30"/>
                <a:gd name="T21" fmla="*/ 11 h 38"/>
                <a:gd name="T22" fmla="*/ 1 w 30"/>
                <a:gd name="T23" fmla="*/ 11 h 38"/>
                <a:gd name="T24" fmla="*/ 5 w 30"/>
                <a:gd name="T25" fmla="*/ 2 h 38"/>
                <a:gd name="T26" fmla="*/ 15 w 30"/>
                <a:gd name="T27" fmla="*/ 0 h 38"/>
                <a:gd name="T28" fmla="*/ 29 w 30"/>
                <a:gd name="T29" fmla="*/ 12 h 38"/>
                <a:gd name="T30" fmla="*/ 29 w 30"/>
                <a:gd name="T31" fmla="*/ 30 h 38"/>
                <a:gd name="T32" fmla="*/ 10 w 30"/>
                <a:gd name="T33" fmla="*/ 26 h 38"/>
                <a:gd name="T34" fmla="*/ 14 w 30"/>
                <a:gd name="T35" fmla="*/ 31 h 38"/>
                <a:gd name="T36" fmla="*/ 19 w 30"/>
                <a:gd name="T37" fmla="*/ 19 h 38"/>
                <a:gd name="T38" fmla="*/ 10 w 30"/>
                <a:gd name="T39"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0" h="38">
                  <a:moveTo>
                    <a:pt x="29" y="30"/>
                  </a:moveTo>
                  <a:cubicBezTo>
                    <a:pt x="29" y="32"/>
                    <a:pt x="29" y="35"/>
                    <a:pt x="30" y="37"/>
                  </a:cubicBezTo>
                  <a:cubicBezTo>
                    <a:pt x="20" y="37"/>
                    <a:pt x="20" y="37"/>
                    <a:pt x="20" y="37"/>
                  </a:cubicBezTo>
                  <a:cubicBezTo>
                    <a:pt x="20" y="32"/>
                    <a:pt x="20" y="32"/>
                    <a:pt x="20" y="32"/>
                  </a:cubicBezTo>
                  <a:cubicBezTo>
                    <a:pt x="20" y="32"/>
                    <a:pt x="20" y="32"/>
                    <a:pt x="20" y="32"/>
                  </a:cubicBezTo>
                  <a:cubicBezTo>
                    <a:pt x="17" y="36"/>
                    <a:pt x="14" y="38"/>
                    <a:pt x="10" y="38"/>
                  </a:cubicBezTo>
                  <a:cubicBezTo>
                    <a:pt x="3" y="38"/>
                    <a:pt x="0" y="32"/>
                    <a:pt x="0" y="26"/>
                  </a:cubicBezTo>
                  <a:cubicBezTo>
                    <a:pt x="0" y="14"/>
                    <a:pt x="10" y="13"/>
                    <a:pt x="19" y="13"/>
                  </a:cubicBezTo>
                  <a:cubicBezTo>
                    <a:pt x="19" y="11"/>
                    <a:pt x="19" y="11"/>
                    <a:pt x="19" y="11"/>
                  </a:cubicBezTo>
                  <a:cubicBezTo>
                    <a:pt x="19" y="8"/>
                    <a:pt x="19" y="5"/>
                    <a:pt x="15" y="5"/>
                  </a:cubicBezTo>
                  <a:cubicBezTo>
                    <a:pt x="11" y="5"/>
                    <a:pt x="11" y="8"/>
                    <a:pt x="11" y="11"/>
                  </a:cubicBezTo>
                  <a:cubicBezTo>
                    <a:pt x="1" y="11"/>
                    <a:pt x="1" y="11"/>
                    <a:pt x="1" y="11"/>
                  </a:cubicBezTo>
                  <a:cubicBezTo>
                    <a:pt x="1" y="6"/>
                    <a:pt x="3" y="4"/>
                    <a:pt x="5" y="2"/>
                  </a:cubicBezTo>
                  <a:cubicBezTo>
                    <a:pt x="7" y="0"/>
                    <a:pt x="11" y="0"/>
                    <a:pt x="15" y="0"/>
                  </a:cubicBezTo>
                  <a:cubicBezTo>
                    <a:pt x="28" y="0"/>
                    <a:pt x="29" y="5"/>
                    <a:pt x="29" y="12"/>
                  </a:cubicBezTo>
                  <a:lnTo>
                    <a:pt x="29" y="30"/>
                  </a:lnTo>
                  <a:close/>
                  <a:moveTo>
                    <a:pt x="10" y="26"/>
                  </a:moveTo>
                  <a:cubicBezTo>
                    <a:pt x="10" y="28"/>
                    <a:pt x="11" y="31"/>
                    <a:pt x="14" y="31"/>
                  </a:cubicBezTo>
                  <a:cubicBezTo>
                    <a:pt x="20" y="31"/>
                    <a:pt x="19" y="23"/>
                    <a:pt x="19" y="19"/>
                  </a:cubicBezTo>
                  <a:cubicBezTo>
                    <a:pt x="14" y="19"/>
                    <a:pt x="10" y="19"/>
                    <a:pt x="10" y="26"/>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17" name="Freeform 14"/>
            <p:cNvSpPr>
              <a:spLocks/>
            </p:cNvSpPr>
            <p:nvPr/>
          </p:nvSpPr>
          <p:spPr bwMode="gray">
            <a:xfrm>
              <a:off x="6045201" y="1362075"/>
              <a:ext cx="230188" cy="309563"/>
            </a:xfrm>
            <a:custGeom>
              <a:avLst/>
              <a:gdLst>
                <a:gd name="T0" fmla="*/ 11 w 28"/>
                <a:gd name="T1" fmla="*/ 4 h 37"/>
                <a:gd name="T2" fmla="*/ 11 w 28"/>
                <a:gd name="T3" fmla="*/ 4 h 37"/>
                <a:gd name="T4" fmla="*/ 14 w 28"/>
                <a:gd name="T5" fmla="*/ 1 h 37"/>
                <a:gd name="T6" fmla="*/ 19 w 28"/>
                <a:gd name="T7" fmla="*/ 0 h 37"/>
                <a:gd name="T8" fmla="*/ 28 w 28"/>
                <a:gd name="T9" fmla="*/ 8 h 37"/>
                <a:gd name="T10" fmla="*/ 28 w 28"/>
                <a:gd name="T11" fmla="*/ 37 h 37"/>
                <a:gd name="T12" fmla="*/ 18 w 28"/>
                <a:gd name="T13" fmla="*/ 37 h 37"/>
                <a:gd name="T14" fmla="*/ 18 w 28"/>
                <a:gd name="T15" fmla="*/ 12 h 37"/>
                <a:gd name="T16" fmla="*/ 14 w 28"/>
                <a:gd name="T17" fmla="*/ 6 h 37"/>
                <a:gd name="T18" fmla="*/ 11 w 28"/>
                <a:gd name="T19" fmla="*/ 12 h 37"/>
                <a:gd name="T20" fmla="*/ 11 w 28"/>
                <a:gd name="T21" fmla="*/ 37 h 37"/>
                <a:gd name="T22" fmla="*/ 0 w 28"/>
                <a:gd name="T23" fmla="*/ 37 h 37"/>
                <a:gd name="T24" fmla="*/ 0 w 28"/>
                <a:gd name="T25" fmla="*/ 0 h 37"/>
                <a:gd name="T26" fmla="*/ 11 w 28"/>
                <a:gd name="T27" fmla="*/ 0 h 37"/>
                <a:gd name="T28" fmla="*/ 11 w 28"/>
                <a:gd name="T29" fmla="*/ 4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 h="37">
                  <a:moveTo>
                    <a:pt x="11" y="4"/>
                  </a:moveTo>
                  <a:cubicBezTo>
                    <a:pt x="11" y="4"/>
                    <a:pt x="11" y="4"/>
                    <a:pt x="11" y="4"/>
                  </a:cubicBezTo>
                  <a:cubicBezTo>
                    <a:pt x="12" y="2"/>
                    <a:pt x="13" y="1"/>
                    <a:pt x="14" y="1"/>
                  </a:cubicBezTo>
                  <a:cubicBezTo>
                    <a:pt x="16" y="0"/>
                    <a:pt x="17" y="0"/>
                    <a:pt x="19" y="0"/>
                  </a:cubicBezTo>
                  <a:cubicBezTo>
                    <a:pt x="24" y="0"/>
                    <a:pt x="28" y="2"/>
                    <a:pt x="28" y="8"/>
                  </a:cubicBezTo>
                  <a:cubicBezTo>
                    <a:pt x="28" y="37"/>
                    <a:pt x="28" y="37"/>
                    <a:pt x="28" y="37"/>
                  </a:cubicBezTo>
                  <a:cubicBezTo>
                    <a:pt x="18" y="37"/>
                    <a:pt x="18" y="37"/>
                    <a:pt x="18" y="37"/>
                  </a:cubicBezTo>
                  <a:cubicBezTo>
                    <a:pt x="18" y="12"/>
                    <a:pt x="18" y="12"/>
                    <a:pt x="18" y="12"/>
                  </a:cubicBezTo>
                  <a:cubicBezTo>
                    <a:pt x="18" y="8"/>
                    <a:pt x="18" y="6"/>
                    <a:pt x="14" y="6"/>
                  </a:cubicBezTo>
                  <a:cubicBezTo>
                    <a:pt x="11" y="6"/>
                    <a:pt x="11" y="8"/>
                    <a:pt x="11" y="12"/>
                  </a:cubicBezTo>
                  <a:cubicBezTo>
                    <a:pt x="11" y="37"/>
                    <a:pt x="11" y="37"/>
                    <a:pt x="11" y="37"/>
                  </a:cubicBezTo>
                  <a:cubicBezTo>
                    <a:pt x="0" y="37"/>
                    <a:pt x="0" y="37"/>
                    <a:pt x="0" y="37"/>
                  </a:cubicBezTo>
                  <a:cubicBezTo>
                    <a:pt x="0" y="0"/>
                    <a:pt x="0" y="0"/>
                    <a:pt x="0" y="0"/>
                  </a:cubicBezTo>
                  <a:cubicBezTo>
                    <a:pt x="11" y="0"/>
                    <a:pt x="11" y="0"/>
                    <a:pt x="11" y="0"/>
                  </a:cubicBezTo>
                  <a:lnTo>
                    <a:pt x="11" y="4"/>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18" name="Freeform 15"/>
            <p:cNvSpPr>
              <a:spLocks noEditPoints="1"/>
            </p:cNvSpPr>
            <p:nvPr/>
          </p:nvSpPr>
          <p:spPr bwMode="gray">
            <a:xfrm>
              <a:off x="6332538" y="1236663"/>
              <a:ext cx="239713" cy="442913"/>
            </a:xfrm>
            <a:custGeom>
              <a:avLst/>
              <a:gdLst>
                <a:gd name="T0" fmla="*/ 19 w 29"/>
                <a:gd name="T1" fmla="*/ 52 h 53"/>
                <a:gd name="T2" fmla="*/ 19 w 29"/>
                <a:gd name="T3" fmla="*/ 48 h 53"/>
                <a:gd name="T4" fmla="*/ 19 w 29"/>
                <a:gd name="T5" fmla="*/ 48 h 53"/>
                <a:gd name="T6" fmla="*/ 10 w 29"/>
                <a:gd name="T7" fmla="*/ 53 h 53"/>
                <a:gd name="T8" fmla="*/ 0 w 29"/>
                <a:gd name="T9" fmla="*/ 33 h 53"/>
                <a:gd name="T10" fmla="*/ 10 w 29"/>
                <a:gd name="T11" fmla="*/ 15 h 53"/>
                <a:gd name="T12" fmla="*/ 19 w 29"/>
                <a:gd name="T13" fmla="*/ 19 h 53"/>
                <a:gd name="T14" fmla="*/ 19 w 29"/>
                <a:gd name="T15" fmla="*/ 19 h 53"/>
                <a:gd name="T16" fmla="*/ 19 w 29"/>
                <a:gd name="T17" fmla="*/ 0 h 53"/>
                <a:gd name="T18" fmla="*/ 29 w 29"/>
                <a:gd name="T19" fmla="*/ 0 h 53"/>
                <a:gd name="T20" fmla="*/ 29 w 29"/>
                <a:gd name="T21" fmla="*/ 52 h 53"/>
                <a:gd name="T22" fmla="*/ 19 w 29"/>
                <a:gd name="T23" fmla="*/ 52 h 53"/>
                <a:gd name="T24" fmla="*/ 19 w 29"/>
                <a:gd name="T25" fmla="*/ 33 h 53"/>
                <a:gd name="T26" fmla="*/ 15 w 29"/>
                <a:gd name="T27" fmla="*/ 21 h 53"/>
                <a:gd name="T28" fmla="*/ 10 w 29"/>
                <a:gd name="T29" fmla="*/ 33 h 53"/>
                <a:gd name="T30" fmla="*/ 15 w 29"/>
                <a:gd name="T31" fmla="*/ 46 h 53"/>
                <a:gd name="T32" fmla="*/ 19 w 29"/>
                <a:gd name="T33" fmla="*/ 3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9" h="53">
                  <a:moveTo>
                    <a:pt x="19" y="52"/>
                  </a:moveTo>
                  <a:cubicBezTo>
                    <a:pt x="19" y="48"/>
                    <a:pt x="19" y="48"/>
                    <a:pt x="19" y="48"/>
                  </a:cubicBezTo>
                  <a:cubicBezTo>
                    <a:pt x="19" y="48"/>
                    <a:pt x="19" y="48"/>
                    <a:pt x="19" y="48"/>
                  </a:cubicBezTo>
                  <a:cubicBezTo>
                    <a:pt x="17" y="51"/>
                    <a:pt x="14" y="53"/>
                    <a:pt x="10" y="53"/>
                  </a:cubicBezTo>
                  <a:cubicBezTo>
                    <a:pt x="0" y="53"/>
                    <a:pt x="0" y="41"/>
                    <a:pt x="0" y="33"/>
                  </a:cubicBezTo>
                  <a:cubicBezTo>
                    <a:pt x="0" y="26"/>
                    <a:pt x="0" y="15"/>
                    <a:pt x="10" y="15"/>
                  </a:cubicBezTo>
                  <a:cubicBezTo>
                    <a:pt x="14" y="15"/>
                    <a:pt x="16" y="16"/>
                    <a:pt x="19" y="19"/>
                  </a:cubicBezTo>
                  <a:cubicBezTo>
                    <a:pt x="19" y="19"/>
                    <a:pt x="19" y="19"/>
                    <a:pt x="19" y="19"/>
                  </a:cubicBezTo>
                  <a:cubicBezTo>
                    <a:pt x="19" y="0"/>
                    <a:pt x="19" y="0"/>
                    <a:pt x="19" y="0"/>
                  </a:cubicBezTo>
                  <a:cubicBezTo>
                    <a:pt x="29" y="0"/>
                    <a:pt x="29" y="0"/>
                    <a:pt x="29" y="0"/>
                  </a:cubicBezTo>
                  <a:cubicBezTo>
                    <a:pt x="29" y="52"/>
                    <a:pt x="29" y="52"/>
                    <a:pt x="29" y="52"/>
                  </a:cubicBezTo>
                  <a:lnTo>
                    <a:pt x="19" y="52"/>
                  </a:lnTo>
                  <a:close/>
                  <a:moveTo>
                    <a:pt x="19" y="33"/>
                  </a:moveTo>
                  <a:cubicBezTo>
                    <a:pt x="19" y="26"/>
                    <a:pt x="19" y="21"/>
                    <a:pt x="15" y="21"/>
                  </a:cubicBezTo>
                  <a:cubicBezTo>
                    <a:pt x="10" y="21"/>
                    <a:pt x="10" y="26"/>
                    <a:pt x="10" y="33"/>
                  </a:cubicBezTo>
                  <a:cubicBezTo>
                    <a:pt x="10" y="43"/>
                    <a:pt x="11" y="46"/>
                    <a:pt x="15" y="46"/>
                  </a:cubicBezTo>
                  <a:cubicBezTo>
                    <a:pt x="18" y="46"/>
                    <a:pt x="19" y="43"/>
                    <a:pt x="19" y="33"/>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19" name="Freeform 16"/>
            <p:cNvSpPr>
              <a:spLocks noEditPoints="1"/>
            </p:cNvSpPr>
            <p:nvPr/>
          </p:nvSpPr>
          <p:spPr bwMode="gray">
            <a:xfrm>
              <a:off x="4087813" y="1236663"/>
              <a:ext cx="238125" cy="442913"/>
            </a:xfrm>
            <a:custGeom>
              <a:avLst/>
              <a:gdLst>
                <a:gd name="T0" fmla="*/ 20 w 29"/>
                <a:gd name="T1" fmla="*/ 52 h 53"/>
                <a:gd name="T2" fmla="*/ 20 w 29"/>
                <a:gd name="T3" fmla="*/ 48 h 53"/>
                <a:gd name="T4" fmla="*/ 19 w 29"/>
                <a:gd name="T5" fmla="*/ 48 h 53"/>
                <a:gd name="T6" fmla="*/ 11 w 29"/>
                <a:gd name="T7" fmla="*/ 53 h 53"/>
                <a:gd name="T8" fmla="*/ 1 w 29"/>
                <a:gd name="T9" fmla="*/ 33 h 53"/>
                <a:gd name="T10" fmla="*/ 11 w 29"/>
                <a:gd name="T11" fmla="*/ 15 h 53"/>
                <a:gd name="T12" fmla="*/ 19 w 29"/>
                <a:gd name="T13" fmla="*/ 19 h 53"/>
                <a:gd name="T14" fmla="*/ 19 w 29"/>
                <a:gd name="T15" fmla="*/ 19 h 53"/>
                <a:gd name="T16" fmla="*/ 19 w 29"/>
                <a:gd name="T17" fmla="*/ 0 h 53"/>
                <a:gd name="T18" fmla="*/ 29 w 29"/>
                <a:gd name="T19" fmla="*/ 0 h 53"/>
                <a:gd name="T20" fmla="*/ 29 w 29"/>
                <a:gd name="T21" fmla="*/ 52 h 53"/>
                <a:gd name="T22" fmla="*/ 20 w 29"/>
                <a:gd name="T23" fmla="*/ 52 h 53"/>
                <a:gd name="T24" fmla="*/ 19 w 29"/>
                <a:gd name="T25" fmla="*/ 33 h 53"/>
                <a:gd name="T26" fmla="*/ 15 w 29"/>
                <a:gd name="T27" fmla="*/ 21 h 53"/>
                <a:gd name="T28" fmla="*/ 11 w 29"/>
                <a:gd name="T29" fmla="*/ 33 h 53"/>
                <a:gd name="T30" fmla="*/ 15 w 29"/>
                <a:gd name="T31" fmla="*/ 46 h 53"/>
                <a:gd name="T32" fmla="*/ 19 w 29"/>
                <a:gd name="T33" fmla="*/ 3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9" h="53">
                  <a:moveTo>
                    <a:pt x="20" y="52"/>
                  </a:moveTo>
                  <a:cubicBezTo>
                    <a:pt x="20" y="48"/>
                    <a:pt x="20" y="48"/>
                    <a:pt x="20" y="48"/>
                  </a:cubicBezTo>
                  <a:cubicBezTo>
                    <a:pt x="19" y="48"/>
                    <a:pt x="19" y="48"/>
                    <a:pt x="19" y="48"/>
                  </a:cubicBezTo>
                  <a:cubicBezTo>
                    <a:pt x="18" y="51"/>
                    <a:pt x="15" y="53"/>
                    <a:pt x="11" y="53"/>
                  </a:cubicBezTo>
                  <a:cubicBezTo>
                    <a:pt x="0" y="53"/>
                    <a:pt x="1" y="41"/>
                    <a:pt x="1" y="33"/>
                  </a:cubicBezTo>
                  <a:cubicBezTo>
                    <a:pt x="1" y="26"/>
                    <a:pt x="0" y="15"/>
                    <a:pt x="11" y="15"/>
                  </a:cubicBezTo>
                  <a:cubicBezTo>
                    <a:pt x="14" y="15"/>
                    <a:pt x="17" y="16"/>
                    <a:pt x="19" y="19"/>
                  </a:cubicBezTo>
                  <a:cubicBezTo>
                    <a:pt x="19" y="19"/>
                    <a:pt x="19" y="19"/>
                    <a:pt x="19" y="19"/>
                  </a:cubicBezTo>
                  <a:cubicBezTo>
                    <a:pt x="19" y="0"/>
                    <a:pt x="19" y="0"/>
                    <a:pt x="19" y="0"/>
                  </a:cubicBezTo>
                  <a:cubicBezTo>
                    <a:pt x="29" y="0"/>
                    <a:pt x="29" y="0"/>
                    <a:pt x="29" y="0"/>
                  </a:cubicBezTo>
                  <a:cubicBezTo>
                    <a:pt x="29" y="52"/>
                    <a:pt x="29" y="52"/>
                    <a:pt x="29" y="52"/>
                  </a:cubicBezTo>
                  <a:lnTo>
                    <a:pt x="20" y="52"/>
                  </a:lnTo>
                  <a:close/>
                  <a:moveTo>
                    <a:pt x="19" y="33"/>
                  </a:moveTo>
                  <a:cubicBezTo>
                    <a:pt x="19" y="26"/>
                    <a:pt x="19" y="21"/>
                    <a:pt x="15" y="21"/>
                  </a:cubicBezTo>
                  <a:cubicBezTo>
                    <a:pt x="11" y="21"/>
                    <a:pt x="11" y="26"/>
                    <a:pt x="11" y="33"/>
                  </a:cubicBezTo>
                  <a:cubicBezTo>
                    <a:pt x="11" y="43"/>
                    <a:pt x="11" y="46"/>
                    <a:pt x="15" y="46"/>
                  </a:cubicBezTo>
                  <a:cubicBezTo>
                    <a:pt x="18" y="46"/>
                    <a:pt x="19" y="43"/>
                    <a:pt x="19" y="33"/>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20" name="Freeform 17"/>
            <p:cNvSpPr>
              <a:spLocks/>
            </p:cNvSpPr>
            <p:nvPr/>
          </p:nvSpPr>
          <p:spPr bwMode="gray">
            <a:xfrm>
              <a:off x="6761163" y="1227138"/>
              <a:ext cx="279400" cy="452438"/>
            </a:xfrm>
            <a:custGeom>
              <a:avLst/>
              <a:gdLst>
                <a:gd name="T0" fmla="*/ 16 w 34"/>
                <a:gd name="T1" fmla="*/ 54 h 54"/>
                <a:gd name="T2" fmla="*/ 1 w 34"/>
                <a:gd name="T3" fmla="*/ 37 h 54"/>
                <a:gd name="T4" fmla="*/ 11 w 34"/>
                <a:gd name="T5" fmla="*/ 37 h 54"/>
                <a:gd name="T6" fmla="*/ 18 w 34"/>
                <a:gd name="T7" fmla="*/ 46 h 54"/>
                <a:gd name="T8" fmla="*/ 23 w 34"/>
                <a:gd name="T9" fmla="*/ 40 h 54"/>
                <a:gd name="T10" fmla="*/ 1 w 34"/>
                <a:gd name="T11" fmla="*/ 14 h 54"/>
                <a:gd name="T12" fmla="*/ 18 w 34"/>
                <a:gd name="T13" fmla="*/ 0 h 54"/>
                <a:gd name="T14" fmla="*/ 34 w 34"/>
                <a:gd name="T15" fmla="*/ 15 h 54"/>
                <a:gd name="T16" fmla="*/ 23 w 34"/>
                <a:gd name="T17" fmla="*/ 15 h 54"/>
                <a:gd name="T18" fmla="*/ 18 w 34"/>
                <a:gd name="T19" fmla="*/ 8 h 54"/>
                <a:gd name="T20" fmla="*/ 12 w 34"/>
                <a:gd name="T21" fmla="*/ 13 h 54"/>
                <a:gd name="T22" fmla="*/ 34 w 34"/>
                <a:gd name="T23" fmla="*/ 39 h 54"/>
                <a:gd name="T24" fmla="*/ 16 w 34"/>
                <a:gd name="T2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 h="54">
                  <a:moveTo>
                    <a:pt x="16" y="54"/>
                  </a:moveTo>
                  <a:cubicBezTo>
                    <a:pt x="2" y="54"/>
                    <a:pt x="0" y="46"/>
                    <a:pt x="1" y="37"/>
                  </a:cubicBezTo>
                  <a:cubicBezTo>
                    <a:pt x="11" y="37"/>
                    <a:pt x="11" y="37"/>
                    <a:pt x="11" y="37"/>
                  </a:cubicBezTo>
                  <a:cubicBezTo>
                    <a:pt x="11" y="42"/>
                    <a:pt x="12" y="46"/>
                    <a:pt x="18" y="46"/>
                  </a:cubicBezTo>
                  <a:cubicBezTo>
                    <a:pt x="21" y="46"/>
                    <a:pt x="23" y="44"/>
                    <a:pt x="23" y="40"/>
                  </a:cubicBezTo>
                  <a:cubicBezTo>
                    <a:pt x="23" y="31"/>
                    <a:pt x="1" y="30"/>
                    <a:pt x="1" y="14"/>
                  </a:cubicBezTo>
                  <a:cubicBezTo>
                    <a:pt x="1" y="6"/>
                    <a:pt x="5" y="0"/>
                    <a:pt x="18" y="0"/>
                  </a:cubicBezTo>
                  <a:cubicBezTo>
                    <a:pt x="29" y="0"/>
                    <a:pt x="34" y="4"/>
                    <a:pt x="34" y="15"/>
                  </a:cubicBezTo>
                  <a:cubicBezTo>
                    <a:pt x="23" y="15"/>
                    <a:pt x="23" y="15"/>
                    <a:pt x="23" y="15"/>
                  </a:cubicBezTo>
                  <a:cubicBezTo>
                    <a:pt x="23" y="12"/>
                    <a:pt x="22" y="8"/>
                    <a:pt x="18" y="8"/>
                  </a:cubicBezTo>
                  <a:cubicBezTo>
                    <a:pt x="14" y="8"/>
                    <a:pt x="12" y="9"/>
                    <a:pt x="12" y="13"/>
                  </a:cubicBezTo>
                  <a:cubicBezTo>
                    <a:pt x="12" y="23"/>
                    <a:pt x="34" y="22"/>
                    <a:pt x="34" y="39"/>
                  </a:cubicBezTo>
                  <a:cubicBezTo>
                    <a:pt x="34" y="52"/>
                    <a:pt x="24" y="54"/>
                    <a:pt x="16" y="54"/>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21" name="Freeform 18"/>
            <p:cNvSpPr>
              <a:spLocks noEditPoints="1"/>
            </p:cNvSpPr>
            <p:nvPr/>
          </p:nvSpPr>
          <p:spPr bwMode="gray">
            <a:xfrm>
              <a:off x="7081838" y="1362075"/>
              <a:ext cx="238125" cy="317500"/>
            </a:xfrm>
            <a:custGeom>
              <a:avLst/>
              <a:gdLst>
                <a:gd name="T0" fmla="*/ 0 w 29"/>
                <a:gd name="T1" fmla="*/ 18 h 38"/>
                <a:gd name="T2" fmla="*/ 15 w 29"/>
                <a:gd name="T3" fmla="*/ 0 h 38"/>
                <a:gd name="T4" fmla="*/ 29 w 29"/>
                <a:gd name="T5" fmla="*/ 18 h 38"/>
                <a:gd name="T6" fmla="*/ 15 w 29"/>
                <a:gd name="T7" fmla="*/ 38 h 38"/>
                <a:gd name="T8" fmla="*/ 0 w 29"/>
                <a:gd name="T9" fmla="*/ 18 h 38"/>
                <a:gd name="T10" fmla="*/ 19 w 29"/>
                <a:gd name="T11" fmla="*/ 18 h 38"/>
                <a:gd name="T12" fmla="*/ 15 w 29"/>
                <a:gd name="T13" fmla="*/ 6 h 38"/>
                <a:gd name="T14" fmla="*/ 10 w 29"/>
                <a:gd name="T15" fmla="*/ 18 h 38"/>
                <a:gd name="T16" fmla="*/ 15 w 29"/>
                <a:gd name="T17" fmla="*/ 31 h 38"/>
                <a:gd name="T18" fmla="*/ 19 w 29"/>
                <a:gd name="T19" fmla="*/ 1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 h="38">
                  <a:moveTo>
                    <a:pt x="0" y="18"/>
                  </a:moveTo>
                  <a:cubicBezTo>
                    <a:pt x="0" y="8"/>
                    <a:pt x="1" y="0"/>
                    <a:pt x="15" y="0"/>
                  </a:cubicBezTo>
                  <a:cubicBezTo>
                    <a:pt x="28" y="0"/>
                    <a:pt x="29" y="8"/>
                    <a:pt x="29" y="18"/>
                  </a:cubicBezTo>
                  <a:cubicBezTo>
                    <a:pt x="29" y="30"/>
                    <a:pt x="28" y="38"/>
                    <a:pt x="15" y="38"/>
                  </a:cubicBezTo>
                  <a:cubicBezTo>
                    <a:pt x="1" y="38"/>
                    <a:pt x="0" y="30"/>
                    <a:pt x="0" y="18"/>
                  </a:cubicBezTo>
                  <a:close/>
                  <a:moveTo>
                    <a:pt x="19" y="18"/>
                  </a:moveTo>
                  <a:cubicBezTo>
                    <a:pt x="19" y="10"/>
                    <a:pt x="19" y="6"/>
                    <a:pt x="15" y="6"/>
                  </a:cubicBezTo>
                  <a:cubicBezTo>
                    <a:pt x="10" y="6"/>
                    <a:pt x="10" y="10"/>
                    <a:pt x="10" y="18"/>
                  </a:cubicBezTo>
                  <a:cubicBezTo>
                    <a:pt x="10" y="29"/>
                    <a:pt x="11" y="31"/>
                    <a:pt x="15" y="31"/>
                  </a:cubicBezTo>
                  <a:cubicBezTo>
                    <a:pt x="18" y="31"/>
                    <a:pt x="19" y="29"/>
                    <a:pt x="19" y="18"/>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22" name="Freeform 19"/>
            <p:cNvSpPr>
              <a:spLocks/>
            </p:cNvSpPr>
            <p:nvPr/>
          </p:nvSpPr>
          <p:spPr bwMode="gray">
            <a:xfrm>
              <a:off x="7345363" y="1227138"/>
              <a:ext cx="163513" cy="444500"/>
            </a:xfrm>
            <a:custGeom>
              <a:avLst/>
              <a:gdLst>
                <a:gd name="T0" fmla="*/ 20 w 20"/>
                <a:gd name="T1" fmla="*/ 7 h 53"/>
                <a:gd name="T2" fmla="*/ 15 w 20"/>
                <a:gd name="T3" fmla="*/ 12 h 53"/>
                <a:gd name="T4" fmla="*/ 15 w 20"/>
                <a:gd name="T5" fmla="*/ 16 h 53"/>
                <a:gd name="T6" fmla="*/ 19 w 20"/>
                <a:gd name="T7" fmla="*/ 16 h 53"/>
                <a:gd name="T8" fmla="*/ 19 w 20"/>
                <a:gd name="T9" fmla="*/ 23 h 53"/>
                <a:gd name="T10" fmla="*/ 15 w 20"/>
                <a:gd name="T11" fmla="*/ 23 h 53"/>
                <a:gd name="T12" fmla="*/ 15 w 20"/>
                <a:gd name="T13" fmla="*/ 53 h 53"/>
                <a:gd name="T14" fmla="*/ 4 w 20"/>
                <a:gd name="T15" fmla="*/ 53 h 53"/>
                <a:gd name="T16" fmla="*/ 4 w 20"/>
                <a:gd name="T17" fmla="*/ 23 h 53"/>
                <a:gd name="T18" fmla="*/ 0 w 20"/>
                <a:gd name="T19" fmla="*/ 23 h 53"/>
                <a:gd name="T20" fmla="*/ 0 w 20"/>
                <a:gd name="T21" fmla="*/ 16 h 53"/>
                <a:gd name="T22" fmla="*/ 5 w 20"/>
                <a:gd name="T23" fmla="*/ 16 h 53"/>
                <a:gd name="T24" fmla="*/ 16 w 20"/>
                <a:gd name="T25" fmla="*/ 0 h 53"/>
                <a:gd name="T26" fmla="*/ 20 w 20"/>
                <a:gd name="T27" fmla="*/ 0 h 53"/>
                <a:gd name="T28" fmla="*/ 20 w 20"/>
                <a:gd name="T29" fmla="*/ 7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0" h="53">
                  <a:moveTo>
                    <a:pt x="20" y="7"/>
                  </a:moveTo>
                  <a:cubicBezTo>
                    <a:pt x="16" y="7"/>
                    <a:pt x="15" y="8"/>
                    <a:pt x="15" y="12"/>
                  </a:cubicBezTo>
                  <a:cubicBezTo>
                    <a:pt x="15" y="16"/>
                    <a:pt x="15" y="16"/>
                    <a:pt x="15" y="16"/>
                  </a:cubicBezTo>
                  <a:cubicBezTo>
                    <a:pt x="19" y="16"/>
                    <a:pt x="19" y="16"/>
                    <a:pt x="19" y="16"/>
                  </a:cubicBezTo>
                  <a:cubicBezTo>
                    <a:pt x="19" y="23"/>
                    <a:pt x="19" y="23"/>
                    <a:pt x="19" y="23"/>
                  </a:cubicBezTo>
                  <a:cubicBezTo>
                    <a:pt x="15" y="23"/>
                    <a:pt x="15" y="23"/>
                    <a:pt x="15" y="23"/>
                  </a:cubicBezTo>
                  <a:cubicBezTo>
                    <a:pt x="15" y="53"/>
                    <a:pt x="15" y="53"/>
                    <a:pt x="15" y="53"/>
                  </a:cubicBezTo>
                  <a:cubicBezTo>
                    <a:pt x="4" y="53"/>
                    <a:pt x="4" y="53"/>
                    <a:pt x="4" y="53"/>
                  </a:cubicBezTo>
                  <a:cubicBezTo>
                    <a:pt x="4" y="23"/>
                    <a:pt x="4" y="23"/>
                    <a:pt x="4" y="23"/>
                  </a:cubicBezTo>
                  <a:cubicBezTo>
                    <a:pt x="0" y="23"/>
                    <a:pt x="0" y="23"/>
                    <a:pt x="0" y="23"/>
                  </a:cubicBezTo>
                  <a:cubicBezTo>
                    <a:pt x="0" y="16"/>
                    <a:pt x="0" y="16"/>
                    <a:pt x="0" y="16"/>
                  </a:cubicBezTo>
                  <a:cubicBezTo>
                    <a:pt x="5" y="16"/>
                    <a:pt x="5" y="16"/>
                    <a:pt x="5" y="16"/>
                  </a:cubicBezTo>
                  <a:cubicBezTo>
                    <a:pt x="4" y="6"/>
                    <a:pt x="4" y="0"/>
                    <a:pt x="16" y="0"/>
                  </a:cubicBezTo>
                  <a:cubicBezTo>
                    <a:pt x="17" y="0"/>
                    <a:pt x="18" y="0"/>
                    <a:pt x="20" y="0"/>
                  </a:cubicBezTo>
                  <a:lnTo>
                    <a:pt x="20" y="7"/>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23" name="Freeform 20"/>
            <p:cNvSpPr>
              <a:spLocks/>
            </p:cNvSpPr>
            <p:nvPr/>
          </p:nvSpPr>
          <p:spPr bwMode="gray">
            <a:xfrm>
              <a:off x="7542213" y="1277938"/>
              <a:ext cx="157163" cy="393700"/>
            </a:xfrm>
            <a:custGeom>
              <a:avLst/>
              <a:gdLst>
                <a:gd name="T0" fmla="*/ 0 w 19"/>
                <a:gd name="T1" fmla="*/ 10 h 47"/>
                <a:gd name="T2" fmla="*/ 4 w 19"/>
                <a:gd name="T3" fmla="*/ 10 h 47"/>
                <a:gd name="T4" fmla="*/ 4 w 19"/>
                <a:gd name="T5" fmla="*/ 4 h 47"/>
                <a:gd name="T6" fmla="*/ 14 w 19"/>
                <a:gd name="T7" fmla="*/ 0 h 47"/>
                <a:gd name="T8" fmla="*/ 14 w 19"/>
                <a:gd name="T9" fmla="*/ 10 h 47"/>
                <a:gd name="T10" fmla="*/ 19 w 19"/>
                <a:gd name="T11" fmla="*/ 10 h 47"/>
                <a:gd name="T12" fmla="*/ 19 w 19"/>
                <a:gd name="T13" fmla="*/ 17 h 47"/>
                <a:gd name="T14" fmla="*/ 14 w 19"/>
                <a:gd name="T15" fmla="*/ 17 h 47"/>
                <a:gd name="T16" fmla="*/ 14 w 19"/>
                <a:gd name="T17" fmla="*/ 36 h 47"/>
                <a:gd name="T18" fmla="*/ 17 w 19"/>
                <a:gd name="T19" fmla="*/ 41 h 47"/>
                <a:gd name="T20" fmla="*/ 19 w 19"/>
                <a:gd name="T21" fmla="*/ 41 h 47"/>
                <a:gd name="T22" fmla="*/ 19 w 19"/>
                <a:gd name="T23" fmla="*/ 47 h 47"/>
                <a:gd name="T24" fmla="*/ 14 w 19"/>
                <a:gd name="T25" fmla="*/ 47 h 47"/>
                <a:gd name="T26" fmla="*/ 4 w 19"/>
                <a:gd name="T27" fmla="*/ 39 h 47"/>
                <a:gd name="T28" fmla="*/ 4 w 19"/>
                <a:gd name="T29" fmla="*/ 17 h 47"/>
                <a:gd name="T30" fmla="*/ 0 w 19"/>
                <a:gd name="T31" fmla="*/ 17 h 47"/>
                <a:gd name="T32" fmla="*/ 0 w 19"/>
                <a:gd name="T33" fmla="*/ 1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7">
                  <a:moveTo>
                    <a:pt x="0" y="10"/>
                  </a:moveTo>
                  <a:cubicBezTo>
                    <a:pt x="4" y="10"/>
                    <a:pt x="4" y="10"/>
                    <a:pt x="4" y="10"/>
                  </a:cubicBezTo>
                  <a:cubicBezTo>
                    <a:pt x="4" y="4"/>
                    <a:pt x="4" y="4"/>
                    <a:pt x="4" y="4"/>
                  </a:cubicBezTo>
                  <a:cubicBezTo>
                    <a:pt x="14" y="0"/>
                    <a:pt x="14" y="0"/>
                    <a:pt x="14" y="0"/>
                  </a:cubicBezTo>
                  <a:cubicBezTo>
                    <a:pt x="14" y="10"/>
                    <a:pt x="14" y="10"/>
                    <a:pt x="14" y="10"/>
                  </a:cubicBezTo>
                  <a:cubicBezTo>
                    <a:pt x="19" y="10"/>
                    <a:pt x="19" y="10"/>
                    <a:pt x="19" y="10"/>
                  </a:cubicBezTo>
                  <a:cubicBezTo>
                    <a:pt x="19" y="17"/>
                    <a:pt x="19" y="17"/>
                    <a:pt x="19" y="17"/>
                  </a:cubicBezTo>
                  <a:cubicBezTo>
                    <a:pt x="14" y="17"/>
                    <a:pt x="14" y="17"/>
                    <a:pt x="14" y="17"/>
                  </a:cubicBezTo>
                  <a:cubicBezTo>
                    <a:pt x="14" y="36"/>
                    <a:pt x="14" y="36"/>
                    <a:pt x="14" y="36"/>
                  </a:cubicBezTo>
                  <a:cubicBezTo>
                    <a:pt x="14" y="39"/>
                    <a:pt x="14" y="41"/>
                    <a:pt x="17" y="41"/>
                  </a:cubicBezTo>
                  <a:cubicBezTo>
                    <a:pt x="18" y="41"/>
                    <a:pt x="18" y="41"/>
                    <a:pt x="19" y="41"/>
                  </a:cubicBezTo>
                  <a:cubicBezTo>
                    <a:pt x="19" y="47"/>
                    <a:pt x="19" y="47"/>
                    <a:pt x="19" y="47"/>
                  </a:cubicBezTo>
                  <a:cubicBezTo>
                    <a:pt x="18" y="47"/>
                    <a:pt x="16" y="47"/>
                    <a:pt x="14" y="47"/>
                  </a:cubicBezTo>
                  <a:cubicBezTo>
                    <a:pt x="5" y="47"/>
                    <a:pt x="4" y="41"/>
                    <a:pt x="4" y="39"/>
                  </a:cubicBezTo>
                  <a:cubicBezTo>
                    <a:pt x="4" y="17"/>
                    <a:pt x="4" y="17"/>
                    <a:pt x="4" y="17"/>
                  </a:cubicBezTo>
                  <a:cubicBezTo>
                    <a:pt x="0" y="17"/>
                    <a:pt x="0" y="17"/>
                    <a:pt x="0" y="17"/>
                  </a:cubicBezTo>
                  <a:lnTo>
                    <a:pt x="0" y="1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24" name="Freeform 21"/>
            <p:cNvSpPr>
              <a:spLocks/>
            </p:cNvSpPr>
            <p:nvPr/>
          </p:nvSpPr>
          <p:spPr bwMode="gray">
            <a:xfrm>
              <a:off x="7731126" y="1362075"/>
              <a:ext cx="452438" cy="309563"/>
            </a:xfrm>
            <a:custGeom>
              <a:avLst/>
              <a:gdLst>
                <a:gd name="T0" fmla="*/ 0 w 285"/>
                <a:gd name="T1" fmla="*/ 0 h 195"/>
                <a:gd name="T2" fmla="*/ 52 w 285"/>
                <a:gd name="T3" fmla="*/ 0 h 195"/>
                <a:gd name="T4" fmla="*/ 78 w 285"/>
                <a:gd name="T5" fmla="*/ 148 h 195"/>
                <a:gd name="T6" fmla="*/ 78 w 285"/>
                <a:gd name="T7" fmla="*/ 148 h 195"/>
                <a:gd name="T8" fmla="*/ 114 w 285"/>
                <a:gd name="T9" fmla="*/ 0 h 195"/>
                <a:gd name="T10" fmla="*/ 171 w 285"/>
                <a:gd name="T11" fmla="*/ 0 h 195"/>
                <a:gd name="T12" fmla="*/ 202 w 285"/>
                <a:gd name="T13" fmla="*/ 148 h 195"/>
                <a:gd name="T14" fmla="*/ 202 w 285"/>
                <a:gd name="T15" fmla="*/ 148 h 195"/>
                <a:gd name="T16" fmla="*/ 233 w 285"/>
                <a:gd name="T17" fmla="*/ 0 h 195"/>
                <a:gd name="T18" fmla="*/ 285 w 285"/>
                <a:gd name="T19" fmla="*/ 0 h 195"/>
                <a:gd name="T20" fmla="*/ 233 w 285"/>
                <a:gd name="T21" fmla="*/ 195 h 195"/>
                <a:gd name="T22" fmla="*/ 176 w 285"/>
                <a:gd name="T23" fmla="*/ 195 h 195"/>
                <a:gd name="T24" fmla="*/ 140 w 285"/>
                <a:gd name="T25" fmla="*/ 63 h 195"/>
                <a:gd name="T26" fmla="*/ 140 w 285"/>
                <a:gd name="T27" fmla="*/ 63 h 195"/>
                <a:gd name="T28" fmla="*/ 104 w 285"/>
                <a:gd name="T29" fmla="*/ 195 h 195"/>
                <a:gd name="T30" fmla="*/ 47 w 285"/>
                <a:gd name="T31" fmla="*/ 195 h 195"/>
                <a:gd name="T32" fmla="*/ 0 w 285"/>
                <a:gd name="T33" fmla="*/ 0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5" h="195">
                  <a:moveTo>
                    <a:pt x="0" y="0"/>
                  </a:moveTo>
                  <a:lnTo>
                    <a:pt x="52" y="0"/>
                  </a:lnTo>
                  <a:lnTo>
                    <a:pt x="78" y="148"/>
                  </a:lnTo>
                  <a:lnTo>
                    <a:pt x="78" y="148"/>
                  </a:lnTo>
                  <a:lnTo>
                    <a:pt x="114" y="0"/>
                  </a:lnTo>
                  <a:lnTo>
                    <a:pt x="171" y="0"/>
                  </a:lnTo>
                  <a:lnTo>
                    <a:pt x="202" y="148"/>
                  </a:lnTo>
                  <a:lnTo>
                    <a:pt x="202" y="148"/>
                  </a:lnTo>
                  <a:lnTo>
                    <a:pt x="233" y="0"/>
                  </a:lnTo>
                  <a:lnTo>
                    <a:pt x="285" y="0"/>
                  </a:lnTo>
                  <a:lnTo>
                    <a:pt x="233" y="195"/>
                  </a:lnTo>
                  <a:lnTo>
                    <a:pt x="176" y="195"/>
                  </a:lnTo>
                  <a:lnTo>
                    <a:pt x="140" y="63"/>
                  </a:lnTo>
                  <a:lnTo>
                    <a:pt x="140" y="63"/>
                  </a:lnTo>
                  <a:lnTo>
                    <a:pt x="104" y="195"/>
                  </a:lnTo>
                  <a:lnTo>
                    <a:pt x="47" y="195"/>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25" name="Freeform 22"/>
            <p:cNvSpPr>
              <a:spLocks noEditPoints="1"/>
            </p:cNvSpPr>
            <p:nvPr/>
          </p:nvSpPr>
          <p:spPr bwMode="gray">
            <a:xfrm>
              <a:off x="8201026" y="1362075"/>
              <a:ext cx="238125" cy="317500"/>
            </a:xfrm>
            <a:custGeom>
              <a:avLst/>
              <a:gdLst>
                <a:gd name="T0" fmla="*/ 29 w 29"/>
                <a:gd name="T1" fmla="*/ 30 h 38"/>
                <a:gd name="T2" fmla="*/ 29 w 29"/>
                <a:gd name="T3" fmla="*/ 37 h 38"/>
                <a:gd name="T4" fmla="*/ 20 w 29"/>
                <a:gd name="T5" fmla="*/ 37 h 38"/>
                <a:gd name="T6" fmla="*/ 19 w 29"/>
                <a:gd name="T7" fmla="*/ 32 h 38"/>
                <a:gd name="T8" fmla="*/ 19 w 29"/>
                <a:gd name="T9" fmla="*/ 32 h 38"/>
                <a:gd name="T10" fmla="*/ 10 w 29"/>
                <a:gd name="T11" fmla="*/ 38 h 38"/>
                <a:gd name="T12" fmla="*/ 0 w 29"/>
                <a:gd name="T13" fmla="*/ 26 h 38"/>
                <a:gd name="T14" fmla="*/ 19 w 29"/>
                <a:gd name="T15" fmla="*/ 13 h 38"/>
                <a:gd name="T16" fmla="*/ 19 w 29"/>
                <a:gd name="T17" fmla="*/ 11 h 38"/>
                <a:gd name="T18" fmla="*/ 15 w 29"/>
                <a:gd name="T19" fmla="*/ 5 h 38"/>
                <a:gd name="T20" fmla="*/ 11 w 29"/>
                <a:gd name="T21" fmla="*/ 11 h 38"/>
                <a:gd name="T22" fmla="*/ 1 w 29"/>
                <a:gd name="T23" fmla="*/ 11 h 38"/>
                <a:gd name="T24" fmla="*/ 5 w 29"/>
                <a:gd name="T25" fmla="*/ 2 h 38"/>
                <a:gd name="T26" fmla="*/ 14 w 29"/>
                <a:gd name="T27" fmla="*/ 0 h 38"/>
                <a:gd name="T28" fmla="*/ 29 w 29"/>
                <a:gd name="T29" fmla="*/ 12 h 38"/>
                <a:gd name="T30" fmla="*/ 29 w 29"/>
                <a:gd name="T31" fmla="*/ 30 h 38"/>
                <a:gd name="T32" fmla="*/ 10 w 29"/>
                <a:gd name="T33" fmla="*/ 26 h 38"/>
                <a:gd name="T34" fmla="*/ 14 w 29"/>
                <a:gd name="T35" fmla="*/ 31 h 38"/>
                <a:gd name="T36" fmla="*/ 19 w 29"/>
                <a:gd name="T37" fmla="*/ 19 h 38"/>
                <a:gd name="T38" fmla="*/ 10 w 29"/>
                <a:gd name="T39"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9" h="38">
                  <a:moveTo>
                    <a:pt x="29" y="30"/>
                  </a:moveTo>
                  <a:cubicBezTo>
                    <a:pt x="29" y="32"/>
                    <a:pt x="29" y="35"/>
                    <a:pt x="29" y="37"/>
                  </a:cubicBezTo>
                  <a:cubicBezTo>
                    <a:pt x="20" y="37"/>
                    <a:pt x="20" y="37"/>
                    <a:pt x="20" y="37"/>
                  </a:cubicBezTo>
                  <a:cubicBezTo>
                    <a:pt x="19" y="32"/>
                    <a:pt x="19" y="32"/>
                    <a:pt x="19" y="32"/>
                  </a:cubicBezTo>
                  <a:cubicBezTo>
                    <a:pt x="19" y="32"/>
                    <a:pt x="19" y="32"/>
                    <a:pt x="19" y="32"/>
                  </a:cubicBezTo>
                  <a:cubicBezTo>
                    <a:pt x="17" y="36"/>
                    <a:pt x="14" y="38"/>
                    <a:pt x="10" y="38"/>
                  </a:cubicBezTo>
                  <a:cubicBezTo>
                    <a:pt x="3" y="38"/>
                    <a:pt x="0" y="32"/>
                    <a:pt x="0" y="26"/>
                  </a:cubicBezTo>
                  <a:cubicBezTo>
                    <a:pt x="0" y="14"/>
                    <a:pt x="9" y="13"/>
                    <a:pt x="19" y="13"/>
                  </a:cubicBezTo>
                  <a:cubicBezTo>
                    <a:pt x="19" y="11"/>
                    <a:pt x="19" y="11"/>
                    <a:pt x="19" y="11"/>
                  </a:cubicBezTo>
                  <a:cubicBezTo>
                    <a:pt x="19" y="8"/>
                    <a:pt x="18" y="5"/>
                    <a:pt x="15" y="5"/>
                  </a:cubicBezTo>
                  <a:cubicBezTo>
                    <a:pt x="11" y="5"/>
                    <a:pt x="11" y="8"/>
                    <a:pt x="11" y="11"/>
                  </a:cubicBezTo>
                  <a:cubicBezTo>
                    <a:pt x="1" y="11"/>
                    <a:pt x="1" y="11"/>
                    <a:pt x="1" y="11"/>
                  </a:cubicBezTo>
                  <a:cubicBezTo>
                    <a:pt x="1" y="6"/>
                    <a:pt x="2" y="4"/>
                    <a:pt x="5" y="2"/>
                  </a:cubicBezTo>
                  <a:cubicBezTo>
                    <a:pt x="7" y="0"/>
                    <a:pt x="10" y="0"/>
                    <a:pt x="14" y="0"/>
                  </a:cubicBezTo>
                  <a:cubicBezTo>
                    <a:pt x="27" y="0"/>
                    <a:pt x="29" y="5"/>
                    <a:pt x="29" y="12"/>
                  </a:cubicBezTo>
                  <a:lnTo>
                    <a:pt x="29" y="30"/>
                  </a:lnTo>
                  <a:close/>
                  <a:moveTo>
                    <a:pt x="10" y="26"/>
                  </a:moveTo>
                  <a:cubicBezTo>
                    <a:pt x="10" y="28"/>
                    <a:pt x="10" y="31"/>
                    <a:pt x="14" y="31"/>
                  </a:cubicBezTo>
                  <a:cubicBezTo>
                    <a:pt x="20" y="31"/>
                    <a:pt x="19" y="23"/>
                    <a:pt x="19" y="19"/>
                  </a:cubicBezTo>
                  <a:cubicBezTo>
                    <a:pt x="14" y="19"/>
                    <a:pt x="10" y="19"/>
                    <a:pt x="10" y="26"/>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26" name="Freeform 23"/>
            <p:cNvSpPr>
              <a:spLocks/>
            </p:cNvSpPr>
            <p:nvPr/>
          </p:nvSpPr>
          <p:spPr bwMode="gray">
            <a:xfrm>
              <a:off x="8496301" y="1362075"/>
              <a:ext cx="157163" cy="309563"/>
            </a:xfrm>
            <a:custGeom>
              <a:avLst/>
              <a:gdLst>
                <a:gd name="T0" fmla="*/ 10 w 19"/>
                <a:gd name="T1" fmla="*/ 0 h 37"/>
                <a:gd name="T2" fmla="*/ 10 w 19"/>
                <a:gd name="T3" fmla="*/ 5 h 37"/>
                <a:gd name="T4" fmla="*/ 10 w 19"/>
                <a:gd name="T5" fmla="*/ 5 h 37"/>
                <a:gd name="T6" fmla="*/ 19 w 19"/>
                <a:gd name="T7" fmla="*/ 0 h 37"/>
                <a:gd name="T8" fmla="*/ 19 w 19"/>
                <a:gd name="T9" fmla="*/ 9 h 37"/>
                <a:gd name="T10" fmla="*/ 10 w 19"/>
                <a:gd name="T11" fmla="*/ 17 h 37"/>
                <a:gd name="T12" fmla="*/ 10 w 19"/>
                <a:gd name="T13" fmla="*/ 37 h 37"/>
                <a:gd name="T14" fmla="*/ 0 w 19"/>
                <a:gd name="T15" fmla="*/ 37 h 37"/>
                <a:gd name="T16" fmla="*/ 0 w 19"/>
                <a:gd name="T17" fmla="*/ 0 h 37"/>
                <a:gd name="T18" fmla="*/ 10 w 19"/>
                <a:gd name="T19"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37">
                  <a:moveTo>
                    <a:pt x="10" y="0"/>
                  </a:moveTo>
                  <a:cubicBezTo>
                    <a:pt x="10" y="5"/>
                    <a:pt x="10" y="5"/>
                    <a:pt x="10" y="5"/>
                  </a:cubicBezTo>
                  <a:cubicBezTo>
                    <a:pt x="10" y="5"/>
                    <a:pt x="10" y="5"/>
                    <a:pt x="10" y="5"/>
                  </a:cubicBezTo>
                  <a:cubicBezTo>
                    <a:pt x="12" y="1"/>
                    <a:pt x="15" y="0"/>
                    <a:pt x="19" y="0"/>
                  </a:cubicBezTo>
                  <a:cubicBezTo>
                    <a:pt x="19" y="9"/>
                    <a:pt x="19" y="9"/>
                    <a:pt x="19" y="9"/>
                  </a:cubicBezTo>
                  <a:cubicBezTo>
                    <a:pt x="10" y="8"/>
                    <a:pt x="10" y="13"/>
                    <a:pt x="10" y="17"/>
                  </a:cubicBezTo>
                  <a:cubicBezTo>
                    <a:pt x="10" y="37"/>
                    <a:pt x="10" y="37"/>
                    <a:pt x="10" y="37"/>
                  </a:cubicBezTo>
                  <a:cubicBezTo>
                    <a:pt x="0" y="37"/>
                    <a:pt x="0" y="37"/>
                    <a:pt x="0" y="37"/>
                  </a:cubicBezTo>
                  <a:cubicBezTo>
                    <a:pt x="0" y="0"/>
                    <a:pt x="0" y="0"/>
                    <a:pt x="0" y="0"/>
                  </a:cubicBezTo>
                  <a:lnTo>
                    <a:pt x="1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27" name="Freeform 24"/>
            <p:cNvSpPr>
              <a:spLocks noEditPoints="1"/>
            </p:cNvSpPr>
            <p:nvPr/>
          </p:nvSpPr>
          <p:spPr bwMode="gray">
            <a:xfrm>
              <a:off x="8685213" y="1362075"/>
              <a:ext cx="247650" cy="317500"/>
            </a:xfrm>
            <a:custGeom>
              <a:avLst/>
              <a:gdLst>
                <a:gd name="T0" fmla="*/ 10 w 30"/>
                <a:gd name="T1" fmla="*/ 20 h 38"/>
                <a:gd name="T2" fmla="*/ 15 w 30"/>
                <a:gd name="T3" fmla="*/ 31 h 38"/>
                <a:gd name="T4" fmla="*/ 19 w 30"/>
                <a:gd name="T5" fmla="*/ 25 h 38"/>
                <a:gd name="T6" fmla="*/ 30 w 30"/>
                <a:gd name="T7" fmla="*/ 25 h 38"/>
                <a:gd name="T8" fmla="*/ 26 w 30"/>
                <a:gd name="T9" fmla="*/ 34 h 38"/>
                <a:gd name="T10" fmla="*/ 15 w 30"/>
                <a:gd name="T11" fmla="*/ 38 h 38"/>
                <a:gd name="T12" fmla="*/ 0 w 30"/>
                <a:gd name="T13" fmla="*/ 18 h 38"/>
                <a:gd name="T14" fmla="*/ 15 w 30"/>
                <a:gd name="T15" fmla="*/ 0 h 38"/>
                <a:gd name="T16" fmla="*/ 30 w 30"/>
                <a:gd name="T17" fmla="*/ 20 h 38"/>
                <a:gd name="T18" fmla="*/ 10 w 30"/>
                <a:gd name="T19" fmla="*/ 20 h 38"/>
                <a:gd name="T20" fmla="*/ 20 w 30"/>
                <a:gd name="T21" fmla="*/ 15 h 38"/>
                <a:gd name="T22" fmla="*/ 15 w 30"/>
                <a:gd name="T23" fmla="*/ 6 h 38"/>
                <a:gd name="T24" fmla="*/ 10 w 30"/>
                <a:gd name="T25" fmla="*/ 15 h 38"/>
                <a:gd name="T26" fmla="*/ 20 w 30"/>
                <a:gd name="T27" fmla="*/ 15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0" h="38">
                  <a:moveTo>
                    <a:pt x="10" y="20"/>
                  </a:moveTo>
                  <a:cubicBezTo>
                    <a:pt x="10" y="25"/>
                    <a:pt x="11" y="31"/>
                    <a:pt x="15" y="31"/>
                  </a:cubicBezTo>
                  <a:cubicBezTo>
                    <a:pt x="19" y="31"/>
                    <a:pt x="19" y="28"/>
                    <a:pt x="19" y="25"/>
                  </a:cubicBezTo>
                  <a:cubicBezTo>
                    <a:pt x="30" y="25"/>
                    <a:pt x="30" y="25"/>
                    <a:pt x="30" y="25"/>
                  </a:cubicBezTo>
                  <a:cubicBezTo>
                    <a:pt x="30" y="29"/>
                    <a:pt x="28" y="32"/>
                    <a:pt x="26" y="34"/>
                  </a:cubicBezTo>
                  <a:cubicBezTo>
                    <a:pt x="24" y="36"/>
                    <a:pt x="20" y="38"/>
                    <a:pt x="15" y="38"/>
                  </a:cubicBezTo>
                  <a:cubicBezTo>
                    <a:pt x="2" y="38"/>
                    <a:pt x="0" y="30"/>
                    <a:pt x="0" y="18"/>
                  </a:cubicBezTo>
                  <a:cubicBezTo>
                    <a:pt x="0" y="8"/>
                    <a:pt x="2" y="0"/>
                    <a:pt x="15" y="0"/>
                  </a:cubicBezTo>
                  <a:cubicBezTo>
                    <a:pt x="29" y="0"/>
                    <a:pt x="30" y="8"/>
                    <a:pt x="30" y="20"/>
                  </a:cubicBezTo>
                  <a:lnTo>
                    <a:pt x="10" y="20"/>
                  </a:lnTo>
                  <a:close/>
                  <a:moveTo>
                    <a:pt x="20" y="15"/>
                  </a:moveTo>
                  <a:cubicBezTo>
                    <a:pt x="20" y="11"/>
                    <a:pt x="20" y="6"/>
                    <a:pt x="15" y="6"/>
                  </a:cubicBezTo>
                  <a:cubicBezTo>
                    <a:pt x="10" y="6"/>
                    <a:pt x="10" y="11"/>
                    <a:pt x="10" y="15"/>
                  </a:cubicBezTo>
                  <a:lnTo>
                    <a:pt x="20" y="15"/>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28" name="Freeform 25"/>
            <p:cNvSpPr>
              <a:spLocks noEditPoints="1"/>
            </p:cNvSpPr>
            <p:nvPr/>
          </p:nvSpPr>
          <p:spPr bwMode="gray">
            <a:xfrm>
              <a:off x="7920038" y="1957388"/>
              <a:ext cx="206375" cy="258763"/>
            </a:xfrm>
            <a:custGeom>
              <a:avLst/>
              <a:gdLst>
                <a:gd name="T0" fmla="*/ 9 w 25"/>
                <a:gd name="T1" fmla="*/ 17 h 31"/>
                <a:gd name="T2" fmla="*/ 13 w 25"/>
                <a:gd name="T3" fmla="*/ 26 h 31"/>
                <a:gd name="T4" fmla="*/ 16 w 25"/>
                <a:gd name="T5" fmla="*/ 20 h 31"/>
                <a:gd name="T6" fmla="*/ 25 w 25"/>
                <a:gd name="T7" fmla="*/ 20 h 31"/>
                <a:gd name="T8" fmla="*/ 22 w 25"/>
                <a:gd name="T9" fmla="*/ 28 h 31"/>
                <a:gd name="T10" fmla="*/ 13 w 25"/>
                <a:gd name="T11" fmla="*/ 31 h 31"/>
                <a:gd name="T12" fmla="*/ 0 w 25"/>
                <a:gd name="T13" fmla="*/ 15 h 31"/>
                <a:gd name="T14" fmla="*/ 13 w 25"/>
                <a:gd name="T15" fmla="*/ 0 h 31"/>
                <a:gd name="T16" fmla="*/ 25 w 25"/>
                <a:gd name="T17" fmla="*/ 17 h 31"/>
                <a:gd name="T18" fmla="*/ 9 w 25"/>
                <a:gd name="T19" fmla="*/ 17 h 31"/>
                <a:gd name="T20" fmla="*/ 17 w 25"/>
                <a:gd name="T21" fmla="*/ 12 h 31"/>
                <a:gd name="T22" fmla="*/ 13 w 25"/>
                <a:gd name="T23" fmla="*/ 5 h 31"/>
                <a:gd name="T24" fmla="*/ 9 w 25"/>
                <a:gd name="T25" fmla="*/ 12 h 31"/>
                <a:gd name="T26" fmla="*/ 17 w 25"/>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5" h="31">
                  <a:moveTo>
                    <a:pt x="9" y="17"/>
                  </a:moveTo>
                  <a:cubicBezTo>
                    <a:pt x="9" y="20"/>
                    <a:pt x="9" y="26"/>
                    <a:pt x="13" y="26"/>
                  </a:cubicBezTo>
                  <a:cubicBezTo>
                    <a:pt x="16" y="26"/>
                    <a:pt x="16" y="23"/>
                    <a:pt x="16" y="20"/>
                  </a:cubicBezTo>
                  <a:cubicBezTo>
                    <a:pt x="25" y="20"/>
                    <a:pt x="25" y="20"/>
                    <a:pt x="25" y="20"/>
                  </a:cubicBezTo>
                  <a:cubicBezTo>
                    <a:pt x="25" y="24"/>
                    <a:pt x="24" y="26"/>
                    <a:pt x="22" y="28"/>
                  </a:cubicBezTo>
                  <a:cubicBezTo>
                    <a:pt x="20" y="30"/>
                    <a:pt x="17" y="31"/>
                    <a:pt x="13" y="31"/>
                  </a:cubicBezTo>
                  <a:cubicBezTo>
                    <a:pt x="2" y="31"/>
                    <a:pt x="0" y="24"/>
                    <a:pt x="0" y="15"/>
                  </a:cubicBezTo>
                  <a:cubicBezTo>
                    <a:pt x="0" y="7"/>
                    <a:pt x="2" y="0"/>
                    <a:pt x="13" y="0"/>
                  </a:cubicBezTo>
                  <a:cubicBezTo>
                    <a:pt x="24" y="0"/>
                    <a:pt x="25" y="7"/>
                    <a:pt x="25" y="17"/>
                  </a:cubicBezTo>
                  <a:lnTo>
                    <a:pt x="9" y="17"/>
                  </a:lnTo>
                  <a:close/>
                  <a:moveTo>
                    <a:pt x="17" y="12"/>
                  </a:moveTo>
                  <a:cubicBezTo>
                    <a:pt x="17" y="9"/>
                    <a:pt x="17" y="5"/>
                    <a:pt x="13" y="5"/>
                  </a:cubicBezTo>
                  <a:cubicBezTo>
                    <a:pt x="9" y="5"/>
                    <a:pt x="9" y="10"/>
                    <a:pt x="9" y="12"/>
                  </a:cubicBezTo>
                  <a:lnTo>
                    <a:pt x="17"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29" name="Freeform 26"/>
            <p:cNvSpPr>
              <a:spLocks noEditPoints="1"/>
            </p:cNvSpPr>
            <p:nvPr/>
          </p:nvSpPr>
          <p:spPr bwMode="gray">
            <a:xfrm>
              <a:off x="8553451" y="1957388"/>
              <a:ext cx="206375" cy="258763"/>
            </a:xfrm>
            <a:custGeom>
              <a:avLst/>
              <a:gdLst>
                <a:gd name="T0" fmla="*/ 9 w 25"/>
                <a:gd name="T1" fmla="*/ 17 h 31"/>
                <a:gd name="T2" fmla="*/ 12 w 25"/>
                <a:gd name="T3" fmla="*/ 26 h 31"/>
                <a:gd name="T4" fmla="*/ 16 w 25"/>
                <a:gd name="T5" fmla="*/ 20 h 31"/>
                <a:gd name="T6" fmla="*/ 24 w 25"/>
                <a:gd name="T7" fmla="*/ 20 h 31"/>
                <a:gd name="T8" fmla="*/ 21 w 25"/>
                <a:gd name="T9" fmla="*/ 28 h 31"/>
                <a:gd name="T10" fmla="*/ 12 w 25"/>
                <a:gd name="T11" fmla="*/ 31 h 31"/>
                <a:gd name="T12" fmla="*/ 0 w 25"/>
                <a:gd name="T13" fmla="*/ 15 h 31"/>
                <a:gd name="T14" fmla="*/ 12 w 25"/>
                <a:gd name="T15" fmla="*/ 0 h 31"/>
                <a:gd name="T16" fmla="*/ 25 w 25"/>
                <a:gd name="T17" fmla="*/ 17 h 31"/>
                <a:gd name="T18" fmla="*/ 9 w 25"/>
                <a:gd name="T19" fmla="*/ 17 h 31"/>
                <a:gd name="T20" fmla="*/ 16 w 25"/>
                <a:gd name="T21" fmla="*/ 12 h 31"/>
                <a:gd name="T22" fmla="*/ 12 w 25"/>
                <a:gd name="T23" fmla="*/ 5 h 31"/>
                <a:gd name="T24" fmla="*/ 9 w 25"/>
                <a:gd name="T25" fmla="*/ 12 h 31"/>
                <a:gd name="T26" fmla="*/ 16 w 25"/>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5" h="31">
                  <a:moveTo>
                    <a:pt x="9" y="17"/>
                  </a:moveTo>
                  <a:cubicBezTo>
                    <a:pt x="9" y="20"/>
                    <a:pt x="9" y="26"/>
                    <a:pt x="12" y="26"/>
                  </a:cubicBezTo>
                  <a:cubicBezTo>
                    <a:pt x="15" y="26"/>
                    <a:pt x="16" y="23"/>
                    <a:pt x="16" y="20"/>
                  </a:cubicBezTo>
                  <a:cubicBezTo>
                    <a:pt x="24" y="20"/>
                    <a:pt x="24" y="20"/>
                    <a:pt x="24" y="20"/>
                  </a:cubicBezTo>
                  <a:cubicBezTo>
                    <a:pt x="24" y="24"/>
                    <a:pt x="23" y="26"/>
                    <a:pt x="21" y="28"/>
                  </a:cubicBezTo>
                  <a:cubicBezTo>
                    <a:pt x="19" y="30"/>
                    <a:pt x="16" y="31"/>
                    <a:pt x="12" y="31"/>
                  </a:cubicBezTo>
                  <a:cubicBezTo>
                    <a:pt x="2" y="31"/>
                    <a:pt x="0" y="24"/>
                    <a:pt x="0" y="15"/>
                  </a:cubicBezTo>
                  <a:cubicBezTo>
                    <a:pt x="0" y="7"/>
                    <a:pt x="1" y="0"/>
                    <a:pt x="12" y="0"/>
                  </a:cubicBezTo>
                  <a:cubicBezTo>
                    <a:pt x="24" y="0"/>
                    <a:pt x="25" y="7"/>
                    <a:pt x="25" y="17"/>
                  </a:cubicBezTo>
                  <a:lnTo>
                    <a:pt x="9" y="17"/>
                  </a:lnTo>
                  <a:close/>
                  <a:moveTo>
                    <a:pt x="16" y="12"/>
                  </a:moveTo>
                  <a:cubicBezTo>
                    <a:pt x="16" y="9"/>
                    <a:pt x="16" y="5"/>
                    <a:pt x="12" y="5"/>
                  </a:cubicBezTo>
                  <a:cubicBezTo>
                    <a:pt x="9" y="5"/>
                    <a:pt x="9" y="10"/>
                    <a:pt x="9" y="12"/>
                  </a:cubicBezTo>
                  <a:lnTo>
                    <a:pt x="16"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 name="Freeform 27"/>
            <p:cNvSpPr>
              <a:spLocks/>
            </p:cNvSpPr>
            <p:nvPr/>
          </p:nvSpPr>
          <p:spPr bwMode="gray">
            <a:xfrm>
              <a:off x="3263901" y="1855788"/>
              <a:ext cx="198438" cy="352425"/>
            </a:xfrm>
            <a:custGeom>
              <a:avLst/>
              <a:gdLst>
                <a:gd name="T0" fmla="*/ 0 w 125"/>
                <a:gd name="T1" fmla="*/ 222 h 222"/>
                <a:gd name="T2" fmla="*/ 0 w 125"/>
                <a:gd name="T3" fmla="*/ 0 h 222"/>
                <a:gd name="T4" fmla="*/ 125 w 125"/>
                <a:gd name="T5" fmla="*/ 0 h 222"/>
                <a:gd name="T6" fmla="*/ 125 w 125"/>
                <a:gd name="T7" fmla="*/ 32 h 222"/>
                <a:gd name="T8" fmla="*/ 47 w 125"/>
                <a:gd name="T9" fmla="*/ 32 h 222"/>
                <a:gd name="T10" fmla="*/ 47 w 125"/>
                <a:gd name="T11" fmla="*/ 90 h 222"/>
                <a:gd name="T12" fmla="*/ 114 w 125"/>
                <a:gd name="T13" fmla="*/ 90 h 222"/>
                <a:gd name="T14" fmla="*/ 114 w 125"/>
                <a:gd name="T15" fmla="*/ 122 h 222"/>
                <a:gd name="T16" fmla="*/ 47 w 125"/>
                <a:gd name="T17" fmla="*/ 122 h 222"/>
                <a:gd name="T18" fmla="*/ 47 w 125"/>
                <a:gd name="T19" fmla="*/ 190 h 222"/>
                <a:gd name="T20" fmla="*/ 125 w 125"/>
                <a:gd name="T21" fmla="*/ 190 h 222"/>
                <a:gd name="T22" fmla="*/ 125 w 125"/>
                <a:gd name="T23" fmla="*/ 222 h 222"/>
                <a:gd name="T24" fmla="*/ 0 w 125"/>
                <a:gd name="T25" fmla="*/ 222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5" h="222">
                  <a:moveTo>
                    <a:pt x="0" y="222"/>
                  </a:moveTo>
                  <a:lnTo>
                    <a:pt x="0" y="0"/>
                  </a:lnTo>
                  <a:lnTo>
                    <a:pt x="125" y="0"/>
                  </a:lnTo>
                  <a:lnTo>
                    <a:pt x="125" y="32"/>
                  </a:lnTo>
                  <a:lnTo>
                    <a:pt x="47" y="32"/>
                  </a:lnTo>
                  <a:lnTo>
                    <a:pt x="47" y="90"/>
                  </a:lnTo>
                  <a:lnTo>
                    <a:pt x="114" y="90"/>
                  </a:lnTo>
                  <a:lnTo>
                    <a:pt x="114" y="122"/>
                  </a:lnTo>
                  <a:lnTo>
                    <a:pt x="47" y="122"/>
                  </a:lnTo>
                  <a:lnTo>
                    <a:pt x="47" y="190"/>
                  </a:lnTo>
                  <a:lnTo>
                    <a:pt x="125" y="190"/>
                  </a:lnTo>
                  <a:lnTo>
                    <a:pt x="125" y="222"/>
                  </a:lnTo>
                  <a:lnTo>
                    <a:pt x="0" y="22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1" name="Freeform 28"/>
            <p:cNvSpPr>
              <a:spLocks/>
            </p:cNvSpPr>
            <p:nvPr/>
          </p:nvSpPr>
          <p:spPr bwMode="gray">
            <a:xfrm>
              <a:off x="3503613" y="1957388"/>
              <a:ext cx="188913" cy="250825"/>
            </a:xfrm>
            <a:custGeom>
              <a:avLst/>
              <a:gdLst>
                <a:gd name="T0" fmla="*/ 9 w 23"/>
                <a:gd name="T1" fmla="*/ 4 h 30"/>
                <a:gd name="T2" fmla="*/ 9 w 23"/>
                <a:gd name="T3" fmla="*/ 4 h 30"/>
                <a:gd name="T4" fmla="*/ 12 w 23"/>
                <a:gd name="T5" fmla="*/ 1 h 30"/>
                <a:gd name="T6" fmla="*/ 16 w 23"/>
                <a:gd name="T7" fmla="*/ 0 h 30"/>
                <a:gd name="T8" fmla="*/ 23 w 23"/>
                <a:gd name="T9" fmla="*/ 6 h 30"/>
                <a:gd name="T10" fmla="*/ 23 w 23"/>
                <a:gd name="T11" fmla="*/ 30 h 30"/>
                <a:gd name="T12" fmla="*/ 15 w 23"/>
                <a:gd name="T13" fmla="*/ 30 h 30"/>
                <a:gd name="T14" fmla="*/ 15 w 23"/>
                <a:gd name="T15" fmla="*/ 10 h 30"/>
                <a:gd name="T16" fmla="*/ 12 w 23"/>
                <a:gd name="T17" fmla="*/ 5 h 30"/>
                <a:gd name="T18" fmla="*/ 9 w 23"/>
                <a:gd name="T19" fmla="*/ 10 h 30"/>
                <a:gd name="T20" fmla="*/ 9 w 23"/>
                <a:gd name="T21" fmla="*/ 30 h 30"/>
                <a:gd name="T22" fmla="*/ 0 w 23"/>
                <a:gd name="T23" fmla="*/ 30 h 30"/>
                <a:gd name="T24" fmla="*/ 0 w 23"/>
                <a:gd name="T25" fmla="*/ 1 h 30"/>
                <a:gd name="T26" fmla="*/ 9 w 23"/>
                <a:gd name="T27" fmla="*/ 1 h 30"/>
                <a:gd name="T28" fmla="*/ 9 w 23"/>
                <a:gd name="T29" fmla="*/ 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 h="30">
                  <a:moveTo>
                    <a:pt x="9" y="4"/>
                  </a:moveTo>
                  <a:cubicBezTo>
                    <a:pt x="9" y="4"/>
                    <a:pt x="9" y="4"/>
                    <a:pt x="9" y="4"/>
                  </a:cubicBezTo>
                  <a:cubicBezTo>
                    <a:pt x="10" y="2"/>
                    <a:pt x="11" y="1"/>
                    <a:pt x="12" y="1"/>
                  </a:cubicBezTo>
                  <a:cubicBezTo>
                    <a:pt x="13" y="0"/>
                    <a:pt x="14" y="0"/>
                    <a:pt x="16" y="0"/>
                  </a:cubicBezTo>
                  <a:cubicBezTo>
                    <a:pt x="20" y="0"/>
                    <a:pt x="23" y="2"/>
                    <a:pt x="23" y="6"/>
                  </a:cubicBezTo>
                  <a:cubicBezTo>
                    <a:pt x="23" y="30"/>
                    <a:pt x="23" y="30"/>
                    <a:pt x="23" y="30"/>
                  </a:cubicBezTo>
                  <a:cubicBezTo>
                    <a:pt x="15" y="30"/>
                    <a:pt x="15" y="30"/>
                    <a:pt x="15" y="30"/>
                  </a:cubicBezTo>
                  <a:cubicBezTo>
                    <a:pt x="15" y="10"/>
                    <a:pt x="15" y="10"/>
                    <a:pt x="15" y="10"/>
                  </a:cubicBezTo>
                  <a:cubicBezTo>
                    <a:pt x="15" y="7"/>
                    <a:pt x="15" y="5"/>
                    <a:pt x="12" y="5"/>
                  </a:cubicBezTo>
                  <a:cubicBezTo>
                    <a:pt x="9" y="5"/>
                    <a:pt x="9" y="7"/>
                    <a:pt x="9" y="10"/>
                  </a:cubicBezTo>
                  <a:cubicBezTo>
                    <a:pt x="9" y="30"/>
                    <a:pt x="9" y="30"/>
                    <a:pt x="9" y="30"/>
                  </a:cubicBezTo>
                  <a:cubicBezTo>
                    <a:pt x="0" y="30"/>
                    <a:pt x="0" y="30"/>
                    <a:pt x="0" y="30"/>
                  </a:cubicBezTo>
                  <a:cubicBezTo>
                    <a:pt x="0" y="1"/>
                    <a:pt x="0" y="1"/>
                    <a:pt x="0" y="1"/>
                  </a:cubicBezTo>
                  <a:cubicBezTo>
                    <a:pt x="9" y="1"/>
                    <a:pt x="9" y="1"/>
                    <a:pt x="9" y="1"/>
                  </a:cubicBezTo>
                  <a:lnTo>
                    <a:pt x="9" y="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72" name="Freeform 29"/>
            <p:cNvSpPr>
              <a:spLocks noEditPoints="1"/>
            </p:cNvSpPr>
            <p:nvPr/>
          </p:nvSpPr>
          <p:spPr bwMode="gray">
            <a:xfrm>
              <a:off x="3741738" y="1957388"/>
              <a:ext cx="196850" cy="350838"/>
            </a:xfrm>
            <a:custGeom>
              <a:avLst/>
              <a:gdLst>
                <a:gd name="T0" fmla="*/ 24 w 24"/>
                <a:gd name="T1" fmla="*/ 1 h 42"/>
                <a:gd name="T2" fmla="*/ 24 w 24"/>
                <a:gd name="T3" fmla="*/ 32 h 42"/>
                <a:gd name="T4" fmla="*/ 13 w 24"/>
                <a:gd name="T5" fmla="*/ 42 h 42"/>
                <a:gd name="T6" fmla="*/ 1 w 24"/>
                <a:gd name="T7" fmla="*/ 33 h 42"/>
                <a:gd name="T8" fmla="*/ 9 w 24"/>
                <a:gd name="T9" fmla="*/ 33 h 42"/>
                <a:gd name="T10" fmla="*/ 10 w 24"/>
                <a:gd name="T11" fmla="*/ 36 h 42"/>
                <a:gd name="T12" fmla="*/ 12 w 24"/>
                <a:gd name="T13" fmla="*/ 37 h 42"/>
                <a:gd name="T14" fmla="*/ 16 w 24"/>
                <a:gd name="T15" fmla="*/ 32 h 42"/>
                <a:gd name="T16" fmla="*/ 16 w 24"/>
                <a:gd name="T17" fmla="*/ 27 h 42"/>
                <a:gd name="T18" fmla="*/ 15 w 24"/>
                <a:gd name="T19" fmla="*/ 27 h 42"/>
                <a:gd name="T20" fmla="*/ 9 w 24"/>
                <a:gd name="T21" fmla="*/ 30 h 42"/>
                <a:gd name="T22" fmla="*/ 0 w 24"/>
                <a:gd name="T23" fmla="*/ 15 h 42"/>
                <a:gd name="T24" fmla="*/ 9 w 24"/>
                <a:gd name="T25" fmla="*/ 0 h 42"/>
                <a:gd name="T26" fmla="*/ 16 w 24"/>
                <a:gd name="T27" fmla="*/ 4 h 42"/>
                <a:gd name="T28" fmla="*/ 16 w 24"/>
                <a:gd name="T29" fmla="*/ 4 h 42"/>
                <a:gd name="T30" fmla="*/ 16 w 24"/>
                <a:gd name="T31" fmla="*/ 1 h 42"/>
                <a:gd name="T32" fmla="*/ 24 w 24"/>
                <a:gd name="T33" fmla="*/ 1 h 42"/>
                <a:gd name="T34" fmla="*/ 12 w 24"/>
                <a:gd name="T35" fmla="*/ 25 h 42"/>
                <a:gd name="T36" fmla="*/ 16 w 24"/>
                <a:gd name="T37" fmla="*/ 15 h 42"/>
                <a:gd name="T38" fmla="*/ 12 w 24"/>
                <a:gd name="T39" fmla="*/ 5 h 42"/>
                <a:gd name="T40" fmla="*/ 9 w 24"/>
                <a:gd name="T41" fmla="*/ 16 h 42"/>
                <a:gd name="T42" fmla="*/ 12 w 24"/>
                <a:gd name="T43" fmla="*/ 25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 h="42">
                  <a:moveTo>
                    <a:pt x="24" y="1"/>
                  </a:moveTo>
                  <a:cubicBezTo>
                    <a:pt x="24" y="32"/>
                    <a:pt x="24" y="32"/>
                    <a:pt x="24" y="32"/>
                  </a:cubicBezTo>
                  <a:cubicBezTo>
                    <a:pt x="24" y="34"/>
                    <a:pt x="24" y="42"/>
                    <a:pt x="13" y="42"/>
                  </a:cubicBezTo>
                  <a:cubicBezTo>
                    <a:pt x="6" y="42"/>
                    <a:pt x="1" y="40"/>
                    <a:pt x="1" y="33"/>
                  </a:cubicBezTo>
                  <a:cubicBezTo>
                    <a:pt x="9" y="33"/>
                    <a:pt x="9" y="33"/>
                    <a:pt x="9" y="33"/>
                  </a:cubicBezTo>
                  <a:cubicBezTo>
                    <a:pt x="9" y="34"/>
                    <a:pt x="9" y="35"/>
                    <a:pt x="10" y="36"/>
                  </a:cubicBezTo>
                  <a:cubicBezTo>
                    <a:pt x="10" y="37"/>
                    <a:pt x="11" y="37"/>
                    <a:pt x="12" y="37"/>
                  </a:cubicBezTo>
                  <a:cubicBezTo>
                    <a:pt x="15" y="37"/>
                    <a:pt x="16" y="35"/>
                    <a:pt x="16" y="32"/>
                  </a:cubicBezTo>
                  <a:cubicBezTo>
                    <a:pt x="16" y="27"/>
                    <a:pt x="16" y="27"/>
                    <a:pt x="16" y="27"/>
                  </a:cubicBezTo>
                  <a:cubicBezTo>
                    <a:pt x="15" y="27"/>
                    <a:pt x="15" y="27"/>
                    <a:pt x="15" y="27"/>
                  </a:cubicBezTo>
                  <a:cubicBezTo>
                    <a:pt x="14" y="29"/>
                    <a:pt x="12" y="30"/>
                    <a:pt x="9" y="30"/>
                  </a:cubicBezTo>
                  <a:cubicBezTo>
                    <a:pt x="0" y="30"/>
                    <a:pt x="0" y="22"/>
                    <a:pt x="0" y="15"/>
                  </a:cubicBezTo>
                  <a:cubicBezTo>
                    <a:pt x="0" y="8"/>
                    <a:pt x="0" y="0"/>
                    <a:pt x="9" y="0"/>
                  </a:cubicBezTo>
                  <a:cubicBezTo>
                    <a:pt x="12" y="0"/>
                    <a:pt x="15" y="1"/>
                    <a:pt x="16" y="4"/>
                  </a:cubicBezTo>
                  <a:cubicBezTo>
                    <a:pt x="16" y="4"/>
                    <a:pt x="16" y="4"/>
                    <a:pt x="16" y="4"/>
                  </a:cubicBezTo>
                  <a:cubicBezTo>
                    <a:pt x="16" y="1"/>
                    <a:pt x="16" y="1"/>
                    <a:pt x="16" y="1"/>
                  </a:cubicBezTo>
                  <a:lnTo>
                    <a:pt x="24" y="1"/>
                  </a:lnTo>
                  <a:close/>
                  <a:moveTo>
                    <a:pt x="12" y="25"/>
                  </a:moveTo>
                  <a:cubicBezTo>
                    <a:pt x="15" y="25"/>
                    <a:pt x="16" y="22"/>
                    <a:pt x="16" y="15"/>
                  </a:cubicBezTo>
                  <a:cubicBezTo>
                    <a:pt x="16" y="9"/>
                    <a:pt x="15" y="5"/>
                    <a:pt x="12" y="5"/>
                  </a:cubicBezTo>
                  <a:cubicBezTo>
                    <a:pt x="9" y="5"/>
                    <a:pt x="9" y="7"/>
                    <a:pt x="9" y="16"/>
                  </a:cubicBezTo>
                  <a:cubicBezTo>
                    <a:pt x="9" y="19"/>
                    <a:pt x="8" y="25"/>
                    <a:pt x="12" y="25"/>
                  </a:cubicBez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73" name="Rectangle 30"/>
            <p:cNvSpPr>
              <a:spLocks noChangeArrowheads="1"/>
            </p:cNvSpPr>
            <p:nvPr/>
          </p:nvSpPr>
          <p:spPr bwMode="gray">
            <a:xfrm>
              <a:off x="3997326" y="1965325"/>
              <a:ext cx="73025" cy="24288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74" name="Freeform 31"/>
            <p:cNvSpPr>
              <a:spLocks/>
            </p:cNvSpPr>
            <p:nvPr/>
          </p:nvSpPr>
          <p:spPr bwMode="gray">
            <a:xfrm>
              <a:off x="4127501" y="1957388"/>
              <a:ext cx="190500" cy="250825"/>
            </a:xfrm>
            <a:custGeom>
              <a:avLst/>
              <a:gdLst>
                <a:gd name="T0" fmla="*/ 9 w 23"/>
                <a:gd name="T1" fmla="*/ 4 h 30"/>
                <a:gd name="T2" fmla="*/ 9 w 23"/>
                <a:gd name="T3" fmla="*/ 4 h 30"/>
                <a:gd name="T4" fmla="*/ 12 w 23"/>
                <a:gd name="T5" fmla="*/ 1 h 30"/>
                <a:gd name="T6" fmla="*/ 16 w 23"/>
                <a:gd name="T7" fmla="*/ 0 h 30"/>
                <a:gd name="T8" fmla="*/ 23 w 23"/>
                <a:gd name="T9" fmla="*/ 6 h 30"/>
                <a:gd name="T10" fmla="*/ 23 w 23"/>
                <a:gd name="T11" fmla="*/ 30 h 30"/>
                <a:gd name="T12" fmla="*/ 15 w 23"/>
                <a:gd name="T13" fmla="*/ 30 h 30"/>
                <a:gd name="T14" fmla="*/ 15 w 23"/>
                <a:gd name="T15" fmla="*/ 10 h 30"/>
                <a:gd name="T16" fmla="*/ 12 w 23"/>
                <a:gd name="T17" fmla="*/ 5 h 30"/>
                <a:gd name="T18" fmla="*/ 9 w 23"/>
                <a:gd name="T19" fmla="*/ 10 h 30"/>
                <a:gd name="T20" fmla="*/ 9 w 23"/>
                <a:gd name="T21" fmla="*/ 30 h 30"/>
                <a:gd name="T22" fmla="*/ 0 w 23"/>
                <a:gd name="T23" fmla="*/ 30 h 30"/>
                <a:gd name="T24" fmla="*/ 0 w 23"/>
                <a:gd name="T25" fmla="*/ 1 h 30"/>
                <a:gd name="T26" fmla="*/ 9 w 23"/>
                <a:gd name="T27" fmla="*/ 1 h 30"/>
                <a:gd name="T28" fmla="*/ 9 w 23"/>
                <a:gd name="T29" fmla="*/ 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 h="30">
                  <a:moveTo>
                    <a:pt x="9" y="4"/>
                  </a:moveTo>
                  <a:cubicBezTo>
                    <a:pt x="9" y="4"/>
                    <a:pt x="9" y="4"/>
                    <a:pt x="9" y="4"/>
                  </a:cubicBezTo>
                  <a:cubicBezTo>
                    <a:pt x="9" y="2"/>
                    <a:pt x="10" y="1"/>
                    <a:pt x="12" y="1"/>
                  </a:cubicBezTo>
                  <a:cubicBezTo>
                    <a:pt x="13" y="0"/>
                    <a:pt x="14" y="0"/>
                    <a:pt x="16" y="0"/>
                  </a:cubicBezTo>
                  <a:cubicBezTo>
                    <a:pt x="20" y="0"/>
                    <a:pt x="23" y="2"/>
                    <a:pt x="23" y="6"/>
                  </a:cubicBezTo>
                  <a:cubicBezTo>
                    <a:pt x="23" y="30"/>
                    <a:pt x="23" y="30"/>
                    <a:pt x="23" y="30"/>
                  </a:cubicBezTo>
                  <a:cubicBezTo>
                    <a:pt x="15" y="30"/>
                    <a:pt x="15" y="30"/>
                    <a:pt x="15" y="30"/>
                  </a:cubicBezTo>
                  <a:cubicBezTo>
                    <a:pt x="15" y="10"/>
                    <a:pt x="15" y="10"/>
                    <a:pt x="15" y="10"/>
                  </a:cubicBezTo>
                  <a:cubicBezTo>
                    <a:pt x="15" y="7"/>
                    <a:pt x="14" y="5"/>
                    <a:pt x="12" y="5"/>
                  </a:cubicBezTo>
                  <a:cubicBezTo>
                    <a:pt x="9" y="5"/>
                    <a:pt x="9" y="7"/>
                    <a:pt x="9" y="10"/>
                  </a:cubicBezTo>
                  <a:cubicBezTo>
                    <a:pt x="9" y="30"/>
                    <a:pt x="9" y="30"/>
                    <a:pt x="9" y="30"/>
                  </a:cubicBezTo>
                  <a:cubicBezTo>
                    <a:pt x="0" y="30"/>
                    <a:pt x="0" y="30"/>
                    <a:pt x="0" y="30"/>
                  </a:cubicBezTo>
                  <a:cubicBezTo>
                    <a:pt x="0" y="1"/>
                    <a:pt x="0" y="1"/>
                    <a:pt x="0" y="1"/>
                  </a:cubicBezTo>
                  <a:cubicBezTo>
                    <a:pt x="9" y="1"/>
                    <a:pt x="9" y="1"/>
                    <a:pt x="9" y="1"/>
                  </a:cubicBezTo>
                  <a:lnTo>
                    <a:pt x="9" y="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75" name="Freeform 32"/>
            <p:cNvSpPr>
              <a:spLocks noEditPoints="1"/>
            </p:cNvSpPr>
            <p:nvPr/>
          </p:nvSpPr>
          <p:spPr bwMode="gray">
            <a:xfrm>
              <a:off x="4359276" y="1957388"/>
              <a:ext cx="204788" cy="258763"/>
            </a:xfrm>
            <a:custGeom>
              <a:avLst/>
              <a:gdLst>
                <a:gd name="T0" fmla="*/ 9 w 25"/>
                <a:gd name="T1" fmla="*/ 17 h 31"/>
                <a:gd name="T2" fmla="*/ 13 w 25"/>
                <a:gd name="T3" fmla="*/ 26 h 31"/>
                <a:gd name="T4" fmla="*/ 16 w 25"/>
                <a:gd name="T5" fmla="*/ 20 h 31"/>
                <a:gd name="T6" fmla="*/ 25 w 25"/>
                <a:gd name="T7" fmla="*/ 20 h 31"/>
                <a:gd name="T8" fmla="*/ 21 w 25"/>
                <a:gd name="T9" fmla="*/ 28 h 31"/>
                <a:gd name="T10" fmla="*/ 13 w 25"/>
                <a:gd name="T11" fmla="*/ 31 h 31"/>
                <a:gd name="T12" fmla="*/ 0 w 25"/>
                <a:gd name="T13" fmla="*/ 15 h 31"/>
                <a:gd name="T14" fmla="*/ 13 w 25"/>
                <a:gd name="T15" fmla="*/ 0 h 31"/>
                <a:gd name="T16" fmla="*/ 25 w 25"/>
                <a:gd name="T17" fmla="*/ 17 h 31"/>
                <a:gd name="T18" fmla="*/ 9 w 25"/>
                <a:gd name="T19" fmla="*/ 17 h 31"/>
                <a:gd name="T20" fmla="*/ 16 w 25"/>
                <a:gd name="T21" fmla="*/ 12 h 31"/>
                <a:gd name="T22" fmla="*/ 13 w 25"/>
                <a:gd name="T23" fmla="*/ 5 h 31"/>
                <a:gd name="T24" fmla="*/ 9 w 25"/>
                <a:gd name="T25" fmla="*/ 12 h 31"/>
                <a:gd name="T26" fmla="*/ 16 w 25"/>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5" h="31">
                  <a:moveTo>
                    <a:pt x="9" y="17"/>
                  </a:moveTo>
                  <a:cubicBezTo>
                    <a:pt x="9" y="20"/>
                    <a:pt x="9" y="26"/>
                    <a:pt x="13" y="26"/>
                  </a:cubicBezTo>
                  <a:cubicBezTo>
                    <a:pt x="16" y="26"/>
                    <a:pt x="16" y="23"/>
                    <a:pt x="16" y="20"/>
                  </a:cubicBezTo>
                  <a:cubicBezTo>
                    <a:pt x="25" y="20"/>
                    <a:pt x="25" y="20"/>
                    <a:pt x="25" y="20"/>
                  </a:cubicBezTo>
                  <a:cubicBezTo>
                    <a:pt x="25" y="24"/>
                    <a:pt x="23" y="26"/>
                    <a:pt x="21" y="28"/>
                  </a:cubicBezTo>
                  <a:cubicBezTo>
                    <a:pt x="19" y="30"/>
                    <a:pt x="17" y="31"/>
                    <a:pt x="13" y="31"/>
                  </a:cubicBezTo>
                  <a:cubicBezTo>
                    <a:pt x="2" y="31"/>
                    <a:pt x="0" y="24"/>
                    <a:pt x="0" y="15"/>
                  </a:cubicBezTo>
                  <a:cubicBezTo>
                    <a:pt x="0" y="7"/>
                    <a:pt x="2" y="0"/>
                    <a:pt x="13" y="0"/>
                  </a:cubicBezTo>
                  <a:cubicBezTo>
                    <a:pt x="24" y="0"/>
                    <a:pt x="25" y="7"/>
                    <a:pt x="25" y="17"/>
                  </a:cubicBezTo>
                  <a:lnTo>
                    <a:pt x="9" y="17"/>
                  </a:lnTo>
                  <a:close/>
                  <a:moveTo>
                    <a:pt x="16" y="12"/>
                  </a:moveTo>
                  <a:cubicBezTo>
                    <a:pt x="16" y="9"/>
                    <a:pt x="17" y="5"/>
                    <a:pt x="13" y="5"/>
                  </a:cubicBezTo>
                  <a:cubicBezTo>
                    <a:pt x="9" y="5"/>
                    <a:pt x="9" y="10"/>
                    <a:pt x="9" y="12"/>
                  </a:cubicBezTo>
                  <a:lnTo>
                    <a:pt x="16"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76" name="Freeform 33"/>
            <p:cNvSpPr>
              <a:spLocks noEditPoints="1"/>
            </p:cNvSpPr>
            <p:nvPr/>
          </p:nvSpPr>
          <p:spPr bwMode="gray">
            <a:xfrm>
              <a:off x="4597401" y="1957388"/>
              <a:ext cx="204788" cy="258763"/>
            </a:xfrm>
            <a:custGeom>
              <a:avLst/>
              <a:gdLst>
                <a:gd name="T0" fmla="*/ 9 w 25"/>
                <a:gd name="T1" fmla="*/ 17 h 31"/>
                <a:gd name="T2" fmla="*/ 13 w 25"/>
                <a:gd name="T3" fmla="*/ 26 h 31"/>
                <a:gd name="T4" fmla="*/ 16 w 25"/>
                <a:gd name="T5" fmla="*/ 20 h 31"/>
                <a:gd name="T6" fmla="*/ 25 w 25"/>
                <a:gd name="T7" fmla="*/ 20 h 31"/>
                <a:gd name="T8" fmla="*/ 21 w 25"/>
                <a:gd name="T9" fmla="*/ 28 h 31"/>
                <a:gd name="T10" fmla="*/ 13 w 25"/>
                <a:gd name="T11" fmla="*/ 31 h 31"/>
                <a:gd name="T12" fmla="*/ 0 w 25"/>
                <a:gd name="T13" fmla="*/ 15 h 31"/>
                <a:gd name="T14" fmla="*/ 13 w 25"/>
                <a:gd name="T15" fmla="*/ 0 h 31"/>
                <a:gd name="T16" fmla="*/ 25 w 25"/>
                <a:gd name="T17" fmla="*/ 17 h 31"/>
                <a:gd name="T18" fmla="*/ 9 w 25"/>
                <a:gd name="T19" fmla="*/ 17 h 31"/>
                <a:gd name="T20" fmla="*/ 16 w 25"/>
                <a:gd name="T21" fmla="*/ 12 h 31"/>
                <a:gd name="T22" fmla="*/ 13 w 25"/>
                <a:gd name="T23" fmla="*/ 5 h 31"/>
                <a:gd name="T24" fmla="*/ 9 w 25"/>
                <a:gd name="T25" fmla="*/ 12 h 31"/>
                <a:gd name="T26" fmla="*/ 16 w 25"/>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5" h="31">
                  <a:moveTo>
                    <a:pt x="9" y="17"/>
                  </a:moveTo>
                  <a:cubicBezTo>
                    <a:pt x="9" y="20"/>
                    <a:pt x="9" y="26"/>
                    <a:pt x="13" y="26"/>
                  </a:cubicBezTo>
                  <a:cubicBezTo>
                    <a:pt x="15" y="26"/>
                    <a:pt x="16" y="23"/>
                    <a:pt x="16" y="20"/>
                  </a:cubicBezTo>
                  <a:cubicBezTo>
                    <a:pt x="25" y="20"/>
                    <a:pt x="25" y="20"/>
                    <a:pt x="25" y="20"/>
                  </a:cubicBezTo>
                  <a:cubicBezTo>
                    <a:pt x="24" y="24"/>
                    <a:pt x="23" y="26"/>
                    <a:pt x="21" y="28"/>
                  </a:cubicBezTo>
                  <a:cubicBezTo>
                    <a:pt x="19" y="30"/>
                    <a:pt x="16" y="31"/>
                    <a:pt x="13" y="31"/>
                  </a:cubicBezTo>
                  <a:cubicBezTo>
                    <a:pt x="2" y="31"/>
                    <a:pt x="0" y="24"/>
                    <a:pt x="0" y="15"/>
                  </a:cubicBezTo>
                  <a:cubicBezTo>
                    <a:pt x="0" y="7"/>
                    <a:pt x="2" y="0"/>
                    <a:pt x="13" y="0"/>
                  </a:cubicBezTo>
                  <a:cubicBezTo>
                    <a:pt x="24" y="0"/>
                    <a:pt x="25" y="7"/>
                    <a:pt x="25" y="17"/>
                  </a:cubicBezTo>
                  <a:lnTo>
                    <a:pt x="9" y="17"/>
                  </a:lnTo>
                  <a:close/>
                  <a:moveTo>
                    <a:pt x="16" y="12"/>
                  </a:moveTo>
                  <a:cubicBezTo>
                    <a:pt x="16" y="9"/>
                    <a:pt x="17" y="5"/>
                    <a:pt x="13" y="5"/>
                  </a:cubicBezTo>
                  <a:cubicBezTo>
                    <a:pt x="9" y="5"/>
                    <a:pt x="9" y="10"/>
                    <a:pt x="9" y="12"/>
                  </a:cubicBezTo>
                  <a:lnTo>
                    <a:pt x="16"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78" name="Freeform 34"/>
            <p:cNvSpPr>
              <a:spLocks/>
            </p:cNvSpPr>
            <p:nvPr/>
          </p:nvSpPr>
          <p:spPr bwMode="gray">
            <a:xfrm>
              <a:off x="4843463" y="1957388"/>
              <a:ext cx="131763" cy="250825"/>
            </a:xfrm>
            <a:custGeom>
              <a:avLst/>
              <a:gdLst>
                <a:gd name="T0" fmla="*/ 8 w 16"/>
                <a:gd name="T1" fmla="*/ 1 h 30"/>
                <a:gd name="T2" fmla="*/ 8 w 16"/>
                <a:gd name="T3" fmla="*/ 4 h 30"/>
                <a:gd name="T4" fmla="*/ 8 w 16"/>
                <a:gd name="T5" fmla="*/ 4 h 30"/>
                <a:gd name="T6" fmla="*/ 16 w 16"/>
                <a:gd name="T7" fmla="*/ 0 h 30"/>
                <a:gd name="T8" fmla="*/ 16 w 16"/>
                <a:gd name="T9" fmla="*/ 7 h 30"/>
                <a:gd name="T10" fmla="*/ 8 w 16"/>
                <a:gd name="T11" fmla="*/ 14 h 30"/>
                <a:gd name="T12" fmla="*/ 8 w 16"/>
                <a:gd name="T13" fmla="*/ 30 h 30"/>
                <a:gd name="T14" fmla="*/ 0 w 16"/>
                <a:gd name="T15" fmla="*/ 30 h 30"/>
                <a:gd name="T16" fmla="*/ 0 w 16"/>
                <a:gd name="T17" fmla="*/ 1 h 30"/>
                <a:gd name="T18" fmla="*/ 8 w 16"/>
                <a:gd name="T19"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30">
                  <a:moveTo>
                    <a:pt x="8" y="1"/>
                  </a:moveTo>
                  <a:cubicBezTo>
                    <a:pt x="8" y="4"/>
                    <a:pt x="8" y="4"/>
                    <a:pt x="8" y="4"/>
                  </a:cubicBezTo>
                  <a:cubicBezTo>
                    <a:pt x="8" y="4"/>
                    <a:pt x="8" y="4"/>
                    <a:pt x="8" y="4"/>
                  </a:cubicBezTo>
                  <a:cubicBezTo>
                    <a:pt x="10" y="1"/>
                    <a:pt x="12" y="0"/>
                    <a:pt x="16" y="0"/>
                  </a:cubicBezTo>
                  <a:cubicBezTo>
                    <a:pt x="16" y="7"/>
                    <a:pt x="16" y="7"/>
                    <a:pt x="16" y="7"/>
                  </a:cubicBezTo>
                  <a:cubicBezTo>
                    <a:pt x="8" y="7"/>
                    <a:pt x="8" y="11"/>
                    <a:pt x="8" y="14"/>
                  </a:cubicBezTo>
                  <a:cubicBezTo>
                    <a:pt x="8" y="30"/>
                    <a:pt x="8" y="30"/>
                    <a:pt x="8" y="30"/>
                  </a:cubicBezTo>
                  <a:cubicBezTo>
                    <a:pt x="0" y="30"/>
                    <a:pt x="0" y="30"/>
                    <a:pt x="0" y="30"/>
                  </a:cubicBezTo>
                  <a:cubicBezTo>
                    <a:pt x="0" y="1"/>
                    <a:pt x="0" y="1"/>
                    <a:pt x="0" y="1"/>
                  </a:cubicBezTo>
                  <a:lnTo>
                    <a:pt x="8" y="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79" name="Freeform 35"/>
            <p:cNvSpPr>
              <a:spLocks noEditPoints="1"/>
            </p:cNvSpPr>
            <p:nvPr/>
          </p:nvSpPr>
          <p:spPr bwMode="gray">
            <a:xfrm>
              <a:off x="4992688" y="1957388"/>
              <a:ext cx="204788" cy="258763"/>
            </a:xfrm>
            <a:custGeom>
              <a:avLst/>
              <a:gdLst>
                <a:gd name="T0" fmla="*/ 9 w 25"/>
                <a:gd name="T1" fmla="*/ 17 h 31"/>
                <a:gd name="T2" fmla="*/ 13 w 25"/>
                <a:gd name="T3" fmla="*/ 26 h 31"/>
                <a:gd name="T4" fmla="*/ 16 w 25"/>
                <a:gd name="T5" fmla="*/ 20 h 31"/>
                <a:gd name="T6" fmla="*/ 25 w 25"/>
                <a:gd name="T7" fmla="*/ 20 h 31"/>
                <a:gd name="T8" fmla="*/ 21 w 25"/>
                <a:gd name="T9" fmla="*/ 28 h 31"/>
                <a:gd name="T10" fmla="*/ 13 w 25"/>
                <a:gd name="T11" fmla="*/ 31 h 31"/>
                <a:gd name="T12" fmla="*/ 0 w 25"/>
                <a:gd name="T13" fmla="*/ 15 h 31"/>
                <a:gd name="T14" fmla="*/ 13 w 25"/>
                <a:gd name="T15" fmla="*/ 0 h 31"/>
                <a:gd name="T16" fmla="*/ 25 w 25"/>
                <a:gd name="T17" fmla="*/ 17 h 31"/>
                <a:gd name="T18" fmla="*/ 9 w 25"/>
                <a:gd name="T19" fmla="*/ 17 h 31"/>
                <a:gd name="T20" fmla="*/ 16 w 25"/>
                <a:gd name="T21" fmla="*/ 12 h 31"/>
                <a:gd name="T22" fmla="*/ 13 w 25"/>
                <a:gd name="T23" fmla="*/ 5 h 31"/>
                <a:gd name="T24" fmla="*/ 9 w 25"/>
                <a:gd name="T25" fmla="*/ 12 h 31"/>
                <a:gd name="T26" fmla="*/ 16 w 25"/>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5" h="31">
                  <a:moveTo>
                    <a:pt x="9" y="17"/>
                  </a:moveTo>
                  <a:cubicBezTo>
                    <a:pt x="9" y="20"/>
                    <a:pt x="9" y="26"/>
                    <a:pt x="13" y="26"/>
                  </a:cubicBezTo>
                  <a:cubicBezTo>
                    <a:pt x="15" y="26"/>
                    <a:pt x="16" y="23"/>
                    <a:pt x="16" y="20"/>
                  </a:cubicBezTo>
                  <a:cubicBezTo>
                    <a:pt x="25" y="20"/>
                    <a:pt x="25" y="20"/>
                    <a:pt x="25" y="20"/>
                  </a:cubicBezTo>
                  <a:cubicBezTo>
                    <a:pt x="24" y="24"/>
                    <a:pt x="23" y="26"/>
                    <a:pt x="21" y="28"/>
                  </a:cubicBezTo>
                  <a:cubicBezTo>
                    <a:pt x="19" y="30"/>
                    <a:pt x="16" y="31"/>
                    <a:pt x="13" y="31"/>
                  </a:cubicBezTo>
                  <a:cubicBezTo>
                    <a:pt x="2" y="31"/>
                    <a:pt x="0" y="24"/>
                    <a:pt x="0" y="15"/>
                  </a:cubicBezTo>
                  <a:cubicBezTo>
                    <a:pt x="0" y="7"/>
                    <a:pt x="1" y="0"/>
                    <a:pt x="13" y="0"/>
                  </a:cubicBezTo>
                  <a:cubicBezTo>
                    <a:pt x="24" y="0"/>
                    <a:pt x="25" y="7"/>
                    <a:pt x="25" y="17"/>
                  </a:cubicBezTo>
                  <a:lnTo>
                    <a:pt x="9" y="17"/>
                  </a:lnTo>
                  <a:close/>
                  <a:moveTo>
                    <a:pt x="16" y="12"/>
                  </a:moveTo>
                  <a:cubicBezTo>
                    <a:pt x="16" y="9"/>
                    <a:pt x="16" y="5"/>
                    <a:pt x="13" y="5"/>
                  </a:cubicBezTo>
                  <a:cubicBezTo>
                    <a:pt x="9" y="5"/>
                    <a:pt x="9" y="10"/>
                    <a:pt x="9" y="12"/>
                  </a:cubicBezTo>
                  <a:lnTo>
                    <a:pt x="16"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80" name="Freeform 36"/>
            <p:cNvSpPr>
              <a:spLocks noEditPoints="1"/>
            </p:cNvSpPr>
            <p:nvPr/>
          </p:nvSpPr>
          <p:spPr bwMode="gray">
            <a:xfrm>
              <a:off x="5230813" y="1855788"/>
              <a:ext cx="196850" cy="360363"/>
            </a:xfrm>
            <a:custGeom>
              <a:avLst/>
              <a:gdLst>
                <a:gd name="T0" fmla="*/ 16 w 24"/>
                <a:gd name="T1" fmla="*/ 42 h 43"/>
                <a:gd name="T2" fmla="*/ 16 w 24"/>
                <a:gd name="T3" fmla="*/ 39 h 43"/>
                <a:gd name="T4" fmla="*/ 16 w 24"/>
                <a:gd name="T5" fmla="*/ 39 h 43"/>
                <a:gd name="T6" fmla="*/ 9 w 24"/>
                <a:gd name="T7" fmla="*/ 43 h 43"/>
                <a:gd name="T8" fmla="*/ 0 w 24"/>
                <a:gd name="T9" fmla="*/ 27 h 43"/>
                <a:gd name="T10" fmla="*/ 9 w 24"/>
                <a:gd name="T11" fmla="*/ 12 h 43"/>
                <a:gd name="T12" fmla="*/ 15 w 24"/>
                <a:gd name="T13" fmla="*/ 15 h 43"/>
                <a:gd name="T14" fmla="*/ 15 w 24"/>
                <a:gd name="T15" fmla="*/ 15 h 43"/>
                <a:gd name="T16" fmla="*/ 15 w 24"/>
                <a:gd name="T17" fmla="*/ 0 h 43"/>
                <a:gd name="T18" fmla="*/ 24 w 24"/>
                <a:gd name="T19" fmla="*/ 0 h 43"/>
                <a:gd name="T20" fmla="*/ 24 w 24"/>
                <a:gd name="T21" fmla="*/ 42 h 43"/>
                <a:gd name="T22" fmla="*/ 16 w 24"/>
                <a:gd name="T23" fmla="*/ 42 h 43"/>
                <a:gd name="T24" fmla="*/ 15 w 24"/>
                <a:gd name="T25" fmla="*/ 27 h 43"/>
                <a:gd name="T26" fmla="*/ 12 w 24"/>
                <a:gd name="T27" fmla="*/ 17 h 43"/>
                <a:gd name="T28" fmla="*/ 9 w 24"/>
                <a:gd name="T29" fmla="*/ 27 h 43"/>
                <a:gd name="T30" fmla="*/ 12 w 24"/>
                <a:gd name="T31" fmla="*/ 38 h 43"/>
                <a:gd name="T32" fmla="*/ 15 w 24"/>
                <a:gd name="T33" fmla="*/ 2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 h="43">
                  <a:moveTo>
                    <a:pt x="16" y="42"/>
                  </a:moveTo>
                  <a:cubicBezTo>
                    <a:pt x="16" y="39"/>
                    <a:pt x="16" y="39"/>
                    <a:pt x="16" y="39"/>
                  </a:cubicBezTo>
                  <a:cubicBezTo>
                    <a:pt x="16" y="39"/>
                    <a:pt x="16" y="39"/>
                    <a:pt x="16" y="39"/>
                  </a:cubicBezTo>
                  <a:cubicBezTo>
                    <a:pt x="14" y="42"/>
                    <a:pt x="12" y="43"/>
                    <a:pt x="9" y="43"/>
                  </a:cubicBezTo>
                  <a:cubicBezTo>
                    <a:pt x="0" y="43"/>
                    <a:pt x="0" y="33"/>
                    <a:pt x="0" y="27"/>
                  </a:cubicBezTo>
                  <a:cubicBezTo>
                    <a:pt x="0" y="21"/>
                    <a:pt x="0" y="12"/>
                    <a:pt x="9" y="12"/>
                  </a:cubicBezTo>
                  <a:cubicBezTo>
                    <a:pt x="12" y="12"/>
                    <a:pt x="14" y="13"/>
                    <a:pt x="15" y="15"/>
                  </a:cubicBezTo>
                  <a:cubicBezTo>
                    <a:pt x="15" y="15"/>
                    <a:pt x="15" y="15"/>
                    <a:pt x="15" y="15"/>
                  </a:cubicBezTo>
                  <a:cubicBezTo>
                    <a:pt x="15" y="0"/>
                    <a:pt x="15" y="0"/>
                    <a:pt x="15" y="0"/>
                  </a:cubicBezTo>
                  <a:cubicBezTo>
                    <a:pt x="24" y="0"/>
                    <a:pt x="24" y="0"/>
                    <a:pt x="24" y="0"/>
                  </a:cubicBezTo>
                  <a:cubicBezTo>
                    <a:pt x="24" y="42"/>
                    <a:pt x="24" y="42"/>
                    <a:pt x="24" y="42"/>
                  </a:cubicBezTo>
                  <a:lnTo>
                    <a:pt x="16" y="42"/>
                  </a:lnTo>
                  <a:close/>
                  <a:moveTo>
                    <a:pt x="15" y="27"/>
                  </a:moveTo>
                  <a:cubicBezTo>
                    <a:pt x="15" y="21"/>
                    <a:pt x="16" y="17"/>
                    <a:pt x="12" y="17"/>
                  </a:cubicBezTo>
                  <a:cubicBezTo>
                    <a:pt x="8" y="17"/>
                    <a:pt x="9" y="21"/>
                    <a:pt x="9" y="27"/>
                  </a:cubicBezTo>
                  <a:cubicBezTo>
                    <a:pt x="9" y="35"/>
                    <a:pt x="9" y="38"/>
                    <a:pt x="12" y="38"/>
                  </a:cubicBezTo>
                  <a:cubicBezTo>
                    <a:pt x="15" y="38"/>
                    <a:pt x="15" y="35"/>
                    <a:pt x="15" y="27"/>
                  </a:cubicBez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81" name="Freeform 37"/>
            <p:cNvSpPr>
              <a:spLocks/>
            </p:cNvSpPr>
            <p:nvPr/>
          </p:nvSpPr>
          <p:spPr bwMode="gray">
            <a:xfrm>
              <a:off x="5584826" y="1889125"/>
              <a:ext cx="131763" cy="327025"/>
            </a:xfrm>
            <a:custGeom>
              <a:avLst/>
              <a:gdLst>
                <a:gd name="T0" fmla="*/ 0 w 16"/>
                <a:gd name="T1" fmla="*/ 9 h 39"/>
                <a:gd name="T2" fmla="*/ 4 w 16"/>
                <a:gd name="T3" fmla="*/ 9 h 39"/>
                <a:gd name="T4" fmla="*/ 4 w 16"/>
                <a:gd name="T5" fmla="*/ 4 h 39"/>
                <a:gd name="T6" fmla="*/ 12 w 16"/>
                <a:gd name="T7" fmla="*/ 0 h 39"/>
                <a:gd name="T8" fmla="*/ 12 w 16"/>
                <a:gd name="T9" fmla="*/ 9 h 39"/>
                <a:gd name="T10" fmla="*/ 16 w 16"/>
                <a:gd name="T11" fmla="*/ 9 h 39"/>
                <a:gd name="T12" fmla="*/ 16 w 16"/>
                <a:gd name="T13" fmla="*/ 14 h 39"/>
                <a:gd name="T14" fmla="*/ 12 w 16"/>
                <a:gd name="T15" fmla="*/ 14 h 39"/>
                <a:gd name="T16" fmla="*/ 12 w 16"/>
                <a:gd name="T17" fmla="*/ 30 h 39"/>
                <a:gd name="T18" fmla="*/ 15 w 16"/>
                <a:gd name="T19" fmla="*/ 33 h 39"/>
                <a:gd name="T20" fmla="*/ 16 w 16"/>
                <a:gd name="T21" fmla="*/ 33 h 39"/>
                <a:gd name="T22" fmla="*/ 16 w 16"/>
                <a:gd name="T23" fmla="*/ 38 h 39"/>
                <a:gd name="T24" fmla="*/ 12 w 16"/>
                <a:gd name="T25" fmla="*/ 39 h 39"/>
                <a:gd name="T26" fmla="*/ 4 w 16"/>
                <a:gd name="T27" fmla="*/ 32 h 39"/>
                <a:gd name="T28" fmla="*/ 4 w 16"/>
                <a:gd name="T29" fmla="*/ 14 h 39"/>
                <a:gd name="T30" fmla="*/ 0 w 16"/>
                <a:gd name="T31" fmla="*/ 14 h 39"/>
                <a:gd name="T32" fmla="*/ 0 w 16"/>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 h="39">
                  <a:moveTo>
                    <a:pt x="0" y="9"/>
                  </a:moveTo>
                  <a:cubicBezTo>
                    <a:pt x="4" y="9"/>
                    <a:pt x="4" y="9"/>
                    <a:pt x="4" y="9"/>
                  </a:cubicBezTo>
                  <a:cubicBezTo>
                    <a:pt x="4" y="4"/>
                    <a:pt x="4" y="4"/>
                    <a:pt x="4" y="4"/>
                  </a:cubicBezTo>
                  <a:cubicBezTo>
                    <a:pt x="12" y="0"/>
                    <a:pt x="12" y="0"/>
                    <a:pt x="12" y="0"/>
                  </a:cubicBezTo>
                  <a:cubicBezTo>
                    <a:pt x="12" y="9"/>
                    <a:pt x="12" y="9"/>
                    <a:pt x="12" y="9"/>
                  </a:cubicBezTo>
                  <a:cubicBezTo>
                    <a:pt x="16" y="9"/>
                    <a:pt x="16" y="9"/>
                    <a:pt x="16" y="9"/>
                  </a:cubicBezTo>
                  <a:cubicBezTo>
                    <a:pt x="16" y="14"/>
                    <a:pt x="16" y="14"/>
                    <a:pt x="16" y="14"/>
                  </a:cubicBezTo>
                  <a:cubicBezTo>
                    <a:pt x="12" y="14"/>
                    <a:pt x="12" y="14"/>
                    <a:pt x="12" y="14"/>
                  </a:cubicBezTo>
                  <a:cubicBezTo>
                    <a:pt x="12" y="30"/>
                    <a:pt x="12" y="30"/>
                    <a:pt x="12" y="30"/>
                  </a:cubicBezTo>
                  <a:cubicBezTo>
                    <a:pt x="12" y="32"/>
                    <a:pt x="12" y="33"/>
                    <a:pt x="15" y="33"/>
                  </a:cubicBezTo>
                  <a:cubicBezTo>
                    <a:pt x="15" y="33"/>
                    <a:pt x="16" y="33"/>
                    <a:pt x="16" y="33"/>
                  </a:cubicBezTo>
                  <a:cubicBezTo>
                    <a:pt x="16" y="38"/>
                    <a:pt x="16" y="38"/>
                    <a:pt x="16" y="38"/>
                  </a:cubicBezTo>
                  <a:cubicBezTo>
                    <a:pt x="15" y="39"/>
                    <a:pt x="14" y="39"/>
                    <a:pt x="12" y="39"/>
                  </a:cubicBezTo>
                  <a:cubicBezTo>
                    <a:pt x="4" y="39"/>
                    <a:pt x="4" y="34"/>
                    <a:pt x="4" y="32"/>
                  </a:cubicBezTo>
                  <a:cubicBezTo>
                    <a:pt x="4" y="14"/>
                    <a:pt x="4" y="14"/>
                    <a:pt x="4" y="14"/>
                  </a:cubicBezTo>
                  <a:cubicBezTo>
                    <a:pt x="0" y="14"/>
                    <a:pt x="0" y="14"/>
                    <a:pt x="0" y="14"/>
                  </a:cubicBezTo>
                  <a:lnTo>
                    <a:pt x="0" y="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82" name="Freeform 38"/>
            <p:cNvSpPr>
              <a:spLocks noEditPoints="1"/>
            </p:cNvSpPr>
            <p:nvPr/>
          </p:nvSpPr>
          <p:spPr bwMode="gray">
            <a:xfrm>
              <a:off x="5740401" y="1957388"/>
              <a:ext cx="206375" cy="258763"/>
            </a:xfrm>
            <a:custGeom>
              <a:avLst/>
              <a:gdLst>
                <a:gd name="T0" fmla="*/ 0 w 25"/>
                <a:gd name="T1" fmla="*/ 15 h 31"/>
                <a:gd name="T2" fmla="*/ 13 w 25"/>
                <a:gd name="T3" fmla="*/ 0 h 31"/>
                <a:gd name="T4" fmla="*/ 25 w 25"/>
                <a:gd name="T5" fmla="*/ 15 h 31"/>
                <a:gd name="T6" fmla="*/ 13 w 25"/>
                <a:gd name="T7" fmla="*/ 31 h 31"/>
                <a:gd name="T8" fmla="*/ 0 w 25"/>
                <a:gd name="T9" fmla="*/ 15 h 31"/>
                <a:gd name="T10" fmla="*/ 16 w 25"/>
                <a:gd name="T11" fmla="*/ 15 h 31"/>
                <a:gd name="T12" fmla="*/ 13 w 25"/>
                <a:gd name="T13" fmla="*/ 5 h 31"/>
                <a:gd name="T14" fmla="*/ 9 w 25"/>
                <a:gd name="T15" fmla="*/ 15 h 31"/>
                <a:gd name="T16" fmla="*/ 13 w 25"/>
                <a:gd name="T17" fmla="*/ 26 h 31"/>
                <a:gd name="T18" fmla="*/ 16 w 25"/>
                <a:gd name="T19" fmla="*/ 15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 h="31">
                  <a:moveTo>
                    <a:pt x="0" y="15"/>
                  </a:moveTo>
                  <a:cubicBezTo>
                    <a:pt x="0" y="7"/>
                    <a:pt x="1" y="0"/>
                    <a:pt x="13" y="0"/>
                  </a:cubicBezTo>
                  <a:cubicBezTo>
                    <a:pt x="24" y="0"/>
                    <a:pt x="25" y="7"/>
                    <a:pt x="25" y="15"/>
                  </a:cubicBezTo>
                  <a:cubicBezTo>
                    <a:pt x="25" y="24"/>
                    <a:pt x="23" y="31"/>
                    <a:pt x="13" y="31"/>
                  </a:cubicBezTo>
                  <a:cubicBezTo>
                    <a:pt x="2" y="31"/>
                    <a:pt x="0" y="24"/>
                    <a:pt x="0" y="15"/>
                  </a:cubicBezTo>
                  <a:close/>
                  <a:moveTo>
                    <a:pt x="16" y="15"/>
                  </a:moveTo>
                  <a:cubicBezTo>
                    <a:pt x="16" y="8"/>
                    <a:pt x="16" y="5"/>
                    <a:pt x="13" y="5"/>
                  </a:cubicBezTo>
                  <a:cubicBezTo>
                    <a:pt x="9" y="5"/>
                    <a:pt x="9" y="8"/>
                    <a:pt x="9" y="15"/>
                  </a:cubicBezTo>
                  <a:cubicBezTo>
                    <a:pt x="9" y="24"/>
                    <a:pt x="9" y="26"/>
                    <a:pt x="13" y="26"/>
                  </a:cubicBezTo>
                  <a:cubicBezTo>
                    <a:pt x="16" y="26"/>
                    <a:pt x="16" y="24"/>
                    <a:pt x="16" y="15"/>
                  </a:cubicBez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83" name="Freeform 39"/>
            <p:cNvSpPr>
              <a:spLocks/>
            </p:cNvSpPr>
            <p:nvPr/>
          </p:nvSpPr>
          <p:spPr bwMode="gray">
            <a:xfrm>
              <a:off x="6069013" y="1855788"/>
              <a:ext cx="436563" cy="352425"/>
            </a:xfrm>
            <a:custGeom>
              <a:avLst/>
              <a:gdLst>
                <a:gd name="T0" fmla="*/ 0 w 275"/>
                <a:gd name="T1" fmla="*/ 0 h 222"/>
                <a:gd name="T2" fmla="*/ 52 w 275"/>
                <a:gd name="T3" fmla="*/ 0 h 222"/>
                <a:gd name="T4" fmla="*/ 78 w 275"/>
                <a:gd name="T5" fmla="*/ 159 h 222"/>
                <a:gd name="T6" fmla="*/ 78 w 275"/>
                <a:gd name="T7" fmla="*/ 159 h 222"/>
                <a:gd name="T8" fmla="*/ 114 w 275"/>
                <a:gd name="T9" fmla="*/ 0 h 222"/>
                <a:gd name="T10" fmla="*/ 171 w 275"/>
                <a:gd name="T11" fmla="*/ 0 h 222"/>
                <a:gd name="T12" fmla="*/ 203 w 275"/>
                <a:gd name="T13" fmla="*/ 159 h 222"/>
                <a:gd name="T14" fmla="*/ 203 w 275"/>
                <a:gd name="T15" fmla="*/ 159 h 222"/>
                <a:gd name="T16" fmla="*/ 234 w 275"/>
                <a:gd name="T17" fmla="*/ 0 h 222"/>
                <a:gd name="T18" fmla="*/ 275 w 275"/>
                <a:gd name="T19" fmla="*/ 0 h 222"/>
                <a:gd name="T20" fmla="*/ 228 w 275"/>
                <a:gd name="T21" fmla="*/ 222 h 222"/>
                <a:gd name="T22" fmla="*/ 177 w 275"/>
                <a:gd name="T23" fmla="*/ 222 h 222"/>
                <a:gd name="T24" fmla="*/ 140 w 275"/>
                <a:gd name="T25" fmla="*/ 58 h 222"/>
                <a:gd name="T26" fmla="*/ 140 w 275"/>
                <a:gd name="T27" fmla="*/ 58 h 222"/>
                <a:gd name="T28" fmla="*/ 104 w 275"/>
                <a:gd name="T29" fmla="*/ 222 h 222"/>
                <a:gd name="T30" fmla="*/ 52 w 275"/>
                <a:gd name="T31" fmla="*/ 222 h 222"/>
                <a:gd name="T32" fmla="*/ 0 w 275"/>
                <a:gd name="T33" fmla="*/ 0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75" h="222">
                  <a:moveTo>
                    <a:pt x="0" y="0"/>
                  </a:moveTo>
                  <a:lnTo>
                    <a:pt x="52" y="0"/>
                  </a:lnTo>
                  <a:lnTo>
                    <a:pt x="78" y="159"/>
                  </a:lnTo>
                  <a:lnTo>
                    <a:pt x="78" y="159"/>
                  </a:lnTo>
                  <a:lnTo>
                    <a:pt x="114" y="0"/>
                  </a:lnTo>
                  <a:lnTo>
                    <a:pt x="171" y="0"/>
                  </a:lnTo>
                  <a:lnTo>
                    <a:pt x="203" y="159"/>
                  </a:lnTo>
                  <a:lnTo>
                    <a:pt x="203" y="159"/>
                  </a:lnTo>
                  <a:lnTo>
                    <a:pt x="234" y="0"/>
                  </a:lnTo>
                  <a:lnTo>
                    <a:pt x="275" y="0"/>
                  </a:lnTo>
                  <a:lnTo>
                    <a:pt x="228" y="222"/>
                  </a:lnTo>
                  <a:lnTo>
                    <a:pt x="177" y="222"/>
                  </a:lnTo>
                  <a:lnTo>
                    <a:pt x="140" y="58"/>
                  </a:lnTo>
                  <a:lnTo>
                    <a:pt x="140" y="58"/>
                  </a:lnTo>
                  <a:lnTo>
                    <a:pt x="104" y="222"/>
                  </a:lnTo>
                  <a:lnTo>
                    <a:pt x="52" y="222"/>
                  </a:lnTo>
                  <a:lnTo>
                    <a:pt x="0"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84" name="Freeform 40"/>
            <p:cNvSpPr>
              <a:spLocks noEditPoints="1"/>
            </p:cNvSpPr>
            <p:nvPr/>
          </p:nvSpPr>
          <p:spPr bwMode="gray">
            <a:xfrm>
              <a:off x="6513513" y="1957388"/>
              <a:ext cx="198438" cy="258763"/>
            </a:xfrm>
            <a:custGeom>
              <a:avLst/>
              <a:gdLst>
                <a:gd name="T0" fmla="*/ 0 w 24"/>
                <a:gd name="T1" fmla="*/ 15 h 31"/>
                <a:gd name="T2" fmla="*/ 12 w 24"/>
                <a:gd name="T3" fmla="*/ 0 h 31"/>
                <a:gd name="T4" fmla="*/ 24 w 24"/>
                <a:gd name="T5" fmla="*/ 15 h 31"/>
                <a:gd name="T6" fmla="*/ 12 w 24"/>
                <a:gd name="T7" fmla="*/ 31 h 31"/>
                <a:gd name="T8" fmla="*/ 0 w 24"/>
                <a:gd name="T9" fmla="*/ 15 h 31"/>
                <a:gd name="T10" fmla="*/ 16 w 24"/>
                <a:gd name="T11" fmla="*/ 15 h 31"/>
                <a:gd name="T12" fmla="*/ 12 w 24"/>
                <a:gd name="T13" fmla="*/ 5 h 31"/>
                <a:gd name="T14" fmla="*/ 8 w 24"/>
                <a:gd name="T15" fmla="*/ 15 h 31"/>
                <a:gd name="T16" fmla="*/ 12 w 24"/>
                <a:gd name="T17" fmla="*/ 26 h 31"/>
                <a:gd name="T18" fmla="*/ 16 w 24"/>
                <a:gd name="T19" fmla="*/ 15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 h="31">
                  <a:moveTo>
                    <a:pt x="0" y="15"/>
                  </a:moveTo>
                  <a:cubicBezTo>
                    <a:pt x="0" y="7"/>
                    <a:pt x="1" y="0"/>
                    <a:pt x="12" y="0"/>
                  </a:cubicBezTo>
                  <a:cubicBezTo>
                    <a:pt x="23" y="0"/>
                    <a:pt x="24" y="7"/>
                    <a:pt x="24" y="15"/>
                  </a:cubicBezTo>
                  <a:cubicBezTo>
                    <a:pt x="24" y="24"/>
                    <a:pt x="23" y="31"/>
                    <a:pt x="12" y="31"/>
                  </a:cubicBezTo>
                  <a:cubicBezTo>
                    <a:pt x="1" y="31"/>
                    <a:pt x="0" y="24"/>
                    <a:pt x="0" y="15"/>
                  </a:cubicBezTo>
                  <a:close/>
                  <a:moveTo>
                    <a:pt x="16" y="15"/>
                  </a:moveTo>
                  <a:cubicBezTo>
                    <a:pt x="16" y="8"/>
                    <a:pt x="15" y="5"/>
                    <a:pt x="12" y="5"/>
                  </a:cubicBezTo>
                  <a:cubicBezTo>
                    <a:pt x="8" y="5"/>
                    <a:pt x="8" y="8"/>
                    <a:pt x="8" y="15"/>
                  </a:cubicBezTo>
                  <a:cubicBezTo>
                    <a:pt x="8" y="24"/>
                    <a:pt x="9" y="26"/>
                    <a:pt x="12" y="26"/>
                  </a:cubicBezTo>
                  <a:cubicBezTo>
                    <a:pt x="15" y="26"/>
                    <a:pt x="16" y="24"/>
                    <a:pt x="16" y="15"/>
                  </a:cubicBez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85" name="Freeform 41"/>
            <p:cNvSpPr>
              <a:spLocks/>
            </p:cNvSpPr>
            <p:nvPr/>
          </p:nvSpPr>
          <p:spPr bwMode="gray">
            <a:xfrm>
              <a:off x="6761163" y="1957388"/>
              <a:ext cx="131763" cy="250825"/>
            </a:xfrm>
            <a:custGeom>
              <a:avLst/>
              <a:gdLst>
                <a:gd name="T0" fmla="*/ 8 w 16"/>
                <a:gd name="T1" fmla="*/ 1 h 30"/>
                <a:gd name="T2" fmla="*/ 8 w 16"/>
                <a:gd name="T3" fmla="*/ 4 h 30"/>
                <a:gd name="T4" fmla="*/ 8 w 16"/>
                <a:gd name="T5" fmla="*/ 4 h 30"/>
                <a:gd name="T6" fmla="*/ 16 w 16"/>
                <a:gd name="T7" fmla="*/ 0 h 30"/>
                <a:gd name="T8" fmla="*/ 16 w 16"/>
                <a:gd name="T9" fmla="*/ 7 h 30"/>
                <a:gd name="T10" fmla="*/ 8 w 16"/>
                <a:gd name="T11" fmla="*/ 14 h 30"/>
                <a:gd name="T12" fmla="*/ 8 w 16"/>
                <a:gd name="T13" fmla="*/ 30 h 30"/>
                <a:gd name="T14" fmla="*/ 0 w 16"/>
                <a:gd name="T15" fmla="*/ 30 h 30"/>
                <a:gd name="T16" fmla="*/ 0 w 16"/>
                <a:gd name="T17" fmla="*/ 1 h 30"/>
                <a:gd name="T18" fmla="*/ 8 w 16"/>
                <a:gd name="T19"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30">
                  <a:moveTo>
                    <a:pt x="8" y="1"/>
                  </a:moveTo>
                  <a:cubicBezTo>
                    <a:pt x="8" y="4"/>
                    <a:pt x="8" y="4"/>
                    <a:pt x="8" y="4"/>
                  </a:cubicBezTo>
                  <a:cubicBezTo>
                    <a:pt x="8" y="4"/>
                    <a:pt x="8" y="4"/>
                    <a:pt x="8" y="4"/>
                  </a:cubicBezTo>
                  <a:cubicBezTo>
                    <a:pt x="10" y="1"/>
                    <a:pt x="12" y="0"/>
                    <a:pt x="16" y="0"/>
                  </a:cubicBezTo>
                  <a:cubicBezTo>
                    <a:pt x="16" y="7"/>
                    <a:pt x="16" y="7"/>
                    <a:pt x="16" y="7"/>
                  </a:cubicBezTo>
                  <a:cubicBezTo>
                    <a:pt x="8" y="7"/>
                    <a:pt x="8" y="11"/>
                    <a:pt x="8" y="14"/>
                  </a:cubicBezTo>
                  <a:cubicBezTo>
                    <a:pt x="8" y="30"/>
                    <a:pt x="8" y="30"/>
                    <a:pt x="8" y="30"/>
                  </a:cubicBezTo>
                  <a:cubicBezTo>
                    <a:pt x="0" y="30"/>
                    <a:pt x="0" y="30"/>
                    <a:pt x="0" y="30"/>
                  </a:cubicBezTo>
                  <a:cubicBezTo>
                    <a:pt x="0" y="1"/>
                    <a:pt x="0" y="1"/>
                    <a:pt x="0" y="1"/>
                  </a:cubicBezTo>
                  <a:lnTo>
                    <a:pt x="8" y="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86" name="Freeform 42"/>
            <p:cNvSpPr>
              <a:spLocks/>
            </p:cNvSpPr>
            <p:nvPr/>
          </p:nvSpPr>
          <p:spPr bwMode="gray">
            <a:xfrm>
              <a:off x="6924676" y="1855788"/>
              <a:ext cx="206375" cy="352425"/>
            </a:xfrm>
            <a:custGeom>
              <a:avLst/>
              <a:gdLst>
                <a:gd name="T0" fmla="*/ 0 w 130"/>
                <a:gd name="T1" fmla="*/ 222 h 222"/>
                <a:gd name="T2" fmla="*/ 0 w 130"/>
                <a:gd name="T3" fmla="*/ 0 h 222"/>
                <a:gd name="T4" fmla="*/ 42 w 130"/>
                <a:gd name="T5" fmla="*/ 0 h 222"/>
                <a:gd name="T6" fmla="*/ 42 w 130"/>
                <a:gd name="T7" fmla="*/ 132 h 222"/>
                <a:gd name="T8" fmla="*/ 42 w 130"/>
                <a:gd name="T9" fmla="*/ 132 h 222"/>
                <a:gd name="T10" fmla="*/ 83 w 130"/>
                <a:gd name="T11" fmla="*/ 69 h 222"/>
                <a:gd name="T12" fmla="*/ 125 w 130"/>
                <a:gd name="T13" fmla="*/ 69 h 222"/>
                <a:gd name="T14" fmla="*/ 83 w 130"/>
                <a:gd name="T15" fmla="*/ 137 h 222"/>
                <a:gd name="T16" fmla="*/ 130 w 130"/>
                <a:gd name="T17" fmla="*/ 222 h 222"/>
                <a:gd name="T18" fmla="*/ 83 w 130"/>
                <a:gd name="T19" fmla="*/ 222 h 222"/>
                <a:gd name="T20" fmla="*/ 42 w 130"/>
                <a:gd name="T21" fmla="*/ 137 h 222"/>
                <a:gd name="T22" fmla="*/ 42 w 130"/>
                <a:gd name="T23" fmla="*/ 137 h 222"/>
                <a:gd name="T24" fmla="*/ 42 w 130"/>
                <a:gd name="T25" fmla="*/ 222 h 222"/>
                <a:gd name="T26" fmla="*/ 0 w 130"/>
                <a:gd name="T27" fmla="*/ 222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0" h="222">
                  <a:moveTo>
                    <a:pt x="0" y="222"/>
                  </a:moveTo>
                  <a:lnTo>
                    <a:pt x="0" y="0"/>
                  </a:lnTo>
                  <a:lnTo>
                    <a:pt x="42" y="0"/>
                  </a:lnTo>
                  <a:lnTo>
                    <a:pt x="42" y="132"/>
                  </a:lnTo>
                  <a:lnTo>
                    <a:pt x="42" y="132"/>
                  </a:lnTo>
                  <a:lnTo>
                    <a:pt x="83" y="69"/>
                  </a:lnTo>
                  <a:lnTo>
                    <a:pt x="125" y="69"/>
                  </a:lnTo>
                  <a:lnTo>
                    <a:pt x="83" y="137"/>
                  </a:lnTo>
                  <a:lnTo>
                    <a:pt x="130" y="222"/>
                  </a:lnTo>
                  <a:lnTo>
                    <a:pt x="83" y="222"/>
                  </a:lnTo>
                  <a:lnTo>
                    <a:pt x="42" y="137"/>
                  </a:lnTo>
                  <a:lnTo>
                    <a:pt x="42" y="137"/>
                  </a:lnTo>
                  <a:lnTo>
                    <a:pt x="42" y="222"/>
                  </a:lnTo>
                  <a:lnTo>
                    <a:pt x="0" y="22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87" name="Freeform 43"/>
            <p:cNvSpPr>
              <a:spLocks/>
            </p:cNvSpPr>
            <p:nvPr/>
          </p:nvSpPr>
          <p:spPr bwMode="gray">
            <a:xfrm>
              <a:off x="7229476" y="1855788"/>
              <a:ext cx="238125" cy="352425"/>
            </a:xfrm>
            <a:custGeom>
              <a:avLst/>
              <a:gdLst>
                <a:gd name="T0" fmla="*/ 150 w 150"/>
                <a:gd name="T1" fmla="*/ 0 h 222"/>
                <a:gd name="T2" fmla="*/ 150 w 150"/>
                <a:gd name="T3" fmla="*/ 37 h 222"/>
                <a:gd name="T4" fmla="*/ 99 w 150"/>
                <a:gd name="T5" fmla="*/ 37 h 222"/>
                <a:gd name="T6" fmla="*/ 99 w 150"/>
                <a:gd name="T7" fmla="*/ 222 h 222"/>
                <a:gd name="T8" fmla="*/ 52 w 150"/>
                <a:gd name="T9" fmla="*/ 222 h 222"/>
                <a:gd name="T10" fmla="*/ 52 w 150"/>
                <a:gd name="T11" fmla="*/ 37 h 222"/>
                <a:gd name="T12" fmla="*/ 0 w 150"/>
                <a:gd name="T13" fmla="*/ 37 h 222"/>
                <a:gd name="T14" fmla="*/ 0 w 150"/>
                <a:gd name="T15" fmla="*/ 0 h 222"/>
                <a:gd name="T16" fmla="*/ 150 w 150"/>
                <a:gd name="T17" fmla="*/ 0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0" h="222">
                  <a:moveTo>
                    <a:pt x="150" y="0"/>
                  </a:moveTo>
                  <a:lnTo>
                    <a:pt x="150" y="37"/>
                  </a:lnTo>
                  <a:lnTo>
                    <a:pt x="99" y="37"/>
                  </a:lnTo>
                  <a:lnTo>
                    <a:pt x="99" y="222"/>
                  </a:lnTo>
                  <a:lnTo>
                    <a:pt x="52" y="222"/>
                  </a:lnTo>
                  <a:lnTo>
                    <a:pt x="52" y="37"/>
                  </a:lnTo>
                  <a:lnTo>
                    <a:pt x="0" y="37"/>
                  </a:lnTo>
                  <a:lnTo>
                    <a:pt x="0" y="0"/>
                  </a:lnTo>
                  <a:lnTo>
                    <a:pt x="150"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88" name="Freeform 44"/>
            <p:cNvSpPr>
              <a:spLocks noEditPoints="1"/>
            </p:cNvSpPr>
            <p:nvPr/>
          </p:nvSpPr>
          <p:spPr bwMode="gray">
            <a:xfrm>
              <a:off x="7443788" y="1957388"/>
              <a:ext cx="196850" cy="258763"/>
            </a:xfrm>
            <a:custGeom>
              <a:avLst/>
              <a:gdLst>
                <a:gd name="T0" fmla="*/ 0 w 24"/>
                <a:gd name="T1" fmla="*/ 15 h 31"/>
                <a:gd name="T2" fmla="*/ 12 w 24"/>
                <a:gd name="T3" fmla="*/ 0 h 31"/>
                <a:gd name="T4" fmla="*/ 24 w 24"/>
                <a:gd name="T5" fmla="*/ 15 h 31"/>
                <a:gd name="T6" fmla="*/ 12 w 24"/>
                <a:gd name="T7" fmla="*/ 31 h 31"/>
                <a:gd name="T8" fmla="*/ 0 w 24"/>
                <a:gd name="T9" fmla="*/ 15 h 31"/>
                <a:gd name="T10" fmla="*/ 16 w 24"/>
                <a:gd name="T11" fmla="*/ 15 h 31"/>
                <a:gd name="T12" fmla="*/ 12 w 24"/>
                <a:gd name="T13" fmla="*/ 5 h 31"/>
                <a:gd name="T14" fmla="*/ 8 w 24"/>
                <a:gd name="T15" fmla="*/ 15 h 31"/>
                <a:gd name="T16" fmla="*/ 12 w 24"/>
                <a:gd name="T17" fmla="*/ 26 h 31"/>
                <a:gd name="T18" fmla="*/ 16 w 24"/>
                <a:gd name="T19" fmla="*/ 15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 h="31">
                  <a:moveTo>
                    <a:pt x="0" y="15"/>
                  </a:moveTo>
                  <a:cubicBezTo>
                    <a:pt x="0" y="7"/>
                    <a:pt x="1" y="0"/>
                    <a:pt x="12" y="0"/>
                  </a:cubicBezTo>
                  <a:cubicBezTo>
                    <a:pt x="23" y="0"/>
                    <a:pt x="24" y="7"/>
                    <a:pt x="24" y="15"/>
                  </a:cubicBezTo>
                  <a:cubicBezTo>
                    <a:pt x="24" y="24"/>
                    <a:pt x="23" y="31"/>
                    <a:pt x="12" y="31"/>
                  </a:cubicBezTo>
                  <a:cubicBezTo>
                    <a:pt x="1" y="31"/>
                    <a:pt x="0" y="24"/>
                    <a:pt x="0" y="15"/>
                  </a:cubicBezTo>
                  <a:close/>
                  <a:moveTo>
                    <a:pt x="16" y="15"/>
                  </a:moveTo>
                  <a:cubicBezTo>
                    <a:pt x="16" y="8"/>
                    <a:pt x="16" y="5"/>
                    <a:pt x="12" y="5"/>
                  </a:cubicBezTo>
                  <a:cubicBezTo>
                    <a:pt x="9" y="5"/>
                    <a:pt x="8" y="8"/>
                    <a:pt x="8" y="15"/>
                  </a:cubicBezTo>
                  <a:cubicBezTo>
                    <a:pt x="8" y="24"/>
                    <a:pt x="9" y="26"/>
                    <a:pt x="12" y="26"/>
                  </a:cubicBezTo>
                  <a:cubicBezTo>
                    <a:pt x="15" y="26"/>
                    <a:pt x="16" y="24"/>
                    <a:pt x="16" y="15"/>
                  </a:cubicBez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89" name="Freeform 45"/>
            <p:cNvSpPr>
              <a:spLocks noEditPoints="1"/>
            </p:cNvSpPr>
            <p:nvPr/>
          </p:nvSpPr>
          <p:spPr bwMode="gray">
            <a:xfrm>
              <a:off x="7681913" y="1957388"/>
              <a:ext cx="198438" cy="350838"/>
            </a:xfrm>
            <a:custGeom>
              <a:avLst/>
              <a:gdLst>
                <a:gd name="T0" fmla="*/ 24 w 24"/>
                <a:gd name="T1" fmla="*/ 1 h 42"/>
                <a:gd name="T2" fmla="*/ 24 w 24"/>
                <a:gd name="T3" fmla="*/ 32 h 42"/>
                <a:gd name="T4" fmla="*/ 13 w 24"/>
                <a:gd name="T5" fmla="*/ 42 h 42"/>
                <a:gd name="T6" fmla="*/ 1 w 24"/>
                <a:gd name="T7" fmla="*/ 33 h 42"/>
                <a:gd name="T8" fmla="*/ 9 w 24"/>
                <a:gd name="T9" fmla="*/ 33 h 42"/>
                <a:gd name="T10" fmla="*/ 10 w 24"/>
                <a:gd name="T11" fmla="*/ 36 h 42"/>
                <a:gd name="T12" fmla="*/ 13 w 24"/>
                <a:gd name="T13" fmla="*/ 37 h 42"/>
                <a:gd name="T14" fmla="*/ 16 w 24"/>
                <a:gd name="T15" fmla="*/ 32 h 42"/>
                <a:gd name="T16" fmla="*/ 16 w 24"/>
                <a:gd name="T17" fmla="*/ 27 h 42"/>
                <a:gd name="T18" fmla="*/ 16 w 24"/>
                <a:gd name="T19" fmla="*/ 27 h 42"/>
                <a:gd name="T20" fmla="*/ 9 w 24"/>
                <a:gd name="T21" fmla="*/ 30 h 42"/>
                <a:gd name="T22" fmla="*/ 1 w 24"/>
                <a:gd name="T23" fmla="*/ 15 h 42"/>
                <a:gd name="T24" fmla="*/ 9 w 24"/>
                <a:gd name="T25" fmla="*/ 0 h 42"/>
                <a:gd name="T26" fmla="*/ 16 w 24"/>
                <a:gd name="T27" fmla="*/ 4 h 42"/>
                <a:gd name="T28" fmla="*/ 16 w 24"/>
                <a:gd name="T29" fmla="*/ 4 h 42"/>
                <a:gd name="T30" fmla="*/ 16 w 24"/>
                <a:gd name="T31" fmla="*/ 1 h 42"/>
                <a:gd name="T32" fmla="*/ 24 w 24"/>
                <a:gd name="T33" fmla="*/ 1 h 42"/>
                <a:gd name="T34" fmla="*/ 12 w 24"/>
                <a:gd name="T35" fmla="*/ 25 h 42"/>
                <a:gd name="T36" fmla="*/ 16 w 24"/>
                <a:gd name="T37" fmla="*/ 15 h 42"/>
                <a:gd name="T38" fmla="*/ 12 w 24"/>
                <a:gd name="T39" fmla="*/ 5 h 42"/>
                <a:gd name="T40" fmla="*/ 9 w 24"/>
                <a:gd name="T41" fmla="*/ 16 h 42"/>
                <a:gd name="T42" fmla="*/ 12 w 24"/>
                <a:gd name="T43" fmla="*/ 25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 h="42">
                  <a:moveTo>
                    <a:pt x="24" y="1"/>
                  </a:moveTo>
                  <a:cubicBezTo>
                    <a:pt x="24" y="32"/>
                    <a:pt x="24" y="32"/>
                    <a:pt x="24" y="32"/>
                  </a:cubicBezTo>
                  <a:cubicBezTo>
                    <a:pt x="24" y="34"/>
                    <a:pt x="24" y="42"/>
                    <a:pt x="13" y="42"/>
                  </a:cubicBezTo>
                  <a:cubicBezTo>
                    <a:pt x="7" y="42"/>
                    <a:pt x="1" y="40"/>
                    <a:pt x="1" y="33"/>
                  </a:cubicBezTo>
                  <a:cubicBezTo>
                    <a:pt x="9" y="33"/>
                    <a:pt x="9" y="33"/>
                    <a:pt x="9" y="33"/>
                  </a:cubicBezTo>
                  <a:cubicBezTo>
                    <a:pt x="9" y="34"/>
                    <a:pt x="9" y="35"/>
                    <a:pt x="10" y="36"/>
                  </a:cubicBezTo>
                  <a:cubicBezTo>
                    <a:pt x="10" y="37"/>
                    <a:pt x="11" y="37"/>
                    <a:pt x="13" y="37"/>
                  </a:cubicBezTo>
                  <a:cubicBezTo>
                    <a:pt x="15" y="37"/>
                    <a:pt x="16" y="35"/>
                    <a:pt x="16" y="32"/>
                  </a:cubicBezTo>
                  <a:cubicBezTo>
                    <a:pt x="16" y="27"/>
                    <a:pt x="16" y="27"/>
                    <a:pt x="16" y="27"/>
                  </a:cubicBezTo>
                  <a:cubicBezTo>
                    <a:pt x="16" y="27"/>
                    <a:pt x="16" y="27"/>
                    <a:pt x="16" y="27"/>
                  </a:cubicBezTo>
                  <a:cubicBezTo>
                    <a:pt x="14" y="29"/>
                    <a:pt x="12" y="30"/>
                    <a:pt x="9" y="30"/>
                  </a:cubicBezTo>
                  <a:cubicBezTo>
                    <a:pt x="0" y="30"/>
                    <a:pt x="1" y="22"/>
                    <a:pt x="1" y="15"/>
                  </a:cubicBezTo>
                  <a:cubicBezTo>
                    <a:pt x="1" y="8"/>
                    <a:pt x="1" y="0"/>
                    <a:pt x="9" y="0"/>
                  </a:cubicBezTo>
                  <a:cubicBezTo>
                    <a:pt x="12" y="0"/>
                    <a:pt x="15" y="1"/>
                    <a:pt x="16" y="4"/>
                  </a:cubicBezTo>
                  <a:cubicBezTo>
                    <a:pt x="16" y="4"/>
                    <a:pt x="16" y="4"/>
                    <a:pt x="16" y="4"/>
                  </a:cubicBezTo>
                  <a:cubicBezTo>
                    <a:pt x="16" y="1"/>
                    <a:pt x="16" y="1"/>
                    <a:pt x="16" y="1"/>
                  </a:cubicBezTo>
                  <a:lnTo>
                    <a:pt x="24" y="1"/>
                  </a:lnTo>
                  <a:close/>
                  <a:moveTo>
                    <a:pt x="12" y="25"/>
                  </a:moveTo>
                  <a:cubicBezTo>
                    <a:pt x="15" y="25"/>
                    <a:pt x="16" y="22"/>
                    <a:pt x="16" y="15"/>
                  </a:cubicBezTo>
                  <a:cubicBezTo>
                    <a:pt x="16" y="9"/>
                    <a:pt x="15" y="5"/>
                    <a:pt x="12" y="5"/>
                  </a:cubicBezTo>
                  <a:cubicBezTo>
                    <a:pt x="9" y="5"/>
                    <a:pt x="9" y="7"/>
                    <a:pt x="9" y="16"/>
                  </a:cubicBezTo>
                  <a:cubicBezTo>
                    <a:pt x="9" y="19"/>
                    <a:pt x="8" y="25"/>
                    <a:pt x="12" y="25"/>
                  </a:cubicBez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90" name="Freeform 46"/>
            <p:cNvSpPr>
              <a:spLocks/>
            </p:cNvSpPr>
            <p:nvPr/>
          </p:nvSpPr>
          <p:spPr bwMode="gray">
            <a:xfrm>
              <a:off x="8142288" y="1889125"/>
              <a:ext cx="139700" cy="327025"/>
            </a:xfrm>
            <a:custGeom>
              <a:avLst/>
              <a:gdLst>
                <a:gd name="T0" fmla="*/ 0 w 17"/>
                <a:gd name="T1" fmla="*/ 9 h 39"/>
                <a:gd name="T2" fmla="*/ 4 w 17"/>
                <a:gd name="T3" fmla="*/ 9 h 39"/>
                <a:gd name="T4" fmla="*/ 4 w 17"/>
                <a:gd name="T5" fmla="*/ 4 h 39"/>
                <a:gd name="T6" fmla="*/ 12 w 17"/>
                <a:gd name="T7" fmla="*/ 0 h 39"/>
                <a:gd name="T8" fmla="*/ 12 w 17"/>
                <a:gd name="T9" fmla="*/ 9 h 39"/>
                <a:gd name="T10" fmla="*/ 17 w 17"/>
                <a:gd name="T11" fmla="*/ 9 h 39"/>
                <a:gd name="T12" fmla="*/ 17 w 17"/>
                <a:gd name="T13" fmla="*/ 14 h 39"/>
                <a:gd name="T14" fmla="*/ 12 w 17"/>
                <a:gd name="T15" fmla="*/ 14 h 39"/>
                <a:gd name="T16" fmla="*/ 12 w 17"/>
                <a:gd name="T17" fmla="*/ 30 h 39"/>
                <a:gd name="T18" fmla="*/ 15 w 17"/>
                <a:gd name="T19" fmla="*/ 33 h 39"/>
                <a:gd name="T20" fmla="*/ 16 w 17"/>
                <a:gd name="T21" fmla="*/ 33 h 39"/>
                <a:gd name="T22" fmla="*/ 16 w 17"/>
                <a:gd name="T23" fmla="*/ 38 h 39"/>
                <a:gd name="T24" fmla="*/ 12 w 17"/>
                <a:gd name="T25" fmla="*/ 39 h 39"/>
                <a:gd name="T26" fmla="*/ 4 w 17"/>
                <a:gd name="T27" fmla="*/ 32 h 39"/>
                <a:gd name="T28" fmla="*/ 4 w 17"/>
                <a:gd name="T29" fmla="*/ 14 h 39"/>
                <a:gd name="T30" fmla="*/ 0 w 17"/>
                <a:gd name="T31" fmla="*/ 14 h 39"/>
                <a:gd name="T32" fmla="*/ 0 w 17"/>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 h="39">
                  <a:moveTo>
                    <a:pt x="0" y="9"/>
                  </a:moveTo>
                  <a:cubicBezTo>
                    <a:pt x="4" y="9"/>
                    <a:pt x="4" y="9"/>
                    <a:pt x="4" y="9"/>
                  </a:cubicBezTo>
                  <a:cubicBezTo>
                    <a:pt x="4" y="4"/>
                    <a:pt x="4" y="4"/>
                    <a:pt x="4" y="4"/>
                  </a:cubicBezTo>
                  <a:cubicBezTo>
                    <a:pt x="12" y="0"/>
                    <a:pt x="12" y="0"/>
                    <a:pt x="12" y="0"/>
                  </a:cubicBezTo>
                  <a:cubicBezTo>
                    <a:pt x="12" y="9"/>
                    <a:pt x="12" y="9"/>
                    <a:pt x="12" y="9"/>
                  </a:cubicBezTo>
                  <a:cubicBezTo>
                    <a:pt x="17" y="9"/>
                    <a:pt x="17" y="9"/>
                    <a:pt x="17" y="9"/>
                  </a:cubicBezTo>
                  <a:cubicBezTo>
                    <a:pt x="17" y="14"/>
                    <a:pt x="17" y="14"/>
                    <a:pt x="17" y="14"/>
                  </a:cubicBezTo>
                  <a:cubicBezTo>
                    <a:pt x="12" y="14"/>
                    <a:pt x="12" y="14"/>
                    <a:pt x="12" y="14"/>
                  </a:cubicBezTo>
                  <a:cubicBezTo>
                    <a:pt x="12" y="30"/>
                    <a:pt x="12" y="30"/>
                    <a:pt x="12" y="30"/>
                  </a:cubicBezTo>
                  <a:cubicBezTo>
                    <a:pt x="12" y="32"/>
                    <a:pt x="12" y="33"/>
                    <a:pt x="15" y="33"/>
                  </a:cubicBezTo>
                  <a:cubicBezTo>
                    <a:pt x="15" y="33"/>
                    <a:pt x="16" y="33"/>
                    <a:pt x="16" y="33"/>
                  </a:cubicBezTo>
                  <a:cubicBezTo>
                    <a:pt x="16" y="38"/>
                    <a:pt x="16" y="38"/>
                    <a:pt x="16" y="38"/>
                  </a:cubicBezTo>
                  <a:cubicBezTo>
                    <a:pt x="15" y="39"/>
                    <a:pt x="14" y="39"/>
                    <a:pt x="12" y="39"/>
                  </a:cubicBezTo>
                  <a:cubicBezTo>
                    <a:pt x="5" y="39"/>
                    <a:pt x="4" y="34"/>
                    <a:pt x="4" y="32"/>
                  </a:cubicBezTo>
                  <a:cubicBezTo>
                    <a:pt x="4" y="14"/>
                    <a:pt x="4" y="14"/>
                    <a:pt x="4" y="14"/>
                  </a:cubicBezTo>
                  <a:cubicBezTo>
                    <a:pt x="0" y="14"/>
                    <a:pt x="0" y="14"/>
                    <a:pt x="0" y="14"/>
                  </a:cubicBezTo>
                  <a:lnTo>
                    <a:pt x="0" y="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91" name="Freeform 47"/>
            <p:cNvSpPr>
              <a:spLocks/>
            </p:cNvSpPr>
            <p:nvPr/>
          </p:nvSpPr>
          <p:spPr bwMode="gray">
            <a:xfrm>
              <a:off x="8323263" y="1855788"/>
              <a:ext cx="190500" cy="352425"/>
            </a:xfrm>
            <a:custGeom>
              <a:avLst/>
              <a:gdLst>
                <a:gd name="T0" fmla="*/ 14 w 23"/>
                <a:gd name="T1" fmla="*/ 42 h 42"/>
                <a:gd name="T2" fmla="*/ 14 w 23"/>
                <a:gd name="T3" fmla="*/ 22 h 42"/>
                <a:gd name="T4" fmla="*/ 11 w 23"/>
                <a:gd name="T5" fmla="*/ 17 h 42"/>
                <a:gd name="T6" fmla="*/ 8 w 23"/>
                <a:gd name="T7" fmla="*/ 22 h 42"/>
                <a:gd name="T8" fmla="*/ 8 w 23"/>
                <a:gd name="T9" fmla="*/ 42 h 42"/>
                <a:gd name="T10" fmla="*/ 0 w 23"/>
                <a:gd name="T11" fmla="*/ 42 h 42"/>
                <a:gd name="T12" fmla="*/ 0 w 23"/>
                <a:gd name="T13" fmla="*/ 0 h 42"/>
                <a:gd name="T14" fmla="*/ 8 w 23"/>
                <a:gd name="T15" fmla="*/ 0 h 42"/>
                <a:gd name="T16" fmla="*/ 8 w 23"/>
                <a:gd name="T17" fmla="*/ 16 h 42"/>
                <a:gd name="T18" fmla="*/ 8 w 23"/>
                <a:gd name="T19" fmla="*/ 16 h 42"/>
                <a:gd name="T20" fmla="*/ 11 w 23"/>
                <a:gd name="T21" fmla="*/ 13 h 42"/>
                <a:gd name="T22" fmla="*/ 15 w 23"/>
                <a:gd name="T23" fmla="*/ 12 h 42"/>
                <a:gd name="T24" fmla="*/ 23 w 23"/>
                <a:gd name="T25" fmla="*/ 18 h 42"/>
                <a:gd name="T26" fmla="*/ 23 w 23"/>
                <a:gd name="T27" fmla="*/ 42 h 42"/>
                <a:gd name="T28" fmla="*/ 14 w 23"/>
                <a:gd name="T29" fmla="*/ 4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 h="42">
                  <a:moveTo>
                    <a:pt x="14" y="42"/>
                  </a:moveTo>
                  <a:cubicBezTo>
                    <a:pt x="14" y="22"/>
                    <a:pt x="14" y="22"/>
                    <a:pt x="14" y="22"/>
                  </a:cubicBezTo>
                  <a:cubicBezTo>
                    <a:pt x="14" y="19"/>
                    <a:pt x="14" y="17"/>
                    <a:pt x="11" y="17"/>
                  </a:cubicBezTo>
                  <a:cubicBezTo>
                    <a:pt x="9" y="17"/>
                    <a:pt x="8" y="19"/>
                    <a:pt x="8" y="22"/>
                  </a:cubicBezTo>
                  <a:cubicBezTo>
                    <a:pt x="8" y="42"/>
                    <a:pt x="8" y="42"/>
                    <a:pt x="8" y="42"/>
                  </a:cubicBezTo>
                  <a:cubicBezTo>
                    <a:pt x="0" y="42"/>
                    <a:pt x="0" y="42"/>
                    <a:pt x="0" y="42"/>
                  </a:cubicBezTo>
                  <a:cubicBezTo>
                    <a:pt x="0" y="0"/>
                    <a:pt x="0" y="0"/>
                    <a:pt x="0" y="0"/>
                  </a:cubicBezTo>
                  <a:cubicBezTo>
                    <a:pt x="8" y="0"/>
                    <a:pt x="8" y="0"/>
                    <a:pt x="8" y="0"/>
                  </a:cubicBezTo>
                  <a:cubicBezTo>
                    <a:pt x="8" y="16"/>
                    <a:pt x="8" y="16"/>
                    <a:pt x="8" y="16"/>
                  </a:cubicBezTo>
                  <a:cubicBezTo>
                    <a:pt x="8" y="16"/>
                    <a:pt x="8" y="16"/>
                    <a:pt x="8" y="16"/>
                  </a:cubicBezTo>
                  <a:cubicBezTo>
                    <a:pt x="9" y="14"/>
                    <a:pt x="10" y="13"/>
                    <a:pt x="11" y="13"/>
                  </a:cubicBezTo>
                  <a:cubicBezTo>
                    <a:pt x="12" y="12"/>
                    <a:pt x="14" y="12"/>
                    <a:pt x="15" y="12"/>
                  </a:cubicBezTo>
                  <a:cubicBezTo>
                    <a:pt x="19" y="12"/>
                    <a:pt x="23" y="14"/>
                    <a:pt x="23" y="18"/>
                  </a:cubicBezTo>
                  <a:cubicBezTo>
                    <a:pt x="23" y="42"/>
                    <a:pt x="23" y="42"/>
                    <a:pt x="23" y="42"/>
                  </a:cubicBezTo>
                  <a:lnTo>
                    <a:pt x="14" y="4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sp>
          <p:nvSpPr>
            <p:cNvPr id="3092" name="Freeform 48"/>
            <p:cNvSpPr>
              <a:spLocks/>
            </p:cNvSpPr>
            <p:nvPr/>
          </p:nvSpPr>
          <p:spPr bwMode="gray">
            <a:xfrm>
              <a:off x="8801101" y="1957388"/>
              <a:ext cx="123825" cy="250825"/>
            </a:xfrm>
            <a:custGeom>
              <a:avLst/>
              <a:gdLst>
                <a:gd name="T0" fmla="*/ 8 w 15"/>
                <a:gd name="T1" fmla="*/ 1 h 30"/>
                <a:gd name="T2" fmla="*/ 8 w 15"/>
                <a:gd name="T3" fmla="*/ 4 h 30"/>
                <a:gd name="T4" fmla="*/ 8 w 15"/>
                <a:gd name="T5" fmla="*/ 4 h 30"/>
                <a:gd name="T6" fmla="*/ 15 w 15"/>
                <a:gd name="T7" fmla="*/ 0 h 30"/>
                <a:gd name="T8" fmla="*/ 15 w 15"/>
                <a:gd name="T9" fmla="*/ 7 h 30"/>
                <a:gd name="T10" fmla="*/ 8 w 15"/>
                <a:gd name="T11" fmla="*/ 14 h 30"/>
                <a:gd name="T12" fmla="*/ 8 w 15"/>
                <a:gd name="T13" fmla="*/ 30 h 30"/>
                <a:gd name="T14" fmla="*/ 0 w 15"/>
                <a:gd name="T15" fmla="*/ 30 h 30"/>
                <a:gd name="T16" fmla="*/ 0 w 15"/>
                <a:gd name="T17" fmla="*/ 1 h 30"/>
                <a:gd name="T18" fmla="*/ 8 w 15"/>
                <a:gd name="T19"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30">
                  <a:moveTo>
                    <a:pt x="8" y="1"/>
                  </a:moveTo>
                  <a:cubicBezTo>
                    <a:pt x="8" y="4"/>
                    <a:pt x="8" y="4"/>
                    <a:pt x="8" y="4"/>
                  </a:cubicBezTo>
                  <a:cubicBezTo>
                    <a:pt x="8" y="4"/>
                    <a:pt x="8" y="4"/>
                    <a:pt x="8" y="4"/>
                  </a:cubicBezTo>
                  <a:cubicBezTo>
                    <a:pt x="9" y="1"/>
                    <a:pt x="12" y="0"/>
                    <a:pt x="15" y="0"/>
                  </a:cubicBezTo>
                  <a:cubicBezTo>
                    <a:pt x="15" y="7"/>
                    <a:pt x="15" y="7"/>
                    <a:pt x="15" y="7"/>
                  </a:cubicBezTo>
                  <a:cubicBezTo>
                    <a:pt x="8" y="7"/>
                    <a:pt x="8" y="11"/>
                    <a:pt x="8" y="14"/>
                  </a:cubicBezTo>
                  <a:cubicBezTo>
                    <a:pt x="8" y="30"/>
                    <a:pt x="8" y="30"/>
                    <a:pt x="8" y="30"/>
                  </a:cubicBezTo>
                  <a:cubicBezTo>
                    <a:pt x="0" y="30"/>
                    <a:pt x="0" y="30"/>
                    <a:pt x="0" y="30"/>
                  </a:cubicBezTo>
                  <a:cubicBezTo>
                    <a:pt x="0" y="1"/>
                    <a:pt x="0" y="1"/>
                    <a:pt x="0" y="1"/>
                  </a:cubicBezTo>
                  <a:lnTo>
                    <a:pt x="8" y="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dirty="0">
                <a:solidFill>
                  <a:srgbClr val="5F5F5F"/>
                </a:solidFill>
              </a:endParaRPr>
            </a:p>
          </p:txBody>
        </p:sp>
      </p:grpSp>
    </p:spTree>
    <p:extLst>
      <p:ext uri="{BB962C8B-B14F-4D97-AF65-F5344CB8AC3E}">
        <p14:creationId xmlns:p14="http://schemas.microsoft.com/office/powerpoint/2010/main" val="23058054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blank" preserve="1">
  <p:cSld name="Oracle logo">
    <p:bg bwMode="ltGray">
      <p:bgRef idx="1001">
        <a:schemeClr val="bg1"/>
      </p:bgRef>
    </p:bg>
    <p:spTree>
      <p:nvGrpSpPr>
        <p:cNvPr id="1" name=""/>
        <p:cNvGrpSpPr/>
        <p:nvPr/>
      </p:nvGrpSpPr>
      <p:grpSpPr>
        <a:xfrm>
          <a:off x="0" y="0"/>
          <a:ext cx="0" cy="0"/>
          <a:chOff x="0" y="0"/>
          <a:chExt cx="0" cy="0"/>
        </a:xfrm>
      </p:grpSpPr>
      <p:pic>
        <p:nvPicPr>
          <p:cNvPr id="2" name="Picture 1" descr="Oracle logo in white on red staging background. Light blue frame around perimeter." title="Oracle Logo Slide"/>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hidden">
          <a:xfrm>
            <a:off x="103544" y="129398"/>
            <a:ext cx="8936911" cy="6547450"/>
          </a:xfrm>
          <a:prstGeom prst="rect">
            <a:avLst/>
          </a:prstGeom>
          <a:noFill/>
          <a:ln>
            <a:noFill/>
          </a:ln>
        </p:spPr>
      </p:pic>
      <p:sp>
        <p:nvSpPr>
          <p:cNvPr id="6" name="Rectangle 5"/>
          <p:cNvSpPr/>
          <p:nvPr/>
        </p:nvSpPr>
        <p:spPr bwMode="gray">
          <a:xfrm>
            <a:off x="-215" y="0"/>
            <a:ext cx="145509" cy="685214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FFFFFF"/>
              </a:solidFill>
            </a:endParaRPr>
          </a:p>
        </p:txBody>
      </p:sp>
      <p:sp>
        <p:nvSpPr>
          <p:cNvPr id="7" name="Rectangle 6"/>
          <p:cNvSpPr/>
          <p:nvPr/>
        </p:nvSpPr>
        <p:spPr bwMode="gray">
          <a:xfrm>
            <a:off x="8998707" y="5854"/>
            <a:ext cx="145508" cy="685214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FFFFFF"/>
              </a:solidFill>
            </a:endParaRPr>
          </a:p>
        </p:txBody>
      </p:sp>
      <p:sp>
        <p:nvSpPr>
          <p:cNvPr id="8" name="Rectangle 7"/>
          <p:cNvSpPr/>
          <p:nvPr/>
        </p:nvSpPr>
        <p:spPr bwMode="gray">
          <a:xfrm>
            <a:off x="-214" y="6400800"/>
            <a:ext cx="9144428" cy="4572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FFFFFF"/>
              </a:solidFill>
            </a:endParaRPr>
          </a:p>
        </p:txBody>
      </p:sp>
      <p:sp>
        <p:nvSpPr>
          <p:cNvPr id="9" name="Rectangle 8"/>
          <p:cNvSpPr/>
          <p:nvPr/>
        </p:nvSpPr>
        <p:spPr bwMode="gray">
          <a:xfrm>
            <a:off x="-215" y="0"/>
            <a:ext cx="9144430" cy="192024"/>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FFFFFF"/>
              </a:solidFill>
            </a:endParaRPr>
          </a:p>
        </p:txBody>
      </p:sp>
      <p:pic>
        <p:nvPicPr>
          <p:cNvPr id="10" name="Picture 2" descr="C:\tharris\Work\Admin\logos\oracle-white.em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859188" y="2852068"/>
            <a:ext cx="3474978" cy="5816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33003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98467" y="1524001"/>
            <a:ext cx="8347065" cy="4419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3137415" y="6556248"/>
            <a:ext cx="920038" cy="182880"/>
          </a:xfrm>
          <a:prstGeom prst="rect">
            <a:avLst/>
          </a:prstGeom>
        </p:spPr>
        <p:txBody>
          <a:bodyPr/>
          <a:lstStyle/>
          <a:p>
            <a:endParaRPr lang="en-US">
              <a:solidFill>
                <a:srgbClr val="5F5F5F"/>
              </a:solidFill>
            </a:endParaRPr>
          </a:p>
        </p:txBody>
      </p:sp>
      <p:sp>
        <p:nvSpPr>
          <p:cNvPr id="5" name="Footer Placeholder 4"/>
          <p:cNvSpPr>
            <a:spLocks noGrp="1"/>
          </p:cNvSpPr>
          <p:nvPr>
            <p:ph type="ftr" sz="quarter" idx="11"/>
          </p:nvPr>
        </p:nvSpPr>
        <p:spPr>
          <a:xfrm>
            <a:off x="6467752" y="6556248"/>
            <a:ext cx="2057936" cy="182880"/>
          </a:xfrm>
          <a:prstGeom prst="rect">
            <a:avLst/>
          </a:prstGeom>
        </p:spPr>
        <p:txBody>
          <a:bodyPr/>
          <a:lstStyle/>
          <a:p>
            <a:r>
              <a:rPr lang="en-US" smtClean="0">
                <a:solidFill>
                  <a:srgbClr val="5F5F5F"/>
                </a:solidFill>
              </a:rPr>
              <a:t>Oracle Confidential – Internal</a:t>
            </a:r>
            <a:endParaRPr lang="en-US">
              <a:solidFill>
                <a:srgbClr val="5F5F5F"/>
              </a:solidFill>
            </a:endParaRPr>
          </a:p>
        </p:txBody>
      </p:sp>
      <p:sp>
        <p:nvSpPr>
          <p:cNvPr id="6" name="Slide Number Placeholder 5"/>
          <p:cNvSpPr>
            <a:spLocks noGrp="1"/>
          </p:cNvSpPr>
          <p:nvPr>
            <p:ph type="sldNum" sz="quarter" idx="12"/>
          </p:nvPr>
        </p:nvSpPr>
        <p:spPr>
          <a:xfrm>
            <a:off x="8459212" y="6556248"/>
            <a:ext cx="286320" cy="182880"/>
          </a:xfrm>
          <a:prstGeom prst="rect">
            <a:avLst/>
          </a:prstGeom>
        </p:spPr>
        <p:txBody>
          <a:bodyPr/>
          <a:lstStyle/>
          <a:p>
            <a:fld id="{D4EAF17A-378C-49D5-A479-C71FF9D7F1E7}" type="slidenum">
              <a:rPr lang="en-US" smtClean="0">
                <a:solidFill>
                  <a:srgbClr val="5F5F5F"/>
                </a:solidFill>
              </a:rPr>
              <a:pPr/>
              <a:t>‹#›</a:t>
            </a:fld>
            <a:endParaRPr lang="en-US">
              <a:solidFill>
                <a:srgbClr val="5F5F5F"/>
              </a:solidFill>
            </a:endParaRPr>
          </a:p>
        </p:txBody>
      </p:sp>
    </p:spTree>
    <p:extLst>
      <p:ext uri="{BB962C8B-B14F-4D97-AF65-F5344CB8AC3E}">
        <p14:creationId xmlns:p14="http://schemas.microsoft.com/office/powerpoint/2010/main" val="14047891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16069" y="533400"/>
            <a:ext cx="1028968" cy="5410200"/>
          </a:xfrm>
        </p:spPr>
        <p:txBody>
          <a:bodyPr vert="eaVert"/>
          <a:lstStyle>
            <a:lvl1pPr>
              <a:defRPr/>
            </a:lvl1pPr>
          </a:lstStyle>
          <a:p>
            <a:r>
              <a:rPr lang="en-US" smtClean="0"/>
              <a:t>Click to edit Master title style</a:t>
            </a:r>
            <a:endParaRPr dirty="0"/>
          </a:p>
        </p:txBody>
      </p:sp>
      <p:sp>
        <p:nvSpPr>
          <p:cNvPr id="3" name="Vertical Text Placeholder 2"/>
          <p:cNvSpPr>
            <a:spLocks noGrp="1"/>
          </p:cNvSpPr>
          <p:nvPr>
            <p:ph type="body" orient="vert" idx="1"/>
          </p:nvPr>
        </p:nvSpPr>
        <p:spPr>
          <a:xfrm>
            <a:off x="398964" y="533400"/>
            <a:ext cx="714561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3137415" y="6556248"/>
            <a:ext cx="920038" cy="182880"/>
          </a:xfrm>
          <a:prstGeom prst="rect">
            <a:avLst/>
          </a:prstGeom>
        </p:spPr>
        <p:txBody>
          <a:bodyPr/>
          <a:lstStyle/>
          <a:p>
            <a:endParaRPr dirty="0">
              <a:solidFill>
                <a:srgbClr val="5F5F5F"/>
              </a:solidFill>
            </a:endParaRPr>
          </a:p>
        </p:txBody>
      </p:sp>
      <p:sp>
        <p:nvSpPr>
          <p:cNvPr id="5" name="Footer Placeholder 4"/>
          <p:cNvSpPr>
            <a:spLocks noGrp="1"/>
          </p:cNvSpPr>
          <p:nvPr>
            <p:ph type="ftr" sz="quarter" idx="11"/>
          </p:nvPr>
        </p:nvSpPr>
        <p:spPr>
          <a:xfrm>
            <a:off x="6467752" y="6556248"/>
            <a:ext cx="2057936" cy="182880"/>
          </a:xfrm>
          <a:prstGeom prst="rect">
            <a:avLst/>
          </a:prstGeom>
        </p:spPr>
        <p:txBody>
          <a:bodyPr/>
          <a:lstStyle/>
          <a:p>
            <a:r>
              <a:rPr lang="en-GB" smtClean="0">
                <a:solidFill>
                  <a:srgbClr val="5F5F5F"/>
                </a:solidFill>
              </a:rPr>
              <a:t>Oracle Confidential – Internal</a:t>
            </a:r>
            <a:endParaRPr dirty="0">
              <a:solidFill>
                <a:srgbClr val="5F5F5F"/>
              </a:solidFill>
            </a:endParaRPr>
          </a:p>
        </p:txBody>
      </p:sp>
      <p:sp>
        <p:nvSpPr>
          <p:cNvPr id="6" name="Slide Number Placeholder 5"/>
          <p:cNvSpPr>
            <a:spLocks noGrp="1"/>
          </p:cNvSpPr>
          <p:nvPr>
            <p:ph type="sldNum" sz="quarter" idx="12"/>
          </p:nvPr>
        </p:nvSpPr>
        <p:spPr>
          <a:xfrm>
            <a:off x="8459212" y="6556248"/>
            <a:ext cx="286320" cy="182880"/>
          </a:xfrm>
          <a:prstGeom prst="rect">
            <a:avLst/>
          </a:prstGeom>
        </p:spPr>
        <p:txBody>
          <a:bodyPr/>
          <a:lstStyle/>
          <a:p>
            <a:fld id="{C51EAA63-D034-42AE-91FA-B13B9518C7BE}" type="slidenum">
              <a:rPr>
                <a:solidFill>
                  <a:srgbClr val="5F5F5F"/>
                </a:solidFill>
              </a:rPr>
              <a:pPr/>
              <a:t>‹#›</a:t>
            </a:fld>
            <a:endParaRPr dirty="0">
              <a:solidFill>
                <a:srgbClr val="5F5F5F"/>
              </a:solidFill>
            </a:endParaRPr>
          </a:p>
        </p:txBody>
      </p:sp>
    </p:spTree>
    <p:extLst>
      <p:ext uri="{BB962C8B-B14F-4D97-AF65-F5344CB8AC3E}">
        <p14:creationId xmlns:p14="http://schemas.microsoft.com/office/powerpoint/2010/main" val="37244243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New Template_Content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04347" y="327385"/>
            <a:ext cx="8229586" cy="541860"/>
          </a:xfrm>
        </p:spPr>
        <p:txBody>
          <a:bodyPr anchor="t" anchorCtr="0"/>
          <a:lstStyle/>
          <a:p>
            <a:r>
              <a:rPr lang="en-US" dirty="0" smtClean="0"/>
              <a:t>Click to edit Master title style</a:t>
            </a:r>
            <a:br>
              <a:rPr lang="en-US" dirty="0" smtClean="0"/>
            </a:br>
            <a:endParaRPr lang="en-US" dirty="0"/>
          </a:p>
        </p:txBody>
      </p:sp>
      <p:sp>
        <p:nvSpPr>
          <p:cNvPr id="6" name="Content Placeholder 5"/>
          <p:cNvSpPr>
            <a:spLocks noGrp="1"/>
          </p:cNvSpPr>
          <p:nvPr>
            <p:ph sz="quarter" idx="12"/>
          </p:nvPr>
        </p:nvSpPr>
        <p:spPr>
          <a:xfrm>
            <a:off x="804347" y="2029469"/>
            <a:ext cx="8229600" cy="40834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7" name="Text Placeholder 4"/>
          <p:cNvSpPr>
            <a:spLocks noGrp="1"/>
          </p:cNvSpPr>
          <p:nvPr>
            <p:ph type="body" sz="quarter" idx="13"/>
          </p:nvPr>
        </p:nvSpPr>
        <p:spPr>
          <a:xfrm>
            <a:off x="804347" y="864288"/>
            <a:ext cx="8229600" cy="406400"/>
          </a:xfrm>
        </p:spPr>
        <p:txBody>
          <a:bodyPr anchor="t" anchorCtr="0">
            <a:noAutofit/>
          </a:bodyPr>
          <a:lstStyle>
            <a:lvl1pPr marL="0" indent="0">
              <a:spcAft>
                <a:spcPts val="0"/>
              </a:spcAft>
              <a:buFontTx/>
              <a:buNone/>
              <a:defRPr sz="2700">
                <a:solidFill>
                  <a:schemeClr val="accent1"/>
                </a:solidFill>
              </a:defRPr>
            </a:lvl1pPr>
            <a:lvl2pPr marL="609493" indent="0">
              <a:buFontTx/>
              <a:buNone/>
              <a:defRPr/>
            </a:lvl2pPr>
            <a:lvl3pPr marL="1218987" indent="0">
              <a:buFontTx/>
              <a:buNone/>
              <a:defRPr/>
            </a:lvl3pPr>
            <a:lvl4pPr marL="1828480" indent="0">
              <a:buFontTx/>
              <a:buNone/>
              <a:defRPr/>
            </a:lvl4pPr>
            <a:lvl5pPr marL="2437973" indent="0">
              <a:buFontTx/>
              <a:buNone/>
              <a:defRPr/>
            </a:lvl5pPr>
          </a:lstStyle>
          <a:p>
            <a:pPr lvl="0"/>
            <a:r>
              <a:rPr lang="en-US" smtClean="0"/>
              <a:t>Click to edit Master text styles</a:t>
            </a:r>
          </a:p>
        </p:txBody>
      </p:sp>
    </p:spTree>
    <p:extLst>
      <p:ext uri="{BB962C8B-B14F-4D97-AF65-F5344CB8AC3E}">
        <p14:creationId xmlns:p14="http://schemas.microsoft.com/office/powerpoint/2010/main" val="21001337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9552" y="512064"/>
            <a:ext cx="8171632" cy="914400"/>
          </a:xfrm>
        </p:spPr>
        <p:txBody>
          <a:bodyPr anchor="t"/>
          <a:lstStyle>
            <a:lvl1pPr>
              <a:defRPr sz="4000"/>
            </a:lvl1pPr>
            <a:extLst/>
          </a:lstStyle>
          <a:p>
            <a:r>
              <a:rPr kumimoji="0" lang="en-US" dirty="0" smtClean="0"/>
              <a:t>CLICK TO EDIT MASTER TITLE STYLE</a:t>
            </a:r>
            <a:endParaRPr kumimoji="0" lang="en-US" dirty="0"/>
          </a:p>
        </p:txBody>
      </p:sp>
      <p:sp>
        <p:nvSpPr>
          <p:cNvPr id="3" name="Text Placeholder 2"/>
          <p:cNvSpPr>
            <a:spLocks noGrp="1"/>
          </p:cNvSpPr>
          <p:nvPr>
            <p:ph type="body" idx="1"/>
          </p:nvPr>
        </p:nvSpPr>
        <p:spPr>
          <a:xfrm>
            <a:off x="539552" y="1484784"/>
            <a:ext cx="4040188" cy="639762"/>
          </a:xfrm>
        </p:spPr>
        <p:txBody>
          <a:bodyPr anchor="ctr"/>
          <a:lstStyle>
            <a:lvl1pPr marL="73152" indent="0" algn="l">
              <a:buNone/>
              <a:defRPr sz="2400" b="1">
                <a:solidFill>
                  <a:schemeClr val="tx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dirty="0" smtClean="0"/>
              <a:t>Click to edit Master text styles</a:t>
            </a:r>
          </a:p>
        </p:txBody>
      </p:sp>
      <p:sp>
        <p:nvSpPr>
          <p:cNvPr id="4" name="Text Placeholder 3"/>
          <p:cNvSpPr>
            <a:spLocks noGrp="1"/>
          </p:cNvSpPr>
          <p:nvPr>
            <p:ph type="body" sz="half" idx="3"/>
          </p:nvPr>
        </p:nvSpPr>
        <p:spPr>
          <a:xfrm>
            <a:off x="4727377" y="1484784"/>
            <a:ext cx="4041775" cy="639762"/>
          </a:xfrm>
        </p:spPr>
        <p:txBody>
          <a:bodyPr anchor="ctr"/>
          <a:lstStyle>
            <a:lvl1pPr marL="73152" indent="0">
              <a:buNone/>
              <a:defRPr sz="2400" b="1">
                <a:solidFill>
                  <a:schemeClr val="tx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dirty="0" smtClean="0"/>
              <a:t>Click to edit Master text styles</a:t>
            </a:r>
          </a:p>
        </p:txBody>
      </p:sp>
      <p:sp>
        <p:nvSpPr>
          <p:cNvPr id="5" name="Content Placeholder 4"/>
          <p:cNvSpPr>
            <a:spLocks noGrp="1"/>
          </p:cNvSpPr>
          <p:nvPr>
            <p:ph sz="quarter" idx="2"/>
          </p:nvPr>
        </p:nvSpPr>
        <p:spPr>
          <a:xfrm>
            <a:off x="539552" y="2134071"/>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27377" y="2134071"/>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Slide Number Placeholder 8"/>
          <p:cNvSpPr>
            <a:spLocks noGrp="1"/>
          </p:cNvSpPr>
          <p:nvPr>
            <p:ph type="sldNum" sz="quarter" idx="12"/>
          </p:nvPr>
        </p:nvSpPr>
        <p:spPr>
          <a:xfrm>
            <a:off x="8610600" y="6376243"/>
            <a:ext cx="457200" cy="365125"/>
          </a:xfrm>
          <a:prstGeom prst="rect">
            <a:avLst/>
          </a:prstGeom>
        </p:spPr>
        <p:txBody>
          <a:bodyPr/>
          <a:lstStyle/>
          <a:p>
            <a:fld id="{2DE773B2-3EED-4E82-9F71-D324A259DCE0}" type="slidenum">
              <a:rPr lang="en-GB" smtClean="0"/>
              <a:pPr/>
              <a:t>‹#›</a:t>
            </a:fld>
            <a:endParaRPr lang="en-GB"/>
          </a:p>
        </p:txBody>
      </p:sp>
    </p:spTree>
    <p:extLst>
      <p:ext uri="{BB962C8B-B14F-4D97-AF65-F5344CB8AC3E}">
        <p14:creationId xmlns:p14="http://schemas.microsoft.com/office/powerpoint/2010/main" val="313260184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7544" y="498376"/>
            <a:ext cx="7772400" cy="914400"/>
          </a:xfrm>
        </p:spPr>
        <p:txBody>
          <a:bodyPr/>
          <a:lstStyle>
            <a:lvl1pPr>
              <a:defRPr sz="4000" cap="none" baseline="0"/>
            </a:lvl1pPr>
            <a:extLst/>
          </a:lstStyle>
          <a:p>
            <a:r>
              <a:rPr kumimoji="0" lang="en-US" dirty="0" smtClean="0"/>
              <a:t>CLICK TO EDIT MASTER TITLE STYLE</a:t>
            </a:r>
            <a:endParaRPr kumimoji="0" lang="en-US" dirty="0"/>
          </a:p>
        </p:txBody>
      </p:sp>
      <p:sp>
        <p:nvSpPr>
          <p:cNvPr id="5" name="Slide Number Placeholder 4"/>
          <p:cNvSpPr>
            <a:spLocks noGrp="1"/>
          </p:cNvSpPr>
          <p:nvPr>
            <p:ph type="sldNum" sz="quarter" idx="12"/>
          </p:nvPr>
        </p:nvSpPr>
        <p:spPr>
          <a:xfrm>
            <a:off x="8610600" y="6376243"/>
            <a:ext cx="457200" cy="365125"/>
          </a:xfrm>
          <a:prstGeom prst="rect">
            <a:avLst/>
          </a:prstGeom>
        </p:spPr>
        <p:txBody>
          <a:bodyPr/>
          <a:lstStyle/>
          <a:p>
            <a:fld id="{2DE773B2-3EED-4E82-9F71-D324A259DCE0}" type="slidenum">
              <a:rPr lang="en-GB" smtClean="0"/>
              <a:pPr/>
              <a:t>‹#›</a:t>
            </a:fld>
            <a:endParaRPr lang="en-GB"/>
          </a:p>
        </p:txBody>
      </p:sp>
    </p:spTree>
    <p:extLst>
      <p:ext uri="{BB962C8B-B14F-4D97-AF65-F5344CB8AC3E}">
        <p14:creationId xmlns:p14="http://schemas.microsoft.com/office/powerpoint/2010/main" val="116255715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1_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610600" y="6376243"/>
            <a:ext cx="457200" cy="365125"/>
          </a:xfrm>
          <a:prstGeom prst="rect">
            <a:avLst/>
          </a:prstGeom>
        </p:spPr>
        <p:txBody>
          <a:bodyPr/>
          <a:lstStyle/>
          <a:p>
            <a:fld id="{2DE773B2-3EED-4E82-9F71-D324A259DCE0}" type="slidenum">
              <a:rPr lang="en-GB" smtClean="0"/>
              <a:pPr/>
              <a:t>‹#›</a:t>
            </a:fld>
            <a:endParaRPr lang="en-GB"/>
          </a:p>
        </p:txBody>
      </p:sp>
      <p:pic>
        <p:nvPicPr>
          <p:cNvPr id="6" name="Picture 5"/>
          <p:cNvPicPr>
            <a:picLocks noChangeAspect="1"/>
          </p:cNvPicPr>
          <p:nvPr userDrawn="1"/>
        </p:nvPicPr>
        <p:blipFill rotWithShape="1">
          <a:blip r:embed="rId2" cstate="print">
            <a:extLst>
              <a:ext uri="{28A0092B-C50C-407E-A947-70E740481C1C}">
                <a14:useLocalDpi xmlns:a14="http://schemas.microsoft.com/office/drawing/2010/main" val="0"/>
              </a:ext>
            </a:extLst>
          </a:blip>
          <a:srcRect l="66809" t="71146" b="15498"/>
          <a:stretch/>
        </p:blipFill>
        <p:spPr>
          <a:xfrm>
            <a:off x="6108970" y="5517232"/>
            <a:ext cx="3035030" cy="864096"/>
          </a:xfrm>
          <a:prstGeom prst="rect">
            <a:avLst/>
          </a:prstGeom>
        </p:spPr>
      </p:pic>
      <p:sp>
        <p:nvSpPr>
          <p:cNvPr id="7" name="Rectangle 6"/>
          <p:cNvSpPr/>
          <p:nvPr userDrawn="1"/>
        </p:nvSpPr>
        <p:spPr>
          <a:xfrm>
            <a:off x="0" y="5517232"/>
            <a:ext cx="6876256" cy="864095"/>
          </a:xfrm>
          <a:prstGeom prst="rect">
            <a:avLst/>
          </a:prstGeom>
          <a:solidFill>
            <a:schemeClr val="tx2">
              <a:alpha val="85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userDrawn="1"/>
        </p:nvSpPr>
        <p:spPr>
          <a:xfrm>
            <a:off x="6876256" y="5517232"/>
            <a:ext cx="2267744" cy="864095"/>
          </a:xfrm>
          <a:prstGeom prst="rect">
            <a:avLst/>
          </a:prstGeom>
          <a:solidFill>
            <a:srgbClr val="FFCC00">
              <a:alpha val="6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hasCustomPrompt="1"/>
          </p:nvPr>
        </p:nvSpPr>
        <p:spPr>
          <a:xfrm>
            <a:off x="395536" y="5682952"/>
            <a:ext cx="6336704" cy="914400"/>
          </a:xfrm>
        </p:spPr>
        <p:txBody>
          <a:bodyPr/>
          <a:lstStyle>
            <a:lvl1pPr>
              <a:defRPr sz="4000" cap="none" baseline="0">
                <a:solidFill>
                  <a:schemeClr val="bg1"/>
                </a:solidFill>
              </a:defRPr>
            </a:lvl1pPr>
            <a:extLst/>
          </a:lstStyle>
          <a:p>
            <a:r>
              <a:rPr kumimoji="0" lang="en-US" dirty="0" smtClean="0"/>
              <a:t>CLICK TO EDIT MASTER</a:t>
            </a:r>
            <a:endParaRPr kumimoji="0" lang="en-US" dirty="0"/>
          </a:p>
        </p:txBody>
      </p:sp>
    </p:spTree>
    <p:extLst>
      <p:ext uri="{BB962C8B-B14F-4D97-AF65-F5344CB8AC3E}">
        <p14:creationId xmlns:p14="http://schemas.microsoft.com/office/powerpoint/2010/main" val="297138049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610600" y="6376243"/>
            <a:ext cx="457200" cy="365125"/>
          </a:xfrm>
          <a:prstGeom prst="rect">
            <a:avLst/>
          </a:prstGeom>
        </p:spPr>
        <p:txBody>
          <a:bodyPr/>
          <a:lstStyle/>
          <a:p>
            <a:fld id="{2DE773B2-3EED-4E82-9F71-D324A259DCE0}" type="slidenum">
              <a:rPr lang="en-GB" smtClean="0"/>
              <a:pPr/>
              <a:t>‹#›</a:t>
            </a:fld>
            <a:endParaRPr lang="en-GB"/>
          </a:p>
        </p:txBody>
      </p:sp>
    </p:spTree>
    <p:extLst>
      <p:ext uri="{BB962C8B-B14F-4D97-AF65-F5344CB8AC3E}">
        <p14:creationId xmlns:p14="http://schemas.microsoft.com/office/powerpoint/2010/main" val="241423018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omplete Blank">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610600" y="6376243"/>
            <a:ext cx="457200" cy="365125"/>
          </a:xfrm>
          <a:prstGeom prst="rect">
            <a:avLst/>
          </a:prstGeom>
        </p:spPr>
        <p:txBody>
          <a:bodyPr/>
          <a:lstStyle/>
          <a:p>
            <a:fld id="{2DE773B2-3EED-4E82-9F71-D324A259DCE0}" type="slidenum">
              <a:rPr lang="en-GB" smtClean="0"/>
              <a:pPr/>
              <a:t>‹#›</a:t>
            </a:fld>
            <a:endParaRPr lang="en-GB" dirty="0"/>
          </a:p>
        </p:txBody>
      </p:sp>
    </p:spTree>
    <p:extLst>
      <p:ext uri="{BB962C8B-B14F-4D97-AF65-F5344CB8AC3E}">
        <p14:creationId xmlns:p14="http://schemas.microsoft.com/office/powerpoint/2010/main" val="187849427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slideLayout" Target="../slideLayouts/slideLayout32.xml"/><Relationship Id="rId26" Type="http://schemas.openxmlformats.org/officeDocument/2006/relationships/slideLayout" Target="../slideLayouts/slideLayout40.xml"/><Relationship Id="rId3" Type="http://schemas.openxmlformats.org/officeDocument/2006/relationships/slideLayout" Target="../slideLayouts/slideLayout17.xml"/><Relationship Id="rId21" Type="http://schemas.openxmlformats.org/officeDocument/2006/relationships/slideLayout" Target="../slideLayouts/slideLayout35.xml"/><Relationship Id="rId34" Type="http://schemas.openxmlformats.org/officeDocument/2006/relationships/slideLayout" Target="../slideLayouts/slideLayout48.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slideLayout" Target="../slideLayouts/slideLayout31.xml"/><Relationship Id="rId25" Type="http://schemas.openxmlformats.org/officeDocument/2006/relationships/slideLayout" Target="../slideLayouts/slideLayout39.xml"/><Relationship Id="rId33" Type="http://schemas.openxmlformats.org/officeDocument/2006/relationships/slideLayout" Target="../slideLayouts/slideLayout47.xml"/><Relationship Id="rId2" Type="http://schemas.openxmlformats.org/officeDocument/2006/relationships/slideLayout" Target="../slideLayouts/slideLayout16.xml"/><Relationship Id="rId16" Type="http://schemas.openxmlformats.org/officeDocument/2006/relationships/slideLayout" Target="../slideLayouts/slideLayout30.xml"/><Relationship Id="rId20" Type="http://schemas.openxmlformats.org/officeDocument/2006/relationships/slideLayout" Target="../slideLayouts/slideLayout34.xml"/><Relationship Id="rId29" Type="http://schemas.openxmlformats.org/officeDocument/2006/relationships/slideLayout" Target="../slideLayouts/slideLayout43.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slideLayout" Target="../slideLayouts/slideLayout38.xml"/><Relationship Id="rId32" Type="http://schemas.openxmlformats.org/officeDocument/2006/relationships/slideLayout" Target="../slideLayouts/slideLayout46.xml"/><Relationship Id="rId37" Type="http://schemas.openxmlformats.org/officeDocument/2006/relationships/image" Target="../media/image3.png"/><Relationship Id="rId5" Type="http://schemas.openxmlformats.org/officeDocument/2006/relationships/slideLayout" Target="../slideLayouts/slideLayout19.xml"/><Relationship Id="rId15" Type="http://schemas.openxmlformats.org/officeDocument/2006/relationships/slideLayout" Target="../slideLayouts/slideLayout29.xml"/><Relationship Id="rId23" Type="http://schemas.openxmlformats.org/officeDocument/2006/relationships/slideLayout" Target="../slideLayouts/slideLayout37.xml"/><Relationship Id="rId28" Type="http://schemas.openxmlformats.org/officeDocument/2006/relationships/slideLayout" Target="../slideLayouts/slideLayout42.xml"/><Relationship Id="rId36" Type="http://schemas.openxmlformats.org/officeDocument/2006/relationships/theme" Target="../theme/theme2.xml"/><Relationship Id="rId10" Type="http://schemas.openxmlformats.org/officeDocument/2006/relationships/slideLayout" Target="../slideLayouts/slideLayout24.xml"/><Relationship Id="rId19" Type="http://schemas.openxmlformats.org/officeDocument/2006/relationships/slideLayout" Target="../slideLayouts/slideLayout33.xml"/><Relationship Id="rId31" Type="http://schemas.openxmlformats.org/officeDocument/2006/relationships/slideLayout" Target="../slideLayouts/slideLayout45.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 Id="rId22" Type="http://schemas.openxmlformats.org/officeDocument/2006/relationships/slideLayout" Target="../slideLayouts/slideLayout36.xml"/><Relationship Id="rId27" Type="http://schemas.openxmlformats.org/officeDocument/2006/relationships/slideLayout" Target="../slideLayouts/slideLayout41.xml"/><Relationship Id="rId30" Type="http://schemas.openxmlformats.org/officeDocument/2006/relationships/slideLayout" Target="../slideLayouts/slideLayout44.xml"/><Relationship Id="rId35"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67544" y="512064"/>
            <a:ext cx="8064896" cy="756696"/>
          </a:xfrm>
          <a:prstGeom prst="rect">
            <a:avLst/>
          </a:prstGeom>
        </p:spPr>
        <p:txBody>
          <a:bodyPr vert="horz" anchor="t">
            <a:no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467544" y="1279503"/>
            <a:ext cx="8064896" cy="4961639"/>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5" name="Slide Number Placeholder 22"/>
          <p:cNvSpPr>
            <a:spLocks noGrp="1"/>
          </p:cNvSpPr>
          <p:nvPr>
            <p:ph type="sldNum" sz="quarter" idx="4"/>
          </p:nvPr>
        </p:nvSpPr>
        <p:spPr>
          <a:xfrm>
            <a:off x="8610600" y="6376243"/>
            <a:ext cx="457200" cy="365125"/>
          </a:xfrm>
          <a:prstGeom prst="rect">
            <a:avLst/>
          </a:prstGeom>
        </p:spPr>
        <p:txBody>
          <a:bodyPr vert="horz" anchor="b"/>
          <a:lstStyle>
            <a:lvl1pPr algn="l" eaLnBrk="1" latinLnBrk="0" hangingPunct="1">
              <a:defRPr kumimoji="0" sz="1200">
                <a:solidFill>
                  <a:schemeClr val="bg1">
                    <a:lumMod val="50000"/>
                  </a:schemeClr>
                </a:solidFill>
              </a:defRPr>
            </a:lvl1pPr>
            <a:extLst/>
          </a:lstStyle>
          <a:p>
            <a:fld id="{2DE773B2-3EED-4E82-9F71-D324A259DCE0}" type="slidenum">
              <a:rPr lang="en-GB" smtClean="0"/>
              <a:pPr/>
              <a:t>‹#›</a:t>
            </a:fld>
            <a:endParaRPr lang="en-GB" dirty="0"/>
          </a:p>
        </p:txBody>
      </p:sp>
    </p:spTree>
    <p:extLst>
      <p:ext uri="{BB962C8B-B14F-4D97-AF65-F5344CB8AC3E}">
        <p14:creationId xmlns:p14="http://schemas.microsoft.com/office/powerpoint/2010/main" val="41115499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6" r:id="rId13"/>
    <p:sldLayoutId id="2147483687" r:id="rId14"/>
  </p:sldLayoutIdLst>
  <p:timing>
    <p:tnLst>
      <p:par>
        <p:cTn id="1" dur="indefinite" restart="never" nodeType="tmRoot"/>
      </p:par>
    </p:tnLst>
  </p:timing>
  <p:hf hdr="0" dt="0"/>
  <p:txStyles>
    <p:titleStyle>
      <a:lvl1pPr algn="l" rtl="0" eaLnBrk="1" latinLnBrk="0" hangingPunct="1">
        <a:lnSpc>
          <a:spcPts val="4000"/>
        </a:lnSpc>
        <a:spcBef>
          <a:spcPct val="0"/>
        </a:spcBef>
        <a:buNone/>
        <a:defRPr kumimoji="0" lang="en-US" sz="4000" kern="1200" spc="-100" baseline="0" dirty="0">
          <a:solidFill>
            <a:schemeClr val="tx1"/>
          </a:solidFill>
          <a:latin typeface="+mj-lt"/>
          <a:ea typeface="+mj-ea"/>
          <a:cs typeface="+mj-cs"/>
        </a:defRPr>
      </a:lvl1pPr>
      <a:extLst/>
    </p:titleStyle>
    <p:bodyStyle>
      <a:lvl1pPr marL="411480" indent="-342900" algn="l" rtl="0" eaLnBrk="1" latinLnBrk="0" hangingPunct="1">
        <a:spcBef>
          <a:spcPts val="700"/>
        </a:spcBef>
        <a:buClr>
          <a:schemeClr val="bg1">
            <a:lumMod val="50000"/>
          </a:schemeClr>
        </a:buClr>
        <a:buSzPct val="95000"/>
        <a:buFont typeface="Wingdings"/>
        <a:buChar char=""/>
        <a:defRPr kumimoji="0" sz="2400" kern="1200">
          <a:solidFill>
            <a:schemeClr val="tx1"/>
          </a:solidFill>
          <a:latin typeface="+mn-lt"/>
          <a:ea typeface="+mn-ea"/>
          <a:cs typeface="+mn-cs"/>
        </a:defRPr>
      </a:lvl1pPr>
      <a:lvl2pPr marL="740664" indent="-285750" algn="l" rtl="0" eaLnBrk="1" latinLnBrk="0" hangingPunct="1">
        <a:spcBef>
          <a:spcPct val="20000"/>
        </a:spcBef>
        <a:buClr>
          <a:schemeClr val="bg1">
            <a:lumMod val="50000"/>
          </a:schemeClr>
        </a:buClr>
        <a:buSzPct val="90000"/>
        <a:buFont typeface="Wingdings"/>
        <a:buChar char=""/>
        <a:defRPr kumimoji="0" sz="2200" kern="1200">
          <a:solidFill>
            <a:schemeClr val="tx1"/>
          </a:solidFill>
          <a:latin typeface="+mn-lt"/>
          <a:ea typeface="+mn-ea"/>
          <a:cs typeface="+mn-cs"/>
        </a:defRPr>
      </a:lvl2pPr>
      <a:lvl3pPr marL="996696" indent="-228600" algn="l" rtl="0" eaLnBrk="1" latinLnBrk="0" hangingPunct="1">
        <a:spcBef>
          <a:spcPct val="20000"/>
        </a:spcBef>
        <a:buClr>
          <a:schemeClr val="bg1">
            <a:lumMod val="50000"/>
          </a:schemeClr>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bg1">
            <a:lumMod val="50000"/>
          </a:schemeClr>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bg1">
            <a:lumMod val="50000"/>
          </a:schemeClr>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44430" cy="6858000"/>
            <a:chOff x="0" y="0"/>
            <a:chExt cx="12189398" cy="6858000"/>
          </a:xfrm>
        </p:grpSpPr>
        <p:sp>
          <p:nvSpPr>
            <p:cNvPr id="8" name="Rectangle 7"/>
            <p:cNvSpPr/>
            <p:nvPr/>
          </p:nvSpPr>
          <p:spPr bwMode="gray">
            <a:xfrm>
              <a:off x="0" y="0"/>
              <a:ext cx="193962"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FFFFFF"/>
                </a:solidFill>
              </a:endParaRPr>
            </a:p>
          </p:txBody>
        </p:sp>
        <p:sp>
          <p:nvSpPr>
            <p:cNvPr id="9" name="Rectangle 8"/>
            <p:cNvSpPr/>
            <p:nvPr/>
          </p:nvSpPr>
          <p:spPr bwMode="gray">
            <a:xfrm>
              <a:off x="11995151" y="0"/>
              <a:ext cx="193960"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FFFFFF"/>
                </a:solidFill>
              </a:endParaRPr>
            </a:p>
          </p:txBody>
        </p:sp>
        <p:sp>
          <p:nvSpPr>
            <p:cNvPr id="10" name="Rectangle 9"/>
            <p:cNvSpPr/>
            <p:nvPr/>
          </p:nvSpPr>
          <p:spPr bwMode="gray">
            <a:xfrm>
              <a:off x="0" y="6400800"/>
              <a:ext cx="12189396" cy="4572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FFFFFF"/>
                </a:solidFill>
              </a:endParaRPr>
            </a:p>
          </p:txBody>
        </p:sp>
        <p:sp>
          <p:nvSpPr>
            <p:cNvPr id="11" name="Rectangle 10"/>
            <p:cNvSpPr/>
            <p:nvPr/>
          </p:nvSpPr>
          <p:spPr bwMode="gray">
            <a:xfrm>
              <a:off x="0" y="0"/>
              <a:ext cx="12189398" cy="192024"/>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FFFFFF"/>
                </a:solidFill>
              </a:endParaRPr>
            </a:p>
          </p:txBody>
        </p:sp>
      </p:grpSp>
      <p:sp>
        <p:nvSpPr>
          <p:cNvPr id="2" name="Title Placeholder 1"/>
          <p:cNvSpPr>
            <a:spLocks noGrp="1"/>
          </p:cNvSpPr>
          <p:nvPr>
            <p:ph type="title"/>
          </p:nvPr>
        </p:nvSpPr>
        <p:spPr>
          <a:xfrm>
            <a:off x="398963" y="406400"/>
            <a:ext cx="8346073" cy="889000"/>
          </a:xfrm>
          <a:prstGeom prst="rect">
            <a:avLst/>
          </a:prstGeom>
        </p:spPr>
        <p:txBody>
          <a:bodyPr vert="horz" lIns="0" tIns="0" rIns="0" bIns="0" rtlCol="0" anchor="b">
            <a:noAutofit/>
          </a:bodyPr>
          <a:lstStyle/>
          <a:p>
            <a:r>
              <a:rPr lang="en-US" smtClean="0"/>
              <a:t>Click to edit Master title style</a:t>
            </a:r>
            <a:endParaRPr dirty="0"/>
          </a:p>
        </p:txBody>
      </p:sp>
      <p:sp>
        <p:nvSpPr>
          <p:cNvPr id="3" name="Text Placeholder 2"/>
          <p:cNvSpPr>
            <a:spLocks noGrp="1"/>
          </p:cNvSpPr>
          <p:nvPr>
            <p:ph type="body" idx="1"/>
          </p:nvPr>
        </p:nvSpPr>
        <p:spPr>
          <a:xfrm>
            <a:off x="398467" y="1524001"/>
            <a:ext cx="8347065" cy="4419600"/>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pic>
        <p:nvPicPr>
          <p:cNvPr id="19" name="Picture 18" descr="Oracle logo in white on red staging background" title="Oracle red badge logo"/>
          <p:cNvPicPr>
            <a:picLocks noChangeAspect="1"/>
          </p:cNvPicPr>
          <p:nvPr/>
        </p:nvPicPr>
        <p:blipFill>
          <a:blip r:embed="rId37" cstate="print">
            <a:extLst>
              <a:ext uri="{28A0092B-C50C-407E-A947-70E740481C1C}">
                <a14:useLocalDpi xmlns:a14="http://schemas.microsoft.com/office/drawing/2010/main" val="0"/>
              </a:ext>
            </a:extLst>
          </a:blip>
          <a:stretch>
            <a:fillRect/>
          </a:stretch>
        </p:blipFill>
        <p:spPr bwMode="ltGray">
          <a:xfrm>
            <a:off x="398963" y="6263640"/>
            <a:ext cx="1217463" cy="594360"/>
          </a:xfrm>
          <a:prstGeom prst="rect">
            <a:avLst/>
          </a:prstGeom>
        </p:spPr>
      </p:pic>
    </p:spTree>
    <p:extLst>
      <p:ext uri="{BB962C8B-B14F-4D97-AF65-F5344CB8AC3E}">
        <p14:creationId xmlns:p14="http://schemas.microsoft.com/office/powerpoint/2010/main" val="1823561829"/>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 id="2147483706" r:id="rId18"/>
    <p:sldLayoutId id="2147483707" r:id="rId19"/>
    <p:sldLayoutId id="2147483708" r:id="rId20"/>
    <p:sldLayoutId id="2147483709" r:id="rId21"/>
    <p:sldLayoutId id="2147483710" r:id="rId22"/>
    <p:sldLayoutId id="2147483711" r:id="rId23"/>
    <p:sldLayoutId id="2147483712" r:id="rId24"/>
    <p:sldLayoutId id="2147483713" r:id="rId25"/>
    <p:sldLayoutId id="2147483714" r:id="rId26"/>
    <p:sldLayoutId id="2147483715" r:id="rId27"/>
    <p:sldLayoutId id="2147483716" r:id="rId28"/>
    <p:sldLayoutId id="2147483717" r:id="rId29"/>
    <p:sldLayoutId id="2147483718" r:id="rId30"/>
    <p:sldLayoutId id="2147483719" r:id="rId31"/>
    <p:sldLayoutId id="2147483720" r:id="rId32"/>
    <p:sldLayoutId id="2147483721" r:id="rId33"/>
    <p:sldLayoutId id="2147483722" r:id="rId34"/>
    <p:sldLayoutId id="2147483723" r:id="rId35"/>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sldNum="0" hdr="0" ftr="0" dt="0"/>
  <p:txStyles>
    <p:titleStyle>
      <a:lvl1pPr algn="l" defTabSz="914400" rtl="0" eaLnBrk="1" latinLnBrk="0" hangingPunct="1">
        <a:lnSpc>
          <a:spcPct val="8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200"/>
        </a:spcBef>
        <a:buClr>
          <a:schemeClr val="tx1">
            <a:lumMod val="60000"/>
            <a:lumOff val="40000"/>
          </a:schemeClr>
        </a:buClr>
        <a:buFont typeface="Arial" panose="020B0604020202020204" pitchFamily="34" charset="0"/>
        <a:buChar char="•"/>
        <a:defRPr sz="2800" kern="1200">
          <a:solidFill>
            <a:schemeClr val="tx1"/>
          </a:solidFill>
          <a:latin typeface="+mn-lt"/>
          <a:ea typeface="+mn-ea"/>
          <a:cs typeface="+mn-cs"/>
        </a:defRPr>
      </a:lvl1pPr>
      <a:lvl2pPr marL="502920" indent="-228600" algn="l" defTabSz="914400" rtl="0" eaLnBrk="1" latinLnBrk="0" hangingPunct="1">
        <a:lnSpc>
          <a:spcPct val="90000"/>
        </a:lnSpc>
        <a:spcBef>
          <a:spcPts val="800"/>
        </a:spcBef>
        <a:buClr>
          <a:schemeClr val="tx1">
            <a:lumMod val="60000"/>
            <a:lumOff val="40000"/>
          </a:schemeClr>
        </a:buClr>
        <a:buFont typeface="Arial" panose="020B0604020202020204" pitchFamily="34" charset="0"/>
        <a:buChar char="–"/>
        <a:defRPr sz="2400" kern="1200">
          <a:solidFill>
            <a:schemeClr val="tx1"/>
          </a:solidFill>
          <a:latin typeface="+mn-lt"/>
          <a:ea typeface="+mn-ea"/>
          <a:cs typeface="+mn-cs"/>
        </a:defRPr>
      </a:lvl2pPr>
      <a:lvl3pPr marL="731520" indent="-182880" algn="l" defTabSz="914400" rtl="0" eaLnBrk="1" latinLnBrk="0" hangingPunct="1">
        <a:lnSpc>
          <a:spcPct val="90000"/>
        </a:lnSpc>
        <a:spcBef>
          <a:spcPts val="600"/>
        </a:spcBef>
        <a:buClr>
          <a:schemeClr val="tx1">
            <a:lumMod val="60000"/>
            <a:lumOff val="40000"/>
          </a:schemeClr>
        </a:buClr>
        <a:buFont typeface="Arial" panose="020B0604020202020204" pitchFamily="34" charset="0"/>
        <a:buChar char="•"/>
        <a:defRPr sz="2000" kern="1200">
          <a:solidFill>
            <a:schemeClr val="tx1"/>
          </a:solidFill>
          <a:latin typeface="+mn-lt"/>
          <a:ea typeface="+mn-ea"/>
          <a:cs typeface="+mn-cs"/>
        </a:defRPr>
      </a:lvl3pPr>
      <a:lvl4pPr marL="960120" indent="-182880" algn="l" defTabSz="914400" rtl="0" eaLnBrk="1" latinLnBrk="0" hangingPunct="1">
        <a:lnSpc>
          <a:spcPct val="90000"/>
        </a:lnSpc>
        <a:spcBef>
          <a:spcPts val="600"/>
        </a:spcBef>
        <a:buClr>
          <a:schemeClr val="tx1">
            <a:lumMod val="60000"/>
            <a:lumOff val="40000"/>
          </a:schemeClr>
        </a:buClr>
        <a:buFont typeface="Arial" panose="020B0604020202020204" pitchFamily="34" charset="0"/>
        <a:buChar char="–"/>
        <a:defRPr sz="1800" kern="1200">
          <a:solidFill>
            <a:schemeClr val="tx1"/>
          </a:solidFill>
          <a:latin typeface="+mn-lt"/>
          <a:ea typeface="+mn-ea"/>
          <a:cs typeface="+mn-cs"/>
        </a:defRPr>
      </a:lvl4pPr>
      <a:lvl5pPr marL="1188720" indent="-182880" algn="l" defTabSz="914400" rtl="0" eaLnBrk="1" latinLnBrk="0" hangingPunct="1">
        <a:lnSpc>
          <a:spcPct val="90000"/>
        </a:lnSpc>
        <a:spcBef>
          <a:spcPts val="600"/>
        </a:spcBef>
        <a:buClr>
          <a:schemeClr val="tx1">
            <a:lumMod val="60000"/>
            <a:lumOff val="40000"/>
          </a:schemeClr>
        </a:buClr>
        <a:buFont typeface="Arial" panose="020B0604020202020204" pitchFamily="34" charset="0"/>
        <a:buChar char="•"/>
        <a:defRPr sz="1600" kern="1200">
          <a:solidFill>
            <a:schemeClr val="tx1"/>
          </a:solidFill>
          <a:latin typeface="+mn-lt"/>
          <a:ea typeface="+mn-ea"/>
          <a:cs typeface="+mn-cs"/>
        </a:defRPr>
      </a:lvl5pPr>
      <a:lvl6pPr marL="1417320" indent="-182880" algn="l" defTabSz="914400" rtl="0" eaLnBrk="1" latinLnBrk="0" hangingPunct="1">
        <a:lnSpc>
          <a:spcPct val="90000"/>
        </a:lnSpc>
        <a:spcBef>
          <a:spcPts val="600"/>
        </a:spcBef>
        <a:buClr>
          <a:schemeClr val="tx1">
            <a:lumMod val="60000"/>
            <a:lumOff val="40000"/>
          </a:schemeClr>
        </a:buClr>
        <a:buFont typeface="Arial" panose="020B0604020202020204" pitchFamily="34" charset="0"/>
        <a:buChar char="–"/>
        <a:defRPr sz="1600" kern="1200">
          <a:solidFill>
            <a:schemeClr val="tx1"/>
          </a:solidFill>
          <a:latin typeface="+mn-lt"/>
          <a:ea typeface="+mn-ea"/>
          <a:cs typeface="+mn-cs"/>
        </a:defRPr>
      </a:lvl6pPr>
      <a:lvl7pPr marL="1645920" indent="-182880" algn="l" defTabSz="914400" rtl="0" eaLnBrk="1" latinLnBrk="0" hangingPunct="1">
        <a:lnSpc>
          <a:spcPct val="90000"/>
        </a:lnSpc>
        <a:spcBef>
          <a:spcPts val="600"/>
        </a:spcBef>
        <a:buClr>
          <a:schemeClr val="tx1">
            <a:lumMod val="60000"/>
            <a:lumOff val="40000"/>
          </a:schemeClr>
        </a:buClr>
        <a:buFont typeface="Arial" panose="020B0604020202020204" pitchFamily="34" charset="0"/>
        <a:buChar char="•"/>
        <a:defRPr sz="1600" kern="1200">
          <a:solidFill>
            <a:schemeClr val="tx1"/>
          </a:solidFill>
          <a:latin typeface="+mn-lt"/>
          <a:ea typeface="+mn-ea"/>
          <a:cs typeface="+mn-cs"/>
        </a:defRPr>
      </a:lvl7pPr>
      <a:lvl8pPr marL="1874520" indent="-182880" algn="l" defTabSz="914400" rtl="0" eaLnBrk="1" latinLnBrk="0" hangingPunct="1">
        <a:lnSpc>
          <a:spcPct val="90000"/>
        </a:lnSpc>
        <a:spcBef>
          <a:spcPts val="600"/>
        </a:spcBef>
        <a:buClr>
          <a:schemeClr val="tx1">
            <a:lumMod val="60000"/>
            <a:lumOff val="40000"/>
          </a:schemeClr>
        </a:buClr>
        <a:buFont typeface="Arial" panose="020B0604020202020204" pitchFamily="34" charset="0"/>
        <a:buChar char="–"/>
        <a:defRPr sz="1600" kern="1200">
          <a:solidFill>
            <a:schemeClr val="tx1"/>
          </a:solidFill>
          <a:latin typeface="+mn-lt"/>
          <a:ea typeface="+mn-ea"/>
          <a:cs typeface="+mn-cs"/>
        </a:defRPr>
      </a:lvl8pPr>
      <a:lvl9pPr marL="2103120" indent="-182880" algn="l" defTabSz="914400" rtl="0" eaLnBrk="1" latinLnBrk="0" hangingPunct="1">
        <a:lnSpc>
          <a:spcPct val="90000"/>
        </a:lnSpc>
        <a:spcBef>
          <a:spcPts val="600"/>
        </a:spcBef>
        <a:buClr>
          <a:schemeClr val="tx1">
            <a:lumMod val="60000"/>
            <a:lumOff val="40000"/>
          </a:schemeClr>
        </a:buClr>
        <a:buFont typeface="Arial" panose="020B0604020202020204"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3"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1.xml"/></Relationships>
</file>

<file path=ppt/slides/_rels/slide8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95.xml.rels><?xml version="1.0" encoding="UTF-8" standalone="yes"?>
<Relationships xmlns="http://schemas.openxmlformats.org/package/2006/relationships"><Relationship Id="rId2" Type="http://schemas.openxmlformats.org/officeDocument/2006/relationships/hyperlink" Target="https://timharris.uk/papers/2015-atc-callisto.pdf" TargetMode="Externa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412776"/>
            <a:ext cx="7818986" cy="2911208"/>
          </a:xfrm>
        </p:spPr>
        <p:txBody>
          <a:bodyPr/>
          <a:lstStyle/>
          <a:p>
            <a:pPr>
              <a:lnSpc>
                <a:spcPct val="150000"/>
              </a:lnSpc>
            </a:pPr>
            <a:r>
              <a:rPr lang="en-GB" sz="3600" dirty="0" smtClean="0"/>
              <a:t>Non-blocking data structures and transactional memory</a:t>
            </a:r>
            <a:endParaRPr lang="en-GB" sz="3600" dirty="0"/>
          </a:p>
        </p:txBody>
      </p:sp>
      <p:sp>
        <p:nvSpPr>
          <p:cNvPr id="3" name="Subtitle 2"/>
          <p:cNvSpPr>
            <a:spLocks noGrp="1"/>
          </p:cNvSpPr>
          <p:nvPr>
            <p:ph type="subTitle" idx="1"/>
          </p:nvPr>
        </p:nvSpPr>
        <p:spPr/>
        <p:txBody>
          <a:bodyPr/>
          <a:lstStyle/>
          <a:p>
            <a:r>
              <a:rPr lang="en-GB" dirty="0" smtClean="0"/>
              <a:t>Tim Harris, </a:t>
            </a:r>
            <a:r>
              <a:rPr lang="en-GB" dirty="0" smtClean="0"/>
              <a:t>3 Nov 2017</a:t>
            </a:r>
            <a:endParaRPr lang="en-GB" dirty="0"/>
          </a:p>
        </p:txBody>
      </p:sp>
    </p:spTree>
    <p:extLst>
      <p:ext uri="{BB962C8B-B14F-4D97-AF65-F5344CB8AC3E}">
        <p14:creationId xmlns:p14="http://schemas.microsoft.com/office/powerpoint/2010/main" val="5316711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Test and set (pseudo-code)</a:t>
            </a:r>
            <a:endParaRPr lang="en-GB" dirty="0"/>
          </a:p>
        </p:txBody>
      </p:sp>
      <p:sp>
        <p:nvSpPr>
          <p:cNvPr id="7" name="Rounded Rectangle 6"/>
          <p:cNvSpPr/>
          <p:nvPr/>
        </p:nvSpPr>
        <p:spPr>
          <a:xfrm>
            <a:off x="1241945" y="2511188"/>
            <a:ext cx="4626591" cy="256881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dirty="0" smtClean="0">
                <a:latin typeface="Lucida Sans" pitchFamily="34" charset="0"/>
              </a:rPr>
              <a:t>bool </a:t>
            </a:r>
            <a:r>
              <a:rPr lang="en-GB" dirty="0" err="1" smtClean="0">
                <a:latin typeface="Lucida Sans" pitchFamily="34" charset="0"/>
              </a:rPr>
              <a:t>testAndSet</a:t>
            </a:r>
            <a:r>
              <a:rPr lang="en-GB" dirty="0" smtClean="0">
                <a:latin typeface="Lucida Sans" pitchFamily="34" charset="0"/>
              </a:rPr>
              <a:t>(bool *b) {</a:t>
            </a:r>
          </a:p>
          <a:p>
            <a:r>
              <a:rPr lang="en-GB" dirty="0">
                <a:latin typeface="Lucida Sans" pitchFamily="34" charset="0"/>
              </a:rPr>
              <a:t> </a:t>
            </a:r>
            <a:r>
              <a:rPr lang="en-GB" dirty="0" smtClean="0">
                <a:latin typeface="Lucida Sans" pitchFamily="34" charset="0"/>
              </a:rPr>
              <a:t> bool result;</a:t>
            </a:r>
          </a:p>
          <a:p>
            <a:r>
              <a:rPr lang="en-GB" dirty="0">
                <a:latin typeface="Lucida Sans" pitchFamily="34" charset="0"/>
              </a:rPr>
              <a:t> </a:t>
            </a:r>
            <a:r>
              <a:rPr lang="en-GB" dirty="0" smtClean="0">
                <a:latin typeface="Lucida Sans" pitchFamily="34" charset="0"/>
              </a:rPr>
              <a:t> atomic {</a:t>
            </a:r>
          </a:p>
          <a:p>
            <a:r>
              <a:rPr lang="en-GB" dirty="0">
                <a:latin typeface="Lucida Sans" pitchFamily="34" charset="0"/>
              </a:rPr>
              <a:t> </a:t>
            </a:r>
            <a:r>
              <a:rPr lang="en-GB" dirty="0" smtClean="0">
                <a:latin typeface="Lucida Sans" pitchFamily="34" charset="0"/>
              </a:rPr>
              <a:t>   result = *b;</a:t>
            </a:r>
          </a:p>
          <a:p>
            <a:r>
              <a:rPr lang="en-GB" dirty="0" smtClean="0">
                <a:latin typeface="Lucida Sans" pitchFamily="34" charset="0"/>
              </a:rPr>
              <a:t>    *b = TRUE;</a:t>
            </a:r>
          </a:p>
          <a:p>
            <a:r>
              <a:rPr lang="en-GB" dirty="0" smtClean="0">
                <a:latin typeface="Lucida Sans" pitchFamily="34" charset="0"/>
              </a:rPr>
              <a:t>  }</a:t>
            </a:r>
          </a:p>
          <a:p>
            <a:r>
              <a:rPr lang="en-GB" dirty="0">
                <a:latin typeface="Lucida Sans" pitchFamily="34" charset="0"/>
              </a:rPr>
              <a:t> </a:t>
            </a:r>
            <a:r>
              <a:rPr lang="en-GB" dirty="0" smtClean="0">
                <a:latin typeface="Lucida Sans" pitchFamily="34" charset="0"/>
              </a:rPr>
              <a:t> return result;</a:t>
            </a:r>
          </a:p>
          <a:p>
            <a:r>
              <a:rPr lang="en-GB" dirty="0">
                <a:latin typeface="Lucida Sans" pitchFamily="34" charset="0"/>
              </a:rPr>
              <a:t>}</a:t>
            </a:r>
          </a:p>
        </p:txBody>
      </p:sp>
      <p:sp>
        <p:nvSpPr>
          <p:cNvPr id="8" name="Rectangular Callout 7"/>
          <p:cNvSpPr/>
          <p:nvPr/>
        </p:nvSpPr>
        <p:spPr>
          <a:xfrm>
            <a:off x="5044687" y="1935185"/>
            <a:ext cx="2265528" cy="1132764"/>
          </a:xfrm>
          <a:prstGeom prst="wedgeRectCallout">
            <a:avLst>
              <a:gd name="adj1" fmla="val -81074"/>
              <a:gd name="adj2" fmla="val 3358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Pointer to a location holding a </a:t>
            </a:r>
            <a:r>
              <a:rPr lang="en-GB" dirty="0" err="1" smtClean="0"/>
              <a:t>boolean</a:t>
            </a:r>
            <a:r>
              <a:rPr lang="en-GB" dirty="0" smtClean="0"/>
              <a:t> value (TRUE/FALSE)</a:t>
            </a:r>
            <a:endParaRPr lang="en-GB" dirty="0"/>
          </a:p>
        </p:txBody>
      </p:sp>
      <p:sp>
        <p:nvSpPr>
          <p:cNvPr id="9" name="Rectangular Callout 8"/>
          <p:cNvSpPr/>
          <p:nvPr/>
        </p:nvSpPr>
        <p:spPr>
          <a:xfrm>
            <a:off x="5044687" y="3288065"/>
            <a:ext cx="2265528" cy="1132764"/>
          </a:xfrm>
          <a:prstGeom prst="wedgeRectCallout">
            <a:avLst>
              <a:gd name="adj1" fmla="val -108182"/>
              <a:gd name="adj2" fmla="val -978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Read the current contents of the location b points to…</a:t>
            </a:r>
            <a:endParaRPr lang="en-GB" dirty="0"/>
          </a:p>
        </p:txBody>
      </p:sp>
      <p:sp>
        <p:nvSpPr>
          <p:cNvPr id="10" name="Rectangular Callout 9"/>
          <p:cNvSpPr/>
          <p:nvPr/>
        </p:nvSpPr>
        <p:spPr>
          <a:xfrm>
            <a:off x="5044687" y="4682411"/>
            <a:ext cx="2265528" cy="1132764"/>
          </a:xfrm>
          <a:prstGeom prst="wedgeRectCallout">
            <a:avLst>
              <a:gd name="adj1" fmla="val -105772"/>
              <a:gd name="adj2" fmla="val -1001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…set the contents of *b to TRUE</a:t>
            </a:r>
            <a:endParaRPr lang="en-GB" dirty="0"/>
          </a:p>
        </p:txBody>
      </p:sp>
      <p:sp>
        <p:nvSpPr>
          <p:cNvPr id="15"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10</a:t>
            </a:fld>
            <a:endParaRPr lang="en-GB" dirty="0"/>
          </a:p>
        </p:txBody>
      </p:sp>
    </p:spTree>
    <p:extLst>
      <p:ext uri="{BB962C8B-B14F-4D97-AF65-F5344CB8AC3E}">
        <p14:creationId xmlns:p14="http://schemas.microsoft.com/office/powerpoint/2010/main" val="19425892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Test and set</a:t>
            </a:r>
            <a:endParaRPr lang="en-GB" dirty="0"/>
          </a:p>
        </p:txBody>
      </p:sp>
      <p:cxnSp>
        <p:nvCxnSpPr>
          <p:cNvPr id="5" name="Straight Arrow Connector 4"/>
          <p:cNvCxnSpPr/>
          <p:nvPr/>
        </p:nvCxnSpPr>
        <p:spPr>
          <a:xfrm>
            <a:off x="654518" y="4097121"/>
            <a:ext cx="7902341"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 name="TextBox 5"/>
          <p:cNvSpPr txBox="1"/>
          <p:nvPr/>
        </p:nvSpPr>
        <p:spPr>
          <a:xfrm>
            <a:off x="7750186" y="3606581"/>
            <a:ext cx="748923" cy="461665"/>
          </a:xfrm>
          <a:prstGeom prst="rect">
            <a:avLst/>
          </a:prstGeom>
          <a:noFill/>
        </p:spPr>
        <p:txBody>
          <a:bodyPr wrap="none" rtlCol="0">
            <a:spAutoFit/>
          </a:bodyPr>
          <a:lstStyle/>
          <a:p>
            <a:r>
              <a:rPr lang="en-GB" sz="2400" i="1" dirty="0" smtClean="0"/>
              <a:t>time</a:t>
            </a:r>
            <a:endParaRPr lang="en-GB" sz="2400" i="1" dirty="0"/>
          </a:p>
        </p:txBody>
      </p:sp>
      <p:cxnSp>
        <p:nvCxnSpPr>
          <p:cNvPr id="8" name="Straight Arrow Connector 7"/>
          <p:cNvCxnSpPr/>
          <p:nvPr/>
        </p:nvCxnSpPr>
        <p:spPr>
          <a:xfrm rot="5400000">
            <a:off x="2835246" y="3562815"/>
            <a:ext cx="101086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flipH="1" flipV="1">
            <a:off x="4221540" y="3563087"/>
            <a:ext cx="1010321"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4800896" y="4644106"/>
            <a:ext cx="109673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flipH="1" flipV="1">
            <a:off x="2503279" y="4644987"/>
            <a:ext cx="1096149"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457199" y="1492287"/>
            <a:ext cx="6939888" cy="584775"/>
          </a:xfrm>
          <a:prstGeom prst="rect">
            <a:avLst/>
          </a:prstGeom>
        </p:spPr>
        <p:txBody>
          <a:bodyPr wrap="square">
            <a:spAutoFit/>
          </a:bodyPr>
          <a:lstStyle/>
          <a:p>
            <a:pPr marL="342900" lvl="0" indent="-342900">
              <a:spcBef>
                <a:spcPct val="20000"/>
              </a:spcBef>
              <a:buFont typeface="Arial" pitchFamily="34" charset="0"/>
              <a:buChar char="•"/>
            </a:pPr>
            <a:r>
              <a:rPr lang="en-GB" sz="3200" dirty="0" smtClean="0">
                <a:solidFill>
                  <a:prstClr val="black"/>
                </a:solidFill>
                <a:latin typeface="Corbel" pitchFamily="34" charset="0"/>
              </a:rPr>
              <a:t>Suppose two threads use it at once</a:t>
            </a:r>
            <a:endParaRPr lang="en-GB" sz="3200" dirty="0">
              <a:solidFill>
                <a:prstClr val="black"/>
              </a:solidFill>
              <a:latin typeface="Corbel" pitchFamily="34" charset="0"/>
            </a:endParaRPr>
          </a:p>
        </p:txBody>
      </p:sp>
      <p:sp>
        <p:nvSpPr>
          <p:cNvPr id="38" name="TextBox 37"/>
          <p:cNvSpPr txBox="1"/>
          <p:nvPr/>
        </p:nvSpPr>
        <p:spPr>
          <a:xfrm>
            <a:off x="555570" y="4449518"/>
            <a:ext cx="1370888" cy="461665"/>
          </a:xfrm>
          <a:prstGeom prst="rect">
            <a:avLst/>
          </a:prstGeom>
          <a:noFill/>
        </p:spPr>
        <p:txBody>
          <a:bodyPr wrap="none" rtlCol="0">
            <a:spAutoFit/>
          </a:bodyPr>
          <a:lstStyle/>
          <a:p>
            <a:r>
              <a:rPr lang="en-GB" sz="2400" i="1" dirty="0" smtClean="0"/>
              <a:t>Thread 2:</a:t>
            </a:r>
            <a:endParaRPr lang="en-GB" sz="2400" i="1" dirty="0"/>
          </a:p>
        </p:txBody>
      </p:sp>
      <p:sp>
        <p:nvSpPr>
          <p:cNvPr id="39" name="TextBox 38"/>
          <p:cNvSpPr txBox="1"/>
          <p:nvPr/>
        </p:nvSpPr>
        <p:spPr>
          <a:xfrm>
            <a:off x="555570" y="3144916"/>
            <a:ext cx="1370888" cy="461665"/>
          </a:xfrm>
          <a:prstGeom prst="rect">
            <a:avLst/>
          </a:prstGeom>
          <a:noFill/>
        </p:spPr>
        <p:txBody>
          <a:bodyPr wrap="none" rtlCol="0">
            <a:spAutoFit/>
          </a:bodyPr>
          <a:lstStyle/>
          <a:p>
            <a:r>
              <a:rPr lang="en-GB" sz="2400" i="1" dirty="0" smtClean="0"/>
              <a:t>Thread 1:</a:t>
            </a:r>
            <a:endParaRPr lang="en-GB" sz="2400" i="1" dirty="0"/>
          </a:p>
        </p:txBody>
      </p:sp>
      <p:cxnSp>
        <p:nvCxnSpPr>
          <p:cNvPr id="41" name="Straight Connector 40"/>
          <p:cNvCxnSpPr/>
          <p:nvPr/>
        </p:nvCxnSpPr>
        <p:spPr>
          <a:xfrm>
            <a:off x="3339882" y="3394514"/>
            <a:ext cx="1387613" cy="0"/>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3052148" y="4655423"/>
            <a:ext cx="2297909" cy="0"/>
          </a:xfrm>
          <a:prstGeom prst="line">
            <a:avLst/>
          </a:prstGeom>
          <a:ln/>
        </p:spPr>
        <p:style>
          <a:lnRef idx="2">
            <a:schemeClr val="accent2"/>
          </a:lnRef>
          <a:fillRef idx="0">
            <a:schemeClr val="accent2"/>
          </a:fillRef>
          <a:effectRef idx="1">
            <a:schemeClr val="accent2"/>
          </a:effectRef>
          <a:fontRef idx="minor">
            <a:schemeClr val="tx1"/>
          </a:fontRef>
        </p:style>
      </p:cxnSp>
      <p:sp>
        <p:nvSpPr>
          <p:cNvPr id="46" name="TextBox 45"/>
          <p:cNvSpPr txBox="1"/>
          <p:nvPr/>
        </p:nvSpPr>
        <p:spPr>
          <a:xfrm>
            <a:off x="3000472" y="2480114"/>
            <a:ext cx="2734595" cy="461665"/>
          </a:xfrm>
          <a:prstGeom prst="rect">
            <a:avLst/>
          </a:prstGeom>
          <a:noFill/>
        </p:spPr>
        <p:txBody>
          <a:bodyPr wrap="none" rtlCol="0">
            <a:spAutoFit/>
          </a:bodyPr>
          <a:lstStyle/>
          <a:p>
            <a:r>
              <a:rPr lang="en-GB" sz="2400" i="1" dirty="0" err="1" smtClean="0"/>
              <a:t>testAndSet</a:t>
            </a:r>
            <a:r>
              <a:rPr lang="en-GB" sz="2400" i="1" dirty="0" smtClean="0"/>
              <a:t>(b)-&gt;true</a:t>
            </a:r>
            <a:endParaRPr lang="en-GB" sz="2400" i="1" dirty="0"/>
          </a:p>
        </p:txBody>
      </p:sp>
      <p:sp>
        <p:nvSpPr>
          <p:cNvPr id="48" name="TextBox 47"/>
          <p:cNvSpPr txBox="1"/>
          <p:nvPr/>
        </p:nvSpPr>
        <p:spPr>
          <a:xfrm>
            <a:off x="2894872" y="5193267"/>
            <a:ext cx="2714782" cy="461665"/>
          </a:xfrm>
          <a:prstGeom prst="rect">
            <a:avLst/>
          </a:prstGeom>
          <a:noFill/>
        </p:spPr>
        <p:txBody>
          <a:bodyPr wrap="none" rtlCol="0">
            <a:spAutoFit/>
          </a:bodyPr>
          <a:lstStyle/>
          <a:p>
            <a:r>
              <a:rPr lang="en-GB" sz="2400" i="1" dirty="0" err="1" smtClean="0"/>
              <a:t>testAndSet</a:t>
            </a:r>
            <a:r>
              <a:rPr lang="en-GB" sz="2400" i="1" dirty="0" smtClean="0"/>
              <a:t>(b)-&gt;false</a:t>
            </a:r>
            <a:endParaRPr lang="en-GB" sz="2400" i="1" dirty="0"/>
          </a:p>
        </p:txBody>
      </p:sp>
      <p:sp>
        <p:nvSpPr>
          <p:cNvPr id="20"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19"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11</a:t>
            </a:fld>
            <a:endParaRPr lang="en-GB" dirty="0"/>
          </a:p>
        </p:txBody>
      </p:sp>
    </p:spTree>
    <p:extLst>
      <p:ext uri="{BB962C8B-B14F-4D97-AF65-F5344CB8AC3E}">
        <p14:creationId xmlns:p14="http://schemas.microsoft.com/office/powerpoint/2010/main" val="2440160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3411940" y="1584236"/>
            <a:ext cx="1856096" cy="80521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FALSE</a:t>
            </a:r>
            <a:endParaRPr lang="en-GB" dirty="0"/>
          </a:p>
        </p:txBody>
      </p:sp>
      <p:sp>
        <p:nvSpPr>
          <p:cNvPr id="17" name="TextBox 16"/>
          <p:cNvSpPr txBox="1"/>
          <p:nvPr/>
        </p:nvSpPr>
        <p:spPr>
          <a:xfrm>
            <a:off x="2743167" y="1584236"/>
            <a:ext cx="623889" cy="369332"/>
          </a:xfrm>
          <a:prstGeom prst="rect">
            <a:avLst/>
          </a:prstGeom>
          <a:noFill/>
        </p:spPr>
        <p:txBody>
          <a:bodyPr wrap="none" rtlCol="0">
            <a:spAutoFit/>
          </a:bodyPr>
          <a:lstStyle/>
          <a:p>
            <a:r>
              <a:rPr lang="en-GB" dirty="0" smtClean="0"/>
              <a:t>lock:</a:t>
            </a:r>
            <a:endParaRPr lang="en-GB" dirty="0"/>
          </a:p>
        </p:txBody>
      </p:sp>
      <p:sp>
        <p:nvSpPr>
          <p:cNvPr id="18" name="Rounded Rectangle 17"/>
          <p:cNvSpPr/>
          <p:nvPr/>
        </p:nvSpPr>
        <p:spPr>
          <a:xfrm>
            <a:off x="1241946" y="2894422"/>
            <a:ext cx="3712191" cy="180150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dirty="0" smtClean="0"/>
              <a:t>void </a:t>
            </a:r>
            <a:r>
              <a:rPr lang="en-GB" dirty="0" err="1" smtClean="0"/>
              <a:t>acquireLock</a:t>
            </a:r>
            <a:r>
              <a:rPr lang="en-GB" dirty="0" smtClean="0"/>
              <a:t>(bool *lock) {</a:t>
            </a:r>
          </a:p>
          <a:p>
            <a:r>
              <a:rPr lang="en-GB" dirty="0" smtClean="0"/>
              <a:t>    while (</a:t>
            </a:r>
            <a:r>
              <a:rPr lang="en-GB" dirty="0" err="1" smtClean="0"/>
              <a:t>testAndSet</a:t>
            </a:r>
            <a:r>
              <a:rPr lang="en-GB" dirty="0" smtClean="0"/>
              <a:t>(lock)) {</a:t>
            </a:r>
            <a:br>
              <a:rPr lang="en-GB" dirty="0" smtClean="0"/>
            </a:br>
            <a:r>
              <a:rPr lang="en-GB" dirty="0" smtClean="0"/>
              <a:t>       /* Nothing */</a:t>
            </a:r>
          </a:p>
          <a:p>
            <a:r>
              <a:rPr lang="en-GB" dirty="0"/>
              <a:t> </a:t>
            </a:r>
            <a:r>
              <a:rPr lang="en-GB" dirty="0" smtClean="0"/>
              <a:t>   }</a:t>
            </a:r>
          </a:p>
          <a:p>
            <a:r>
              <a:rPr lang="en-GB" dirty="0"/>
              <a:t>}</a:t>
            </a:r>
          </a:p>
        </p:txBody>
      </p:sp>
      <p:sp>
        <p:nvSpPr>
          <p:cNvPr id="19" name="Rounded Rectangle 18"/>
          <p:cNvSpPr/>
          <p:nvPr/>
        </p:nvSpPr>
        <p:spPr>
          <a:xfrm>
            <a:off x="1241945" y="5009825"/>
            <a:ext cx="3712191" cy="903025"/>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dirty="0" smtClean="0"/>
              <a:t>void </a:t>
            </a:r>
            <a:r>
              <a:rPr lang="en-GB" dirty="0" err="1" smtClean="0"/>
              <a:t>releaseLock</a:t>
            </a:r>
            <a:r>
              <a:rPr lang="en-GB" dirty="0" smtClean="0"/>
              <a:t>(bool *lock) {</a:t>
            </a:r>
          </a:p>
          <a:p>
            <a:r>
              <a:rPr lang="en-GB" dirty="0"/>
              <a:t> </a:t>
            </a:r>
            <a:r>
              <a:rPr lang="en-GB" dirty="0" smtClean="0"/>
              <a:t>  *lock = FALSE;</a:t>
            </a:r>
          </a:p>
          <a:p>
            <a:r>
              <a:rPr lang="en-GB" dirty="0"/>
              <a:t>}</a:t>
            </a:r>
          </a:p>
        </p:txBody>
      </p:sp>
      <p:sp>
        <p:nvSpPr>
          <p:cNvPr id="2" name="Title 1"/>
          <p:cNvSpPr>
            <a:spLocks noGrp="1"/>
          </p:cNvSpPr>
          <p:nvPr>
            <p:ph type="title"/>
          </p:nvPr>
        </p:nvSpPr>
        <p:spPr/>
        <p:txBody>
          <a:bodyPr/>
          <a:lstStyle/>
          <a:p>
            <a:r>
              <a:rPr lang="en-GB" smtClean="0"/>
              <a:t>Test and set lock</a:t>
            </a:r>
            <a:endParaRPr lang="en-GB" dirty="0"/>
          </a:p>
        </p:txBody>
      </p:sp>
      <p:sp>
        <p:nvSpPr>
          <p:cNvPr id="3" name="Rectangular Callout 2"/>
          <p:cNvSpPr/>
          <p:nvPr/>
        </p:nvSpPr>
        <p:spPr>
          <a:xfrm>
            <a:off x="5486400" y="1943303"/>
            <a:ext cx="2497540" cy="907577"/>
          </a:xfrm>
          <a:prstGeom prst="wedgeRectCallout">
            <a:avLst>
              <a:gd name="adj1" fmla="val -80701"/>
              <a:gd name="adj2" fmla="val -4125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FALSE =&gt; lock available</a:t>
            </a:r>
            <a:br>
              <a:rPr lang="en-GB" dirty="0" smtClean="0"/>
            </a:br>
            <a:r>
              <a:rPr lang="en-GB" dirty="0" smtClean="0"/>
              <a:t>TRUE =&gt; lock held</a:t>
            </a:r>
            <a:endParaRPr lang="en-GB" dirty="0"/>
          </a:p>
        </p:txBody>
      </p:sp>
      <p:sp>
        <p:nvSpPr>
          <p:cNvPr id="21" name="Rectangular Callout 20"/>
          <p:cNvSpPr/>
          <p:nvPr/>
        </p:nvSpPr>
        <p:spPr>
          <a:xfrm>
            <a:off x="5486400" y="3297843"/>
            <a:ext cx="2497540" cy="907577"/>
          </a:xfrm>
          <a:prstGeom prst="wedgeRectCallout">
            <a:avLst>
              <a:gd name="adj1" fmla="val -80701"/>
              <a:gd name="adj2" fmla="val -4125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Each call tries to acquire the lock, returning TRUE if it is already held</a:t>
            </a:r>
            <a:endParaRPr lang="en-GB" dirty="0"/>
          </a:p>
        </p:txBody>
      </p:sp>
      <p:sp>
        <p:nvSpPr>
          <p:cNvPr id="25" name="Rectangular Callout 24"/>
          <p:cNvSpPr/>
          <p:nvPr/>
        </p:nvSpPr>
        <p:spPr>
          <a:xfrm>
            <a:off x="5486400" y="4652384"/>
            <a:ext cx="2497540" cy="907577"/>
          </a:xfrm>
          <a:prstGeom prst="wedgeRectCallout">
            <a:avLst>
              <a:gd name="adj1" fmla="val -81794"/>
              <a:gd name="adj2" fmla="val 2791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NB: all this is pseudo-code, assuming SC memory</a:t>
            </a:r>
            <a:endParaRPr lang="en-GB" dirty="0"/>
          </a:p>
        </p:txBody>
      </p:sp>
      <p:sp>
        <p:nvSpPr>
          <p:cNvPr id="14"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20"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12</a:t>
            </a:fld>
            <a:endParaRPr lang="en-GB" dirty="0"/>
          </a:p>
        </p:txBody>
      </p:sp>
    </p:spTree>
    <p:extLst>
      <p:ext uri="{BB962C8B-B14F-4D97-AF65-F5344CB8AC3E}">
        <p14:creationId xmlns:p14="http://schemas.microsoft.com/office/powerpoint/2010/main" val="26151774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Test and set lock</a:t>
            </a:r>
            <a:endParaRPr lang="en-GB" dirty="0"/>
          </a:p>
        </p:txBody>
      </p:sp>
      <p:sp>
        <p:nvSpPr>
          <p:cNvPr id="4" name="Rectangle 3"/>
          <p:cNvSpPr/>
          <p:nvPr/>
        </p:nvSpPr>
        <p:spPr>
          <a:xfrm>
            <a:off x="3411940" y="1584236"/>
            <a:ext cx="1856096" cy="80521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FALSE</a:t>
            </a:r>
            <a:endParaRPr lang="en-GB" dirty="0"/>
          </a:p>
        </p:txBody>
      </p:sp>
      <p:sp>
        <p:nvSpPr>
          <p:cNvPr id="6" name="TextBox 5"/>
          <p:cNvSpPr txBox="1"/>
          <p:nvPr/>
        </p:nvSpPr>
        <p:spPr>
          <a:xfrm>
            <a:off x="2743167" y="1584236"/>
            <a:ext cx="623889" cy="369332"/>
          </a:xfrm>
          <a:prstGeom prst="rect">
            <a:avLst/>
          </a:prstGeom>
          <a:noFill/>
        </p:spPr>
        <p:txBody>
          <a:bodyPr wrap="none" rtlCol="0">
            <a:spAutoFit/>
          </a:bodyPr>
          <a:lstStyle/>
          <a:p>
            <a:r>
              <a:rPr lang="en-GB" dirty="0" smtClean="0"/>
              <a:t>lock:</a:t>
            </a:r>
            <a:endParaRPr lang="en-GB" dirty="0"/>
          </a:p>
        </p:txBody>
      </p:sp>
      <p:sp>
        <p:nvSpPr>
          <p:cNvPr id="7" name="Rounded Rectangle 6"/>
          <p:cNvSpPr/>
          <p:nvPr/>
        </p:nvSpPr>
        <p:spPr>
          <a:xfrm>
            <a:off x="1241946" y="2894422"/>
            <a:ext cx="3712191" cy="180150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dirty="0" smtClean="0"/>
              <a:t>void </a:t>
            </a:r>
            <a:r>
              <a:rPr lang="en-GB" dirty="0" err="1" smtClean="0"/>
              <a:t>acquireLock</a:t>
            </a:r>
            <a:r>
              <a:rPr lang="en-GB" dirty="0" smtClean="0"/>
              <a:t>(bool *lock) {</a:t>
            </a:r>
          </a:p>
          <a:p>
            <a:r>
              <a:rPr lang="en-GB" dirty="0" smtClean="0"/>
              <a:t>    while (</a:t>
            </a:r>
            <a:r>
              <a:rPr lang="en-GB" dirty="0" err="1" smtClean="0"/>
              <a:t>testAndSet</a:t>
            </a:r>
            <a:r>
              <a:rPr lang="en-GB" dirty="0" smtClean="0"/>
              <a:t>(lock)) {</a:t>
            </a:r>
            <a:br>
              <a:rPr lang="en-GB" dirty="0" smtClean="0"/>
            </a:br>
            <a:r>
              <a:rPr lang="en-GB" dirty="0" smtClean="0"/>
              <a:t>       /* Nothing */</a:t>
            </a:r>
          </a:p>
          <a:p>
            <a:r>
              <a:rPr lang="en-GB" dirty="0"/>
              <a:t> </a:t>
            </a:r>
            <a:r>
              <a:rPr lang="en-GB" dirty="0" smtClean="0"/>
              <a:t>   }</a:t>
            </a:r>
          </a:p>
          <a:p>
            <a:r>
              <a:rPr lang="en-GB" dirty="0"/>
              <a:t>}</a:t>
            </a:r>
          </a:p>
        </p:txBody>
      </p:sp>
      <p:sp>
        <p:nvSpPr>
          <p:cNvPr id="8" name="Rounded Rectangle 7"/>
          <p:cNvSpPr/>
          <p:nvPr/>
        </p:nvSpPr>
        <p:spPr>
          <a:xfrm>
            <a:off x="1241945" y="5009825"/>
            <a:ext cx="3712191" cy="903025"/>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dirty="0" smtClean="0"/>
              <a:t>void </a:t>
            </a:r>
            <a:r>
              <a:rPr lang="en-GB" dirty="0" err="1" smtClean="0"/>
              <a:t>releaseLock</a:t>
            </a:r>
            <a:r>
              <a:rPr lang="en-GB" dirty="0" smtClean="0"/>
              <a:t>(bool *lock) {</a:t>
            </a:r>
          </a:p>
          <a:p>
            <a:r>
              <a:rPr lang="en-GB" dirty="0"/>
              <a:t> </a:t>
            </a:r>
            <a:r>
              <a:rPr lang="en-GB" dirty="0" smtClean="0"/>
              <a:t>  *lock = FALSE;</a:t>
            </a:r>
          </a:p>
          <a:p>
            <a:r>
              <a:rPr lang="en-GB" dirty="0"/>
              <a:t>}</a:t>
            </a:r>
          </a:p>
        </p:txBody>
      </p:sp>
      <p:cxnSp>
        <p:nvCxnSpPr>
          <p:cNvPr id="5" name="Straight Connector 4"/>
          <p:cNvCxnSpPr/>
          <p:nvPr/>
        </p:nvCxnSpPr>
        <p:spPr>
          <a:xfrm>
            <a:off x="5664958" y="2976315"/>
            <a:ext cx="0" cy="1009934"/>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664958" y="3822472"/>
            <a:ext cx="0" cy="641446"/>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159290" y="2655169"/>
            <a:ext cx="1013611" cy="369332"/>
          </a:xfrm>
          <a:prstGeom prst="rect">
            <a:avLst/>
          </a:prstGeom>
          <a:noFill/>
        </p:spPr>
        <p:txBody>
          <a:bodyPr wrap="none" rtlCol="0">
            <a:spAutoFit/>
          </a:bodyPr>
          <a:lstStyle/>
          <a:p>
            <a:r>
              <a:rPr lang="en-GB" dirty="0" smtClean="0"/>
              <a:t>Thread 1</a:t>
            </a:r>
            <a:endParaRPr lang="en-GB" dirty="0"/>
          </a:p>
        </p:txBody>
      </p:sp>
      <p:sp>
        <p:nvSpPr>
          <p:cNvPr id="12" name="Rectangle 11"/>
          <p:cNvSpPr/>
          <p:nvPr/>
        </p:nvSpPr>
        <p:spPr>
          <a:xfrm>
            <a:off x="3411940" y="1584236"/>
            <a:ext cx="1856096" cy="80521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TRUE</a:t>
            </a:r>
            <a:endParaRPr lang="en-GB" dirty="0"/>
          </a:p>
        </p:txBody>
      </p:sp>
      <p:sp>
        <p:nvSpPr>
          <p:cNvPr id="13" name="TextBox 12"/>
          <p:cNvSpPr txBox="1"/>
          <p:nvPr/>
        </p:nvSpPr>
        <p:spPr>
          <a:xfrm>
            <a:off x="6608227" y="2657441"/>
            <a:ext cx="1013611" cy="369332"/>
          </a:xfrm>
          <a:prstGeom prst="rect">
            <a:avLst/>
          </a:prstGeom>
          <a:noFill/>
        </p:spPr>
        <p:txBody>
          <a:bodyPr wrap="none" rtlCol="0">
            <a:spAutoFit/>
          </a:bodyPr>
          <a:lstStyle/>
          <a:p>
            <a:r>
              <a:rPr lang="en-GB" dirty="0" smtClean="0"/>
              <a:t>Thread 2</a:t>
            </a:r>
            <a:endParaRPr lang="en-GB" dirty="0"/>
          </a:p>
        </p:txBody>
      </p:sp>
      <p:cxnSp>
        <p:nvCxnSpPr>
          <p:cNvPr id="14" name="Straight Connector 13"/>
          <p:cNvCxnSpPr/>
          <p:nvPr/>
        </p:nvCxnSpPr>
        <p:spPr>
          <a:xfrm>
            <a:off x="6961039" y="2976315"/>
            <a:ext cx="0" cy="81885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5663821" y="5140614"/>
            <a:ext cx="0" cy="64144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6961039" y="3444885"/>
            <a:ext cx="0" cy="40943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6961039" y="3388016"/>
            <a:ext cx="0" cy="40943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6961039" y="3388016"/>
            <a:ext cx="0" cy="40943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6961039" y="3379660"/>
            <a:ext cx="0" cy="40943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6961039" y="3413042"/>
            <a:ext cx="0" cy="40943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961039" y="3403936"/>
            <a:ext cx="0" cy="818859"/>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5"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31"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13</a:t>
            </a:fld>
            <a:endParaRPr lang="en-GB" dirty="0"/>
          </a:p>
        </p:txBody>
      </p:sp>
    </p:spTree>
    <p:extLst>
      <p:ext uri="{BB962C8B-B14F-4D97-AF65-F5344CB8AC3E}">
        <p14:creationId xmlns:p14="http://schemas.microsoft.com/office/powerpoint/2010/main" val="2260149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childTnLst>
                          </p:cTn>
                        </p:par>
                        <p:par>
                          <p:cTn id="14" fill="hold">
                            <p:stCondLst>
                              <p:cond delay="500"/>
                            </p:stCondLst>
                            <p:childTnLst>
                              <p:par>
                                <p:cTn id="15" presetID="1" presetClass="entr" presetSubtype="0" fill="hold" grpId="0" nodeType="after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wipe(up)">
                                      <p:cBhvr>
                                        <p:cTn id="21" dur="500"/>
                                        <p:tgtEl>
                                          <p:spTgt spid="9"/>
                                        </p:tgtEl>
                                      </p:cBhvr>
                                    </p:animEffect>
                                  </p:childTnLst>
                                </p:cTn>
                              </p:par>
                            </p:childTnLst>
                          </p:cTn>
                        </p:par>
                        <p:par>
                          <p:cTn id="22" fill="hold">
                            <p:stCondLst>
                              <p:cond delay="500"/>
                            </p:stCondLst>
                            <p:childTnLst>
                              <p:par>
                                <p:cTn id="23" presetID="22" presetClass="entr" presetSubtype="1" fill="hold" nodeType="after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up)">
                                      <p:cBhvr>
                                        <p:cTn id="25" dur="500"/>
                                        <p:tgtEl>
                                          <p:spTgt spid="14"/>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nodeType="clickEffect">
                                  <p:stCondLst>
                                    <p:cond delay="0"/>
                                  </p:stCondLst>
                                  <p:childTnLst>
                                    <p:set>
                                      <p:cBhvr>
                                        <p:cTn id="29" dur="1" fill="hold">
                                          <p:stCondLst>
                                            <p:cond delay="0"/>
                                          </p:stCondLst>
                                        </p:cTn>
                                        <p:tgtEl>
                                          <p:spTgt spid="26"/>
                                        </p:tgtEl>
                                        <p:attrNameLst>
                                          <p:attrName>style.visibility</p:attrName>
                                        </p:attrNameLst>
                                      </p:cBhvr>
                                      <p:to>
                                        <p:strVal val="visible"/>
                                      </p:to>
                                    </p:set>
                                    <p:animEffect transition="in" filter="wipe(up)">
                                      <p:cBhvr>
                                        <p:cTn id="30" dur="500"/>
                                        <p:tgtEl>
                                          <p:spTgt spid="26"/>
                                        </p:tgtEl>
                                      </p:cBhvr>
                                    </p:animEffect>
                                  </p:childTnLst>
                                </p:cTn>
                              </p:par>
                            </p:childTnLst>
                          </p:cTn>
                        </p:par>
                        <p:par>
                          <p:cTn id="31" fill="hold">
                            <p:stCondLst>
                              <p:cond delay="500"/>
                            </p:stCondLst>
                            <p:childTnLst>
                              <p:par>
                                <p:cTn id="32" presetID="22" presetClass="entr" presetSubtype="1" fill="hold" nodeType="after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wipe(up)">
                                      <p:cBhvr>
                                        <p:cTn id="34" dur="500"/>
                                        <p:tgtEl>
                                          <p:spTgt spid="20"/>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1" fill="hold" nodeType="clickEffect">
                                  <p:stCondLst>
                                    <p:cond delay="0"/>
                                  </p:stCondLst>
                                  <p:childTnLst>
                                    <p:set>
                                      <p:cBhvr>
                                        <p:cTn id="38" dur="1" fill="hold">
                                          <p:stCondLst>
                                            <p:cond delay="0"/>
                                          </p:stCondLst>
                                        </p:cTn>
                                        <p:tgtEl>
                                          <p:spTgt spid="27"/>
                                        </p:tgtEl>
                                        <p:attrNameLst>
                                          <p:attrName>style.visibility</p:attrName>
                                        </p:attrNameLst>
                                      </p:cBhvr>
                                      <p:to>
                                        <p:strVal val="visible"/>
                                      </p:to>
                                    </p:set>
                                    <p:animEffect transition="in" filter="wipe(up)">
                                      <p:cBhvr>
                                        <p:cTn id="39" dur="500"/>
                                        <p:tgtEl>
                                          <p:spTgt spid="27"/>
                                        </p:tgtEl>
                                      </p:cBhvr>
                                    </p:animEffect>
                                  </p:childTnLst>
                                </p:cTn>
                              </p:par>
                            </p:childTnLst>
                          </p:cTn>
                        </p:par>
                        <p:par>
                          <p:cTn id="40" fill="hold">
                            <p:stCondLst>
                              <p:cond delay="500"/>
                            </p:stCondLst>
                            <p:childTnLst>
                              <p:par>
                                <p:cTn id="41" presetID="22" presetClass="entr" presetSubtype="1" fill="hold" nodeType="afterEffect">
                                  <p:stCondLst>
                                    <p:cond delay="0"/>
                                  </p:stCondLst>
                                  <p:childTnLst>
                                    <p:set>
                                      <p:cBhvr>
                                        <p:cTn id="42" dur="1" fill="hold">
                                          <p:stCondLst>
                                            <p:cond delay="0"/>
                                          </p:stCondLst>
                                        </p:cTn>
                                        <p:tgtEl>
                                          <p:spTgt spid="22"/>
                                        </p:tgtEl>
                                        <p:attrNameLst>
                                          <p:attrName>style.visibility</p:attrName>
                                        </p:attrNameLst>
                                      </p:cBhvr>
                                      <p:to>
                                        <p:strVal val="visible"/>
                                      </p:to>
                                    </p:set>
                                    <p:animEffect transition="in" filter="wipe(up)">
                                      <p:cBhvr>
                                        <p:cTn id="43" dur="500"/>
                                        <p:tgtEl>
                                          <p:spTgt spid="22"/>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1" fill="hold" nodeType="click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wipe(up)">
                                      <p:cBhvr>
                                        <p:cTn id="48" dur="500"/>
                                        <p:tgtEl>
                                          <p:spTgt spid="23"/>
                                        </p:tgtEl>
                                      </p:cBhvr>
                                    </p:animEffect>
                                  </p:childTnLst>
                                </p:cTn>
                              </p:par>
                            </p:childTnLst>
                          </p:cTn>
                        </p:par>
                        <p:par>
                          <p:cTn id="49" fill="hold">
                            <p:stCondLst>
                              <p:cond delay="500"/>
                            </p:stCondLst>
                            <p:childTnLst>
                              <p:par>
                                <p:cTn id="50" presetID="1" presetClass="exit" presetSubtype="0" fill="hold" grpId="1" nodeType="afterEffect">
                                  <p:stCondLst>
                                    <p:cond delay="0"/>
                                  </p:stCondLst>
                                  <p:childTnLst>
                                    <p:set>
                                      <p:cBhvr>
                                        <p:cTn id="51" dur="1" fill="hold">
                                          <p:stCondLst>
                                            <p:cond delay="0"/>
                                          </p:stCondLst>
                                        </p:cTn>
                                        <p:tgtEl>
                                          <p:spTgt spid="12"/>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22" presetClass="entr" presetSubtype="1" fill="hold" nodeType="clickEffect">
                                  <p:stCondLst>
                                    <p:cond delay="0"/>
                                  </p:stCondLst>
                                  <p:childTnLst>
                                    <p:set>
                                      <p:cBhvr>
                                        <p:cTn id="55" dur="1" fill="hold">
                                          <p:stCondLst>
                                            <p:cond delay="0"/>
                                          </p:stCondLst>
                                        </p:cTn>
                                        <p:tgtEl>
                                          <p:spTgt spid="28"/>
                                        </p:tgtEl>
                                        <p:attrNameLst>
                                          <p:attrName>style.visibility</p:attrName>
                                        </p:attrNameLst>
                                      </p:cBhvr>
                                      <p:to>
                                        <p:strVal val="visible"/>
                                      </p:to>
                                    </p:set>
                                    <p:animEffect transition="in" filter="wipe(up)">
                                      <p:cBhvr>
                                        <p:cTn id="56" dur="500"/>
                                        <p:tgtEl>
                                          <p:spTgt spid="28"/>
                                        </p:tgtEl>
                                      </p:cBhvr>
                                    </p:animEffect>
                                  </p:childTnLst>
                                </p:cTn>
                              </p:par>
                            </p:childTnLst>
                          </p:cTn>
                        </p:par>
                        <p:par>
                          <p:cTn id="57" fill="hold">
                            <p:stCondLst>
                              <p:cond delay="500"/>
                            </p:stCondLst>
                            <p:childTnLst>
                              <p:par>
                                <p:cTn id="58" presetID="22" presetClass="entr" presetSubtype="1" fill="hold" nodeType="afterEffect">
                                  <p:stCondLst>
                                    <p:cond delay="0"/>
                                  </p:stCondLst>
                                  <p:childTnLst>
                                    <p:set>
                                      <p:cBhvr>
                                        <p:cTn id="59" dur="1" fill="hold">
                                          <p:stCondLst>
                                            <p:cond delay="0"/>
                                          </p:stCondLst>
                                        </p:cTn>
                                        <p:tgtEl>
                                          <p:spTgt spid="24"/>
                                        </p:tgtEl>
                                        <p:attrNameLst>
                                          <p:attrName>style.visibility</p:attrName>
                                        </p:attrNameLst>
                                      </p:cBhvr>
                                      <p:to>
                                        <p:strVal val="visible"/>
                                      </p:to>
                                    </p:set>
                                    <p:animEffect transition="in" filter="wipe(up)">
                                      <p:cBhvr>
                                        <p:cTn id="60"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12" grpId="1" animBg="1"/>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What are the problems here?</a:t>
            </a:r>
            <a:endParaRPr lang="en-GB" dirty="0"/>
          </a:p>
        </p:txBody>
      </p:sp>
      <p:sp>
        <p:nvSpPr>
          <p:cNvPr id="7" name="Rounded Rectangle 6"/>
          <p:cNvSpPr/>
          <p:nvPr/>
        </p:nvSpPr>
        <p:spPr>
          <a:xfrm>
            <a:off x="1428460" y="2371254"/>
            <a:ext cx="3111689" cy="124194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2400" dirty="0" err="1" smtClean="0"/>
              <a:t>testAndSet</a:t>
            </a:r>
            <a:r>
              <a:rPr lang="en-GB" sz="2400" dirty="0" smtClean="0"/>
              <a:t> implementation causes contention</a:t>
            </a:r>
            <a:endParaRPr lang="en-GB" sz="2400" dirty="0"/>
          </a:p>
        </p:txBody>
      </p:sp>
      <p:sp>
        <p:nvSpPr>
          <p:cNvPr id="12"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8"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14</a:t>
            </a:fld>
            <a:endParaRPr lang="en-GB" dirty="0"/>
          </a:p>
        </p:txBody>
      </p:sp>
    </p:spTree>
    <p:extLst>
      <p:ext uri="{BB962C8B-B14F-4D97-AF65-F5344CB8AC3E}">
        <p14:creationId xmlns:p14="http://schemas.microsoft.com/office/powerpoint/2010/main" val="3211334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33"/>
          <p:cNvSpPr/>
          <p:nvPr/>
        </p:nvSpPr>
        <p:spPr>
          <a:xfrm>
            <a:off x="3164986" y="1229689"/>
            <a:ext cx="2669758" cy="3236686"/>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a:p>
        </p:txBody>
      </p:sp>
      <p:cxnSp>
        <p:nvCxnSpPr>
          <p:cNvPr id="43" name="Straight Arrow Connector 42"/>
          <p:cNvCxnSpPr/>
          <p:nvPr/>
        </p:nvCxnSpPr>
        <p:spPr>
          <a:xfrm rot="16200000" flipH="1">
            <a:off x="3138682" y="3260311"/>
            <a:ext cx="1147701" cy="1"/>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3292530" y="1326907"/>
            <a:ext cx="1128819" cy="135876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Single-threaded</a:t>
            </a:r>
            <a:br>
              <a:rPr lang="en-GB" dirty="0" smtClean="0"/>
            </a:br>
            <a:r>
              <a:rPr lang="en-GB" dirty="0" smtClean="0"/>
              <a:t>core</a:t>
            </a:r>
            <a:endParaRPr lang="en-GB" dirty="0"/>
          </a:p>
        </p:txBody>
      </p:sp>
      <p:sp>
        <p:nvSpPr>
          <p:cNvPr id="70" name="Title 1"/>
          <p:cNvSpPr>
            <a:spLocks noGrp="1"/>
          </p:cNvSpPr>
          <p:nvPr>
            <p:ph type="title"/>
          </p:nvPr>
        </p:nvSpPr>
        <p:spPr/>
        <p:txBody>
          <a:bodyPr/>
          <a:lstStyle/>
          <a:p>
            <a:r>
              <a:rPr lang="en-GB" dirty="0" smtClean="0"/>
              <a:t>Contention from </a:t>
            </a:r>
            <a:r>
              <a:rPr lang="en-GB" dirty="0" err="1" smtClean="0"/>
              <a:t>testAndSet</a:t>
            </a:r>
            <a:endParaRPr lang="en-GB" dirty="0"/>
          </a:p>
        </p:txBody>
      </p:sp>
      <p:cxnSp>
        <p:nvCxnSpPr>
          <p:cNvPr id="40" name="Straight Arrow Connector 39"/>
          <p:cNvCxnSpPr/>
          <p:nvPr/>
        </p:nvCxnSpPr>
        <p:spPr>
          <a:xfrm rot="5400000">
            <a:off x="5168529" y="2877837"/>
            <a:ext cx="384341"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rot="5400000">
            <a:off x="3687350" y="3007599"/>
            <a:ext cx="643864"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3292531" y="3068418"/>
            <a:ext cx="1128819" cy="3999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L1 cache</a:t>
            </a:r>
            <a:endParaRPr lang="en-GB" dirty="0"/>
          </a:p>
        </p:txBody>
      </p:sp>
      <p:sp>
        <p:nvSpPr>
          <p:cNvPr id="37" name="Rectangle 36"/>
          <p:cNvSpPr/>
          <p:nvPr/>
        </p:nvSpPr>
        <p:spPr>
          <a:xfrm>
            <a:off x="4544225" y="1326907"/>
            <a:ext cx="1128819" cy="135876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Single-threaded</a:t>
            </a:r>
            <a:br>
              <a:rPr lang="en-GB" dirty="0" smtClean="0"/>
            </a:br>
            <a:r>
              <a:rPr lang="en-GB" dirty="0" smtClean="0"/>
              <a:t>core</a:t>
            </a:r>
            <a:endParaRPr lang="en-GB" dirty="0"/>
          </a:p>
        </p:txBody>
      </p:sp>
      <p:sp>
        <p:nvSpPr>
          <p:cNvPr id="38" name="Rectangle 37"/>
          <p:cNvSpPr/>
          <p:nvPr/>
        </p:nvSpPr>
        <p:spPr>
          <a:xfrm>
            <a:off x="4542637" y="3068418"/>
            <a:ext cx="1128819" cy="3999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L1 cache</a:t>
            </a:r>
            <a:endParaRPr lang="en-GB" dirty="0"/>
          </a:p>
        </p:txBody>
      </p:sp>
      <p:sp>
        <p:nvSpPr>
          <p:cNvPr id="39" name="Rectangle 38"/>
          <p:cNvSpPr/>
          <p:nvPr/>
        </p:nvSpPr>
        <p:spPr>
          <a:xfrm>
            <a:off x="3230299" y="5371142"/>
            <a:ext cx="2378925" cy="65836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Main memory</a:t>
            </a:r>
            <a:endParaRPr lang="en-GB" dirty="0"/>
          </a:p>
        </p:txBody>
      </p:sp>
      <p:sp>
        <p:nvSpPr>
          <p:cNvPr id="29" name="Rectangle 28"/>
          <p:cNvSpPr/>
          <p:nvPr/>
        </p:nvSpPr>
        <p:spPr>
          <a:xfrm>
            <a:off x="3292531" y="3834162"/>
            <a:ext cx="1128819" cy="3999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L2 cache</a:t>
            </a:r>
            <a:endParaRPr lang="en-GB" dirty="0"/>
          </a:p>
        </p:txBody>
      </p:sp>
      <p:sp>
        <p:nvSpPr>
          <p:cNvPr id="30" name="Rectangle 29"/>
          <p:cNvSpPr/>
          <p:nvPr/>
        </p:nvSpPr>
        <p:spPr>
          <a:xfrm>
            <a:off x="4542637" y="3834162"/>
            <a:ext cx="1128819" cy="3999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L2 cache</a:t>
            </a:r>
            <a:endParaRPr lang="en-GB" dirty="0"/>
          </a:p>
        </p:txBody>
      </p:sp>
      <p:cxnSp>
        <p:nvCxnSpPr>
          <p:cNvPr id="61" name="Straight Arrow Connector 60"/>
          <p:cNvCxnSpPr/>
          <p:nvPr/>
        </p:nvCxnSpPr>
        <p:spPr>
          <a:xfrm rot="5400000">
            <a:off x="4849611" y="2878234"/>
            <a:ext cx="381956"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64" name="Group 63"/>
          <p:cNvGrpSpPr/>
          <p:nvPr/>
        </p:nvGrpSpPr>
        <p:grpSpPr>
          <a:xfrm>
            <a:off x="4317999" y="4465457"/>
            <a:ext cx="322492" cy="916390"/>
            <a:chOff x="4317999" y="4840514"/>
            <a:chExt cx="322492" cy="1147701"/>
          </a:xfrm>
        </p:grpSpPr>
        <p:cxnSp>
          <p:nvCxnSpPr>
            <p:cNvPr id="62" name="Straight Arrow Connector 61"/>
            <p:cNvCxnSpPr/>
            <p:nvPr/>
          </p:nvCxnSpPr>
          <p:spPr>
            <a:xfrm rot="5400000">
              <a:off x="3745340" y="5413968"/>
              <a:ext cx="1146906"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rot="5400000">
              <a:off x="4071199" y="5408218"/>
              <a:ext cx="1136995"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65" name="Straight Arrow Connector 64"/>
          <p:cNvCxnSpPr/>
          <p:nvPr/>
        </p:nvCxnSpPr>
        <p:spPr>
          <a:xfrm rot="5400000">
            <a:off x="3608422" y="4340640"/>
            <a:ext cx="211399"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rot="5400000">
            <a:off x="3893629" y="4349802"/>
            <a:ext cx="231308"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rot="5400000">
            <a:off x="4934095" y="4340640"/>
            <a:ext cx="211399"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rot="5400000">
            <a:off x="5219302" y="4349802"/>
            <a:ext cx="231308"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rot="5400000">
            <a:off x="3523541" y="2877042"/>
            <a:ext cx="382751"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rot="5400000">
            <a:off x="3827198" y="3651283"/>
            <a:ext cx="365758"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rot="5400000">
            <a:off x="4858503" y="3651282"/>
            <a:ext cx="365760"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p:nvPr/>
        </p:nvCxnSpPr>
        <p:spPr>
          <a:xfrm rot="5400000">
            <a:off x="5177024" y="3650487"/>
            <a:ext cx="368941"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50"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31"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15</a:t>
            </a:fld>
            <a:endParaRPr lang="en-GB" dirty="0"/>
          </a:p>
        </p:txBody>
      </p:sp>
    </p:spTree>
    <p:extLst>
      <p:ext uri="{BB962C8B-B14F-4D97-AF65-F5344CB8AC3E}">
        <p14:creationId xmlns:p14="http://schemas.microsoft.com/office/powerpoint/2010/main" val="4739184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Rectangle 95"/>
          <p:cNvSpPr/>
          <p:nvPr/>
        </p:nvSpPr>
        <p:spPr>
          <a:xfrm>
            <a:off x="3164986" y="1229689"/>
            <a:ext cx="2669758" cy="3236686"/>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a:p>
        </p:txBody>
      </p:sp>
      <p:cxnSp>
        <p:nvCxnSpPr>
          <p:cNvPr id="97" name="Straight Arrow Connector 96"/>
          <p:cNvCxnSpPr/>
          <p:nvPr/>
        </p:nvCxnSpPr>
        <p:spPr>
          <a:xfrm rot="16200000" flipH="1">
            <a:off x="3138682" y="3260311"/>
            <a:ext cx="1147701" cy="1"/>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98" name="Rectangle 97"/>
          <p:cNvSpPr/>
          <p:nvPr/>
        </p:nvSpPr>
        <p:spPr>
          <a:xfrm>
            <a:off x="3292530" y="1326907"/>
            <a:ext cx="1128819" cy="135876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Single-threaded</a:t>
            </a:r>
            <a:br>
              <a:rPr lang="en-GB" dirty="0" smtClean="0"/>
            </a:br>
            <a:r>
              <a:rPr lang="en-GB" dirty="0" smtClean="0"/>
              <a:t>core</a:t>
            </a:r>
            <a:endParaRPr lang="en-GB" dirty="0"/>
          </a:p>
        </p:txBody>
      </p:sp>
      <p:cxnSp>
        <p:nvCxnSpPr>
          <p:cNvPr id="99" name="Straight Arrow Connector 98"/>
          <p:cNvCxnSpPr/>
          <p:nvPr/>
        </p:nvCxnSpPr>
        <p:spPr>
          <a:xfrm rot="5400000">
            <a:off x="5168529" y="2877837"/>
            <a:ext cx="384341"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p:nvPr/>
        </p:nvCxnSpPr>
        <p:spPr>
          <a:xfrm rot="5400000">
            <a:off x="3687350" y="3007599"/>
            <a:ext cx="643864"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101" name="Rectangle 100"/>
          <p:cNvSpPr/>
          <p:nvPr/>
        </p:nvSpPr>
        <p:spPr>
          <a:xfrm>
            <a:off x="3292531" y="3068418"/>
            <a:ext cx="1128819" cy="3999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L1 cache</a:t>
            </a:r>
            <a:endParaRPr lang="en-GB" dirty="0"/>
          </a:p>
        </p:txBody>
      </p:sp>
      <p:sp>
        <p:nvSpPr>
          <p:cNvPr id="102" name="Rectangle 101"/>
          <p:cNvSpPr/>
          <p:nvPr/>
        </p:nvSpPr>
        <p:spPr>
          <a:xfrm>
            <a:off x="4544225" y="1326907"/>
            <a:ext cx="1128819" cy="135876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Single-threaded</a:t>
            </a:r>
            <a:br>
              <a:rPr lang="en-GB" dirty="0" smtClean="0"/>
            </a:br>
            <a:r>
              <a:rPr lang="en-GB" dirty="0" smtClean="0"/>
              <a:t>core</a:t>
            </a:r>
            <a:endParaRPr lang="en-GB" dirty="0"/>
          </a:p>
        </p:txBody>
      </p:sp>
      <p:sp>
        <p:nvSpPr>
          <p:cNvPr id="103" name="Rectangle 102"/>
          <p:cNvSpPr/>
          <p:nvPr/>
        </p:nvSpPr>
        <p:spPr>
          <a:xfrm>
            <a:off x="4542637" y="3068418"/>
            <a:ext cx="1128819" cy="3999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L1 cache</a:t>
            </a:r>
            <a:endParaRPr lang="en-GB" dirty="0"/>
          </a:p>
        </p:txBody>
      </p:sp>
      <p:sp>
        <p:nvSpPr>
          <p:cNvPr id="104" name="Rectangle 103"/>
          <p:cNvSpPr/>
          <p:nvPr/>
        </p:nvSpPr>
        <p:spPr>
          <a:xfrm>
            <a:off x="3230299" y="5371142"/>
            <a:ext cx="2378925" cy="65836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Main memory</a:t>
            </a:r>
            <a:endParaRPr lang="en-GB" dirty="0"/>
          </a:p>
        </p:txBody>
      </p:sp>
      <p:sp>
        <p:nvSpPr>
          <p:cNvPr id="105" name="Rectangle 104"/>
          <p:cNvSpPr/>
          <p:nvPr/>
        </p:nvSpPr>
        <p:spPr>
          <a:xfrm>
            <a:off x="3292531" y="3834162"/>
            <a:ext cx="1128819" cy="3999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L2 cache</a:t>
            </a:r>
            <a:endParaRPr lang="en-GB" dirty="0"/>
          </a:p>
        </p:txBody>
      </p:sp>
      <p:sp>
        <p:nvSpPr>
          <p:cNvPr id="106" name="Rectangle 105"/>
          <p:cNvSpPr/>
          <p:nvPr/>
        </p:nvSpPr>
        <p:spPr>
          <a:xfrm>
            <a:off x="4542637" y="3834162"/>
            <a:ext cx="1128819" cy="3999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L2 cache</a:t>
            </a:r>
            <a:endParaRPr lang="en-GB" dirty="0"/>
          </a:p>
        </p:txBody>
      </p:sp>
      <p:cxnSp>
        <p:nvCxnSpPr>
          <p:cNvPr id="107" name="Straight Arrow Connector 106"/>
          <p:cNvCxnSpPr/>
          <p:nvPr/>
        </p:nvCxnSpPr>
        <p:spPr>
          <a:xfrm rot="5400000">
            <a:off x="4849611" y="2878234"/>
            <a:ext cx="381956"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108" name="Group 107"/>
          <p:cNvGrpSpPr/>
          <p:nvPr/>
        </p:nvGrpSpPr>
        <p:grpSpPr>
          <a:xfrm>
            <a:off x="4317999" y="4465457"/>
            <a:ext cx="322492" cy="916390"/>
            <a:chOff x="4317999" y="4840514"/>
            <a:chExt cx="322492" cy="1147701"/>
          </a:xfrm>
        </p:grpSpPr>
        <p:cxnSp>
          <p:nvCxnSpPr>
            <p:cNvPr id="109" name="Straight Arrow Connector 108"/>
            <p:cNvCxnSpPr/>
            <p:nvPr/>
          </p:nvCxnSpPr>
          <p:spPr>
            <a:xfrm rot="5400000">
              <a:off x="3745340" y="5413968"/>
              <a:ext cx="1146906"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p:nvPr/>
          </p:nvCxnSpPr>
          <p:spPr>
            <a:xfrm rot="5400000">
              <a:off x="4071199" y="5408218"/>
              <a:ext cx="1136995"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111" name="Straight Arrow Connector 110"/>
          <p:cNvCxnSpPr/>
          <p:nvPr/>
        </p:nvCxnSpPr>
        <p:spPr>
          <a:xfrm rot="5400000">
            <a:off x="3608422" y="4340640"/>
            <a:ext cx="211399"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p:nvPr/>
        </p:nvCxnSpPr>
        <p:spPr>
          <a:xfrm rot="5400000">
            <a:off x="3893629" y="4349802"/>
            <a:ext cx="231308"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p:nvPr/>
        </p:nvCxnSpPr>
        <p:spPr>
          <a:xfrm rot="5400000">
            <a:off x="4934095" y="4340640"/>
            <a:ext cx="211399"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rot="5400000">
            <a:off x="5219302" y="4349802"/>
            <a:ext cx="231308"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p:nvPr/>
        </p:nvCxnSpPr>
        <p:spPr>
          <a:xfrm rot="5400000">
            <a:off x="3523541" y="2877042"/>
            <a:ext cx="382751"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p:nvPr/>
        </p:nvCxnSpPr>
        <p:spPr>
          <a:xfrm rot="5400000">
            <a:off x="3827198" y="3651283"/>
            <a:ext cx="365758"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rot="5400000">
            <a:off x="4858503" y="3651282"/>
            <a:ext cx="365760"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p:nvPr/>
        </p:nvCxnSpPr>
        <p:spPr>
          <a:xfrm rot="5400000">
            <a:off x="5177024" y="3650487"/>
            <a:ext cx="368941"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70" name="Title 1"/>
          <p:cNvSpPr>
            <a:spLocks noGrp="1"/>
          </p:cNvSpPr>
          <p:nvPr>
            <p:ph type="title"/>
          </p:nvPr>
        </p:nvSpPr>
        <p:spPr/>
        <p:txBody>
          <a:bodyPr/>
          <a:lstStyle/>
          <a:p>
            <a:r>
              <a:rPr lang="en-GB" smtClean="0"/>
              <a:t>Multi-core h/w – separate L2</a:t>
            </a:r>
            <a:endParaRPr lang="en-GB" dirty="0"/>
          </a:p>
        </p:txBody>
      </p:sp>
      <p:sp>
        <p:nvSpPr>
          <p:cNvPr id="2" name="Rectangular Callout 1"/>
          <p:cNvSpPr/>
          <p:nvPr/>
        </p:nvSpPr>
        <p:spPr>
          <a:xfrm>
            <a:off x="1187365" y="1364366"/>
            <a:ext cx="1684638" cy="576003"/>
          </a:xfrm>
          <a:prstGeom prst="wedgeRectCallout">
            <a:avLst>
              <a:gd name="adj1" fmla="val 82054"/>
              <a:gd name="adj2" fmla="val 767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smtClean="0"/>
              <a:t>testAndSet</a:t>
            </a:r>
            <a:r>
              <a:rPr lang="en-GB" dirty="0" smtClean="0"/>
              <a:t>(k)</a:t>
            </a:r>
            <a:endParaRPr lang="en-GB" dirty="0"/>
          </a:p>
        </p:txBody>
      </p:sp>
      <p:sp>
        <p:nvSpPr>
          <p:cNvPr id="3" name="Oval 2"/>
          <p:cNvSpPr/>
          <p:nvPr/>
        </p:nvSpPr>
        <p:spPr>
          <a:xfrm>
            <a:off x="3879745" y="3103967"/>
            <a:ext cx="491320" cy="439405"/>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en-GB" sz="2400" dirty="0" smtClean="0">
                <a:solidFill>
                  <a:schemeClr val="bg1"/>
                </a:solidFill>
              </a:rPr>
              <a:t>k</a:t>
            </a:r>
            <a:endParaRPr lang="en-GB" sz="2400" dirty="0">
              <a:solidFill>
                <a:schemeClr val="bg1"/>
              </a:solidFill>
            </a:endParaRPr>
          </a:p>
        </p:txBody>
      </p:sp>
      <p:sp>
        <p:nvSpPr>
          <p:cNvPr id="44" name="Oval 43"/>
          <p:cNvSpPr/>
          <p:nvPr/>
        </p:nvSpPr>
        <p:spPr>
          <a:xfrm>
            <a:off x="3879745" y="3850000"/>
            <a:ext cx="491320" cy="439405"/>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en-GB" sz="2400" dirty="0" smtClean="0">
                <a:solidFill>
                  <a:schemeClr val="bg1"/>
                </a:solidFill>
              </a:rPr>
              <a:t>k</a:t>
            </a:r>
            <a:endParaRPr lang="en-GB" sz="2400" dirty="0">
              <a:solidFill>
                <a:schemeClr val="bg1"/>
              </a:solidFill>
            </a:endParaRPr>
          </a:p>
        </p:txBody>
      </p:sp>
      <p:sp>
        <p:nvSpPr>
          <p:cNvPr id="50"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32"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16</a:t>
            </a:fld>
            <a:endParaRPr lang="en-GB" dirty="0"/>
          </a:p>
        </p:txBody>
      </p:sp>
    </p:spTree>
    <p:extLst>
      <p:ext uri="{BB962C8B-B14F-4D97-AF65-F5344CB8AC3E}">
        <p14:creationId xmlns:p14="http://schemas.microsoft.com/office/powerpoint/2010/main" val="42898616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angle 57"/>
          <p:cNvSpPr/>
          <p:nvPr/>
        </p:nvSpPr>
        <p:spPr>
          <a:xfrm>
            <a:off x="3164986" y="1229689"/>
            <a:ext cx="2669758" cy="3236686"/>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a:p>
        </p:txBody>
      </p:sp>
      <p:cxnSp>
        <p:nvCxnSpPr>
          <p:cNvPr id="59" name="Straight Arrow Connector 58"/>
          <p:cNvCxnSpPr/>
          <p:nvPr/>
        </p:nvCxnSpPr>
        <p:spPr>
          <a:xfrm rot="16200000" flipH="1">
            <a:off x="3138682" y="3260311"/>
            <a:ext cx="1147701" cy="1"/>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60" name="Rectangle 59"/>
          <p:cNvSpPr/>
          <p:nvPr/>
        </p:nvSpPr>
        <p:spPr>
          <a:xfrm>
            <a:off x="3292530" y="1326907"/>
            <a:ext cx="1128819" cy="135876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Single-threaded</a:t>
            </a:r>
            <a:br>
              <a:rPr lang="en-GB" dirty="0" smtClean="0"/>
            </a:br>
            <a:r>
              <a:rPr lang="en-GB" dirty="0" smtClean="0"/>
              <a:t>core</a:t>
            </a:r>
            <a:endParaRPr lang="en-GB" dirty="0"/>
          </a:p>
        </p:txBody>
      </p:sp>
      <p:cxnSp>
        <p:nvCxnSpPr>
          <p:cNvPr id="67" name="Straight Arrow Connector 66"/>
          <p:cNvCxnSpPr/>
          <p:nvPr/>
        </p:nvCxnSpPr>
        <p:spPr>
          <a:xfrm rot="5400000">
            <a:off x="5168529" y="2877837"/>
            <a:ext cx="384341"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rot="5400000">
            <a:off x="3687350" y="3007599"/>
            <a:ext cx="643864"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71" name="Rectangle 70"/>
          <p:cNvSpPr/>
          <p:nvPr/>
        </p:nvSpPr>
        <p:spPr>
          <a:xfrm>
            <a:off x="3292531" y="3068418"/>
            <a:ext cx="1128819" cy="3999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L1 cache</a:t>
            </a:r>
            <a:endParaRPr lang="en-GB" dirty="0"/>
          </a:p>
        </p:txBody>
      </p:sp>
      <p:sp>
        <p:nvSpPr>
          <p:cNvPr id="72" name="Rectangle 71"/>
          <p:cNvSpPr/>
          <p:nvPr/>
        </p:nvSpPr>
        <p:spPr>
          <a:xfrm>
            <a:off x="4544225" y="1326907"/>
            <a:ext cx="1128819" cy="135876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Single-threaded</a:t>
            </a:r>
            <a:br>
              <a:rPr lang="en-GB" dirty="0" smtClean="0"/>
            </a:br>
            <a:r>
              <a:rPr lang="en-GB" dirty="0" smtClean="0"/>
              <a:t>core</a:t>
            </a:r>
            <a:endParaRPr lang="en-GB" dirty="0"/>
          </a:p>
        </p:txBody>
      </p:sp>
      <p:sp>
        <p:nvSpPr>
          <p:cNvPr id="76" name="Rectangle 75"/>
          <p:cNvSpPr/>
          <p:nvPr/>
        </p:nvSpPr>
        <p:spPr>
          <a:xfrm>
            <a:off x="4542637" y="3068418"/>
            <a:ext cx="1128819" cy="3999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L1 cache</a:t>
            </a:r>
            <a:endParaRPr lang="en-GB" dirty="0"/>
          </a:p>
        </p:txBody>
      </p:sp>
      <p:sp>
        <p:nvSpPr>
          <p:cNvPr id="78" name="Rectangle 77"/>
          <p:cNvSpPr/>
          <p:nvPr/>
        </p:nvSpPr>
        <p:spPr>
          <a:xfrm>
            <a:off x="3230299" y="5371142"/>
            <a:ext cx="2378925" cy="65836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Main memory</a:t>
            </a:r>
            <a:endParaRPr lang="en-GB" dirty="0"/>
          </a:p>
        </p:txBody>
      </p:sp>
      <p:sp>
        <p:nvSpPr>
          <p:cNvPr id="79" name="Rectangle 78"/>
          <p:cNvSpPr/>
          <p:nvPr/>
        </p:nvSpPr>
        <p:spPr>
          <a:xfrm>
            <a:off x="3292531" y="3834162"/>
            <a:ext cx="1128819" cy="3999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L2 cache</a:t>
            </a:r>
            <a:endParaRPr lang="en-GB" dirty="0"/>
          </a:p>
        </p:txBody>
      </p:sp>
      <p:sp>
        <p:nvSpPr>
          <p:cNvPr id="80" name="Rectangle 79"/>
          <p:cNvSpPr/>
          <p:nvPr/>
        </p:nvSpPr>
        <p:spPr>
          <a:xfrm>
            <a:off x="4542637" y="3834162"/>
            <a:ext cx="1128819" cy="3999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L2 cache</a:t>
            </a:r>
            <a:endParaRPr lang="en-GB" dirty="0"/>
          </a:p>
        </p:txBody>
      </p:sp>
      <p:cxnSp>
        <p:nvCxnSpPr>
          <p:cNvPr id="81" name="Straight Arrow Connector 80"/>
          <p:cNvCxnSpPr/>
          <p:nvPr/>
        </p:nvCxnSpPr>
        <p:spPr>
          <a:xfrm rot="5400000">
            <a:off x="4849611" y="2878234"/>
            <a:ext cx="381956"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84" name="Group 83"/>
          <p:cNvGrpSpPr/>
          <p:nvPr/>
        </p:nvGrpSpPr>
        <p:grpSpPr>
          <a:xfrm>
            <a:off x="4317999" y="4465457"/>
            <a:ext cx="322492" cy="916390"/>
            <a:chOff x="4317999" y="4840514"/>
            <a:chExt cx="322492" cy="1147701"/>
          </a:xfrm>
        </p:grpSpPr>
        <p:cxnSp>
          <p:nvCxnSpPr>
            <p:cNvPr id="85" name="Straight Arrow Connector 84"/>
            <p:cNvCxnSpPr/>
            <p:nvPr/>
          </p:nvCxnSpPr>
          <p:spPr>
            <a:xfrm rot="5400000">
              <a:off x="3745340" y="5413968"/>
              <a:ext cx="1146906"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p:nvPr/>
          </p:nvCxnSpPr>
          <p:spPr>
            <a:xfrm rot="5400000">
              <a:off x="4071199" y="5408218"/>
              <a:ext cx="1136995"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88" name="Straight Arrow Connector 87"/>
          <p:cNvCxnSpPr/>
          <p:nvPr/>
        </p:nvCxnSpPr>
        <p:spPr>
          <a:xfrm rot="5400000">
            <a:off x="3608422" y="4340640"/>
            <a:ext cx="211399"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p:nvPr/>
        </p:nvCxnSpPr>
        <p:spPr>
          <a:xfrm rot="5400000">
            <a:off x="3893629" y="4349802"/>
            <a:ext cx="231308"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rot="5400000">
            <a:off x="4934095" y="4340640"/>
            <a:ext cx="211399"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rot="5400000">
            <a:off x="5219302" y="4349802"/>
            <a:ext cx="231308"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rot="5400000">
            <a:off x="3523541" y="2877042"/>
            <a:ext cx="382751"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rot="5400000">
            <a:off x="3827198" y="3651283"/>
            <a:ext cx="365758"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rot="5400000">
            <a:off x="4858503" y="3651282"/>
            <a:ext cx="365760"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rot="5400000">
            <a:off x="5177024" y="3650487"/>
            <a:ext cx="368941"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70" name="Title 1"/>
          <p:cNvSpPr>
            <a:spLocks noGrp="1"/>
          </p:cNvSpPr>
          <p:nvPr>
            <p:ph type="title"/>
          </p:nvPr>
        </p:nvSpPr>
        <p:spPr/>
        <p:txBody>
          <a:bodyPr/>
          <a:lstStyle/>
          <a:p>
            <a:r>
              <a:rPr lang="en-GB" smtClean="0"/>
              <a:t>Multi-core h/w – separate L2</a:t>
            </a:r>
            <a:endParaRPr lang="en-GB" dirty="0"/>
          </a:p>
        </p:txBody>
      </p:sp>
      <p:sp>
        <p:nvSpPr>
          <p:cNvPr id="2" name="Rectangular Callout 1"/>
          <p:cNvSpPr/>
          <p:nvPr/>
        </p:nvSpPr>
        <p:spPr>
          <a:xfrm>
            <a:off x="6070181" y="1328817"/>
            <a:ext cx="1684638" cy="576003"/>
          </a:xfrm>
          <a:prstGeom prst="wedgeRectCallout">
            <a:avLst>
              <a:gd name="adj1" fmla="val -83213"/>
              <a:gd name="adj2" fmla="val 6013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smtClean="0"/>
              <a:t>testAndSet</a:t>
            </a:r>
            <a:r>
              <a:rPr lang="en-GB" dirty="0" smtClean="0"/>
              <a:t>(k)</a:t>
            </a:r>
            <a:endParaRPr lang="en-GB" dirty="0"/>
          </a:p>
        </p:txBody>
      </p:sp>
      <p:sp>
        <p:nvSpPr>
          <p:cNvPr id="3" name="Oval 2"/>
          <p:cNvSpPr/>
          <p:nvPr/>
        </p:nvSpPr>
        <p:spPr>
          <a:xfrm>
            <a:off x="5053473" y="3068418"/>
            <a:ext cx="491320" cy="439405"/>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en-GB" sz="2400" dirty="0" smtClean="0">
                <a:solidFill>
                  <a:schemeClr val="bg1"/>
                </a:solidFill>
              </a:rPr>
              <a:t>k</a:t>
            </a:r>
            <a:endParaRPr lang="en-GB" sz="2400" dirty="0">
              <a:solidFill>
                <a:schemeClr val="bg1"/>
              </a:solidFill>
            </a:endParaRPr>
          </a:p>
        </p:txBody>
      </p:sp>
      <p:sp>
        <p:nvSpPr>
          <p:cNvPr id="44" name="Oval 43"/>
          <p:cNvSpPr/>
          <p:nvPr/>
        </p:nvSpPr>
        <p:spPr>
          <a:xfrm>
            <a:off x="5053473" y="3814451"/>
            <a:ext cx="491320" cy="439405"/>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en-GB" sz="2400" dirty="0" smtClean="0">
                <a:solidFill>
                  <a:schemeClr val="bg1"/>
                </a:solidFill>
              </a:rPr>
              <a:t>k</a:t>
            </a:r>
            <a:endParaRPr lang="en-GB" sz="2400" dirty="0">
              <a:solidFill>
                <a:schemeClr val="bg1"/>
              </a:solidFill>
            </a:endParaRPr>
          </a:p>
        </p:txBody>
      </p:sp>
      <p:sp>
        <p:nvSpPr>
          <p:cNvPr id="50"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32"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17</a:t>
            </a:fld>
            <a:endParaRPr lang="en-GB" dirty="0"/>
          </a:p>
        </p:txBody>
      </p:sp>
    </p:spTree>
    <p:extLst>
      <p:ext uri="{BB962C8B-B14F-4D97-AF65-F5344CB8AC3E}">
        <p14:creationId xmlns:p14="http://schemas.microsoft.com/office/powerpoint/2010/main" val="13835895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Rectangle 95"/>
          <p:cNvSpPr/>
          <p:nvPr/>
        </p:nvSpPr>
        <p:spPr>
          <a:xfrm>
            <a:off x="3164986" y="1229689"/>
            <a:ext cx="2669758" cy="3236686"/>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a:p>
        </p:txBody>
      </p:sp>
      <p:cxnSp>
        <p:nvCxnSpPr>
          <p:cNvPr id="97" name="Straight Arrow Connector 96"/>
          <p:cNvCxnSpPr/>
          <p:nvPr/>
        </p:nvCxnSpPr>
        <p:spPr>
          <a:xfrm rot="16200000" flipH="1">
            <a:off x="3138682" y="3260311"/>
            <a:ext cx="1147701" cy="1"/>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98" name="Rectangle 97"/>
          <p:cNvSpPr/>
          <p:nvPr/>
        </p:nvSpPr>
        <p:spPr>
          <a:xfrm>
            <a:off x="3292530" y="1326907"/>
            <a:ext cx="1128819" cy="135876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Single-threaded</a:t>
            </a:r>
            <a:br>
              <a:rPr lang="en-GB" dirty="0" smtClean="0"/>
            </a:br>
            <a:r>
              <a:rPr lang="en-GB" dirty="0" smtClean="0"/>
              <a:t>core</a:t>
            </a:r>
            <a:endParaRPr lang="en-GB" dirty="0"/>
          </a:p>
        </p:txBody>
      </p:sp>
      <p:cxnSp>
        <p:nvCxnSpPr>
          <p:cNvPr id="99" name="Straight Arrow Connector 98"/>
          <p:cNvCxnSpPr/>
          <p:nvPr/>
        </p:nvCxnSpPr>
        <p:spPr>
          <a:xfrm rot="5400000">
            <a:off x="5168529" y="2877837"/>
            <a:ext cx="384341"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p:nvPr/>
        </p:nvCxnSpPr>
        <p:spPr>
          <a:xfrm rot="5400000">
            <a:off x="3687350" y="3007599"/>
            <a:ext cx="643864"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101" name="Rectangle 100"/>
          <p:cNvSpPr/>
          <p:nvPr/>
        </p:nvSpPr>
        <p:spPr>
          <a:xfrm>
            <a:off x="3292531" y="3068418"/>
            <a:ext cx="1128819" cy="3999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L1 cache</a:t>
            </a:r>
            <a:endParaRPr lang="en-GB" dirty="0"/>
          </a:p>
        </p:txBody>
      </p:sp>
      <p:sp>
        <p:nvSpPr>
          <p:cNvPr id="102" name="Rectangle 101"/>
          <p:cNvSpPr/>
          <p:nvPr/>
        </p:nvSpPr>
        <p:spPr>
          <a:xfrm>
            <a:off x="4544225" y="1326907"/>
            <a:ext cx="1128819" cy="135876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Single-threaded</a:t>
            </a:r>
            <a:br>
              <a:rPr lang="en-GB" dirty="0" smtClean="0"/>
            </a:br>
            <a:r>
              <a:rPr lang="en-GB" dirty="0" smtClean="0"/>
              <a:t>core</a:t>
            </a:r>
            <a:endParaRPr lang="en-GB" dirty="0"/>
          </a:p>
        </p:txBody>
      </p:sp>
      <p:sp>
        <p:nvSpPr>
          <p:cNvPr id="103" name="Rectangle 102"/>
          <p:cNvSpPr/>
          <p:nvPr/>
        </p:nvSpPr>
        <p:spPr>
          <a:xfrm>
            <a:off x="4542637" y="3068418"/>
            <a:ext cx="1128819" cy="3999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L1 cache</a:t>
            </a:r>
            <a:endParaRPr lang="en-GB" dirty="0"/>
          </a:p>
        </p:txBody>
      </p:sp>
      <p:sp>
        <p:nvSpPr>
          <p:cNvPr id="104" name="Rectangle 103"/>
          <p:cNvSpPr/>
          <p:nvPr/>
        </p:nvSpPr>
        <p:spPr>
          <a:xfrm>
            <a:off x="3230299" y="5371142"/>
            <a:ext cx="2378925" cy="65836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Main memory</a:t>
            </a:r>
            <a:endParaRPr lang="en-GB" dirty="0"/>
          </a:p>
        </p:txBody>
      </p:sp>
      <p:sp>
        <p:nvSpPr>
          <p:cNvPr id="105" name="Rectangle 104"/>
          <p:cNvSpPr/>
          <p:nvPr/>
        </p:nvSpPr>
        <p:spPr>
          <a:xfrm>
            <a:off x="3292531" y="3834162"/>
            <a:ext cx="1128819" cy="3999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L2 cache</a:t>
            </a:r>
            <a:endParaRPr lang="en-GB" dirty="0"/>
          </a:p>
        </p:txBody>
      </p:sp>
      <p:sp>
        <p:nvSpPr>
          <p:cNvPr id="106" name="Rectangle 105"/>
          <p:cNvSpPr/>
          <p:nvPr/>
        </p:nvSpPr>
        <p:spPr>
          <a:xfrm>
            <a:off x="4542637" y="3834162"/>
            <a:ext cx="1128819" cy="3999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L2 cache</a:t>
            </a:r>
            <a:endParaRPr lang="en-GB" dirty="0"/>
          </a:p>
        </p:txBody>
      </p:sp>
      <p:cxnSp>
        <p:nvCxnSpPr>
          <p:cNvPr id="107" name="Straight Arrow Connector 106"/>
          <p:cNvCxnSpPr/>
          <p:nvPr/>
        </p:nvCxnSpPr>
        <p:spPr>
          <a:xfrm rot="5400000">
            <a:off x="4849611" y="2878234"/>
            <a:ext cx="381956"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108" name="Group 107"/>
          <p:cNvGrpSpPr/>
          <p:nvPr/>
        </p:nvGrpSpPr>
        <p:grpSpPr>
          <a:xfrm>
            <a:off x="4317999" y="4465457"/>
            <a:ext cx="322492" cy="916390"/>
            <a:chOff x="4317999" y="4840514"/>
            <a:chExt cx="322492" cy="1147701"/>
          </a:xfrm>
        </p:grpSpPr>
        <p:cxnSp>
          <p:nvCxnSpPr>
            <p:cNvPr id="109" name="Straight Arrow Connector 108"/>
            <p:cNvCxnSpPr/>
            <p:nvPr/>
          </p:nvCxnSpPr>
          <p:spPr>
            <a:xfrm rot="5400000">
              <a:off x="3745340" y="5413968"/>
              <a:ext cx="1146906"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p:nvPr/>
          </p:nvCxnSpPr>
          <p:spPr>
            <a:xfrm rot="5400000">
              <a:off x="4071199" y="5408218"/>
              <a:ext cx="1136995"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111" name="Straight Arrow Connector 110"/>
          <p:cNvCxnSpPr/>
          <p:nvPr/>
        </p:nvCxnSpPr>
        <p:spPr>
          <a:xfrm rot="5400000">
            <a:off x="3608422" y="4340640"/>
            <a:ext cx="211399"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p:nvPr/>
        </p:nvCxnSpPr>
        <p:spPr>
          <a:xfrm rot="5400000">
            <a:off x="3893629" y="4349802"/>
            <a:ext cx="231308"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p:nvPr/>
        </p:nvCxnSpPr>
        <p:spPr>
          <a:xfrm rot="5400000">
            <a:off x="4934095" y="4340640"/>
            <a:ext cx="211399"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rot="5400000">
            <a:off x="5219302" y="4349802"/>
            <a:ext cx="231308"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p:nvPr/>
        </p:nvCxnSpPr>
        <p:spPr>
          <a:xfrm rot="5400000">
            <a:off x="3523541" y="2877042"/>
            <a:ext cx="382751"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p:nvPr/>
        </p:nvCxnSpPr>
        <p:spPr>
          <a:xfrm rot="5400000">
            <a:off x="3827198" y="3651283"/>
            <a:ext cx="365758"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rot="5400000">
            <a:off x="4858503" y="3651282"/>
            <a:ext cx="365760" cy="1588"/>
          </a:xfrm>
          <a:prstGeom prst="straightConnector1">
            <a:avLst/>
          </a:prstGeom>
          <a:ln>
            <a:solidFill>
              <a:srgbClr val="759CCB"/>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p:nvPr/>
        </p:nvCxnSpPr>
        <p:spPr>
          <a:xfrm rot="5400000">
            <a:off x="5177024" y="3650487"/>
            <a:ext cx="368941" cy="1588"/>
          </a:xfrm>
          <a:prstGeom prst="straightConnector1">
            <a:avLst/>
          </a:prstGeom>
          <a:ln>
            <a:solidFill>
              <a:srgbClr val="759CCB"/>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70" name="Title 1"/>
          <p:cNvSpPr>
            <a:spLocks noGrp="1"/>
          </p:cNvSpPr>
          <p:nvPr>
            <p:ph type="title"/>
          </p:nvPr>
        </p:nvSpPr>
        <p:spPr/>
        <p:txBody>
          <a:bodyPr/>
          <a:lstStyle/>
          <a:p>
            <a:r>
              <a:rPr lang="en-GB" smtClean="0"/>
              <a:t>Multi-core h/w – separate L2</a:t>
            </a:r>
            <a:endParaRPr lang="en-GB" dirty="0"/>
          </a:p>
        </p:txBody>
      </p:sp>
      <p:sp>
        <p:nvSpPr>
          <p:cNvPr id="2" name="Rectangular Callout 1"/>
          <p:cNvSpPr/>
          <p:nvPr/>
        </p:nvSpPr>
        <p:spPr>
          <a:xfrm>
            <a:off x="1187365" y="1364366"/>
            <a:ext cx="1684638" cy="576003"/>
          </a:xfrm>
          <a:prstGeom prst="wedgeRectCallout">
            <a:avLst>
              <a:gd name="adj1" fmla="val 82054"/>
              <a:gd name="adj2" fmla="val 767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smtClean="0"/>
              <a:t>testAndSet</a:t>
            </a:r>
            <a:r>
              <a:rPr lang="en-GB" dirty="0" smtClean="0"/>
              <a:t>(k)</a:t>
            </a:r>
            <a:endParaRPr lang="en-GB" dirty="0"/>
          </a:p>
        </p:txBody>
      </p:sp>
      <p:sp>
        <p:nvSpPr>
          <p:cNvPr id="3" name="Oval 2"/>
          <p:cNvSpPr/>
          <p:nvPr/>
        </p:nvSpPr>
        <p:spPr>
          <a:xfrm>
            <a:off x="3879745" y="3103967"/>
            <a:ext cx="491320" cy="439405"/>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en-GB" sz="2400" dirty="0" smtClean="0">
                <a:solidFill>
                  <a:schemeClr val="bg1"/>
                </a:solidFill>
              </a:rPr>
              <a:t>k</a:t>
            </a:r>
            <a:endParaRPr lang="en-GB" sz="2400" dirty="0">
              <a:solidFill>
                <a:schemeClr val="bg1"/>
              </a:solidFill>
            </a:endParaRPr>
          </a:p>
        </p:txBody>
      </p:sp>
      <p:sp>
        <p:nvSpPr>
          <p:cNvPr id="44" name="Oval 43"/>
          <p:cNvSpPr/>
          <p:nvPr/>
        </p:nvSpPr>
        <p:spPr>
          <a:xfrm>
            <a:off x="3879745" y="3850000"/>
            <a:ext cx="491320" cy="439405"/>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en-GB" sz="2400" dirty="0" smtClean="0">
                <a:solidFill>
                  <a:schemeClr val="bg1"/>
                </a:solidFill>
              </a:rPr>
              <a:t>k</a:t>
            </a:r>
            <a:endParaRPr lang="en-GB" sz="2400" dirty="0">
              <a:solidFill>
                <a:schemeClr val="bg1"/>
              </a:solidFill>
            </a:endParaRPr>
          </a:p>
        </p:txBody>
      </p:sp>
      <p:sp>
        <p:nvSpPr>
          <p:cNvPr id="50"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4" name="Cloud Callout 3"/>
          <p:cNvSpPr/>
          <p:nvPr/>
        </p:nvSpPr>
        <p:spPr>
          <a:xfrm>
            <a:off x="5042177" y="2078781"/>
            <a:ext cx="3750561" cy="2156953"/>
          </a:xfrm>
          <a:prstGeom prst="cloudCallout">
            <a:avLst>
              <a:gd name="adj1" fmla="val -33843"/>
              <a:gd name="adj2" fmla="val -9226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Does this still happen in practice?  Do modern CPUs avoid fetching the line in exclusive mode on  failing TAS?</a:t>
            </a:r>
            <a:endParaRPr lang="en-GB" dirty="0"/>
          </a:p>
        </p:txBody>
      </p:sp>
      <p:sp>
        <p:nvSpPr>
          <p:cNvPr id="33"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18</a:t>
            </a:fld>
            <a:endParaRPr lang="en-GB" dirty="0"/>
          </a:p>
        </p:txBody>
      </p:sp>
    </p:spTree>
    <p:extLst>
      <p:ext uri="{BB962C8B-B14F-4D97-AF65-F5344CB8AC3E}">
        <p14:creationId xmlns:p14="http://schemas.microsoft.com/office/powerpoint/2010/main" val="855851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What are the problems here?</a:t>
            </a:r>
            <a:endParaRPr lang="en-GB" dirty="0"/>
          </a:p>
        </p:txBody>
      </p:sp>
      <p:sp>
        <p:nvSpPr>
          <p:cNvPr id="5" name="Rounded Rectangle 4"/>
          <p:cNvSpPr/>
          <p:nvPr/>
        </p:nvSpPr>
        <p:spPr>
          <a:xfrm>
            <a:off x="4758514" y="3799720"/>
            <a:ext cx="3111689" cy="124194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2400" dirty="0" smtClean="0"/>
              <a:t>Spinning may waste resources while waiting</a:t>
            </a:r>
            <a:endParaRPr lang="en-GB" sz="2400" dirty="0"/>
          </a:p>
        </p:txBody>
      </p:sp>
      <p:sp>
        <p:nvSpPr>
          <p:cNvPr id="6" name="Rounded Rectangle 5"/>
          <p:cNvSpPr/>
          <p:nvPr/>
        </p:nvSpPr>
        <p:spPr>
          <a:xfrm>
            <a:off x="4758514" y="2371254"/>
            <a:ext cx="3111689" cy="124194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2400" dirty="0" smtClean="0"/>
              <a:t>No control over locking policy</a:t>
            </a:r>
            <a:endParaRPr lang="en-GB" sz="2400" dirty="0"/>
          </a:p>
        </p:txBody>
      </p:sp>
      <p:sp>
        <p:nvSpPr>
          <p:cNvPr id="7" name="Rounded Rectangle 6"/>
          <p:cNvSpPr/>
          <p:nvPr/>
        </p:nvSpPr>
        <p:spPr>
          <a:xfrm>
            <a:off x="1428460" y="2371254"/>
            <a:ext cx="3111689" cy="124194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2400" dirty="0" err="1" smtClean="0"/>
              <a:t>testAndSet</a:t>
            </a:r>
            <a:r>
              <a:rPr lang="en-GB" sz="2400" dirty="0" smtClean="0"/>
              <a:t> implementation causes contention</a:t>
            </a:r>
            <a:endParaRPr lang="en-GB" sz="2400" dirty="0"/>
          </a:p>
        </p:txBody>
      </p:sp>
      <p:sp>
        <p:nvSpPr>
          <p:cNvPr id="8" name="Rounded Rectangle 7"/>
          <p:cNvSpPr/>
          <p:nvPr/>
        </p:nvSpPr>
        <p:spPr>
          <a:xfrm>
            <a:off x="1428459" y="3799720"/>
            <a:ext cx="3111689" cy="124194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2400" dirty="0" smtClean="0"/>
              <a:t>Only supports mutual exclusion: not reader-writer locking</a:t>
            </a:r>
            <a:endParaRPr lang="en-GB" sz="2400" dirty="0"/>
          </a:p>
        </p:txBody>
      </p:sp>
      <p:sp>
        <p:nvSpPr>
          <p:cNvPr id="14"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19</a:t>
            </a:fld>
            <a:endParaRPr lang="en-GB" dirty="0"/>
          </a:p>
        </p:txBody>
      </p:sp>
    </p:spTree>
    <p:extLst>
      <p:ext uri="{BB962C8B-B14F-4D97-AF65-F5344CB8AC3E}">
        <p14:creationId xmlns:p14="http://schemas.microsoft.com/office/powerpoint/2010/main" val="2111448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1/3</a:t>
            </a:r>
            <a:endParaRPr lang="en-US" dirty="0"/>
          </a:p>
        </p:txBody>
      </p:sp>
      <p:sp>
        <p:nvSpPr>
          <p:cNvPr id="5" name="Text Placeholder 4"/>
          <p:cNvSpPr>
            <a:spLocks noGrp="1"/>
          </p:cNvSpPr>
          <p:nvPr>
            <p:ph type="body" sz="quarter" idx="10"/>
          </p:nvPr>
        </p:nvSpPr>
        <p:spPr/>
        <p:txBody>
          <a:bodyPr>
            <a:normAutofit/>
          </a:bodyPr>
          <a:lstStyle/>
          <a:p>
            <a:r>
              <a:rPr lang="en-US" dirty="0" smtClean="0"/>
              <a:t>Introduction</a:t>
            </a:r>
          </a:p>
          <a:p>
            <a:r>
              <a:rPr lang="en-US" dirty="0" smtClean="0"/>
              <a:t>Basic spin-locks</a:t>
            </a:r>
          </a:p>
          <a:p>
            <a:r>
              <a:rPr lang="en-US" dirty="0" smtClean="0"/>
              <a:t>Queue-based locks</a:t>
            </a:r>
          </a:p>
          <a:p>
            <a:r>
              <a:rPr lang="en-US" dirty="0" smtClean="0"/>
              <a:t>Hierarchical locks</a:t>
            </a:r>
          </a:p>
          <a:p>
            <a:r>
              <a:rPr lang="en-US" dirty="0" smtClean="0"/>
              <a:t>Reader-writer locks</a:t>
            </a:r>
          </a:p>
          <a:p>
            <a:r>
              <a:rPr lang="en-US" dirty="0" smtClean="0"/>
              <a:t>Reading without locking</a:t>
            </a:r>
          </a:p>
          <a:p>
            <a:r>
              <a:rPr lang="en-US" dirty="0" smtClean="0"/>
              <a:t>Flat combining</a:t>
            </a:r>
          </a:p>
          <a:p>
            <a:r>
              <a:rPr lang="en-US" dirty="0" smtClean="0"/>
              <a:t>Recent research: parallel work distribution</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General problem</a:t>
            </a:r>
            <a:endParaRPr lang="en-GB" dirty="0"/>
          </a:p>
        </p:txBody>
      </p:sp>
      <p:sp>
        <p:nvSpPr>
          <p:cNvPr id="3" name="Content Placeholder 2"/>
          <p:cNvSpPr>
            <a:spLocks noGrp="1"/>
          </p:cNvSpPr>
          <p:nvPr>
            <p:ph idx="1"/>
          </p:nvPr>
        </p:nvSpPr>
        <p:spPr/>
        <p:txBody>
          <a:bodyPr/>
          <a:lstStyle/>
          <a:p>
            <a:r>
              <a:rPr lang="en-GB" dirty="0" smtClean="0"/>
              <a:t>No logical conflict between two failed lock acquires</a:t>
            </a:r>
          </a:p>
          <a:p>
            <a:r>
              <a:rPr lang="en-GB" dirty="0" smtClean="0"/>
              <a:t>Cache protocol introduces a physical conflict</a:t>
            </a:r>
          </a:p>
          <a:p>
            <a:r>
              <a:rPr lang="en-GB" dirty="0" smtClean="0"/>
              <a:t>For a good algorithm: only introduce physical conflicts if a logical conflict occurs</a:t>
            </a:r>
          </a:p>
          <a:p>
            <a:pPr lvl="1"/>
            <a:r>
              <a:rPr lang="en-GB" dirty="0" smtClean="0"/>
              <a:t>In a lock: successful lock-acquire &amp; failed lock-acquire</a:t>
            </a:r>
          </a:p>
          <a:p>
            <a:pPr lvl="1"/>
            <a:r>
              <a:rPr lang="en-GB" dirty="0" smtClean="0"/>
              <a:t>In a set: successful insert(10) &amp; failed insert(10)</a:t>
            </a:r>
          </a:p>
          <a:p>
            <a:r>
              <a:rPr lang="en-GB" dirty="0" smtClean="0"/>
              <a:t>But not:</a:t>
            </a:r>
          </a:p>
          <a:p>
            <a:pPr lvl="1"/>
            <a:r>
              <a:rPr lang="en-GB" dirty="0" smtClean="0"/>
              <a:t>In a lock: two failed lock acquires</a:t>
            </a:r>
          </a:p>
          <a:p>
            <a:pPr lvl="1"/>
            <a:r>
              <a:rPr lang="en-GB" dirty="0" smtClean="0"/>
              <a:t>In a set: successful insert(10) &amp; successful insert(20)</a:t>
            </a:r>
          </a:p>
          <a:p>
            <a:pPr lvl="1"/>
            <a:r>
              <a:rPr lang="en-GB" dirty="0" smtClean="0"/>
              <a:t>In a non-empty queue: </a:t>
            </a:r>
            <a:r>
              <a:rPr lang="en-GB" dirty="0" err="1" smtClean="0"/>
              <a:t>enqueue</a:t>
            </a:r>
            <a:r>
              <a:rPr lang="en-GB" dirty="0" smtClean="0"/>
              <a:t> on the left and remove on the right</a:t>
            </a:r>
            <a:endParaRPr lang="en-GB" dirty="0"/>
          </a:p>
        </p:txBody>
      </p:sp>
      <p:sp>
        <p:nvSpPr>
          <p:cNvPr id="10" name="Slide Number Placeholder 22"/>
          <p:cNvSpPr>
            <a:spLocks noGrp="1"/>
          </p:cNvSpPr>
          <p:nvPr>
            <p:ph type="sldNum" sz="quarter" idx="12"/>
          </p:nvPr>
        </p:nvSpPr>
        <p:spPr/>
        <p:txBody>
          <a:bodyPr/>
          <a:lstStyle>
            <a:lvl1pPr algn="l" eaLnBrk="1" latinLnBrk="0" hangingPunct="1">
              <a:defRPr kumimoji="0" sz="1200">
                <a:solidFill>
                  <a:schemeClr val="tx1"/>
                </a:solidFill>
              </a:defRPr>
            </a:lvl1pPr>
            <a:extLst/>
          </a:lstStyle>
          <a:p>
            <a:fld id="{2DE773B2-3EED-4E82-9F71-D324A259DCE0}" type="slidenum">
              <a:rPr lang="en-GB" smtClean="0"/>
              <a:pPr/>
              <a:t>20</a:t>
            </a:fld>
            <a:endParaRPr lang="en-GB" dirty="0"/>
          </a:p>
        </p:txBody>
      </p:sp>
    </p:spTree>
    <p:extLst>
      <p:ext uri="{BB962C8B-B14F-4D97-AF65-F5344CB8AC3E}">
        <p14:creationId xmlns:p14="http://schemas.microsoft.com/office/powerpoint/2010/main" val="120588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Test and test and set lock</a:t>
            </a:r>
            <a:endParaRPr lang="en-GB" dirty="0"/>
          </a:p>
        </p:txBody>
      </p:sp>
      <p:sp>
        <p:nvSpPr>
          <p:cNvPr id="4" name="Rectangle 3"/>
          <p:cNvSpPr/>
          <p:nvPr/>
        </p:nvSpPr>
        <p:spPr>
          <a:xfrm>
            <a:off x="3411940" y="1511666"/>
            <a:ext cx="1856096" cy="80521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FALSE</a:t>
            </a:r>
            <a:endParaRPr lang="en-GB" dirty="0"/>
          </a:p>
        </p:txBody>
      </p:sp>
      <p:sp>
        <p:nvSpPr>
          <p:cNvPr id="6" name="TextBox 5"/>
          <p:cNvSpPr txBox="1"/>
          <p:nvPr/>
        </p:nvSpPr>
        <p:spPr>
          <a:xfrm>
            <a:off x="2743167" y="1511666"/>
            <a:ext cx="623889" cy="369332"/>
          </a:xfrm>
          <a:prstGeom prst="rect">
            <a:avLst/>
          </a:prstGeom>
          <a:noFill/>
        </p:spPr>
        <p:txBody>
          <a:bodyPr wrap="none" rtlCol="0">
            <a:spAutoFit/>
          </a:bodyPr>
          <a:lstStyle/>
          <a:p>
            <a:r>
              <a:rPr lang="en-GB" dirty="0" smtClean="0"/>
              <a:t>lock:</a:t>
            </a:r>
            <a:endParaRPr lang="en-GB" dirty="0"/>
          </a:p>
        </p:txBody>
      </p:sp>
      <p:sp>
        <p:nvSpPr>
          <p:cNvPr id="7" name="Rounded Rectangle 6"/>
          <p:cNvSpPr/>
          <p:nvPr/>
        </p:nvSpPr>
        <p:spPr>
          <a:xfrm>
            <a:off x="1241946" y="2821852"/>
            <a:ext cx="3712191" cy="180150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dirty="0">
                <a:latin typeface="Lucida Sans" pitchFamily="34" charset="0"/>
              </a:rPr>
              <a:t>void </a:t>
            </a:r>
            <a:r>
              <a:rPr lang="en-GB" dirty="0" err="1">
                <a:latin typeface="Lucida Sans" pitchFamily="34" charset="0"/>
              </a:rPr>
              <a:t>acquireLock</a:t>
            </a:r>
            <a:r>
              <a:rPr lang="en-GB" dirty="0">
                <a:latin typeface="Lucida Sans" pitchFamily="34" charset="0"/>
              </a:rPr>
              <a:t>(bool *lock) {</a:t>
            </a:r>
          </a:p>
          <a:p>
            <a:r>
              <a:rPr lang="en-GB" dirty="0">
                <a:latin typeface="Lucida Sans" pitchFamily="34" charset="0"/>
              </a:rPr>
              <a:t>  do {</a:t>
            </a:r>
          </a:p>
          <a:p>
            <a:r>
              <a:rPr lang="en-GB" dirty="0">
                <a:latin typeface="Lucida Sans" pitchFamily="34" charset="0"/>
              </a:rPr>
              <a:t>    while (*lock) { }         </a:t>
            </a:r>
          </a:p>
          <a:p>
            <a:r>
              <a:rPr lang="en-GB" dirty="0">
                <a:latin typeface="Lucida Sans" pitchFamily="34" charset="0"/>
              </a:rPr>
              <a:t>  } while (</a:t>
            </a:r>
            <a:r>
              <a:rPr lang="en-GB" dirty="0" err="1">
                <a:latin typeface="Lucida Sans" pitchFamily="34" charset="0"/>
              </a:rPr>
              <a:t>testAndSet</a:t>
            </a:r>
            <a:r>
              <a:rPr lang="en-GB" dirty="0">
                <a:latin typeface="Lucida Sans" pitchFamily="34" charset="0"/>
              </a:rPr>
              <a:t>(lock));</a:t>
            </a:r>
          </a:p>
          <a:p>
            <a:r>
              <a:rPr lang="en-GB" dirty="0">
                <a:latin typeface="Lucida Sans" pitchFamily="34" charset="0"/>
              </a:rPr>
              <a:t>}</a:t>
            </a:r>
          </a:p>
        </p:txBody>
      </p:sp>
      <p:sp>
        <p:nvSpPr>
          <p:cNvPr id="8" name="Rounded Rectangle 7"/>
          <p:cNvSpPr/>
          <p:nvPr/>
        </p:nvSpPr>
        <p:spPr>
          <a:xfrm>
            <a:off x="1241945" y="4937255"/>
            <a:ext cx="3712191" cy="903025"/>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dirty="0">
                <a:latin typeface="Lucida Sans" pitchFamily="34" charset="0"/>
              </a:rPr>
              <a:t>void </a:t>
            </a:r>
            <a:r>
              <a:rPr lang="en-GB" dirty="0" err="1">
                <a:latin typeface="Lucida Sans" pitchFamily="34" charset="0"/>
              </a:rPr>
              <a:t>releaseLock</a:t>
            </a:r>
            <a:r>
              <a:rPr lang="en-GB" dirty="0">
                <a:latin typeface="Lucida Sans" pitchFamily="34" charset="0"/>
              </a:rPr>
              <a:t>(bool *lock) {</a:t>
            </a:r>
          </a:p>
          <a:p>
            <a:r>
              <a:rPr lang="en-GB" dirty="0">
                <a:latin typeface="Lucida Sans" pitchFamily="34" charset="0"/>
              </a:rPr>
              <a:t>   *lock = FALSE;</a:t>
            </a:r>
          </a:p>
          <a:p>
            <a:r>
              <a:rPr lang="en-GB" dirty="0">
                <a:latin typeface="Lucida Sans" pitchFamily="34" charset="0"/>
              </a:rPr>
              <a:t>}</a:t>
            </a:r>
          </a:p>
        </p:txBody>
      </p:sp>
      <p:sp>
        <p:nvSpPr>
          <p:cNvPr id="3" name="Rectangular Callout 2"/>
          <p:cNvSpPr/>
          <p:nvPr/>
        </p:nvSpPr>
        <p:spPr>
          <a:xfrm>
            <a:off x="5486400" y="1914275"/>
            <a:ext cx="2497540" cy="907577"/>
          </a:xfrm>
          <a:prstGeom prst="wedgeRectCallout">
            <a:avLst>
              <a:gd name="adj1" fmla="val -80701"/>
              <a:gd name="adj2" fmla="val -4125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FALSE =&gt; lock available</a:t>
            </a:r>
            <a:br>
              <a:rPr lang="en-GB" dirty="0" smtClean="0"/>
            </a:br>
            <a:r>
              <a:rPr lang="en-GB" dirty="0" smtClean="0"/>
              <a:t>TRUE =&gt; lock held</a:t>
            </a:r>
            <a:endParaRPr lang="en-GB" dirty="0"/>
          </a:p>
        </p:txBody>
      </p:sp>
      <p:sp>
        <p:nvSpPr>
          <p:cNvPr id="21" name="Rectangular Callout 20"/>
          <p:cNvSpPr/>
          <p:nvPr/>
        </p:nvSpPr>
        <p:spPr>
          <a:xfrm>
            <a:off x="5486400" y="3596367"/>
            <a:ext cx="2497540" cy="1122523"/>
          </a:xfrm>
          <a:prstGeom prst="wedgeRectCallout">
            <a:avLst>
              <a:gd name="adj1" fmla="val -80701"/>
              <a:gd name="adj2" fmla="val -4125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Spin while the lock is held… only do </a:t>
            </a:r>
            <a:r>
              <a:rPr lang="en-GB" dirty="0" err="1" smtClean="0"/>
              <a:t>testAndSet</a:t>
            </a:r>
            <a:r>
              <a:rPr lang="en-GB" dirty="0" smtClean="0"/>
              <a:t> when it is clear</a:t>
            </a:r>
            <a:endParaRPr lang="en-GB" dirty="0"/>
          </a:p>
        </p:txBody>
      </p:sp>
      <p:sp>
        <p:nvSpPr>
          <p:cNvPr id="15"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21</a:t>
            </a:fld>
            <a:endParaRPr lang="en-GB" dirty="0"/>
          </a:p>
        </p:txBody>
      </p:sp>
    </p:spTree>
    <p:extLst>
      <p:ext uri="{BB962C8B-B14F-4D97-AF65-F5344CB8AC3E}">
        <p14:creationId xmlns:p14="http://schemas.microsoft.com/office/powerpoint/2010/main" val="26519643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Performance</a:t>
            </a:r>
            <a:endParaRPr lang="en-GB" dirty="0"/>
          </a:p>
        </p:txBody>
      </p:sp>
      <p:cxnSp>
        <p:nvCxnSpPr>
          <p:cNvPr id="5" name="Straight Arrow Connector 4"/>
          <p:cNvCxnSpPr/>
          <p:nvPr/>
        </p:nvCxnSpPr>
        <p:spPr>
          <a:xfrm flipV="1">
            <a:off x="1056640" y="1314296"/>
            <a:ext cx="0" cy="402336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873760" y="5164936"/>
            <a:ext cx="68580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402080" y="4585816"/>
            <a:ext cx="601472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Freeform 14"/>
          <p:cNvSpPr/>
          <p:nvPr/>
        </p:nvSpPr>
        <p:spPr>
          <a:xfrm>
            <a:off x="1402080" y="2228696"/>
            <a:ext cx="6187440" cy="2316480"/>
          </a:xfrm>
          <a:custGeom>
            <a:avLst/>
            <a:gdLst>
              <a:gd name="connsiteX0" fmla="*/ 0 w 6187440"/>
              <a:gd name="connsiteY0" fmla="*/ 2316480 h 2316480"/>
              <a:gd name="connsiteX1" fmla="*/ 3545840 w 6187440"/>
              <a:gd name="connsiteY1" fmla="*/ 1879600 h 2316480"/>
              <a:gd name="connsiteX2" fmla="*/ 6187440 w 6187440"/>
              <a:gd name="connsiteY2" fmla="*/ 0 h 2316480"/>
            </a:gdLst>
            <a:ahLst/>
            <a:cxnLst>
              <a:cxn ang="0">
                <a:pos x="connsiteX0" y="connsiteY0"/>
              </a:cxn>
              <a:cxn ang="0">
                <a:pos x="connsiteX1" y="connsiteY1"/>
              </a:cxn>
              <a:cxn ang="0">
                <a:pos x="connsiteX2" y="connsiteY2"/>
              </a:cxn>
            </a:cxnLst>
            <a:rect l="l" t="t" r="r" b="b"/>
            <a:pathLst>
              <a:path w="6187440" h="2316480">
                <a:moveTo>
                  <a:pt x="0" y="2316480"/>
                </a:moveTo>
                <a:cubicBezTo>
                  <a:pt x="1257300" y="2291080"/>
                  <a:pt x="2514600" y="2265680"/>
                  <a:pt x="3545840" y="1879600"/>
                </a:cubicBezTo>
                <a:cubicBezTo>
                  <a:pt x="4577080" y="1493520"/>
                  <a:pt x="5382260" y="746760"/>
                  <a:pt x="6187440" y="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6" name="Freeform 15"/>
          <p:cNvSpPr/>
          <p:nvPr/>
        </p:nvSpPr>
        <p:spPr>
          <a:xfrm>
            <a:off x="1402080" y="2127096"/>
            <a:ext cx="4541520" cy="2407920"/>
          </a:xfrm>
          <a:custGeom>
            <a:avLst/>
            <a:gdLst>
              <a:gd name="connsiteX0" fmla="*/ 0 w 4541520"/>
              <a:gd name="connsiteY0" fmla="*/ 2407920 h 2407920"/>
              <a:gd name="connsiteX1" fmla="*/ 3017520 w 4541520"/>
              <a:gd name="connsiteY1" fmla="*/ 1737360 h 2407920"/>
              <a:gd name="connsiteX2" fmla="*/ 4541520 w 4541520"/>
              <a:gd name="connsiteY2" fmla="*/ 0 h 2407920"/>
            </a:gdLst>
            <a:ahLst/>
            <a:cxnLst>
              <a:cxn ang="0">
                <a:pos x="connsiteX0" y="connsiteY0"/>
              </a:cxn>
              <a:cxn ang="0">
                <a:pos x="connsiteX1" y="connsiteY1"/>
              </a:cxn>
              <a:cxn ang="0">
                <a:pos x="connsiteX2" y="connsiteY2"/>
              </a:cxn>
            </a:cxnLst>
            <a:rect l="l" t="t" r="r" b="b"/>
            <a:pathLst>
              <a:path w="4541520" h="2407920">
                <a:moveTo>
                  <a:pt x="0" y="2407920"/>
                </a:moveTo>
                <a:cubicBezTo>
                  <a:pt x="1130300" y="2273300"/>
                  <a:pt x="2260600" y="2138680"/>
                  <a:pt x="3017520" y="1737360"/>
                </a:cubicBezTo>
                <a:cubicBezTo>
                  <a:pt x="3774440" y="1336040"/>
                  <a:pt x="4157980" y="668020"/>
                  <a:pt x="4541520" y="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7" name="TextBox 16"/>
          <p:cNvSpPr txBox="1"/>
          <p:nvPr/>
        </p:nvSpPr>
        <p:spPr>
          <a:xfrm>
            <a:off x="3469640" y="5397270"/>
            <a:ext cx="1101776" cy="369332"/>
          </a:xfrm>
          <a:prstGeom prst="rect">
            <a:avLst/>
          </a:prstGeom>
          <a:noFill/>
        </p:spPr>
        <p:txBody>
          <a:bodyPr wrap="none" rtlCol="0">
            <a:spAutoFit/>
          </a:bodyPr>
          <a:lstStyle/>
          <a:p>
            <a:r>
              <a:rPr lang="en-GB" dirty="0" smtClean="0"/>
              <a:t># Threads</a:t>
            </a:r>
            <a:endParaRPr lang="en-GB" dirty="0"/>
          </a:p>
        </p:txBody>
      </p:sp>
      <p:sp>
        <p:nvSpPr>
          <p:cNvPr id="18" name="TextBox 17"/>
          <p:cNvSpPr txBox="1"/>
          <p:nvPr/>
        </p:nvSpPr>
        <p:spPr>
          <a:xfrm rot="16200000">
            <a:off x="364326" y="2580724"/>
            <a:ext cx="649537" cy="369332"/>
          </a:xfrm>
          <a:prstGeom prst="rect">
            <a:avLst/>
          </a:prstGeom>
          <a:noFill/>
        </p:spPr>
        <p:txBody>
          <a:bodyPr wrap="none" rtlCol="0">
            <a:spAutoFit/>
          </a:bodyPr>
          <a:lstStyle/>
          <a:p>
            <a:r>
              <a:rPr lang="en-GB" dirty="0" smtClean="0"/>
              <a:t>Time</a:t>
            </a:r>
            <a:endParaRPr lang="en-GB" dirty="0"/>
          </a:p>
        </p:txBody>
      </p:sp>
      <p:sp>
        <p:nvSpPr>
          <p:cNvPr id="19" name="TextBox 18"/>
          <p:cNvSpPr txBox="1"/>
          <p:nvPr/>
        </p:nvSpPr>
        <p:spPr>
          <a:xfrm>
            <a:off x="6315024" y="4084404"/>
            <a:ext cx="643125" cy="369332"/>
          </a:xfrm>
          <a:prstGeom prst="rect">
            <a:avLst/>
          </a:prstGeom>
          <a:noFill/>
        </p:spPr>
        <p:txBody>
          <a:bodyPr wrap="none" rtlCol="0">
            <a:spAutoFit/>
          </a:bodyPr>
          <a:lstStyle/>
          <a:p>
            <a:r>
              <a:rPr lang="en-GB" dirty="0" smtClean="0"/>
              <a:t>Ideal</a:t>
            </a:r>
            <a:endParaRPr lang="en-GB" dirty="0"/>
          </a:p>
        </p:txBody>
      </p:sp>
      <p:sp>
        <p:nvSpPr>
          <p:cNvPr id="20" name="TextBox 19"/>
          <p:cNvSpPr txBox="1"/>
          <p:nvPr/>
        </p:nvSpPr>
        <p:spPr>
          <a:xfrm>
            <a:off x="6528384" y="2228696"/>
            <a:ext cx="726930" cy="369332"/>
          </a:xfrm>
          <a:prstGeom prst="rect">
            <a:avLst/>
          </a:prstGeom>
          <a:noFill/>
        </p:spPr>
        <p:txBody>
          <a:bodyPr wrap="none" rtlCol="0">
            <a:spAutoFit/>
          </a:bodyPr>
          <a:lstStyle/>
          <a:p>
            <a:r>
              <a:rPr lang="en-GB" dirty="0" smtClean="0"/>
              <a:t>TATAS</a:t>
            </a:r>
            <a:endParaRPr lang="en-GB" dirty="0"/>
          </a:p>
        </p:txBody>
      </p:sp>
      <p:sp>
        <p:nvSpPr>
          <p:cNvPr id="21" name="TextBox 20"/>
          <p:cNvSpPr txBox="1"/>
          <p:nvPr/>
        </p:nvSpPr>
        <p:spPr>
          <a:xfrm>
            <a:off x="5146624" y="2044030"/>
            <a:ext cx="517706" cy="369332"/>
          </a:xfrm>
          <a:prstGeom prst="rect">
            <a:avLst/>
          </a:prstGeom>
          <a:noFill/>
        </p:spPr>
        <p:txBody>
          <a:bodyPr wrap="none" rtlCol="0">
            <a:spAutoFit/>
          </a:bodyPr>
          <a:lstStyle/>
          <a:p>
            <a:r>
              <a:rPr lang="en-GB" dirty="0" smtClean="0"/>
              <a:t>TAS</a:t>
            </a:r>
            <a:endParaRPr lang="en-GB" dirty="0"/>
          </a:p>
        </p:txBody>
      </p:sp>
      <p:sp>
        <p:nvSpPr>
          <p:cNvPr id="22" name="TextBox 21"/>
          <p:cNvSpPr txBox="1"/>
          <p:nvPr/>
        </p:nvSpPr>
        <p:spPr>
          <a:xfrm>
            <a:off x="179110" y="6464369"/>
            <a:ext cx="4967514" cy="276999"/>
          </a:xfrm>
          <a:prstGeom prst="rect">
            <a:avLst/>
          </a:prstGeom>
          <a:noFill/>
        </p:spPr>
        <p:txBody>
          <a:bodyPr wrap="none" rtlCol="0">
            <a:spAutoFit/>
          </a:bodyPr>
          <a:lstStyle/>
          <a:p>
            <a:r>
              <a:rPr lang="en-GB" sz="1200" dirty="0" smtClean="0"/>
              <a:t>Based on Fig 7.4, </a:t>
            </a:r>
            <a:r>
              <a:rPr lang="en-GB" sz="1200" dirty="0" err="1" smtClean="0"/>
              <a:t>Herlihy</a:t>
            </a:r>
            <a:r>
              <a:rPr lang="en-GB" sz="1200" dirty="0" smtClean="0"/>
              <a:t> &amp; </a:t>
            </a:r>
            <a:r>
              <a:rPr lang="en-GB" sz="1200" dirty="0" err="1" smtClean="0"/>
              <a:t>Shavit</a:t>
            </a:r>
            <a:r>
              <a:rPr lang="en-GB" sz="1200" dirty="0" smtClean="0"/>
              <a:t>, “The Art of Multiprocessor Programming”</a:t>
            </a:r>
            <a:endParaRPr lang="en-GB" sz="1200" dirty="0"/>
          </a:p>
        </p:txBody>
      </p:sp>
      <p:sp>
        <p:nvSpPr>
          <p:cNvPr id="25"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22</a:t>
            </a:fld>
            <a:endParaRPr lang="en-GB" dirty="0"/>
          </a:p>
        </p:txBody>
      </p:sp>
    </p:spTree>
    <p:extLst>
      <p:ext uri="{BB962C8B-B14F-4D97-AF65-F5344CB8AC3E}">
        <p14:creationId xmlns:p14="http://schemas.microsoft.com/office/powerpoint/2010/main" val="36727889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Stampedes</a:t>
            </a:r>
            <a:endParaRPr lang="en-GB" dirty="0"/>
          </a:p>
        </p:txBody>
      </p:sp>
      <p:sp>
        <p:nvSpPr>
          <p:cNvPr id="4" name="Rectangle 3"/>
          <p:cNvSpPr/>
          <p:nvPr/>
        </p:nvSpPr>
        <p:spPr>
          <a:xfrm>
            <a:off x="3411940" y="1366526"/>
            <a:ext cx="1856096" cy="80521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TRUE</a:t>
            </a:r>
            <a:endParaRPr lang="en-GB" dirty="0"/>
          </a:p>
        </p:txBody>
      </p:sp>
      <p:sp>
        <p:nvSpPr>
          <p:cNvPr id="5" name="TextBox 4"/>
          <p:cNvSpPr txBox="1"/>
          <p:nvPr/>
        </p:nvSpPr>
        <p:spPr>
          <a:xfrm>
            <a:off x="2743167" y="1366526"/>
            <a:ext cx="623889" cy="369332"/>
          </a:xfrm>
          <a:prstGeom prst="rect">
            <a:avLst/>
          </a:prstGeom>
          <a:noFill/>
        </p:spPr>
        <p:txBody>
          <a:bodyPr wrap="none" rtlCol="0">
            <a:spAutoFit/>
          </a:bodyPr>
          <a:lstStyle/>
          <a:p>
            <a:r>
              <a:rPr lang="en-GB" dirty="0" smtClean="0"/>
              <a:t>lock:</a:t>
            </a:r>
            <a:endParaRPr lang="en-GB" dirty="0"/>
          </a:p>
        </p:txBody>
      </p:sp>
      <p:sp>
        <p:nvSpPr>
          <p:cNvPr id="6" name="Rounded Rectangle 5"/>
          <p:cNvSpPr/>
          <p:nvPr/>
        </p:nvSpPr>
        <p:spPr>
          <a:xfrm>
            <a:off x="1241946" y="2676712"/>
            <a:ext cx="3712191" cy="180150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sz="1400" dirty="0">
                <a:latin typeface="Lucida Sans" pitchFamily="34" charset="0"/>
              </a:rPr>
              <a:t>void </a:t>
            </a:r>
            <a:r>
              <a:rPr lang="en-GB" sz="1400" dirty="0" err="1">
                <a:latin typeface="Lucida Sans" pitchFamily="34" charset="0"/>
              </a:rPr>
              <a:t>acquireLock</a:t>
            </a:r>
            <a:r>
              <a:rPr lang="en-GB" sz="1400" dirty="0">
                <a:latin typeface="Lucida Sans" pitchFamily="34" charset="0"/>
              </a:rPr>
              <a:t>(bool *lock) {</a:t>
            </a:r>
          </a:p>
          <a:p>
            <a:r>
              <a:rPr lang="en-GB" sz="1400" dirty="0">
                <a:latin typeface="Lucida Sans" pitchFamily="34" charset="0"/>
              </a:rPr>
              <a:t>  do {</a:t>
            </a:r>
          </a:p>
          <a:p>
            <a:r>
              <a:rPr lang="en-GB" sz="1400" dirty="0">
                <a:latin typeface="Lucida Sans" pitchFamily="34" charset="0"/>
              </a:rPr>
              <a:t>    while (*lock) { }         </a:t>
            </a:r>
          </a:p>
          <a:p>
            <a:r>
              <a:rPr lang="en-GB" sz="1400" dirty="0">
                <a:latin typeface="Lucida Sans" pitchFamily="34" charset="0"/>
              </a:rPr>
              <a:t>  } while (</a:t>
            </a:r>
            <a:r>
              <a:rPr lang="en-GB" sz="1400" dirty="0" err="1">
                <a:latin typeface="Lucida Sans" pitchFamily="34" charset="0"/>
              </a:rPr>
              <a:t>testAndSet</a:t>
            </a:r>
            <a:r>
              <a:rPr lang="en-GB" sz="1400" dirty="0">
                <a:latin typeface="Lucida Sans" pitchFamily="34" charset="0"/>
              </a:rPr>
              <a:t>(lock));</a:t>
            </a:r>
          </a:p>
          <a:p>
            <a:r>
              <a:rPr lang="en-GB" sz="1400" dirty="0">
                <a:latin typeface="Lucida Sans" pitchFamily="34" charset="0"/>
              </a:rPr>
              <a:t>}</a:t>
            </a:r>
          </a:p>
        </p:txBody>
      </p:sp>
      <p:sp>
        <p:nvSpPr>
          <p:cNvPr id="7" name="Rounded Rectangle 6"/>
          <p:cNvSpPr/>
          <p:nvPr/>
        </p:nvSpPr>
        <p:spPr>
          <a:xfrm>
            <a:off x="1241945" y="4792115"/>
            <a:ext cx="3712191" cy="903025"/>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sz="1400" dirty="0">
                <a:latin typeface="Lucida Sans" pitchFamily="34" charset="0"/>
              </a:rPr>
              <a:t>void </a:t>
            </a:r>
            <a:r>
              <a:rPr lang="en-GB" sz="1400" dirty="0" err="1">
                <a:latin typeface="Lucida Sans" pitchFamily="34" charset="0"/>
              </a:rPr>
              <a:t>releaseLock</a:t>
            </a:r>
            <a:r>
              <a:rPr lang="en-GB" sz="1400" dirty="0">
                <a:latin typeface="Lucida Sans" pitchFamily="34" charset="0"/>
              </a:rPr>
              <a:t>(bool *lock) {</a:t>
            </a:r>
          </a:p>
          <a:p>
            <a:r>
              <a:rPr lang="en-GB" sz="1400" dirty="0">
                <a:latin typeface="Lucida Sans" pitchFamily="34" charset="0"/>
              </a:rPr>
              <a:t>   *lock = FALSE;</a:t>
            </a:r>
          </a:p>
          <a:p>
            <a:r>
              <a:rPr lang="en-GB" sz="1400" dirty="0">
                <a:latin typeface="Lucida Sans" pitchFamily="34" charset="0"/>
              </a:rPr>
              <a:t>}</a:t>
            </a:r>
          </a:p>
        </p:txBody>
      </p:sp>
      <p:cxnSp>
        <p:nvCxnSpPr>
          <p:cNvPr id="11" name="Straight Connector 10"/>
          <p:cNvCxnSpPr/>
          <p:nvPr/>
        </p:nvCxnSpPr>
        <p:spPr>
          <a:xfrm>
            <a:off x="3411940" y="3577464"/>
            <a:ext cx="502372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2" name="Arc 11"/>
          <p:cNvSpPr/>
          <p:nvPr/>
        </p:nvSpPr>
        <p:spPr>
          <a:xfrm rot="2933712">
            <a:off x="4954136" y="3169344"/>
            <a:ext cx="969665" cy="953037"/>
          </a:xfrm>
          <a:prstGeom prst="arc">
            <a:avLst/>
          </a:prstGeom>
          <a:ln>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3" name="Arc 12"/>
          <p:cNvSpPr/>
          <p:nvPr/>
        </p:nvSpPr>
        <p:spPr>
          <a:xfrm rot="2933712">
            <a:off x="5235477" y="3169344"/>
            <a:ext cx="969665" cy="953037"/>
          </a:xfrm>
          <a:prstGeom prst="arc">
            <a:avLst/>
          </a:prstGeom>
          <a:ln>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4" name="Straight Connector 13"/>
          <p:cNvCxnSpPr/>
          <p:nvPr/>
        </p:nvCxnSpPr>
        <p:spPr>
          <a:xfrm>
            <a:off x="3604916" y="3577464"/>
            <a:ext cx="502372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5" name="Arc 14"/>
          <p:cNvSpPr/>
          <p:nvPr/>
        </p:nvSpPr>
        <p:spPr>
          <a:xfrm rot="2933712">
            <a:off x="6642182" y="3169344"/>
            <a:ext cx="969665" cy="953037"/>
          </a:xfrm>
          <a:prstGeom prst="arc">
            <a:avLst/>
          </a:prstGeom>
          <a:ln>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6" name="Straight Connector 15"/>
          <p:cNvCxnSpPr/>
          <p:nvPr/>
        </p:nvCxnSpPr>
        <p:spPr>
          <a:xfrm>
            <a:off x="3776462" y="3577464"/>
            <a:ext cx="502372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7" name="Arc 16"/>
          <p:cNvSpPr/>
          <p:nvPr/>
        </p:nvSpPr>
        <p:spPr>
          <a:xfrm rot="2933712">
            <a:off x="5516818" y="3169344"/>
            <a:ext cx="969665" cy="953037"/>
          </a:xfrm>
          <a:prstGeom prst="arc">
            <a:avLst/>
          </a:prstGeom>
          <a:ln>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8" name="Straight Connector 17"/>
          <p:cNvCxnSpPr/>
          <p:nvPr/>
        </p:nvCxnSpPr>
        <p:spPr>
          <a:xfrm>
            <a:off x="3937347" y="3577464"/>
            <a:ext cx="502372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9" name="Arc 18"/>
          <p:cNvSpPr/>
          <p:nvPr/>
        </p:nvSpPr>
        <p:spPr>
          <a:xfrm rot="2933712">
            <a:off x="5798159" y="3169344"/>
            <a:ext cx="969665" cy="953037"/>
          </a:xfrm>
          <a:prstGeom prst="arc">
            <a:avLst/>
          </a:prstGeom>
          <a:ln>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20" name="Straight Connector 19"/>
          <p:cNvCxnSpPr/>
          <p:nvPr/>
        </p:nvCxnSpPr>
        <p:spPr>
          <a:xfrm>
            <a:off x="4116585" y="3577464"/>
            <a:ext cx="502372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1" name="Arc 20"/>
          <p:cNvSpPr/>
          <p:nvPr/>
        </p:nvSpPr>
        <p:spPr>
          <a:xfrm rot="2933712">
            <a:off x="6079500" y="3169344"/>
            <a:ext cx="969665" cy="953037"/>
          </a:xfrm>
          <a:prstGeom prst="arc">
            <a:avLst/>
          </a:prstGeom>
          <a:ln>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22" name="Straight Connector 21"/>
          <p:cNvCxnSpPr/>
          <p:nvPr/>
        </p:nvCxnSpPr>
        <p:spPr>
          <a:xfrm>
            <a:off x="4422181" y="3577464"/>
            <a:ext cx="502372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3" name="Arc 22"/>
          <p:cNvSpPr/>
          <p:nvPr/>
        </p:nvSpPr>
        <p:spPr>
          <a:xfrm rot="2933712">
            <a:off x="6360841" y="3169344"/>
            <a:ext cx="969665" cy="953037"/>
          </a:xfrm>
          <a:prstGeom prst="arc">
            <a:avLst/>
          </a:prstGeom>
          <a:ln>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4"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26"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23</a:t>
            </a:fld>
            <a:endParaRPr lang="en-GB" dirty="0"/>
          </a:p>
        </p:txBody>
      </p:sp>
    </p:spTree>
    <p:extLst>
      <p:ext uri="{BB962C8B-B14F-4D97-AF65-F5344CB8AC3E}">
        <p14:creationId xmlns:p14="http://schemas.microsoft.com/office/powerpoint/2010/main" val="36185398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Back-off algorithms</a:t>
            </a:r>
            <a:endParaRPr lang="en-GB" dirty="0"/>
          </a:p>
        </p:txBody>
      </p:sp>
      <p:sp>
        <p:nvSpPr>
          <p:cNvPr id="3" name="Content Placeholder 2"/>
          <p:cNvSpPr>
            <a:spLocks noGrp="1"/>
          </p:cNvSpPr>
          <p:nvPr>
            <p:ph idx="1"/>
          </p:nvPr>
        </p:nvSpPr>
        <p:spPr/>
        <p:txBody>
          <a:bodyPr>
            <a:normAutofit/>
          </a:bodyPr>
          <a:lstStyle/>
          <a:p>
            <a:pPr marL="514350" indent="-514350">
              <a:buAutoNum type="arabicPeriod"/>
            </a:pPr>
            <a:r>
              <a:rPr lang="en-GB" sz="3200" dirty="0" smtClean="0"/>
              <a:t>Start by spinning, watching the lock for “</a:t>
            </a:r>
            <a:r>
              <a:rPr lang="en-GB" sz="3200" i="1" dirty="0" smtClean="0"/>
              <a:t>s</a:t>
            </a:r>
            <a:r>
              <a:rPr lang="en-GB" sz="3200" dirty="0" smtClean="0"/>
              <a:t>”</a:t>
            </a:r>
            <a:r>
              <a:rPr lang="en-GB" sz="3200" i="1" dirty="0" smtClean="0"/>
              <a:t> </a:t>
            </a:r>
            <a:r>
              <a:rPr lang="en-GB" sz="3200" dirty="0" smtClean="0"/>
              <a:t>iterations</a:t>
            </a:r>
          </a:p>
          <a:p>
            <a:pPr marL="514350" indent="-514350">
              <a:buAutoNum type="arabicPeriod"/>
            </a:pPr>
            <a:r>
              <a:rPr lang="en-GB" sz="3200" dirty="0" smtClean="0"/>
              <a:t>If the lock does not become free, wait locally for “w”</a:t>
            </a:r>
            <a:r>
              <a:rPr lang="en-GB" sz="3200" i="1" dirty="0" smtClean="0"/>
              <a:t> (without watching the lock)</a:t>
            </a:r>
            <a:endParaRPr lang="en-GB" sz="3200" i="1" dirty="0"/>
          </a:p>
        </p:txBody>
      </p:sp>
      <p:sp>
        <p:nvSpPr>
          <p:cNvPr id="5" name="Rounded Rectangle 4"/>
          <p:cNvSpPr/>
          <p:nvPr/>
        </p:nvSpPr>
        <p:spPr>
          <a:xfrm>
            <a:off x="988407" y="3727514"/>
            <a:ext cx="6254222" cy="16484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74625"/>
            <a:r>
              <a:rPr lang="en-GB" sz="3600" dirty="0" smtClean="0"/>
              <a:t>What should “s” be?</a:t>
            </a:r>
          </a:p>
          <a:p>
            <a:pPr indent="174625"/>
            <a:r>
              <a:rPr lang="en-GB" sz="3600" dirty="0" smtClean="0"/>
              <a:t>What should “w” be?</a:t>
            </a:r>
            <a:endParaRPr lang="en-GB" sz="3600" dirty="0"/>
          </a:p>
        </p:txBody>
      </p:sp>
      <p:sp>
        <p:nvSpPr>
          <p:cNvPr id="9"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11"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24</a:t>
            </a:fld>
            <a:endParaRPr lang="en-GB" dirty="0"/>
          </a:p>
        </p:txBody>
      </p:sp>
    </p:spTree>
    <p:extLst>
      <p:ext uri="{BB962C8B-B14F-4D97-AF65-F5344CB8AC3E}">
        <p14:creationId xmlns:p14="http://schemas.microsoft.com/office/powerpoint/2010/main" val="26188210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Time spent spinning on the lock “s”</a:t>
            </a:r>
            <a:endParaRPr lang="en-GB" dirty="0"/>
          </a:p>
        </p:txBody>
      </p:sp>
      <p:sp>
        <p:nvSpPr>
          <p:cNvPr id="3" name="Content Placeholder 2"/>
          <p:cNvSpPr>
            <a:spLocks noGrp="1"/>
          </p:cNvSpPr>
          <p:nvPr>
            <p:ph idx="1"/>
          </p:nvPr>
        </p:nvSpPr>
        <p:spPr/>
        <p:txBody>
          <a:bodyPr>
            <a:normAutofit/>
          </a:bodyPr>
          <a:lstStyle/>
          <a:p>
            <a:r>
              <a:rPr lang="en-GB" sz="3200" dirty="0" smtClean="0"/>
              <a:t>Lower values:</a:t>
            </a:r>
          </a:p>
          <a:p>
            <a:pPr lvl="1"/>
            <a:r>
              <a:rPr lang="en-GB" sz="2800" dirty="0" smtClean="0"/>
              <a:t>Less time to build up a set of threads that will stampede</a:t>
            </a:r>
          </a:p>
          <a:p>
            <a:pPr lvl="1"/>
            <a:r>
              <a:rPr lang="en-GB" sz="2800" dirty="0" smtClean="0"/>
              <a:t>Less contention in the memory system, if remote reads incur a cost</a:t>
            </a:r>
          </a:p>
          <a:p>
            <a:pPr lvl="1"/>
            <a:r>
              <a:rPr lang="en-GB" sz="2800" dirty="0" smtClean="0"/>
              <a:t>Risk of a delay in noticing when the lock becomes free if we are not watching</a:t>
            </a:r>
          </a:p>
          <a:p>
            <a:r>
              <a:rPr lang="en-GB" sz="3200" dirty="0" smtClean="0"/>
              <a:t>Higher values:</a:t>
            </a:r>
          </a:p>
          <a:p>
            <a:pPr lvl="1"/>
            <a:r>
              <a:rPr lang="en-GB" sz="2800" dirty="0" smtClean="0"/>
              <a:t>Less likelihood of a delay between a lock being released and a waiting thread noticing</a:t>
            </a:r>
            <a:endParaRPr lang="en-GB" sz="2800" dirty="0"/>
          </a:p>
        </p:txBody>
      </p:sp>
      <p:sp>
        <p:nvSpPr>
          <p:cNvPr id="8"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10"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25</a:t>
            </a:fld>
            <a:endParaRPr lang="en-GB" dirty="0"/>
          </a:p>
        </p:txBody>
      </p:sp>
    </p:spTree>
    <p:extLst>
      <p:ext uri="{BB962C8B-B14F-4D97-AF65-F5344CB8AC3E}">
        <p14:creationId xmlns:p14="http://schemas.microsoft.com/office/powerpoint/2010/main" val="7780936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Local waiting time “w”</a:t>
            </a:r>
            <a:endParaRPr lang="en-GB" dirty="0"/>
          </a:p>
        </p:txBody>
      </p:sp>
      <p:sp>
        <p:nvSpPr>
          <p:cNvPr id="3" name="Content Placeholder 2"/>
          <p:cNvSpPr>
            <a:spLocks noGrp="1"/>
          </p:cNvSpPr>
          <p:nvPr>
            <p:ph idx="1"/>
          </p:nvPr>
        </p:nvSpPr>
        <p:spPr/>
        <p:txBody>
          <a:bodyPr>
            <a:normAutofit/>
          </a:bodyPr>
          <a:lstStyle/>
          <a:p>
            <a:r>
              <a:rPr lang="en-GB" sz="3200" dirty="0" smtClean="0"/>
              <a:t>Lower values:</a:t>
            </a:r>
          </a:p>
          <a:p>
            <a:pPr lvl="1"/>
            <a:r>
              <a:rPr lang="en-GB" sz="2800" dirty="0" smtClean="0"/>
              <a:t>More responsive to the lock becoming available</a:t>
            </a:r>
          </a:p>
          <a:p>
            <a:r>
              <a:rPr lang="en-GB" sz="3200" dirty="0" smtClean="0"/>
              <a:t>Higher values:</a:t>
            </a:r>
          </a:p>
          <a:p>
            <a:pPr lvl="1"/>
            <a:r>
              <a:rPr lang="en-GB" sz="2800" dirty="0" smtClean="0"/>
              <a:t>If the lock doesn’t become available then the thread makes fewer accesses to the shared variable</a:t>
            </a:r>
            <a:endParaRPr lang="en-GB" sz="2800" dirty="0"/>
          </a:p>
        </p:txBody>
      </p:sp>
      <p:sp>
        <p:nvSpPr>
          <p:cNvPr id="8"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10"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26</a:t>
            </a:fld>
            <a:endParaRPr lang="en-GB" dirty="0"/>
          </a:p>
        </p:txBody>
      </p:sp>
    </p:spTree>
    <p:extLst>
      <p:ext uri="{BB962C8B-B14F-4D97-AF65-F5344CB8AC3E}">
        <p14:creationId xmlns:p14="http://schemas.microsoft.com/office/powerpoint/2010/main" val="25336661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Methodical approach</a:t>
            </a:r>
            <a:endParaRPr lang="en-GB" dirty="0"/>
          </a:p>
        </p:txBody>
      </p:sp>
      <p:sp>
        <p:nvSpPr>
          <p:cNvPr id="3" name="Content Placeholder 2"/>
          <p:cNvSpPr>
            <a:spLocks noGrp="1"/>
          </p:cNvSpPr>
          <p:nvPr>
            <p:ph idx="1"/>
          </p:nvPr>
        </p:nvSpPr>
        <p:spPr/>
        <p:txBody>
          <a:bodyPr>
            <a:normAutofit/>
          </a:bodyPr>
          <a:lstStyle/>
          <a:p>
            <a:r>
              <a:rPr lang="en-GB" sz="2800" dirty="0" smtClean="0"/>
              <a:t>For a given workload and performance model:</a:t>
            </a:r>
          </a:p>
          <a:p>
            <a:pPr lvl="1"/>
            <a:r>
              <a:rPr lang="en-GB" sz="2400" dirty="0" smtClean="0"/>
              <a:t>What is the best that could be done (i.e. given an “oracle” with perfect knowledge of when the lock becomes free)?</a:t>
            </a:r>
          </a:p>
          <a:p>
            <a:pPr lvl="1"/>
            <a:r>
              <a:rPr lang="en-GB" sz="2400" dirty="0" smtClean="0"/>
              <a:t>How does a practical algorithm compare with this?</a:t>
            </a:r>
          </a:p>
          <a:p>
            <a:r>
              <a:rPr lang="en-GB" sz="2800" dirty="0" smtClean="0"/>
              <a:t>Look for an algorithm with a bound between its performance and that of the oracle</a:t>
            </a:r>
          </a:p>
          <a:p>
            <a:r>
              <a:rPr lang="en-GB" sz="2800" dirty="0" smtClean="0"/>
              <a:t>“Competitive spinning”</a:t>
            </a:r>
            <a:endParaRPr lang="en-GB" sz="2800" dirty="0"/>
          </a:p>
        </p:txBody>
      </p:sp>
      <p:sp>
        <p:nvSpPr>
          <p:cNvPr id="8"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10"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27</a:t>
            </a:fld>
            <a:endParaRPr lang="en-GB" dirty="0"/>
          </a:p>
        </p:txBody>
      </p:sp>
    </p:spTree>
    <p:extLst>
      <p:ext uri="{BB962C8B-B14F-4D97-AF65-F5344CB8AC3E}">
        <p14:creationId xmlns:p14="http://schemas.microsoft.com/office/powerpoint/2010/main" val="20324387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Rule of thumb</a:t>
            </a:r>
            <a:endParaRPr lang="en-GB" dirty="0"/>
          </a:p>
        </p:txBody>
      </p:sp>
      <p:sp>
        <p:nvSpPr>
          <p:cNvPr id="3" name="Content Placeholder 2"/>
          <p:cNvSpPr>
            <a:spLocks noGrp="1"/>
          </p:cNvSpPr>
          <p:nvPr>
            <p:ph idx="1"/>
          </p:nvPr>
        </p:nvSpPr>
        <p:spPr/>
        <p:txBody>
          <a:bodyPr>
            <a:normAutofit/>
          </a:bodyPr>
          <a:lstStyle/>
          <a:p>
            <a:r>
              <a:rPr lang="en-GB" sz="2800" dirty="0" smtClean="0"/>
              <a:t>Spin on the lock for a duration that’s comparable with the shortest back-off interval</a:t>
            </a:r>
          </a:p>
          <a:p>
            <a:r>
              <a:rPr lang="en-GB" sz="2800" dirty="0" smtClean="0"/>
              <a:t>Exponentially increase the per-thread back-off interval (resetting it when the lock is acquired)</a:t>
            </a:r>
          </a:p>
          <a:p>
            <a:r>
              <a:rPr lang="en-GB" sz="2800" dirty="0" smtClean="0"/>
              <a:t>Use a maximum back-off interval that is large enough that waiting threads don’t interfere with the other threads’ performance</a:t>
            </a:r>
          </a:p>
          <a:p>
            <a:endParaRPr lang="en-GB" sz="2800" dirty="0"/>
          </a:p>
        </p:txBody>
      </p:sp>
      <p:sp>
        <p:nvSpPr>
          <p:cNvPr id="8"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10"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28</a:t>
            </a:fld>
            <a:endParaRPr lang="en-GB" dirty="0"/>
          </a:p>
        </p:txBody>
      </p:sp>
    </p:spTree>
    <p:extLst>
      <p:ext uri="{BB962C8B-B14F-4D97-AF65-F5344CB8AC3E}">
        <p14:creationId xmlns:p14="http://schemas.microsoft.com/office/powerpoint/2010/main" val="5409359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Systems problems</a:t>
            </a:r>
            <a:endParaRPr lang="en-GB"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29</a:t>
            </a:fld>
            <a:endParaRPr lang="en-GB"/>
          </a:p>
        </p:txBody>
      </p:sp>
      <p:sp>
        <p:nvSpPr>
          <p:cNvPr id="6" name="Rectangle 5"/>
          <p:cNvSpPr/>
          <p:nvPr/>
        </p:nvSpPr>
        <p:spPr>
          <a:xfrm>
            <a:off x="653144" y="5065476"/>
            <a:ext cx="1857828" cy="89988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400" dirty="0" smtClean="0"/>
              <a:t>Shared physical memory</a:t>
            </a:r>
            <a:endParaRPr lang="en-GB" sz="1400" dirty="0"/>
          </a:p>
        </p:txBody>
      </p:sp>
      <p:sp>
        <p:nvSpPr>
          <p:cNvPr id="9" name="Rectangle 8"/>
          <p:cNvSpPr/>
          <p:nvPr/>
        </p:nvSpPr>
        <p:spPr>
          <a:xfrm>
            <a:off x="653143" y="3947876"/>
            <a:ext cx="1857828" cy="89988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400" dirty="0" smtClean="0"/>
              <a:t>Cache(s)</a:t>
            </a:r>
            <a:endParaRPr lang="en-GB" sz="1400" dirty="0"/>
          </a:p>
        </p:txBody>
      </p:sp>
      <p:sp>
        <p:nvSpPr>
          <p:cNvPr id="13" name="Rectangle 12"/>
          <p:cNvSpPr/>
          <p:nvPr/>
        </p:nvSpPr>
        <p:spPr>
          <a:xfrm>
            <a:off x="653143" y="1959439"/>
            <a:ext cx="188684" cy="6821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sz="1400"/>
          </a:p>
        </p:txBody>
      </p:sp>
      <p:sp>
        <p:nvSpPr>
          <p:cNvPr id="14" name="Rectangle 13"/>
          <p:cNvSpPr/>
          <p:nvPr/>
        </p:nvSpPr>
        <p:spPr>
          <a:xfrm>
            <a:off x="943427" y="1959439"/>
            <a:ext cx="188684" cy="6821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sz="1400"/>
          </a:p>
        </p:txBody>
      </p:sp>
      <p:sp>
        <p:nvSpPr>
          <p:cNvPr id="15" name="Rectangle 14"/>
          <p:cNvSpPr/>
          <p:nvPr/>
        </p:nvSpPr>
        <p:spPr>
          <a:xfrm>
            <a:off x="1233714" y="1959439"/>
            <a:ext cx="188684" cy="6821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sz="1400"/>
          </a:p>
        </p:txBody>
      </p:sp>
      <p:sp>
        <p:nvSpPr>
          <p:cNvPr id="19" name="Rectangular Callout 18"/>
          <p:cNvSpPr/>
          <p:nvPr/>
        </p:nvSpPr>
        <p:spPr>
          <a:xfrm>
            <a:off x="3556003" y="1654631"/>
            <a:ext cx="3124200" cy="725714"/>
          </a:xfrm>
          <a:prstGeom prst="wedgeRectCallout">
            <a:avLst>
              <a:gd name="adj1" fmla="val -70915"/>
              <a:gd name="adj2" fmla="val 4296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Lots of h/w threads </a:t>
            </a:r>
            <a:br>
              <a:rPr lang="en-GB" dirty="0" smtClean="0"/>
            </a:br>
            <a:r>
              <a:rPr lang="en-GB" dirty="0" smtClean="0"/>
              <a:t>multiplexed over a core</a:t>
            </a:r>
            <a:endParaRPr lang="en-GB" dirty="0"/>
          </a:p>
        </p:txBody>
      </p:sp>
      <p:sp>
        <p:nvSpPr>
          <p:cNvPr id="24" name="Rectangle 23"/>
          <p:cNvSpPr/>
          <p:nvPr/>
        </p:nvSpPr>
        <p:spPr>
          <a:xfrm>
            <a:off x="653143" y="2852048"/>
            <a:ext cx="1857828" cy="89988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400" dirty="0" smtClean="0"/>
              <a:t>Core</a:t>
            </a:r>
            <a:endParaRPr lang="en-GB" sz="1400" dirty="0"/>
          </a:p>
        </p:txBody>
      </p:sp>
      <p:sp>
        <p:nvSpPr>
          <p:cNvPr id="25" name="Rectangle 24"/>
          <p:cNvSpPr/>
          <p:nvPr/>
        </p:nvSpPr>
        <p:spPr>
          <a:xfrm>
            <a:off x="2322287" y="1959439"/>
            <a:ext cx="188684" cy="6821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sz="1400"/>
          </a:p>
        </p:txBody>
      </p:sp>
      <p:sp>
        <p:nvSpPr>
          <p:cNvPr id="26" name="TextBox 25"/>
          <p:cNvSpPr txBox="1"/>
          <p:nvPr/>
        </p:nvSpPr>
        <p:spPr>
          <a:xfrm>
            <a:off x="1683657" y="2119091"/>
            <a:ext cx="367408" cy="369332"/>
          </a:xfrm>
          <a:prstGeom prst="rect">
            <a:avLst/>
          </a:prstGeom>
          <a:noFill/>
        </p:spPr>
        <p:txBody>
          <a:bodyPr wrap="none" rtlCol="0">
            <a:spAutoFit/>
          </a:bodyPr>
          <a:lstStyle/>
          <a:p>
            <a:r>
              <a:rPr lang="en-US" dirty="0" smtClean="0"/>
              <a:t>…</a:t>
            </a:r>
            <a:endParaRPr lang="en-US" dirty="0"/>
          </a:p>
        </p:txBody>
      </p:sp>
      <p:sp>
        <p:nvSpPr>
          <p:cNvPr id="27" name="Content Placeholder 2"/>
          <p:cNvSpPr>
            <a:spLocks noGrp="1"/>
          </p:cNvSpPr>
          <p:nvPr>
            <p:ph idx="1"/>
          </p:nvPr>
        </p:nvSpPr>
        <p:spPr>
          <a:xfrm>
            <a:off x="3017976" y="2852048"/>
            <a:ext cx="5766792" cy="3389094"/>
          </a:xfrm>
        </p:spPr>
        <p:txBody>
          <a:bodyPr>
            <a:normAutofit/>
          </a:bodyPr>
          <a:lstStyle/>
          <a:p>
            <a:r>
              <a:rPr lang="en-GB" sz="2800" dirty="0" smtClean="0"/>
              <a:t>The threads need to “wait efficiently”</a:t>
            </a:r>
          </a:p>
          <a:p>
            <a:r>
              <a:rPr lang="en-GB" sz="2800" dirty="0" smtClean="0"/>
              <a:t>Not consuming processing resources (contending with lock holder) &amp; not consuming power</a:t>
            </a:r>
          </a:p>
          <a:p>
            <a:r>
              <a:rPr lang="en-GB" sz="2800" dirty="0" smtClean="0"/>
              <a:t>“monitor” / “</a:t>
            </a:r>
            <a:r>
              <a:rPr lang="en-GB" sz="2800" dirty="0" err="1" smtClean="0"/>
              <a:t>mwait</a:t>
            </a:r>
            <a:r>
              <a:rPr lang="en-GB" sz="2800" dirty="0" smtClean="0"/>
              <a:t>” operations – e.g., SPARC M7</a:t>
            </a:r>
          </a:p>
        </p:txBody>
      </p:sp>
    </p:spTree>
    <p:extLst>
      <p:ext uri="{BB962C8B-B14F-4D97-AF65-F5344CB8AC3E}">
        <p14:creationId xmlns:p14="http://schemas.microsoft.com/office/powerpoint/2010/main" val="2618182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Overview</a:t>
            </a:r>
            <a:endParaRPr lang="en-GB" dirty="0"/>
          </a:p>
        </p:txBody>
      </p:sp>
      <p:sp>
        <p:nvSpPr>
          <p:cNvPr id="3" name="Content Placeholder 2"/>
          <p:cNvSpPr>
            <a:spLocks noGrp="1"/>
          </p:cNvSpPr>
          <p:nvPr>
            <p:ph idx="1"/>
          </p:nvPr>
        </p:nvSpPr>
        <p:spPr>
          <a:xfrm>
            <a:off x="467544" y="1279503"/>
            <a:ext cx="8064896" cy="4990667"/>
          </a:xfrm>
        </p:spPr>
        <p:txBody>
          <a:bodyPr>
            <a:normAutofit/>
          </a:bodyPr>
          <a:lstStyle/>
          <a:p>
            <a:r>
              <a:rPr lang="en-GB" dirty="0" smtClean="0"/>
              <a:t>Building shared memory data structures</a:t>
            </a:r>
          </a:p>
          <a:p>
            <a:pPr lvl="1"/>
            <a:r>
              <a:rPr lang="en-GB" dirty="0" smtClean="0"/>
              <a:t>Lists, queues, </a:t>
            </a:r>
            <a:r>
              <a:rPr lang="en-GB" dirty="0" err="1" smtClean="0"/>
              <a:t>hashtables</a:t>
            </a:r>
            <a:r>
              <a:rPr lang="en-GB" dirty="0" smtClean="0"/>
              <a:t>, …</a:t>
            </a:r>
          </a:p>
          <a:p>
            <a:r>
              <a:rPr lang="en-GB" dirty="0" smtClean="0"/>
              <a:t>Why?</a:t>
            </a:r>
          </a:p>
          <a:p>
            <a:pPr lvl="1"/>
            <a:r>
              <a:rPr lang="en-GB" dirty="0" smtClean="0"/>
              <a:t>Used directly by applications (e.g., in C/C++, Java, C#, …)</a:t>
            </a:r>
          </a:p>
          <a:p>
            <a:pPr lvl="1"/>
            <a:r>
              <a:rPr lang="en-GB" dirty="0" smtClean="0"/>
              <a:t>Used in the language runtime system (e.g., management of work, implementations of message passing, …)</a:t>
            </a:r>
          </a:p>
          <a:p>
            <a:pPr lvl="1"/>
            <a:r>
              <a:rPr lang="en-GB" dirty="0" smtClean="0"/>
              <a:t>Used in traditional operating systems (e.g., synchronization between top/bottom-half code)</a:t>
            </a:r>
          </a:p>
          <a:p>
            <a:r>
              <a:rPr lang="en-GB" dirty="0" smtClean="0"/>
              <a:t>Why not?</a:t>
            </a:r>
          </a:p>
          <a:p>
            <a:pPr lvl="1"/>
            <a:r>
              <a:rPr lang="en-GB" dirty="0" smtClean="0"/>
              <a:t>Don’t think of “threads + shared data structures” as a default/good/complete/desirable programming model</a:t>
            </a:r>
          </a:p>
          <a:p>
            <a:pPr lvl="1"/>
            <a:r>
              <a:rPr lang="en-GB" dirty="0" smtClean="0"/>
              <a:t>It’s better to have shared memory and not need it…</a:t>
            </a:r>
          </a:p>
          <a:p>
            <a:pPr lvl="1"/>
            <a:endParaRPr lang="en-GB" dirty="0" smtClean="0"/>
          </a:p>
        </p:txBody>
      </p:sp>
      <p:sp>
        <p:nvSpPr>
          <p:cNvPr id="5" name="Slide Number Placeholder 4"/>
          <p:cNvSpPr>
            <a:spLocks noGrp="1"/>
          </p:cNvSpPr>
          <p:nvPr>
            <p:ph type="sldNum" sz="quarter" idx="12"/>
          </p:nvPr>
        </p:nvSpPr>
        <p:spPr/>
        <p:txBody>
          <a:bodyPr/>
          <a:lstStyle/>
          <a:p>
            <a:fld id="{2DE773B2-3EED-4E82-9F71-D324A259DCE0}" type="slidenum">
              <a:rPr lang="en-GB" smtClean="0"/>
              <a:pPr/>
              <a:t>3</a:t>
            </a:fld>
            <a:endParaRPr lang="en-GB"/>
          </a:p>
        </p:txBody>
      </p:sp>
    </p:spTree>
    <p:extLst>
      <p:ext uri="{BB962C8B-B14F-4D97-AF65-F5344CB8AC3E}">
        <p14:creationId xmlns:p14="http://schemas.microsoft.com/office/powerpoint/2010/main" val="2655667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Systems problems</a:t>
            </a:r>
            <a:endParaRPr lang="en-GB"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30</a:t>
            </a:fld>
            <a:endParaRPr lang="en-GB"/>
          </a:p>
        </p:txBody>
      </p:sp>
      <p:sp>
        <p:nvSpPr>
          <p:cNvPr id="6" name="Rectangle 5"/>
          <p:cNvSpPr/>
          <p:nvPr/>
        </p:nvSpPr>
        <p:spPr>
          <a:xfrm>
            <a:off x="653144" y="5065476"/>
            <a:ext cx="1857828" cy="89988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400" dirty="0" smtClean="0"/>
              <a:t>Shared physical memory</a:t>
            </a:r>
            <a:endParaRPr lang="en-GB" sz="1400" dirty="0"/>
          </a:p>
        </p:txBody>
      </p:sp>
      <p:sp>
        <p:nvSpPr>
          <p:cNvPr id="9" name="Rectangle 8"/>
          <p:cNvSpPr/>
          <p:nvPr/>
        </p:nvSpPr>
        <p:spPr>
          <a:xfrm>
            <a:off x="653143" y="3947876"/>
            <a:ext cx="1857828" cy="89988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400" dirty="0" smtClean="0"/>
              <a:t>Cache(s)</a:t>
            </a:r>
            <a:endParaRPr lang="en-GB" sz="1400" dirty="0"/>
          </a:p>
        </p:txBody>
      </p:sp>
      <p:sp>
        <p:nvSpPr>
          <p:cNvPr id="13" name="Rectangle 12"/>
          <p:cNvSpPr/>
          <p:nvPr/>
        </p:nvSpPr>
        <p:spPr>
          <a:xfrm>
            <a:off x="653143" y="1959439"/>
            <a:ext cx="188684" cy="6821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sz="1400"/>
          </a:p>
        </p:txBody>
      </p:sp>
      <p:sp>
        <p:nvSpPr>
          <p:cNvPr id="19" name="Rectangular Callout 18"/>
          <p:cNvSpPr/>
          <p:nvPr/>
        </p:nvSpPr>
        <p:spPr>
          <a:xfrm>
            <a:off x="3556003" y="1654631"/>
            <a:ext cx="3124200" cy="725714"/>
          </a:xfrm>
          <a:prstGeom prst="wedgeRectCallout">
            <a:avLst>
              <a:gd name="adj1" fmla="val -70915"/>
              <a:gd name="adj2" fmla="val 4296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S/W threads multiplexed </a:t>
            </a:r>
            <a:br>
              <a:rPr lang="en-GB" dirty="0" smtClean="0"/>
            </a:br>
            <a:r>
              <a:rPr lang="en-GB" dirty="0" smtClean="0"/>
              <a:t>on cores</a:t>
            </a:r>
            <a:endParaRPr lang="en-GB" dirty="0"/>
          </a:p>
        </p:txBody>
      </p:sp>
      <p:sp>
        <p:nvSpPr>
          <p:cNvPr id="25" name="Rectangle 24"/>
          <p:cNvSpPr/>
          <p:nvPr/>
        </p:nvSpPr>
        <p:spPr>
          <a:xfrm>
            <a:off x="1857829" y="1959439"/>
            <a:ext cx="188684" cy="6821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sz="1400"/>
          </a:p>
        </p:txBody>
      </p:sp>
      <p:sp>
        <p:nvSpPr>
          <p:cNvPr id="27" name="Content Placeholder 2"/>
          <p:cNvSpPr>
            <a:spLocks noGrp="1"/>
          </p:cNvSpPr>
          <p:nvPr>
            <p:ph idx="1"/>
          </p:nvPr>
        </p:nvSpPr>
        <p:spPr>
          <a:xfrm>
            <a:off x="3017976" y="2852048"/>
            <a:ext cx="5766792" cy="3389094"/>
          </a:xfrm>
        </p:spPr>
        <p:txBody>
          <a:bodyPr>
            <a:normAutofit/>
          </a:bodyPr>
          <a:lstStyle/>
          <a:p>
            <a:r>
              <a:rPr lang="en-GB" sz="2800" dirty="0" smtClean="0"/>
              <a:t>Spinning gets in the way of other s/w threads, even if done efficiently</a:t>
            </a:r>
          </a:p>
          <a:p>
            <a:r>
              <a:rPr lang="en-GB" sz="2800" dirty="0" smtClean="0"/>
              <a:t>For long delays, may need to actually block and unblock</a:t>
            </a:r>
          </a:p>
          <a:p>
            <a:r>
              <a:rPr lang="en-GB" sz="2800" dirty="0" smtClean="0"/>
              <a:t>...as with back-off, how long to spin for before blocking?</a:t>
            </a:r>
          </a:p>
        </p:txBody>
      </p:sp>
      <p:sp>
        <p:nvSpPr>
          <p:cNvPr id="16" name="Rectangle 15"/>
          <p:cNvSpPr/>
          <p:nvPr/>
        </p:nvSpPr>
        <p:spPr>
          <a:xfrm>
            <a:off x="1857829" y="2852048"/>
            <a:ext cx="653143" cy="89988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400" dirty="0" smtClean="0"/>
              <a:t>Core</a:t>
            </a:r>
            <a:endParaRPr lang="en-GB" sz="1400" dirty="0"/>
          </a:p>
        </p:txBody>
      </p:sp>
      <p:sp>
        <p:nvSpPr>
          <p:cNvPr id="17" name="Rectangle 16"/>
          <p:cNvSpPr/>
          <p:nvPr/>
        </p:nvSpPr>
        <p:spPr>
          <a:xfrm>
            <a:off x="653143" y="2852048"/>
            <a:ext cx="653143" cy="89988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400" dirty="0" smtClean="0"/>
              <a:t>Core</a:t>
            </a:r>
            <a:endParaRPr lang="en-GB" sz="1400" dirty="0"/>
          </a:p>
        </p:txBody>
      </p:sp>
      <p:sp>
        <p:nvSpPr>
          <p:cNvPr id="18" name="TextBox 17"/>
          <p:cNvSpPr txBox="1"/>
          <p:nvPr/>
        </p:nvSpPr>
        <p:spPr>
          <a:xfrm>
            <a:off x="1422398" y="3056039"/>
            <a:ext cx="367408" cy="369332"/>
          </a:xfrm>
          <a:prstGeom prst="rect">
            <a:avLst/>
          </a:prstGeom>
          <a:noFill/>
        </p:spPr>
        <p:txBody>
          <a:bodyPr wrap="none" rtlCol="0">
            <a:spAutoFit/>
          </a:bodyPr>
          <a:lstStyle/>
          <a:p>
            <a:r>
              <a:rPr lang="en-US" dirty="0" smtClean="0"/>
              <a:t>…</a:t>
            </a:r>
            <a:endParaRPr lang="en-US" dirty="0"/>
          </a:p>
        </p:txBody>
      </p:sp>
      <p:sp>
        <p:nvSpPr>
          <p:cNvPr id="20" name="Rectangle 19"/>
          <p:cNvSpPr/>
          <p:nvPr/>
        </p:nvSpPr>
        <p:spPr>
          <a:xfrm>
            <a:off x="1088567" y="1959439"/>
            <a:ext cx="188684" cy="6821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sz="1400"/>
          </a:p>
        </p:txBody>
      </p:sp>
      <p:sp>
        <p:nvSpPr>
          <p:cNvPr id="21" name="Rectangle 20"/>
          <p:cNvSpPr/>
          <p:nvPr/>
        </p:nvSpPr>
        <p:spPr>
          <a:xfrm>
            <a:off x="2307747" y="1959439"/>
            <a:ext cx="188684" cy="6821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sz="1400"/>
          </a:p>
        </p:txBody>
      </p:sp>
    </p:spTree>
    <p:extLst>
      <p:ext uri="{BB962C8B-B14F-4D97-AF65-F5344CB8AC3E}">
        <p14:creationId xmlns:p14="http://schemas.microsoft.com/office/powerpoint/2010/main" val="261818247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Queue-based locks</a:t>
            </a:r>
            <a:endParaRPr lang="en-US" dirty="0"/>
          </a:p>
        </p:txBody>
      </p:sp>
      <p:sp>
        <p:nvSpPr>
          <p:cNvPr id="5" name="Slide Number Placeholder 4"/>
          <p:cNvSpPr>
            <a:spLocks noGrp="1"/>
          </p:cNvSpPr>
          <p:nvPr>
            <p:ph type="sldNum" sz="quarter" idx="4294967295"/>
          </p:nvPr>
        </p:nvSpPr>
        <p:spPr>
          <a:xfrm>
            <a:off x="8686800" y="6376988"/>
            <a:ext cx="457200" cy="365125"/>
          </a:xfrm>
        </p:spPr>
        <p:txBody>
          <a:bodyPr/>
          <a:lstStyle/>
          <a:p>
            <a:fld id="{2DE773B2-3EED-4E82-9F71-D324A259DCE0}" type="slidenum">
              <a:rPr lang="en-GB" smtClean="0"/>
              <a:pPr/>
              <a:t>31</a:t>
            </a:fld>
            <a:endParaRPr lang="en-GB"/>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Queue-based locks</a:t>
            </a:r>
            <a:endParaRPr lang="en-GB" dirty="0"/>
          </a:p>
        </p:txBody>
      </p:sp>
      <p:sp>
        <p:nvSpPr>
          <p:cNvPr id="3" name="Content Placeholder 2"/>
          <p:cNvSpPr>
            <a:spLocks noGrp="1"/>
          </p:cNvSpPr>
          <p:nvPr>
            <p:ph idx="1"/>
          </p:nvPr>
        </p:nvSpPr>
        <p:spPr/>
        <p:txBody>
          <a:bodyPr>
            <a:normAutofit/>
          </a:bodyPr>
          <a:lstStyle/>
          <a:p>
            <a:r>
              <a:rPr lang="en-GB" sz="2800" dirty="0" smtClean="0"/>
              <a:t>Lock holders queue up: immediately provides FCFS behavior</a:t>
            </a:r>
          </a:p>
          <a:p>
            <a:r>
              <a:rPr lang="en-GB" sz="2800" dirty="0" smtClean="0"/>
              <a:t>Each spins </a:t>
            </a:r>
            <a:r>
              <a:rPr lang="en-GB" sz="2800" i="1" dirty="0" smtClean="0"/>
              <a:t>locally </a:t>
            </a:r>
            <a:r>
              <a:rPr lang="en-GB" sz="2800" dirty="0" smtClean="0"/>
              <a:t>on a flag in their queue entry: no remote memory accesses while waiting</a:t>
            </a:r>
          </a:p>
          <a:p>
            <a:r>
              <a:rPr lang="en-GB" sz="2800" dirty="0" smtClean="0"/>
              <a:t>A lock release wakes the next thread directly: no stampede</a:t>
            </a:r>
            <a:endParaRPr lang="en-GB" sz="2800" dirty="0"/>
          </a:p>
        </p:txBody>
      </p:sp>
      <p:sp>
        <p:nvSpPr>
          <p:cNvPr id="8"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10"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32</a:t>
            </a:fld>
            <a:endParaRPr lang="en-GB" dirty="0"/>
          </a:p>
        </p:txBody>
      </p:sp>
    </p:spTree>
    <p:extLst>
      <p:ext uri="{BB962C8B-B14F-4D97-AF65-F5344CB8AC3E}">
        <p14:creationId xmlns:p14="http://schemas.microsoft.com/office/powerpoint/2010/main" val="41809815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MCS locks</a:t>
            </a:r>
            <a:endParaRPr lang="en-GB" dirty="0"/>
          </a:p>
        </p:txBody>
      </p:sp>
      <p:sp>
        <p:nvSpPr>
          <p:cNvPr id="4" name="Rectangle 3"/>
          <p:cNvSpPr/>
          <p:nvPr/>
        </p:nvSpPr>
        <p:spPr>
          <a:xfrm>
            <a:off x="2273362" y="1933403"/>
            <a:ext cx="1063277" cy="54283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dirty="0"/>
          </a:p>
        </p:txBody>
      </p:sp>
      <p:sp>
        <p:nvSpPr>
          <p:cNvPr id="5" name="TextBox 4"/>
          <p:cNvSpPr txBox="1"/>
          <p:nvPr/>
        </p:nvSpPr>
        <p:spPr>
          <a:xfrm>
            <a:off x="1649473" y="1931480"/>
            <a:ext cx="623889" cy="369332"/>
          </a:xfrm>
          <a:prstGeom prst="rect">
            <a:avLst/>
          </a:prstGeom>
          <a:noFill/>
        </p:spPr>
        <p:txBody>
          <a:bodyPr wrap="none" rtlCol="0">
            <a:spAutoFit/>
          </a:bodyPr>
          <a:lstStyle/>
          <a:p>
            <a:r>
              <a:rPr lang="en-GB" dirty="0" smtClean="0"/>
              <a:t>lock:</a:t>
            </a:r>
            <a:endParaRPr lang="en-GB" dirty="0"/>
          </a:p>
        </p:txBody>
      </p:sp>
      <p:grpSp>
        <p:nvGrpSpPr>
          <p:cNvPr id="10" name="Group 9"/>
          <p:cNvGrpSpPr/>
          <p:nvPr/>
        </p:nvGrpSpPr>
        <p:grpSpPr>
          <a:xfrm>
            <a:off x="6018968" y="3203992"/>
            <a:ext cx="1446726" cy="542835"/>
            <a:chOff x="5438408" y="3290647"/>
            <a:chExt cx="1446726" cy="542835"/>
          </a:xfrm>
        </p:grpSpPr>
        <p:sp>
          <p:nvSpPr>
            <p:cNvPr id="8" name="Rectangle 7"/>
            <p:cNvSpPr/>
            <p:nvPr/>
          </p:nvSpPr>
          <p:spPr>
            <a:xfrm>
              <a:off x="5438408" y="3290647"/>
              <a:ext cx="723363" cy="54283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1400" dirty="0" smtClean="0"/>
                <a:t>FALSE</a:t>
              </a:r>
              <a:endParaRPr lang="en-GB" sz="1400" dirty="0"/>
            </a:p>
          </p:txBody>
        </p:sp>
        <p:sp>
          <p:nvSpPr>
            <p:cNvPr id="9" name="Rectangle 8"/>
            <p:cNvSpPr/>
            <p:nvPr/>
          </p:nvSpPr>
          <p:spPr>
            <a:xfrm>
              <a:off x="6161771" y="3290647"/>
              <a:ext cx="723363" cy="54283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dirty="0"/>
            </a:p>
          </p:txBody>
        </p:sp>
      </p:grpSp>
      <p:grpSp>
        <p:nvGrpSpPr>
          <p:cNvPr id="11" name="Group 10"/>
          <p:cNvGrpSpPr/>
          <p:nvPr/>
        </p:nvGrpSpPr>
        <p:grpSpPr>
          <a:xfrm>
            <a:off x="4097869" y="3203991"/>
            <a:ext cx="1446726" cy="542835"/>
            <a:chOff x="5438408" y="3290647"/>
            <a:chExt cx="1446726" cy="542835"/>
          </a:xfrm>
        </p:grpSpPr>
        <p:sp>
          <p:nvSpPr>
            <p:cNvPr id="12" name="Rectangle 11"/>
            <p:cNvSpPr/>
            <p:nvPr/>
          </p:nvSpPr>
          <p:spPr>
            <a:xfrm>
              <a:off x="5438408" y="3290647"/>
              <a:ext cx="723363" cy="54283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1400" dirty="0" smtClean="0"/>
                <a:t>FALSE</a:t>
              </a:r>
              <a:endParaRPr lang="en-GB" sz="1400" dirty="0"/>
            </a:p>
          </p:txBody>
        </p:sp>
        <p:sp>
          <p:nvSpPr>
            <p:cNvPr id="13" name="Rectangle 12"/>
            <p:cNvSpPr/>
            <p:nvPr/>
          </p:nvSpPr>
          <p:spPr>
            <a:xfrm>
              <a:off x="6161771" y="3290647"/>
              <a:ext cx="723363" cy="54283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dirty="0"/>
            </a:p>
          </p:txBody>
        </p:sp>
      </p:grpSp>
      <p:grpSp>
        <p:nvGrpSpPr>
          <p:cNvPr id="14" name="Group 13"/>
          <p:cNvGrpSpPr/>
          <p:nvPr/>
        </p:nvGrpSpPr>
        <p:grpSpPr>
          <a:xfrm>
            <a:off x="2133153" y="3203992"/>
            <a:ext cx="1446726" cy="542835"/>
            <a:chOff x="5438408" y="3290647"/>
            <a:chExt cx="1446726" cy="542835"/>
          </a:xfrm>
        </p:grpSpPr>
        <p:sp>
          <p:nvSpPr>
            <p:cNvPr id="15" name="Rectangle 14"/>
            <p:cNvSpPr/>
            <p:nvPr/>
          </p:nvSpPr>
          <p:spPr>
            <a:xfrm>
              <a:off x="5438408" y="3290647"/>
              <a:ext cx="723363" cy="54283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1400" dirty="0" smtClean="0"/>
                <a:t>FALSE</a:t>
              </a:r>
              <a:endParaRPr lang="en-GB" sz="1400" dirty="0"/>
            </a:p>
          </p:txBody>
        </p:sp>
        <p:sp>
          <p:nvSpPr>
            <p:cNvPr id="16" name="Rectangle 15"/>
            <p:cNvSpPr/>
            <p:nvPr/>
          </p:nvSpPr>
          <p:spPr>
            <a:xfrm>
              <a:off x="6161771" y="3290647"/>
              <a:ext cx="723363" cy="54283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dirty="0"/>
            </a:p>
          </p:txBody>
        </p:sp>
      </p:grpSp>
      <p:sp>
        <p:nvSpPr>
          <p:cNvPr id="17" name="TextBox 16"/>
          <p:cNvSpPr txBox="1"/>
          <p:nvPr/>
        </p:nvSpPr>
        <p:spPr>
          <a:xfrm>
            <a:off x="2122386" y="3788195"/>
            <a:ext cx="1018227" cy="369332"/>
          </a:xfrm>
          <a:prstGeom prst="rect">
            <a:avLst/>
          </a:prstGeom>
          <a:noFill/>
        </p:spPr>
        <p:txBody>
          <a:bodyPr wrap="none" rtlCol="0">
            <a:spAutoFit/>
          </a:bodyPr>
          <a:lstStyle/>
          <a:p>
            <a:r>
              <a:rPr lang="en-GB" dirty="0" err="1" smtClean="0"/>
              <a:t>QNode</a:t>
            </a:r>
            <a:r>
              <a:rPr lang="en-GB" dirty="0" smtClean="0"/>
              <a:t> 1</a:t>
            </a:r>
            <a:endParaRPr lang="en-GB" dirty="0"/>
          </a:p>
        </p:txBody>
      </p:sp>
      <p:sp>
        <p:nvSpPr>
          <p:cNvPr id="18" name="TextBox 17"/>
          <p:cNvSpPr txBox="1"/>
          <p:nvPr/>
        </p:nvSpPr>
        <p:spPr>
          <a:xfrm>
            <a:off x="4097869" y="3788195"/>
            <a:ext cx="1018227" cy="369332"/>
          </a:xfrm>
          <a:prstGeom prst="rect">
            <a:avLst/>
          </a:prstGeom>
          <a:noFill/>
        </p:spPr>
        <p:txBody>
          <a:bodyPr wrap="none" rtlCol="0">
            <a:spAutoFit/>
          </a:bodyPr>
          <a:lstStyle/>
          <a:p>
            <a:r>
              <a:rPr lang="en-GB" dirty="0" err="1" smtClean="0"/>
              <a:t>QNode</a:t>
            </a:r>
            <a:r>
              <a:rPr lang="en-GB" dirty="0" smtClean="0"/>
              <a:t> 2</a:t>
            </a:r>
            <a:endParaRPr lang="en-GB" dirty="0"/>
          </a:p>
        </p:txBody>
      </p:sp>
      <p:sp>
        <p:nvSpPr>
          <p:cNvPr id="19" name="TextBox 18"/>
          <p:cNvSpPr txBox="1"/>
          <p:nvPr/>
        </p:nvSpPr>
        <p:spPr>
          <a:xfrm>
            <a:off x="6018968" y="3788195"/>
            <a:ext cx="1018227" cy="369332"/>
          </a:xfrm>
          <a:prstGeom prst="rect">
            <a:avLst/>
          </a:prstGeom>
          <a:noFill/>
        </p:spPr>
        <p:txBody>
          <a:bodyPr wrap="none" rtlCol="0">
            <a:spAutoFit/>
          </a:bodyPr>
          <a:lstStyle/>
          <a:p>
            <a:r>
              <a:rPr lang="en-GB" dirty="0" err="1" smtClean="0"/>
              <a:t>QNode</a:t>
            </a:r>
            <a:r>
              <a:rPr lang="en-GB" dirty="0" smtClean="0"/>
              <a:t> 3</a:t>
            </a:r>
            <a:endParaRPr lang="en-GB" dirty="0"/>
          </a:p>
        </p:txBody>
      </p:sp>
      <p:cxnSp>
        <p:nvCxnSpPr>
          <p:cNvPr id="21" name="Elbow Connector 20"/>
          <p:cNvCxnSpPr>
            <a:endCxn id="9" idx="0"/>
          </p:cNvCxnSpPr>
          <p:nvPr/>
        </p:nvCxnSpPr>
        <p:spPr>
          <a:xfrm>
            <a:off x="2856516" y="2204820"/>
            <a:ext cx="4247497" cy="999172"/>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endCxn id="12" idx="1"/>
          </p:cNvCxnSpPr>
          <p:nvPr/>
        </p:nvCxnSpPr>
        <p:spPr>
          <a:xfrm>
            <a:off x="3218197" y="3475408"/>
            <a:ext cx="879672" cy="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5144276" y="3475409"/>
            <a:ext cx="879672" cy="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5" name="Left Arrow 24"/>
          <p:cNvSpPr/>
          <p:nvPr/>
        </p:nvSpPr>
        <p:spPr>
          <a:xfrm>
            <a:off x="1649473" y="4704279"/>
            <a:ext cx="1687166" cy="1107583"/>
          </a:xfrm>
          <a:prstGeom prst="lef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2400" dirty="0" smtClean="0"/>
              <a:t>Head</a:t>
            </a:r>
            <a:endParaRPr lang="en-GB" sz="2400" dirty="0"/>
          </a:p>
        </p:txBody>
      </p:sp>
      <p:sp>
        <p:nvSpPr>
          <p:cNvPr id="26" name="Right Arrow 25"/>
          <p:cNvSpPr/>
          <p:nvPr/>
        </p:nvSpPr>
        <p:spPr>
          <a:xfrm>
            <a:off x="6188455" y="4652763"/>
            <a:ext cx="1697479" cy="1223493"/>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2400" dirty="0" smtClean="0"/>
              <a:t>Tail</a:t>
            </a:r>
            <a:endParaRPr lang="en-GB" sz="2400" dirty="0"/>
          </a:p>
        </p:txBody>
      </p:sp>
      <p:sp>
        <p:nvSpPr>
          <p:cNvPr id="27" name="Rectangular Callout 26"/>
          <p:cNvSpPr/>
          <p:nvPr/>
        </p:nvSpPr>
        <p:spPr>
          <a:xfrm>
            <a:off x="776561" y="2476238"/>
            <a:ext cx="1184856" cy="499585"/>
          </a:xfrm>
          <a:prstGeom prst="wedgeRectCallout">
            <a:avLst>
              <a:gd name="adj1" fmla="val 58515"/>
              <a:gd name="adj2" fmla="val 121792"/>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Local flag</a:t>
            </a:r>
            <a:endParaRPr lang="en-GB" dirty="0"/>
          </a:p>
        </p:txBody>
      </p:sp>
      <p:sp>
        <p:nvSpPr>
          <p:cNvPr id="28" name="Rectangular Callout 27"/>
          <p:cNvSpPr/>
          <p:nvPr/>
        </p:nvSpPr>
        <p:spPr>
          <a:xfrm>
            <a:off x="3660850" y="1314993"/>
            <a:ext cx="1455245" cy="499585"/>
          </a:xfrm>
          <a:prstGeom prst="wedgeRectCallout">
            <a:avLst>
              <a:gd name="adj1" fmla="val -65398"/>
              <a:gd name="adj2" fmla="val 101169"/>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Lock identifies </a:t>
            </a:r>
            <a:r>
              <a:rPr lang="en-GB" i="1" dirty="0" smtClean="0"/>
              <a:t>tail</a:t>
            </a:r>
            <a:endParaRPr lang="en-GB" dirty="0"/>
          </a:p>
        </p:txBody>
      </p:sp>
      <p:sp>
        <p:nvSpPr>
          <p:cNvPr id="29"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31"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33</a:t>
            </a:fld>
            <a:endParaRPr lang="en-GB" dirty="0"/>
          </a:p>
        </p:txBody>
      </p:sp>
    </p:spTree>
    <p:extLst>
      <p:ext uri="{BB962C8B-B14F-4D97-AF65-F5344CB8AC3E}">
        <p14:creationId xmlns:p14="http://schemas.microsoft.com/office/powerpoint/2010/main" val="362727500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MCS lock acquire</a:t>
            </a:r>
            <a:endParaRPr lang="en-GB" dirty="0"/>
          </a:p>
        </p:txBody>
      </p:sp>
      <p:sp>
        <p:nvSpPr>
          <p:cNvPr id="5" name="Rectangle 4"/>
          <p:cNvSpPr/>
          <p:nvPr/>
        </p:nvSpPr>
        <p:spPr>
          <a:xfrm>
            <a:off x="2414026" y="1421915"/>
            <a:ext cx="1063277" cy="54283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dirty="0"/>
          </a:p>
        </p:txBody>
      </p:sp>
      <p:sp>
        <p:nvSpPr>
          <p:cNvPr id="6" name="TextBox 5"/>
          <p:cNvSpPr txBox="1"/>
          <p:nvPr/>
        </p:nvSpPr>
        <p:spPr>
          <a:xfrm>
            <a:off x="1790137" y="1419992"/>
            <a:ext cx="623889" cy="369332"/>
          </a:xfrm>
          <a:prstGeom prst="rect">
            <a:avLst/>
          </a:prstGeom>
          <a:noFill/>
        </p:spPr>
        <p:txBody>
          <a:bodyPr wrap="none" rtlCol="0">
            <a:spAutoFit/>
          </a:bodyPr>
          <a:lstStyle/>
          <a:p>
            <a:r>
              <a:rPr lang="en-GB" dirty="0" smtClean="0"/>
              <a:t>lock:</a:t>
            </a:r>
            <a:endParaRPr lang="en-GB" dirty="0"/>
          </a:p>
        </p:txBody>
      </p:sp>
      <p:grpSp>
        <p:nvGrpSpPr>
          <p:cNvPr id="7" name="Group 6"/>
          <p:cNvGrpSpPr/>
          <p:nvPr/>
        </p:nvGrpSpPr>
        <p:grpSpPr>
          <a:xfrm>
            <a:off x="6159632" y="2692504"/>
            <a:ext cx="1446726" cy="542835"/>
            <a:chOff x="5438408" y="3290647"/>
            <a:chExt cx="1446726" cy="542835"/>
          </a:xfrm>
        </p:grpSpPr>
        <p:sp>
          <p:nvSpPr>
            <p:cNvPr id="8" name="Rectangle 7"/>
            <p:cNvSpPr/>
            <p:nvPr/>
          </p:nvSpPr>
          <p:spPr>
            <a:xfrm>
              <a:off x="5438408" y="3290647"/>
              <a:ext cx="723363" cy="54283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1400" dirty="0" smtClean="0"/>
                <a:t>FALSE</a:t>
              </a:r>
              <a:endParaRPr lang="en-GB" sz="1400" dirty="0"/>
            </a:p>
          </p:txBody>
        </p:sp>
        <p:sp>
          <p:nvSpPr>
            <p:cNvPr id="9" name="Rectangle 8"/>
            <p:cNvSpPr/>
            <p:nvPr/>
          </p:nvSpPr>
          <p:spPr>
            <a:xfrm>
              <a:off x="6161771" y="3290647"/>
              <a:ext cx="723363" cy="54283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dirty="0"/>
            </a:p>
          </p:txBody>
        </p:sp>
      </p:grpSp>
      <p:cxnSp>
        <p:nvCxnSpPr>
          <p:cNvPr id="19" name="Elbow Connector 18"/>
          <p:cNvCxnSpPr>
            <a:endCxn id="9" idx="0"/>
          </p:cNvCxnSpPr>
          <p:nvPr/>
        </p:nvCxnSpPr>
        <p:spPr>
          <a:xfrm>
            <a:off x="2997180" y="1693332"/>
            <a:ext cx="4247497" cy="999172"/>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4" name="Rounded Rectangle 3"/>
          <p:cNvSpPr/>
          <p:nvPr/>
        </p:nvSpPr>
        <p:spPr>
          <a:xfrm>
            <a:off x="457200" y="2367291"/>
            <a:ext cx="4859405" cy="385064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sz="1400" dirty="0">
                <a:latin typeface="Lucida Sans" pitchFamily="34" charset="0"/>
              </a:rPr>
              <a:t>void </a:t>
            </a:r>
            <a:r>
              <a:rPr lang="en-GB" sz="1400" dirty="0" err="1">
                <a:latin typeface="Lucida Sans" pitchFamily="34" charset="0"/>
              </a:rPr>
              <a:t>acquireMCS</a:t>
            </a:r>
            <a:r>
              <a:rPr lang="en-GB" sz="1400" dirty="0">
                <a:latin typeface="Lucida Sans" pitchFamily="34" charset="0"/>
              </a:rPr>
              <a:t>(</a:t>
            </a:r>
            <a:r>
              <a:rPr lang="en-GB" sz="1400" dirty="0" err="1">
                <a:latin typeface="Lucida Sans" pitchFamily="34" charset="0"/>
              </a:rPr>
              <a:t>mcs</a:t>
            </a:r>
            <a:r>
              <a:rPr lang="en-GB" sz="1400" dirty="0">
                <a:latin typeface="Lucida Sans" pitchFamily="34" charset="0"/>
              </a:rPr>
              <a:t> *lock, </a:t>
            </a:r>
            <a:r>
              <a:rPr lang="en-GB" sz="1400" dirty="0" err="1">
                <a:latin typeface="Lucida Sans" pitchFamily="34" charset="0"/>
              </a:rPr>
              <a:t>QNode</a:t>
            </a:r>
            <a:r>
              <a:rPr lang="en-GB" sz="1400" dirty="0">
                <a:latin typeface="Lucida Sans" pitchFamily="34" charset="0"/>
              </a:rPr>
              <a:t> *</a:t>
            </a:r>
            <a:r>
              <a:rPr lang="en-GB" sz="1400" dirty="0" err="1">
                <a:latin typeface="Lucida Sans" pitchFamily="34" charset="0"/>
              </a:rPr>
              <a:t>qn</a:t>
            </a:r>
            <a:r>
              <a:rPr lang="en-GB" sz="1400" dirty="0">
                <a:latin typeface="Lucida Sans" pitchFamily="34" charset="0"/>
              </a:rPr>
              <a:t>) {</a:t>
            </a:r>
          </a:p>
          <a:p>
            <a:r>
              <a:rPr lang="en-GB" sz="1400" dirty="0">
                <a:latin typeface="Lucida Sans" pitchFamily="34" charset="0"/>
              </a:rPr>
              <a:t>  </a:t>
            </a:r>
            <a:r>
              <a:rPr lang="en-GB" sz="1400" dirty="0" err="1">
                <a:latin typeface="Lucida Sans" pitchFamily="34" charset="0"/>
              </a:rPr>
              <a:t>QNode</a:t>
            </a:r>
            <a:r>
              <a:rPr lang="en-GB" sz="1400" dirty="0">
                <a:latin typeface="Lucida Sans" pitchFamily="34" charset="0"/>
              </a:rPr>
              <a:t> *</a:t>
            </a:r>
            <a:r>
              <a:rPr lang="en-GB" sz="1400" dirty="0" err="1">
                <a:latin typeface="Lucida Sans" pitchFamily="34" charset="0"/>
              </a:rPr>
              <a:t>prev</a:t>
            </a:r>
            <a:r>
              <a:rPr lang="en-GB" sz="1400" dirty="0">
                <a:latin typeface="Lucida Sans" pitchFamily="34" charset="0"/>
              </a:rPr>
              <a:t>;</a:t>
            </a:r>
          </a:p>
          <a:p>
            <a:r>
              <a:rPr lang="en-GB" sz="1400" dirty="0">
                <a:latin typeface="Lucida Sans" pitchFamily="34" charset="0"/>
              </a:rPr>
              <a:t>  </a:t>
            </a:r>
            <a:r>
              <a:rPr lang="en-GB" sz="1400" dirty="0" err="1">
                <a:latin typeface="Lucida Sans" pitchFamily="34" charset="0"/>
              </a:rPr>
              <a:t>qn</a:t>
            </a:r>
            <a:r>
              <a:rPr lang="en-GB" sz="1400" dirty="0">
                <a:latin typeface="Lucida Sans" pitchFamily="34" charset="0"/>
              </a:rPr>
              <a:t>-&gt;flag = false;</a:t>
            </a:r>
            <a:br>
              <a:rPr lang="en-GB" sz="1400" dirty="0">
                <a:latin typeface="Lucida Sans" pitchFamily="34" charset="0"/>
              </a:rPr>
            </a:br>
            <a:r>
              <a:rPr lang="en-GB" sz="1400" dirty="0">
                <a:latin typeface="Lucida Sans" pitchFamily="34" charset="0"/>
              </a:rPr>
              <a:t>  </a:t>
            </a:r>
            <a:r>
              <a:rPr lang="en-GB" sz="1400" dirty="0" err="1">
                <a:latin typeface="Lucida Sans" pitchFamily="34" charset="0"/>
              </a:rPr>
              <a:t>qn</a:t>
            </a:r>
            <a:r>
              <a:rPr lang="en-GB" sz="1400" dirty="0">
                <a:latin typeface="Lucida Sans" pitchFamily="34" charset="0"/>
              </a:rPr>
              <a:t>-&gt;next = NULL;</a:t>
            </a:r>
          </a:p>
          <a:p>
            <a:r>
              <a:rPr lang="en-GB" sz="1400" dirty="0">
                <a:latin typeface="Lucida Sans" pitchFamily="34" charset="0"/>
              </a:rPr>
              <a:t>  while (true) {</a:t>
            </a:r>
          </a:p>
          <a:p>
            <a:r>
              <a:rPr lang="en-GB" sz="1400" dirty="0">
                <a:latin typeface="Lucida Sans" pitchFamily="34" charset="0"/>
              </a:rPr>
              <a:t>     </a:t>
            </a:r>
            <a:r>
              <a:rPr lang="en-GB" sz="1400" dirty="0" err="1">
                <a:latin typeface="Lucida Sans" pitchFamily="34" charset="0"/>
              </a:rPr>
              <a:t>prev</a:t>
            </a:r>
            <a:r>
              <a:rPr lang="en-GB" sz="1400" dirty="0">
                <a:latin typeface="Lucida Sans" pitchFamily="34" charset="0"/>
              </a:rPr>
              <a:t> = lock-&gt;tail</a:t>
            </a:r>
            <a:r>
              <a:rPr lang="en-GB" sz="1400" dirty="0" smtClean="0">
                <a:latin typeface="Lucida Sans" pitchFamily="34" charset="0"/>
              </a:rPr>
              <a:t>;</a:t>
            </a:r>
          </a:p>
          <a:p>
            <a:r>
              <a:rPr lang="en-GB" sz="1400" dirty="0" smtClean="0">
                <a:latin typeface="Lucida Sans" pitchFamily="34" charset="0"/>
              </a:rPr>
              <a:t>     /* Label 1 */</a:t>
            </a:r>
            <a:endParaRPr lang="en-GB" sz="1400" dirty="0">
              <a:latin typeface="Lucida Sans" pitchFamily="34" charset="0"/>
            </a:endParaRPr>
          </a:p>
          <a:p>
            <a:r>
              <a:rPr lang="en-GB" sz="1400" dirty="0" smtClean="0">
                <a:latin typeface="Lucida Sans" pitchFamily="34" charset="0"/>
              </a:rPr>
              <a:t>     if </a:t>
            </a:r>
            <a:r>
              <a:rPr lang="en-GB" sz="1400" dirty="0">
                <a:latin typeface="Lucida Sans" pitchFamily="34" charset="0"/>
              </a:rPr>
              <a:t>(CAS(&amp;lock-&gt;tail, </a:t>
            </a:r>
            <a:r>
              <a:rPr lang="en-GB" sz="1400" dirty="0" err="1">
                <a:latin typeface="Lucida Sans" pitchFamily="34" charset="0"/>
              </a:rPr>
              <a:t>prev</a:t>
            </a:r>
            <a:r>
              <a:rPr lang="en-GB" sz="1400" dirty="0">
                <a:latin typeface="Lucida Sans" pitchFamily="34" charset="0"/>
              </a:rPr>
              <a:t>, </a:t>
            </a:r>
            <a:r>
              <a:rPr lang="en-GB" sz="1400" dirty="0" err="1">
                <a:latin typeface="Lucida Sans" pitchFamily="34" charset="0"/>
              </a:rPr>
              <a:t>qn</a:t>
            </a:r>
            <a:r>
              <a:rPr lang="en-GB" sz="1400" dirty="0">
                <a:latin typeface="Lucida Sans" pitchFamily="34" charset="0"/>
              </a:rPr>
              <a:t>)) break;</a:t>
            </a:r>
          </a:p>
          <a:p>
            <a:r>
              <a:rPr lang="en-GB" sz="1400" dirty="0">
                <a:latin typeface="Lucida Sans" pitchFamily="34" charset="0"/>
              </a:rPr>
              <a:t>  }</a:t>
            </a:r>
          </a:p>
          <a:p>
            <a:r>
              <a:rPr lang="en-GB" sz="1400" dirty="0">
                <a:latin typeface="Lucida Sans" pitchFamily="34" charset="0"/>
              </a:rPr>
              <a:t>  if (</a:t>
            </a:r>
            <a:r>
              <a:rPr lang="en-GB" sz="1400" dirty="0" err="1">
                <a:latin typeface="Lucida Sans" pitchFamily="34" charset="0"/>
              </a:rPr>
              <a:t>prev</a:t>
            </a:r>
            <a:r>
              <a:rPr lang="en-GB" sz="1400" dirty="0">
                <a:latin typeface="Lucida Sans" pitchFamily="34" charset="0"/>
              </a:rPr>
              <a:t> != NULL) {</a:t>
            </a:r>
          </a:p>
          <a:p>
            <a:r>
              <a:rPr lang="en-GB" sz="1400" dirty="0">
                <a:latin typeface="Lucida Sans" pitchFamily="34" charset="0"/>
              </a:rPr>
              <a:t>    </a:t>
            </a:r>
            <a:r>
              <a:rPr lang="en-GB" sz="1400" dirty="0" err="1">
                <a:latin typeface="Lucida Sans" pitchFamily="34" charset="0"/>
              </a:rPr>
              <a:t>prev</a:t>
            </a:r>
            <a:r>
              <a:rPr lang="en-GB" sz="1400" dirty="0">
                <a:latin typeface="Lucida Sans" pitchFamily="34" charset="0"/>
              </a:rPr>
              <a:t>-&gt;next = </a:t>
            </a:r>
            <a:r>
              <a:rPr lang="en-GB" sz="1400" dirty="0" err="1">
                <a:latin typeface="Lucida Sans" pitchFamily="34" charset="0"/>
              </a:rPr>
              <a:t>qn</a:t>
            </a:r>
            <a:r>
              <a:rPr lang="en-GB" sz="1400" dirty="0" smtClean="0">
                <a:latin typeface="Lucida Sans" pitchFamily="34" charset="0"/>
              </a:rPr>
              <a:t>; /* Label 2 */</a:t>
            </a:r>
          </a:p>
          <a:p>
            <a:r>
              <a:rPr lang="en-GB" sz="1400" dirty="0" smtClean="0">
                <a:latin typeface="Lucida Sans" pitchFamily="34" charset="0"/>
              </a:rPr>
              <a:t>    while (!</a:t>
            </a:r>
            <a:r>
              <a:rPr lang="en-GB" sz="1400" dirty="0" err="1" smtClean="0">
                <a:latin typeface="Lucida Sans" pitchFamily="34" charset="0"/>
              </a:rPr>
              <a:t>qn</a:t>
            </a:r>
            <a:r>
              <a:rPr lang="en-GB" sz="1400" dirty="0" smtClean="0">
                <a:latin typeface="Lucida Sans" pitchFamily="34" charset="0"/>
              </a:rPr>
              <a:t>-&gt;flag) { } // Spin</a:t>
            </a:r>
          </a:p>
          <a:p>
            <a:r>
              <a:rPr lang="en-GB" sz="1400" dirty="0" smtClean="0">
                <a:latin typeface="Lucida Sans" pitchFamily="34" charset="0"/>
              </a:rPr>
              <a:t>} </a:t>
            </a:r>
            <a:r>
              <a:rPr lang="en-GB" sz="1400" dirty="0">
                <a:latin typeface="Lucida Sans" pitchFamily="34" charset="0"/>
              </a:rPr>
              <a:t>}</a:t>
            </a:r>
          </a:p>
        </p:txBody>
      </p:sp>
      <p:sp>
        <p:nvSpPr>
          <p:cNvPr id="25" name="Rectangular Callout 24"/>
          <p:cNvSpPr/>
          <p:nvPr/>
        </p:nvSpPr>
        <p:spPr>
          <a:xfrm>
            <a:off x="2997180" y="3362022"/>
            <a:ext cx="1455245" cy="499585"/>
          </a:xfrm>
          <a:prstGeom prst="wedgeRectCallout">
            <a:avLst>
              <a:gd name="adj1" fmla="val -60088"/>
              <a:gd name="adj2" fmla="val 8054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Find previous tail node</a:t>
            </a:r>
            <a:endParaRPr lang="en-GB" dirty="0"/>
          </a:p>
        </p:txBody>
      </p:sp>
      <p:sp>
        <p:nvSpPr>
          <p:cNvPr id="26" name="Rectangular Callout 25"/>
          <p:cNvSpPr/>
          <p:nvPr/>
        </p:nvSpPr>
        <p:spPr>
          <a:xfrm>
            <a:off x="4380426" y="4294481"/>
            <a:ext cx="2033253" cy="889992"/>
          </a:xfrm>
          <a:prstGeom prst="wedgeRectCallout">
            <a:avLst>
              <a:gd name="adj1" fmla="val -75003"/>
              <a:gd name="adj2" fmla="val 67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Atomically replace “</a:t>
            </a:r>
            <a:r>
              <a:rPr lang="en-GB" dirty="0" err="1" smtClean="0"/>
              <a:t>prev</a:t>
            </a:r>
            <a:r>
              <a:rPr lang="en-GB" dirty="0" smtClean="0"/>
              <a:t>” with “</a:t>
            </a:r>
            <a:r>
              <a:rPr lang="en-GB" dirty="0" err="1" smtClean="0"/>
              <a:t>qn</a:t>
            </a:r>
            <a:r>
              <a:rPr lang="en-GB" dirty="0" smtClean="0"/>
              <a:t>” in the lock itself</a:t>
            </a:r>
            <a:endParaRPr lang="en-GB" dirty="0"/>
          </a:p>
        </p:txBody>
      </p:sp>
      <p:sp>
        <p:nvSpPr>
          <p:cNvPr id="27" name="Rectangular Callout 26"/>
          <p:cNvSpPr/>
          <p:nvPr/>
        </p:nvSpPr>
        <p:spPr>
          <a:xfrm>
            <a:off x="3541698" y="5486418"/>
            <a:ext cx="1839302" cy="499585"/>
          </a:xfrm>
          <a:prstGeom prst="wedgeRectCallout">
            <a:avLst>
              <a:gd name="adj1" fmla="val -68053"/>
              <a:gd name="adj2" fmla="val -9733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Add link within the queue</a:t>
            </a:r>
            <a:endParaRPr lang="en-GB" dirty="0"/>
          </a:p>
        </p:txBody>
      </p:sp>
      <p:sp>
        <p:nvSpPr>
          <p:cNvPr id="18"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21"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34</a:t>
            </a:fld>
            <a:endParaRPr lang="en-GB" dirty="0"/>
          </a:p>
        </p:txBody>
      </p:sp>
    </p:spTree>
    <p:extLst>
      <p:ext uri="{BB962C8B-B14F-4D97-AF65-F5344CB8AC3E}">
        <p14:creationId xmlns:p14="http://schemas.microsoft.com/office/powerpoint/2010/main" val="3314587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MCS lock release</a:t>
            </a:r>
            <a:endParaRPr lang="en-GB" dirty="0"/>
          </a:p>
        </p:txBody>
      </p:sp>
      <p:sp>
        <p:nvSpPr>
          <p:cNvPr id="5" name="Rectangle 4"/>
          <p:cNvSpPr/>
          <p:nvPr/>
        </p:nvSpPr>
        <p:spPr>
          <a:xfrm>
            <a:off x="2414026" y="1421915"/>
            <a:ext cx="1063277" cy="54283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dirty="0"/>
          </a:p>
        </p:txBody>
      </p:sp>
      <p:sp>
        <p:nvSpPr>
          <p:cNvPr id="6" name="TextBox 5"/>
          <p:cNvSpPr txBox="1"/>
          <p:nvPr/>
        </p:nvSpPr>
        <p:spPr>
          <a:xfrm>
            <a:off x="1790137" y="1419992"/>
            <a:ext cx="623889" cy="369332"/>
          </a:xfrm>
          <a:prstGeom prst="rect">
            <a:avLst/>
          </a:prstGeom>
          <a:noFill/>
        </p:spPr>
        <p:txBody>
          <a:bodyPr wrap="none" rtlCol="0">
            <a:spAutoFit/>
          </a:bodyPr>
          <a:lstStyle/>
          <a:p>
            <a:r>
              <a:rPr lang="en-GB" dirty="0" smtClean="0"/>
              <a:t>lock:</a:t>
            </a:r>
            <a:endParaRPr lang="en-GB" dirty="0"/>
          </a:p>
        </p:txBody>
      </p:sp>
      <p:grpSp>
        <p:nvGrpSpPr>
          <p:cNvPr id="7" name="Group 6"/>
          <p:cNvGrpSpPr/>
          <p:nvPr/>
        </p:nvGrpSpPr>
        <p:grpSpPr>
          <a:xfrm>
            <a:off x="6159632" y="2692504"/>
            <a:ext cx="1446726" cy="542835"/>
            <a:chOff x="5438408" y="3290647"/>
            <a:chExt cx="1446726" cy="542835"/>
          </a:xfrm>
        </p:grpSpPr>
        <p:sp>
          <p:nvSpPr>
            <p:cNvPr id="8" name="Rectangle 7"/>
            <p:cNvSpPr/>
            <p:nvPr/>
          </p:nvSpPr>
          <p:spPr>
            <a:xfrm>
              <a:off x="5438408" y="3290647"/>
              <a:ext cx="723363" cy="54283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1400" dirty="0" smtClean="0"/>
                <a:t>FALSE</a:t>
              </a:r>
              <a:endParaRPr lang="en-GB" sz="1400" dirty="0"/>
            </a:p>
          </p:txBody>
        </p:sp>
        <p:sp>
          <p:nvSpPr>
            <p:cNvPr id="9" name="Rectangle 8"/>
            <p:cNvSpPr/>
            <p:nvPr/>
          </p:nvSpPr>
          <p:spPr>
            <a:xfrm>
              <a:off x="6161771" y="3290647"/>
              <a:ext cx="723363" cy="54283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dirty="0"/>
            </a:p>
          </p:txBody>
        </p:sp>
      </p:grpSp>
      <p:cxnSp>
        <p:nvCxnSpPr>
          <p:cNvPr id="19" name="Elbow Connector 18"/>
          <p:cNvCxnSpPr>
            <a:endCxn id="9" idx="0"/>
          </p:cNvCxnSpPr>
          <p:nvPr/>
        </p:nvCxnSpPr>
        <p:spPr>
          <a:xfrm>
            <a:off x="2997180" y="1693332"/>
            <a:ext cx="4247497" cy="999172"/>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0" name="Rounded Rectangle 19"/>
          <p:cNvSpPr/>
          <p:nvPr/>
        </p:nvSpPr>
        <p:spPr>
          <a:xfrm>
            <a:off x="609600" y="3883706"/>
            <a:ext cx="4859405" cy="224092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sz="1400" dirty="0">
                <a:latin typeface="Lucida Sans" pitchFamily="34" charset="0"/>
              </a:rPr>
              <a:t>void </a:t>
            </a:r>
            <a:r>
              <a:rPr lang="en-GB" sz="1400" dirty="0" err="1">
                <a:latin typeface="Lucida Sans" pitchFamily="34" charset="0"/>
              </a:rPr>
              <a:t>releaseMCS</a:t>
            </a:r>
            <a:r>
              <a:rPr lang="en-GB" sz="1400" dirty="0">
                <a:latin typeface="Lucida Sans" pitchFamily="34" charset="0"/>
              </a:rPr>
              <a:t>(</a:t>
            </a:r>
            <a:r>
              <a:rPr lang="en-GB" sz="1400" dirty="0" err="1">
                <a:latin typeface="Lucida Sans" pitchFamily="34" charset="0"/>
              </a:rPr>
              <a:t>mcs</a:t>
            </a:r>
            <a:r>
              <a:rPr lang="en-GB" sz="1400" dirty="0">
                <a:latin typeface="Lucida Sans" pitchFamily="34" charset="0"/>
              </a:rPr>
              <a:t> *lock, </a:t>
            </a:r>
            <a:r>
              <a:rPr lang="en-GB" sz="1400" dirty="0" err="1">
                <a:latin typeface="Lucida Sans" pitchFamily="34" charset="0"/>
              </a:rPr>
              <a:t>QNode</a:t>
            </a:r>
            <a:r>
              <a:rPr lang="en-GB" sz="1400" dirty="0">
                <a:latin typeface="Lucida Sans" pitchFamily="34" charset="0"/>
              </a:rPr>
              <a:t> *</a:t>
            </a:r>
            <a:r>
              <a:rPr lang="en-GB" sz="1400" dirty="0" err="1">
                <a:latin typeface="Lucida Sans" pitchFamily="34" charset="0"/>
              </a:rPr>
              <a:t>qn</a:t>
            </a:r>
            <a:r>
              <a:rPr lang="en-GB" sz="1400" dirty="0">
                <a:latin typeface="Lucida Sans" pitchFamily="34" charset="0"/>
              </a:rPr>
              <a:t>) {</a:t>
            </a:r>
          </a:p>
          <a:p>
            <a:r>
              <a:rPr lang="en-GB" sz="1400" dirty="0">
                <a:latin typeface="Lucida Sans" pitchFamily="34" charset="0"/>
              </a:rPr>
              <a:t>  if (lock-&gt;tail = </a:t>
            </a:r>
            <a:r>
              <a:rPr lang="en-GB" sz="1400" dirty="0" err="1">
                <a:latin typeface="Lucida Sans" pitchFamily="34" charset="0"/>
              </a:rPr>
              <a:t>qn</a:t>
            </a:r>
            <a:r>
              <a:rPr lang="en-GB" sz="1400" dirty="0">
                <a:latin typeface="Lucida Sans" pitchFamily="34" charset="0"/>
              </a:rPr>
              <a:t>) {</a:t>
            </a:r>
          </a:p>
          <a:p>
            <a:r>
              <a:rPr lang="en-GB" sz="1400" dirty="0">
                <a:latin typeface="Lucida Sans" pitchFamily="34" charset="0"/>
              </a:rPr>
              <a:t>     if (CAS(&amp;lock-&gt;tail, </a:t>
            </a:r>
            <a:r>
              <a:rPr lang="en-GB" sz="1400" dirty="0" err="1">
                <a:latin typeface="Lucida Sans" pitchFamily="34" charset="0"/>
              </a:rPr>
              <a:t>qn</a:t>
            </a:r>
            <a:r>
              <a:rPr lang="en-GB" sz="1400" dirty="0">
                <a:latin typeface="Lucida Sans" pitchFamily="34" charset="0"/>
              </a:rPr>
              <a:t>, NULL)) return;</a:t>
            </a:r>
          </a:p>
          <a:p>
            <a:r>
              <a:rPr lang="en-GB" sz="1400" dirty="0">
                <a:latin typeface="Lucida Sans" pitchFamily="34" charset="0"/>
              </a:rPr>
              <a:t>  }</a:t>
            </a:r>
          </a:p>
          <a:p>
            <a:r>
              <a:rPr lang="en-GB" sz="1400" dirty="0">
                <a:latin typeface="Lucida Sans" pitchFamily="34" charset="0"/>
              </a:rPr>
              <a:t>  while (</a:t>
            </a:r>
            <a:r>
              <a:rPr lang="en-GB" sz="1400" dirty="0" err="1">
                <a:latin typeface="Lucida Sans" pitchFamily="34" charset="0"/>
              </a:rPr>
              <a:t>qn</a:t>
            </a:r>
            <a:r>
              <a:rPr lang="en-GB" sz="1400" dirty="0">
                <a:latin typeface="Lucida Sans" pitchFamily="34" charset="0"/>
              </a:rPr>
              <a:t>-&gt;next </a:t>
            </a:r>
            <a:r>
              <a:rPr lang="en-GB" sz="1400" dirty="0" smtClean="0">
                <a:latin typeface="Lucida Sans" pitchFamily="34" charset="0"/>
              </a:rPr>
              <a:t>== </a:t>
            </a:r>
            <a:r>
              <a:rPr lang="en-GB" sz="1400" dirty="0">
                <a:latin typeface="Lucida Sans" pitchFamily="34" charset="0"/>
              </a:rPr>
              <a:t>NULL) { }</a:t>
            </a:r>
          </a:p>
          <a:p>
            <a:r>
              <a:rPr lang="en-GB" sz="1400" dirty="0">
                <a:latin typeface="Lucida Sans" pitchFamily="34" charset="0"/>
              </a:rPr>
              <a:t>  </a:t>
            </a:r>
            <a:r>
              <a:rPr lang="en-GB" sz="1400" dirty="0" err="1">
                <a:latin typeface="Lucida Sans" pitchFamily="34" charset="0"/>
              </a:rPr>
              <a:t>qn</a:t>
            </a:r>
            <a:r>
              <a:rPr lang="en-GB" sz="1400" dirty="0">
                <a:latin typeface="Lucida Sans" pitchFamily="34" charset="0"/>
              </a:rPr>
              <a:t>-&gt;next-&gt;flag = TRUE;</a:t>
            </a:r>
          </a:p>
          <a:p>
            <a:r>
              <a:rPr lang="en-GB" sz="1400" dirty="0">
                <a:latin typeface="Lucida Sans" pitchFamily="34" charset="0"/>
              </a:rPr>
              <a:t>}</a:t>
            </a:r>
          </a:p>
        </p:txBody>
      </p:sp>
      <p:grpSp>
        <p:nvGrpSpPr>
          <p:cNvPr id="21" name="Group 20"/>
          <p:cNvGrpSpPr/>
          <p:nvPr/>
        </p:nvGrpSpPr>
        <p:grpSpPr>
          <a:xfrm>
            <a:off x="4199897" y="2692503"/>
            <a:ext cx="1446726" cy="542835"/>
            <a:chOff x="5438408" y="3290647"/>
            <a:chExt cx="1446726" cy="542835"/>
          </a:xfrm>
        </p:grpSpPr>
        <p:sp>
          <p:nvSpPr>
            <p:cNvPr id="22" name="Rectangle 21"/>
            <p:cNvSpPr/>
            <p:nvPr/>
          </p:nvSpPr>
          <p:spPr>
            <a:xfrm>
              <a:off x="5438408" y="3290647"/>
              <a:ext cx="723363" cy="54283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1400" dirty="0" smtClean="0"/>
                <a:t>TRUE</a:t>
              </a:r>
              <a:endParaRPr lang="en-GB" sz="1400" dirty="0"/>
            </a:p>
          </p:txBody>
        </p:sp>
        <p:sp>
          <p:nvSpPr>
            <p:cNvPr id="23" name="Rectangle 22"/>
            <p:cNvSpPr/>
            <p:nvPr/>
          </p:nvSpPr>
          <p:spPr>
            <a:xfrm>
              <a:off x="6161771" y="3290647"/>
              <a:ext cx="723363" cy="54283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dirty="0"/>
            </a:p>
          </p:txBody>
        </p:sp>
      </p:grpSp>
      <p:sp>
        <p:nvSpPr>
          <p:cNvPr id="32" name="TextBox 31"/>
          <p:cNvSpPr txBox="1"/>
          <p:nvPr/>
        </p:nvSpPr>
        <p:spPr>
          <a:xfrm>
            <a:off x="3676164" y="2648833"/>
            <a:ext cx="490840" cy="369332"/>
          </a:xfrm>
          <a:prstGeom prst="rect">
            <a:avLst/>
          </a:prstGeom>
          <a:noFill/>
        </p:spPr>
        <p:txBody>
          <a:bodyPr wrap="none" rtlCol="0">
            <a:spAutoFit/>
          </a:bodyPr>
          <a:lstStyle/>
          <a:p>
            <a:r>
              <a:rPr lang="en-GB" dirty="0" err="1" smtClean="0"/>
              <a:t>qn</a:t>
            </a:r>
            <a:r>
              <a:rPr lang="en-GB" dirty="0"/>
              <a:t>:</a:t>
            </a:r>
          </a:p>
        </p:txBody>
      </p:sp>
      <p:sp>
        <p:nvSpPr>
          <p:cNvPr id="34" name="Rectangular Callout 33"/>
          <p:cNvSpPr/>
          <p:nvPr/>
        </p:nvSpPr>
        <p:spPr>
          <a:xfrm>
            <a:off x="4897390" y="3690523"/>
            <a:ext cx="2211748" cy="900171"/>
          </a:xfrm>
          <a:prstGeom prst="wedgeRectCallout">
            <a:avLst>
              <a:gd name="adj1" fmla="val -60670"/>
              <a:gd name="adj2" fmla="val 7339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If we were at the tail then remove us</a:t>
            </a:r>
            <a:endParaRPr lang="en-GB" dirty="0"/>
          </a:p>
        </p:txBody>
      </p:sp>
      <p:sp>
        <p:nvSpPr>
          <p:cNvPr id="35" name="Rectangular Callout 34"/>
          <p:cNvSpPr/>
          <p:nvPr/>
        </p:nvSpPr>
        <p:spPr>
          <a:xfrm>
            <a:off x="4360476" y="5004168"/>
            <a:ext cx="2544890" cy="900171"/>
          </a:xfrm>
          <a:prstGeom prst="wedgeRectCallout">
            <a:avLst>
              <a:gd name="adj1" fmla="val -82215"/>
              <a:gd name="adj2" fmla="val -815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Wait for next lock holder to announce themselves; signal them</a:t>
            </a:r>
            <a:endParaRPr lang="en-GB" dirty="0"/>
          </a:p>
        </p:txBody>
      </p:sp>
      <p:sp>
        <p:nvSpPr>
          <p:cNvPr id="24"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26"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35</a:t>
            </a:fld>
            <a:endParaRPr lang="en-GB" dirty="0"/>
          </a:p>
        </p:txBody>
      </p:sp>
    </p:spTree>
    <p:extLst>
      <p:ext uri="{BB962C8B-B14F-4D97-AF65-F5344CB8AC3E}">
        <p14:creationId xmlns:p14="http://schemas.microsoft.com/office/powerpoint/2010/main" val="20430219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Hierarchical locks</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Hierarchical locks</a:t>
            </a:r>
            <a:endParaRPr lang="en-GB" dirty="0"/>
          </a:p>
        </p:txBody>
      </p:sp>
      <p:grpSp>
        <p:nvGrpSpPr>
          <p:cNvPr id="3" name="Group 23"/>
          <p:cNvGrpSpPr/>
          <p:nvPr/>
        </p:nvGrpSpPr>
        <p:grpSpPr>
          <a:xfrm>
            <a:off x="975360" y="1676410"/>
            <a:ext cx="6780368" cy="4106426"/>
            <a:chOff x="904240" y="2184400"/>
            <a:chExt cx="6780368" cy="4106426"/>
          </a:xfrm>
        </p:grpSpPr>
        <p:sp>
          <p:nvSpPr>
            <p:cNvPr id="4" name="Rectangle 3"/>
            <p:cNvSpPr/>
            <p:nvPr/>
          </p:nvSpPr>
          <p:spPr>
            <a:xfrm>
              <a:off x="14630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1</a:t>
              </a:r>
              <a:endParaRPr lang="en-GB" dirty="0"/>
            </a:p>
          </p:txBody>
        </p:sp>
        <p:sp>
          <p:nvSpPr>
            <p:cNvPr id="5" name="Rectangle 4"/>
            <p:cNvSpPr/>
            <p:nvPr/>
          </p:nvSpPr>
          <p:spPr>
            <a:xfrm>
              <a:off x="25501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2</a:t>
              </a:r>
              <a:endParaRPr lang="en-GB" dirty="0"/>
            </a:p>
          </p:txBody>
        </p:sp>
        <p:sp>
          <p:nvSpPr>
            <p:cNvPr id="6" name="Rectangle 5"/>
            <p:cNvSpPr/>
            <p:nvPr/>
          </p:nvSpPr>
          <p:spPr>
            <a:xfrm>
              <a:off x="14630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3</a:t>
              </a:r>
              <a:endParaRPr lang="en-GB" dirty="0"/>
            </a:p>
          </p:txBody>
        </p:sp>
        <p:sp>
          <p:nvSpPr>
            <p:cNvPr id="7" name="Rectangle 6"/>
            <p:cNvSpPr/>
            <p:nvPr/>
          </p:nvSpPr>
          <p:spPr>
            <a:xfrm>
              <a:off x="25501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4</a:t>
              </a:r>
              <a:endParaRPr lang="en-GB" dirty="0"/>
            </a:p>
          </p:txBody>
        </p:sp>
        <p:sp>
          <p:nvSpPr>
            <p:cNvPr id="8" name="Rectangle 7"/>
            <p:cNvSpPr/>
            <p:nvPr/>
          </p:nvSpPr>
          <p:spPr>
            <a:xfrm>
              <a:off x="14630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sp>
          <p:nvSpPr>
            <p:cNvPr id="9" name="Rectangle 8"/>
            <p:cNvSpPr/>
            <p:nvPr/>
          </p:nvSpPr>
          <p:spPr>
            <a:xfrm>
              <a:off x="45618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5</a:t>
              </a:r>
              <a:endParaRPr lang="en-GB" dirty="0"/>
            </a:p>
          </p:txBody>
        </p:sp>
        <p:sp>
          <p:nvSpPr>
            <p:cNvPr id="10" name="Rectangle 9"/>
            <p:cNvSpPr/>
            <p:nvPr/>
          </p:nvSpPr>
          <p:spPr>
            <a:xfrm>
              <a:off x="56489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6</a:t>
              </a:r>
              <a:endParaRPr lang="en-GB" dirty="0"/>
            </a:p>
          </p:txBody>
        </p:sp>
        <p:sp>
          <p:nvSpPr>
            <p:cNvPr id="11" name="Rectangle 10"/>
            <p:cNvSpPr/>
            <p:nvPr/>
          </p:nvSpPr>
          <p:spPr>
            <a:xfrm>
              <a:off x="45618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7</a:t>
              </a:r>
              <a:endParaRPr lang="en-GB" dirty="0"/>
            </a:p>
          </p:txBody>
        </p:sp>
        <p:sp>
          <p:nvSpPr>
            <p:cNvPr id="12" name="Rectangle 11"/>
            <p:cNvSpPr/>
            <p:nvPr/>
          </p:nvSpPr>
          <p:spPr>
            <a:xfrm>
              <a:off x="56489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8</a:t>
              </a:r>
              <a:endParaRPr lang="en-GB" dirty="0"/>
            </a:p>
          </p:txBody>
        </p:sp>
        <p:sp>
          <p:nvSpPr>
            <p:cNvPr id="13" name="Rectangle 12"/>
            <p:cNvSpPr/>
            <p:nvPr/>
          </p:nvSpPr>
          <p:spPr>
            <a:xfrm>
              <a:off x="45618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cxnSp>
          <p:nvCxnSpPr>
            <p:cNvPr id="15" name="Straight Connector 14"/>
            <p:cNvCxnSpPr/>
            <p:nvPr/>
          </p:nvCxnSpPr>
          <p:spPr>
            <a:xfrm>
              <a:off x="904240" y="5222240"/>
              <a:ext cx="64516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7" name="Straight Connector 16"/>
            <p:cNvCxnSpPr>
              <a:stCxn id="8" idx="2"/>
            </p:cNvCxnSpPr>
            <p:nvPr/>
          </p:nvCxnSpPr>
          <p:spPr>
            <a:xfrm>
              <a:off x="2453640" y="4704080"/>
              <a:ext cx="0" cy="518160"/>
            </a:xfrm>
            <a:prstGeom prst="line">
              <a:avLst/>
            </a:prstGeom>
          </p:spPr>
          <p:style>
            <a:lnRef idx="1">
              <a:schemeClr val="accent2"/>
            </a:lnRef>
            <a:fillRef idx="0">
              <a:schemeClr val="accent2"/>
            </a:fillRef>
            <a:effectRef idx="0">
              <a:schemeClr val="accent2"/>
            </a:effectRef>
            <a:fontRef idx="minor">
              <a:schemeClr val="tx1"/>
            </a:fontRef>
          </p:style>
        </p:cxnSp>
        <p:cxnSp>
          <p:nvCxnSpPr>
            <p:cNvPr id="19" name="Straight Connector 18"/>
            <p:cNvCxnSpPr>
              <a:stCxn id="13" idx="2"/>
            </p:cNvCxnSpPr>
            <p:nvPr/>
          </p:nvCxnSpPr>
          <p:spPr>
            <a:xfrm>
              <a:off x="5552440" y="4704080"/>
              <a:ext cx="0" cy="518160"/>
            </a:xfrm>
            <a:prstGeom prst="line">
              <a:avLst/>
            </a:prstGeom>
          </p:spPr>
          <p:style>
            <a:lnRef idx="1">
              <a:schemeClr val="accent2"/>
            </a:lnRef>
            <a:fillRef idx="0">
              <a:schemeClr val="accent2"/>
            </a:fillRef>
            <a:effectRef idx="0">
              <a:schemeClr val="accent2"/>
            </a:effectRef>
            <a:fontRef idx="minor">
              <a:schemeClr val="tx1"/>
            </a:fontRef>
          </p:style>
        </p:cxnSp>
        <p:sp>
          <p:nvSpPr>
            <p:cNvPr id="20" name="TextBox 19"/>
            <p:cNvSpPr txBox="1"/>
            <p:nvPr/>
          </p:nvSpPr>
          <p:spPr>
            <a:xfrm>
              <a:off x="6309360" y="5332214"/>
              <a:ext cx="1375248" cy="369332"/>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GB" i="1" dirty="0" smtClean="0"/>
                <a:t>Memory bus</a:t>
              </a:r>
              <a:endParaRPr lang="en-GB" i="1" dirty="0"/>
            </a:p>
          </p:txBody>
        </p:sp>
        <p:sp>
          <p:nvSpPr>
            <p:cNvPr id="22" name="Rectangle 21"/>
            <p:cNvSpPr/>
            <p:nvPr/>
          </p:nvSpPr>
          <p:spPr>
            <a:xfrm>
              <a:off x="2997200" y="5752346"/>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Memory</a:t>
              </a:r>
            </a:p>
          </p:txBody>
        </p:sp>
        <p:cxnSp>
          <p:nvCxnSpPr>
            <p:cNvPr id="23" name="Straight Connector 22"/>
            <p:cNvCxnSpPr/>
            <p:nvPr/>
          </p:nvCxnSpPr>
          <p:spPr>
            <a:xfrm>
              <a:off x="3982720" y="5222240"/>
              <a:ext cx="0" cy="518160"/>
            </a:xfrm>
            <a:prstGeom prst="line">
              <a:avLst/>
            </a:prstGeom>
          </p:spPr>
          <p:style>
            <a:lnRef idx="1">
              <a:schemeClr val="accent2"/>
            </a:lnRef>
            <a:fillRef idx="0">
              <a:schemeClr val="accent2"/>
            </a:fillRef>
            <a:effectRef idx="0">
              <a:schemeClr val="accent2"/>
            </a:effectRef>
            <a:fontRef idx="minor">
              <a:schemeClr val="tx1"/>
            </a:fontRef>
          </p:style>
        </p:cxnSp>
      </p:grpSp>
      <p:sp>
        <p:nvSpPr>
          <p:cNvPr id="25"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Tree>
    <p:extLst>
      <p:ext uri="{BB962C8B-B14F-4D97-AF65-F5344CB8AC3E}">
        <p14:creationId xmlns:p14="http://schemas.microsoft.com/office/powerpoint/2010/main" val="179818254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Hierarchical locks</a:t>
            </a:r>
            <a:endParaRPr lang="en-GB" dirty="0"/>
          </a:p>
        </p:txBody>
      </p:sp>
      <p:grpSp>
        <p:nvGrpSpPr>
          <p:cNvPr id="14" name="Group 23"/>
          <p:cNvGrpSpPr/>
          <p:nvPr/>
        </p:nvGrpSpPr>
        <p:grpSpPr>
          <a:xfrm>
            <a:off x="975360" y="1676410"/>
            <a:ext cx="6780368" cy="4106426"/>
            <a:chOff x="904240" y="2184400"/>
            <a:chExt cx="6780368" cy="4106426"/>
          </a:xfrm>
        </p:grpSpPr>
        <p:sp>
          <p:nvSpPr>
            <p:cNvPr id="4" name="Rectangle 3"/>
            <p:cNvSpPr/>
            <p:nvPr/>
          </p:nvSpPr>
          <p:spPr>
            <a:xfrm>
              <a:off x="14630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1</a:t>
              </a:r>
              <a:endParaRPr lang="en-GB" dirty="0"/>
            </a:p>
          </p:txBody>
        </p:sp>
        <p:sp>
          <p:nvSpPr>
            <p:cNvPr id="5" name="Rectangle 4"/>
            <p:cNvSpPr/>
            <p:nvPr/>
          </p:nvSpPr>
          <p:spPr>
            <a:xfrm>
              <a:off x="25501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2</a:t>
              </a:r>
              <a:endParaRPr lang="en-GB" dirty="0"/>
            </a:p>
          </p:txBody>
        </p:sp>
        <p:sp>
          <p:nvSpPr>
            <p:cNvPr id="6" name="Rectangle 5"/>
            <p:cNvSpPr/>
            <p:nvPr/>
          </p:nvSpPr>
          <p:spPr>
            <a:xfrm>
              <a:off x="14630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3</a:t>
              </a:r>
              <a:endParaRPr lang="en-GB" dirty="0"/>
            </a:p>
          </p:txBody>
        </p:sp>
        <p:sp>
          <p:nvSpPr>
            <p:cNvPr id="7" name="Rectangle 6"/>
            <p:cNvSpPr/>
            <p:nvPr/>
          </p:nvSpPr>
          <p:spPr>
            <a:xfrm>
              <a:off x="25501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4</a:t>
              </a:r>
              <a:endParaRPr lang="en-GB" dirty="0"/>
            </a:p>
          </p:txBody>
        </p:sp>
        <p:sp>
          <p:nvSpPr>
            <p:cNvPr id="8" name="Rectangle 7"/>
            <p:cNvSpPr/>
            <p:nvPr/>
          </p:nvSpPr>
          <p:spPr>
            <a:xfrm>
              <a:off x="14630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sp>
          <p:nvSpPr>
            <p:cNvPr id="9" name="Rectangle 8"/>
            <p:cNvSpPr/>
            <p:nvPr/>
          </p:nvSpPr>
          <p:spPr>
            <a:xfrm>
              <a:off x="45618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5</a:t>
              </a:r>
              <a:endParaRPr lang="en-GB" dirty="0"/>
            </a:p>
          </p:txBody>
        </p:sp>
        <p:sp>
          <p:nvSpPr>
            <p:cNvPr id="10" name="Rectangle 9"/>
            <p:cNvSpPr/>
            <p:nvPr/>
          </p:nvSpPr>
          <p:spPr>
            <a:xfrm>
              <a:off x="56489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6</a:t>
              </a:r>
              <a:endParaRPr lang="en-GB" dirty="0"/>
            </a:p>
          </p:txBody>
        </p:sp>
        <p:sp>
          <p:nvSpPr>
            <p:cNvPr id="11" name="Rectangle 10"/>
            <p:cNvSpPr/>
            <p:nvPr/>
          </p:nvSpPr>
          <p:spPr>
            <a:xfrm>
              <a:off x="45618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7</a:t>
              </a:r>
              <a:endParaRPr lang="en-GB" dirty="0"/>
            </a:p>
          </p:txBody>
        </p:sp>
        <p:sp>
          <p:nvSpPr>
            <p:cNvPr id="12" name="Rectangle 11"/>
            <p:cNvSpPr/>
            <p:nvPr/>
          </p:nvSpPr>
          <p:spPr>
            <a:xfrm>
              <a:off x="56489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8</a:t>
              </a:r>
              <a:endParaRPr lang="en-GB" dirty="0"/>
            </a:p>
          </p:txBody>
        </p:sp>
        <p:sp>
          <p:nvSpPr>
            <p:cNvPr id="13" name="Rectangle 12"/>
            <p:cNvSpPr/>
            <p:nvPr/>
          </p:nvSpPr>
          <p:spPr>
            <a:xfrm>
              <a:off x="45618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cxnSp>
          <p:nvCxnSpPr>
            <p:cNvPr id="15" name="Straight Connector 14"/>
            <p:cNvCxnSpPr/>
            <p:nvPr/>
          </p:nvCxnSpPr>
          <p:spPr>
            <a:xfrm>
              <a:off x="904240" y="5222240"/>
              <a:ext cx="64516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7" name="Straight Connector 16"/>
            <p:cNvCxnSpPr>
              <a:stCxn id="8" idx="2"/>
            </p:cNvCxnSpPr>
            <p:nvPr/>
          </p:nvCxnSpPr>
          <p:spPr>
            <a:xfrm>
              <a:off x="2453640" y="4704080"/>
              <a:ext cx="0" cy="518160"/>
            </a:xfrm>
            <a:prstGeom prst="line">
              <a:avLst/>
            </a:prstGeom>
          </p:spPr>
          <p:style>
            <a:lnRef idx="1">
              <a:schemeClr val="accent2"/>
            </a:lnRef>
            <a:fillRef idx="0">
              <a:schemeClr val="accent2"/>
            </a:fillRef>
            <a:effectRef idx="0">
              <a:schemeClr val="accent2"/>
            </a:effectRef>
            <a:fontRef idx="minor">
              <a:schemeClr val="tx1"/>
            </a:fontRef>
          </p:style>
        </p:cxnSp>
        <p:cxnSp>
          <p:nvCxnSpPr>
            <p:cNvPr id="19" name="Straight Connector 18"/>
            <p:cNvCxnSpPr>
              <a:stCxn id="13" idx="2"/>
            </p:cNvCxnSpPr>
            <p:nvPr/>
          </p:nvCxnSpPr>
          <p:spPr>
            <a:xfrm>
              <a:off x="5552440" y="4704080"/>
              <a:ext cx="0" cy="518160"/>
            </a:xfrm>
            <a:prstGeom prst="line">
              <a:avLst/>
            </a:prstGeom>
          </p:spPr>
          <p:style>
            <a:lnRef idx="1">
              <a:schemeClr val="accent2"/>
            </a:lnRef>
            <a:fillRef idx="0">
              <a:schemeClr val="accent2"/>
            </a:fillRef>
            <a:effectRef idx="0">
              <a:schemeClr val="accent2"/>
            </a:effectRef>
            <a:fontRef idx="minor">
              <a:schemeClr val="tx1"/>
            </a:fontRef>
          </p:style>
        </p:cxnSp>
        <p:sp>
          <p:nvSpPr>
            <p:cNvPr id="20" name="TextBox 19"/>
            <p:cNvSpPr txBox="1"/>
            <p:nvPr/>
          </p:nvSpPr>
          <p:spPr>
            <a:xfrm>
              <a:off x="6309360" y="5332214"/>
              <a:ext cx="1375248" cy="369332"/>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GB" i="1" dirty="0" smtClean="0"/>
                <a:t>Memory bus</a:t>
              </a:r>
              <a:endParaRPr lang="en-GB" i="1" dirty="0"/>
            </a:p>
          </p:txBody>
        </p:sp>
        <p:sp>
          <p:nvSpPr>
            <p:cNvPr id="22" name="Rectangle 21"/>
            <p:cNvSpPr/>
            <p:nvPr/>
          </p:nvSpPr>
          <p:spPr>
            <a:xfrm>
              <a:off x="2997200" y="5752346"/>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Memory</a:t>
              </a:r>
            </a:p>
          </p:txBody>
        </p:sp>
        <p:cxnSp>
          <p:nvCxnSpPr>
            <p:cNvPr id="23" name="Straight Connector 22"/>
            <p:cNvCxnSpPr/>
            <p:nvPr/>
          </p:nvCxnSpPr>
          <p:spPr>
            <a:xfrm>
              <a:off x="3982720" y="5222240"/>
              <a:ext cx="0" cy="518160"/>
            </a:xfrm>
            <a:prstGeom prst="line">
              <a:avLst/>
            </a:prstGeom>
          </p:spPr>
          <p:style>
            <a:lnRef idx="1">
              <a:schemeClr val="accent2"/>
            </a:lnRef>
            <a:fillRef idx="0">
              <a:schemeClr val="accent2"/>
            </a:fillRef>
            <a:effectRef idx="0">
              <a:schemeClr val="accent2"/>
            </a:effectRef>
            <a:fontRef idx="minor">
              <a:schemeClr val="tx1"/>
            </a:fontRef>
          </p:style>
        </p:cxnSp>
      </p:grpSp>
      <p:sp>
        <p:nvSpPr>
          <p:cNvPr id="3" name="Rectangle 2"/>
          <p:cNvSpPr/>
          <p:nvPr/>
        </p:nvSpPr>
        <p:spPr>
          <a:xfrm>
            <a:off x="1788160" y="2153930"/>
            <a:ext cx="640080" cy="36576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21" name="Rectangle 20"/>
          <p:cNvSpPr/>
          <p:nvPr/>
        </p:nvSpPr>
        <p:spPr>
          <a:xfrm>
            <a:off x="4632960" y="2153930"/>
            <a:ext cx="640080" cy="36576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25" name="Rectangle 24"/>
          <p:cNvSpPr/>
          <p:nvPr/>
        </p:nvSpPr>
        <p:spPr>
          <a:xfrm>
            <a:off x="2606040" y="3149610"/>
            <a:ext cx="640080" cy="36576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26" name="Rectangle 25"/>
          <p:cNvSpPr/>
          <p:nvPr/>
        </p:nvSpPr>
        <p:spPr>
          <a:xfrm>
            <a:off x="4632960" y="3149610"/>
            <a:ext cx="640080" cy="36576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cxnSp>
        <p:nvCxnSpPr>
          <p:cNvPr id="16" name="Straight Arrow Connector 15"/>
          <p:cNvCxnSpPr/>
          <p:nvPr/>
        </p:nvCxnSpPr>
        <p:spPr>
          <a:xfrm>
            <a:off x="2108200" y="2336810"/>
            <a:ext cx="2844800" cy="0"/>
          </a:xfrm>
          <a:prstGeom prst="straightConnector1">
            <a:avLst/>
          </a:prstGeom>
          <a:ln w="38100">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3068320" y="2489210"/>
            <a:ext cx="1696720" cy="843280"/>
          </a:xfrm>
          <a:prstGeom prst="straightConnector1">
            <a:avLst/>
          </a:prstGeom>
          <a:ln w="38100">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3185160" y="3332490"/>
            <a:ext cx="1864360" cy="96520"/>
          </a:xfrm>
          <a:prstGeom prst="straightConnector1">
            <a:avLst/>
          </a:prstGeom>
          <a:ln w="38100">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31"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33"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38</a:t>
            </a:fld>
            <a:endParaRPr lang="en-GB" dirty="0"/>
          </a:p>
        </p:txBody>
      </p:sp>
    </p:spTree>
    <p:extLst>
      <p:ext uri="{BB962C8B-B14F-4D97-AF65-F5344CB8AC3E}">
        <p14:creationId xmlns:p14="http://schemas.microsoft.com/office/powerpoint/2010/main" val="286115927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4430332" y="1427195"/>
            <a:ext cx="2408350" cy="3027975"/>
          </a:xfrm>
          <a:prstGeom prst="rect">
            <a:avLst/>
          </a:prstGeom>
          <a:gradFill>
            <a:gsLst>
              <a:gs pos="0">
                <a:schemeClr val="accent1">
                  <a:tint val="25000"/>
                  <a:satMod val="125000"/>
                </a:schemeClr>
              </a:gs>
              <a:gs pos="40000">
                <a:schemeClr val="accent1">
                  <a:tint val="55000"/>
                  <a:satMod val="130000"/>
                  <a:alpha val="75000"/>
                </a:schemeClr>
              </a:gs>
              <a:gs pos="50000">
                <a:schemeClr val="accent1">
                  <a:tint val="59000"/>
                  <a:satMod val="130000"/>
                  <a:alpha val="50000"/>
                </a:schemeClr>
              </a:gs>
              <a:gs pos="65000">
                <a:schemeClr val="accent1">
                  <a:tint val="55000"/>
                  <a:satMod val="130000"/>
                  <a:alpha val="75000"/>
                </a:schemeClr>
              </a:gs>
              <a:gs pos="100000">
                <a:schemeClr val="accent1">
                  <a:tint val="20000"/>
                  <a:satMod val="125000"/>
                  <a:alpha val="5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2" name="Title 1"/>
          <p:cNvSpPr>
            <a:spLocks noGrp="1"/>
          </p:cNvSpPr>
          <p:nvPr>
            <p:ph type="title"/>
          </p:nvPr>
        </p:nvSpPr>
        <p:spPr/>
        <p:txBody>
          <a:bodyPr/>
          <a:lstStyle/>
          <a:p>
            <a:r>
              <a:rPr lang="en-GB" smtClean="0"/>
              <a:t>Hierarchical locks</a:t>
            </a:r>
            <a:endParaRPr lang="en-GB" dirty="0"/>
          </a:p>
        </p:txBody>
      </p:sp>
      <p:grpSp>
        <p:nvGrpSpPr>
          <p:cNvPr id="14" name="Group 23"/>
          <p:cNvGrpSpPr/>
          <p:nvPr/>
        </p:nvGrpSpPr>
        <p:grpSpPr>
          <a:xfrm>
            <a:off x="975360" y="1676410"/>
            <a:ext cx="6780368" cy="4106426"/>
            <a:chOff x="904240" y="2184400"/>
            <a:chExt cx="6780368" cy="4106426"/>
          </a:xfrm>
        </p:grpSpPr>
        <p:sp>
          <p:nvSpPr>
            <p:cNvPr id="4" name="Rectangle 3"/>
            <p:cNvSpPr/>
            <p:nvPr/>
          </p:nvSpPr>
          <p:spPr>
            <a:xfrm>
              <a:off x="14630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1</a:t>
              </a:r>
              <a:endParaRPr lang="en-GB" dirty="0"/>
            </a:p>
          </p:txBody>
        </p:sp>
        <p:sp>
          <p:nvSpPr>
            <p:cNvPr id="5" name="Rectangle 4"/>
            <p:cNvSpPr/>
            <p:nvPr/>
          </p:nvSpPr>
          <p:spPr>
            <a:xfrm>
              <a:off x="25501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2</a:t>
              </a:r>
              <a:endParaRPr lang="en-GB" dirty="0"/>
            </a:p>
          </p:txBody>
        </p:sp>
        <p:sp>
          <p:nvSpPr>
            <p:cNvPr id="6" name="Rectangle 5"/>
            <p:cNvSpPr/>
            <p:nvPr/>
          </p:nvSpPr>
          <p:spPr>
            <a:xfrm>
              <a:off x="14630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3</a:t>
              </a:r>
              <a:endParaRPr lang="en-GB" dirty="0"/>
            </a:p>
          </p:txBody>
        </p:sp>
        <p:sp>
          <p:nvSpPr>
            <p:cNvPr id="7" name="Rectangle 6"/>
            <p:cNvSpPr/>
            <p:nvPr/>
          </p:nvSpPr>
          <p:spPr>
            <a:xfrm>
              <a:off x="25501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4</a:t>
              </a:r>
              <a:endParaRPr lang="en-GB" dirty="0"/>
            </a:p>
          </p:txBody>
        </p:sp>
        <p:sp>
          <p:nvSpPr>
            <p:cNvPr id="8" name="Rectangle 7"/>
            <p:cNvSpPr/>
            <p:nvPr/>
          </p:nvSpPr>
          <p:spPr>
            <a:xfrm>
              <a:off x="14630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sp>
          <p:nvSpPr>
            <p:cNvPr id="9" name="Rectangle 8"/>
            <p:cNvSpPr/>
            <p:nvPr/>
          </p:nvSpPr>
          <p:spPr>
            <a:xfrm>
              <a:off x="45618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5</a:t>
              </a:r>
              <a:endParaRPr lang="en-GB" dirty="0"/>
            </a:p>
          </p:txBody>
        </p:sp>
        <p:sp>
          <p:nvSpPr>
            <p:cNvPr id="10" name="Rectangle 9"/>
            <p:cNvSpPr/>
            <p:nvPr/>
          </p:nvSpPr>
          <p:spPr>
            <a:xfrm>
              <a:off x="56489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6</a:t>
              </a:r>
              <a:endParaRPr lang="en-GB" dirty="0"/>
            </a:p>
          </p:txBody>
        </p:sp>
        <p:sp>
          <p:nvSpPr>
            <p:cNvPr id="11" name="Rectangle 10"/>
            <p:cNvSpPr/>
            <p:nvPr/>
          </p:nvSpPr>
          <p:spPr>
            <a:xfrm>
              <a:off x="45618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7</a:t>
              </a:r>
              <a:endParaRPr lang="en-GB" dirty="0"/>
            </a:p>
          </p:txBody>
        </p:sp>
        <p:sp>
          <p:nvSpPr>
            <p:cNvPr id="12" name="Rectangle 11"/>
            <p:cNvSpPr/>
            <p:nvPr/>
          </p:nvSpPr>
          <p:spPr>
            <a:xfrm>
              <a:off x="56489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8</a:t>
              </a:r>
              <a:endParaRPr lang="en-GB" dirty="0"/>
            </a:p>
          </p:txBody>
        </p:sp>
        <p:sp>
          <p:nvSpPr>
            <p:cNvPr id="13" name="Rectangle 12"/>
            <p:cNvSpPr/>
            <p:nvPr/>
          </p:nvSpPr>
          <p:spPr>
            <a:xfrm>
              <a:off x="45618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cxnSp>
          <p:nvCxnSpPr>
            <p:cNvPr id="15" name="Straight Connector 14"/>
            <p:cNvCxnSpPr/>
            <p:nvPr/>
          </p:nvCxnSpPr>
          <p:spPr>
            <a:xfrm>
              <a:off x="904240" y="5222240"/>
              <a:ext cx="64516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7" name="Straight Connector 16"/>
            <p:cNvCxnSpPr>
              <a:stCxn id="8" idx="2"/>
            </p:cNvCxnSpPr>
            <p:nvPr/>
          </p:nvCxnSpPr>
          <p:spPr>
            <a:xfrm>
              <a:off x="2453640" y="4704080"/>
              <a:ext cx="0" cy="518160"/>
            </a:xfrm>
            <a:prstGeom prst="line">
              <a:avLst/>
            </a:prstGeom>
          </p:spPr>
          <p:style>
            <a:lnRef idx="1">
              <a:schemeClr val="accent2"/>
            </a:lnRef>
            <a:fillRef idx="0">
              <a:schemeClr val="accent2"/>
            </a:fillRef>
            <a:effectRef idx="0">
              <a:schemeClr val="accent2"/>
            </a:effectRef>
            <a:fontRef idx="minor">
              <a:schemeClr val="tx1"/>
            </a:fontRef>
          </p:style>
        </p:cxnSp>
        <p:cxnSp>
          <p:nvCxnSpPr>
            <p:cNvPr id="19" name="Straight Connector 18"/>
            <p:cNvCxnSpPr>
              <a:stCxn id="13" idx="2"/>
            </p:cNvCxnSpPr>
            <p:nvPr/>
          </p:nvCxnSpPr>
          <p:spPr>
            <a:xfrm>
              <a:off x="5552440" y="4704080"/>
              <a:ext cx="0" cy="518160"/>
            </a:xfrm>
            <a:prstGeom prst="line">
              <a:avLst/>
            </a:prstGeom>
          </p:spPr>
          <p:style>
            <a:lnRef idx="1">
              <a:schemeClr val="accent2"/>
            </a:lnRef>
            <a:fillRef idx="0">
              <a:schemeClr val="accent2"/>
            </a:fillRef>
            <a:effectRef idx="0">
              <a:schemeClr val="accent2"/>
            </a:effectRef>
            <a:fontRef idx="minor">
              <a:schemeClr val="tx1"/>
            </a:fontRef>
          </p:style>
        </p:cxnSp>
        <p:sp>
          <p:nvSpPr>
            <p:cNvPr id="20" name="TextBox 19"/>
            <p:cNvSpPr txBox="1"/>
            <p:nvPr/>
          </p:nvSpPr>
          <p:spPr>
            <a:xfrm>
              <a:off x="6309360" y="5332214"/>
              <a:ext cx="1375248" cy="369332"/>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GB" i="1" dirty="0" smtClean="0"/>
                <a:t>Memory bus</a:t>
              </a:r>
              <a:endParaRPr lang="en-GB" i="1" dirty="0"/>
            </a:p>
          </p:txBody>
        </p:sp>
        <p:sp>
          <p:nvSpPr>
            <p:cNvPr id="22" name="Rectangle 21"/>
            <p:cNvSpPr/>
            <p:nvPr/>
          </p:nvSpPr>
          <p:spPr>
            <a:xfrm>
              <a:off x="2997200" y="5752346"/>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Memory</a:t>
              </a:r>
            </a:p>
          </p:txBody>
        </p:sp>
        <p:cxnSp>
          <p:nvCxnSpPr>
            <p:cNvPr id="23" name="Straight Connector 22"/>
            <p:cNvCxnSpPr/>
            <p:nvPr/>
          </p:nvCxnSpPr>
          <p:spPr>
            <a:xfrm>
              <a:off x="3982720" y="5222240"/>
              <a:ext cx="0" cy="518160"/>
            </a:xfrm>
            <a:prstGeom prst="line">
              <a:avLst/>
            </a:prstGeom>
          </p:spPr>
          <p:style>
            <a:lnRef idx="1">
              <a:schemeClr val="accent2"/>
            </a:lnRef>
            <a:fillRef idx="0">
              <a:schemeClr val="accent2"/>
            </a:fillRef>
            <a:effectRef idx="0">
              <a:schemeClr val="accent2"/>
            </a:effectRef>
            <a:fontRef idx="minor">
              <a:schemeClr val="tx1"/>
            </a:fontRef>
          </p:style>
        </p:cxnSp>
      </p:grpSp>
      <p:sp>
        <p:nvSpPr>
          <p:cNvPr id="3" name="Rectangle 2"/>
          <p:cNvSpPr/>
          <p:nvPr/>
        </p:nvSpPr>
        <p:spPr>
          <a:xfrm>
            <a:off x="1788160" y="2153930"/>
            <a:ext cx="640080" cy="36576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21" name="Rectangle 20"/>
          <p:cNvSpPr/>
          <p:nvPr/>
        </p:nvSpPr>
        <p:spPr>
          <a:xfrm>
            <a:off x="4632960" y="2153930"/>
            <a:ext cx="640080" cy="36576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25" name="Rectangle 24"/>
          <p:cNvSpPr/>
          <p:nvPr/>
        </p:nvSpPr>
        <p:spPr>
          <a:xfrm>
            <a:off x="2606040" y="3149610"/>
            <a:ext cx="640080" cy="36576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26" name="Rectangle 25"/>
          <p:cNvSpPr/>
          <p:nvPr/>
        </p:nvSpPr>
        <p:spPr>
          <a:xfrm>
            <a:off x="4632960" y="3149610"/>
            <a:ext cx="640080" cy="36576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cxnSp>
        <p:nvCxnSpPr>
          <p:cNvPr id="16" name="Straight Arrow Connector 15"/>
          <p:cNvCxnSpPr/>
          <p:nvPr/>
        </p:nvCxnSpPr>
        <p:spPr>
          <a:xfrm>
            <a:off x="2108200" y="2336810"/>
            <a:ext cx="817880" cy="1043940"/>
          </a:xfrm>
          <a:prstGeom prst="straightConnector1">
            <a:avLst/>
          </a:prstGeom>
          <a:ln w="38100">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4942840" y="2336810"/>
            <a:ext cx="106680" cy="883920"/>
          </a:xfrm>
          <a:prstGeom prst="straightConnector1">
            <a:avLst/>
          </a:prstGeom>
          <a:ln w="38100">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3185160" y="3332490"/>
            <a:ext cx="1714500" cy="96520"/>
          </a:xfrm>
          <a:prstGeom prst="straightConnector1">
            <a:avLst/>
          </a:prstGeom>
          <a:ln w="38100">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31" name="Rectangular Callout 30"/>
          <p:cNvSpPr/>
          <p:nvPr/>
        </p:nvSpPr>
        <p:spPr>
          <a:xfrm>
            <a:off x="223520" y="2858780"/>
            <a:ext cx="1757680" cy="1158239"/>
          </a:xfrm>
          <a:prstGeom prst="wedgeRectCallout">
            <a:avLst>
              <a:gd name="adj1" fmla="val 45481"/>
              <a:gd name="adj2" fmla="val -7217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Pass lock “nearby” if possible</a:t>
            </a:r>
            <a:endParaRPr lang="en-GB" dirty="0"/>
          </a:p>
        </p:txBody>
      </p:sp>
      <p:sp>
        <p:nvSpPr>
          <p:cNvPr id="33" name="Rectangular Callout 32"/>
          <p:cNvSpPr/>
          <p:nvPr/>
        </p:nvSpPr>
        <p:spPr>
          <a:xfrm>
            <a:off x="7068104" y="1550832"/>
            <a:ext cx="1757680" cy="1158239"/>
          </a:xfrm>
          <a:prstGeom prst="wedgeRectCallout">
            <a:avLst>
              <a:gd name="adj1" fmla="val -53879"/>
              <a:gd name="adj2" fmla="val 7348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Call this a “cluster” of cores</a:t>
            </a:r>
            <a:endParaRPr lang="en-GB" dirty="0"/>
          </a:p>
        </p:txBody>
      </p:sp>
      <p:sp>
        <p:nvSpPr>
          <p:cNvPr id="34"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36"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39</a:t>
            </a:fld>
            <a:endParaRPr lang="en-GB" dirty="0"/>
          </a:p>
        </p:txBody>
      </p:sp>
    </p:spTree>
    <p:extLst>
      <p:ext uri="{BB962C8B-B14F-4D97-AF65-F5344CB8AC3E}">
        <p14:creationId xmlns:p14="http://schemas.microsoft.com/office/powerpoint/2010/main" val="14145894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801898" y="2917370"/>
            <a:ext cx="1956525" cy="9289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smtClean="0"/>
              <a:t>Correctness</a:t>
            </a:r>
            <a:endParaRPr lang="en-US" sz="2400" dirty="0"/>
          </a:p>
        </p:txBody>
      </p:sp>
      <p:sp>
        <p:nvSpPr>
          <p:cNvPr id="29" name="Rectangle 28"/>
          <p:cNvSpPr/>
          <p:nvPr/>
        </p:nvSpPr>
        <p:spPr>
          <a:xfrm>
            <a:off x="3207047" y="1676400"/>
            <a:ext cx="1956525" cy="9289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smtClean="0"/>
              <a:t>Ease to </a:t>
            </a:r>
            <a:br>
              <a:rPr lang="en-US" sz="2400" dirty="0" smtClean="0"/>
            </a:br>
            <a:r>
              <a:rPr lang="en-US" sz="2400" dirty="0" smtClean="0"/>
              <a:t>write</a:t>
            </a:r>
            <a:endParaRPr lang="en-US" sz="2400" dirty="0"/>
          </a:p>
        </p:txBody>
      </p:sp>
      <p:sp>
        <p:nvSpPr>
          <p:cNvPr id="2" name="Title 1"/>
          <p:cNvSpPr>
            <a:spLocks noGrp="1"/>
          </p:cNvSpPr>
          <p:nvPr>
            <p:ph type="title"/>
          </p:nvPr>
        </p:nvSpPr>
        <p:spPr>
          <a:xfrm>
            <a:off x="467543" y="512064"/>
            <a:ext cx="9271367" cy="756696"/>
          </a:xfrm>
        </p:spPr>
        <p:txBody>
          <a:bodyPr/>
          <a:lstStyle/>
          <a:p>
            <a:r>
              <a:rPr lang="en-GB" dirty="0" smtClean="0"/>
              <a:t>D</a:t>
            </a:r>
            <a:r>
              <a:rPr lang="en-GB" dirty="0" smtClean="0"/>
              <a:t>ifferent techniques for different problems</a:t>
            </a:r>
            <a:endParaRPr lang="en-GB"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4</a:t>
            </a:fld>
            <a:endParaRPr lang="en-GB"/>
          </a:p>
        </p:txBody>
      </p:sp>
      <p:sp>
        <p:nvSpPr>
          <p:cNvPr id="30" name="Rectangle 29"/>
          <p:cNvSpPr/>
          <p:nvPr/>
        </p:nvSpPr>
        <p:spPr>
          <a:xfrm>
            <a:off x="5573653" y="2917370"/>
            <a:ext cx="1956525" cy="9289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smtClean="0"/>
              <a:t>When can it be used?</a:t>
            </a:r>
            <a:endParaRPr lang="en-US" sz="2400" dirty="0"/>
          </a:p>
        </p:txBody>
      </p:sp>
      <p:sp>
        <p:nvSpPr>
          <p:cNvPr id="31" name="Rectangle 30"/>
          <p:cNvSpPr/>
          <p:nvPr/>
        </p:nvSpPr>
        <p:spPr>
          <a:xfrm>
            <a:off x="4595390" y="4607839"/>
            <a:ext cx="1956525" cy="9289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smtClean="0"/>
              <a:t>How well does it scale?</a:t>
            </a:r>
            <a:endParaRPr lang="en-US" sz="2400" dirty="0"/>
          </a:p>
        </p:txBody>
      </p:sp>
      <p:sp>
        <p:nvSpPr>
          <p:cNvPr id="32" name="Rectangle 31"/>
          <p:cNvSpPr/>
          <p:nvPr/>
        </p:nvSpPr>
        <p:spPr>
          <a:xfrm>
            <a:off x="1764940" y="4607839"/>
            <a:ext cx="1956525" cy="9289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smtClean="0"/>
              <a:t>How fast is it?</a:t>
            </a:r>
            <a:endParaRPr lang="en-US" sz="2400" dirty="0"/>
          </a:p>
        </p:txBody>
      </p:sp>
    </p:spTree>
    <p:extLst>
      <p:ext uri="{BB962C8B-B14F-4D97-AF65-F5344CB8AC3E}">
        <p14:creationId xmlns:p14="http://schemas.microsoft.com/office/powerpoint/2010/main" val="126926725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Hierarchical TATAS with backoff</a:t>
            </a:r>
            <a:endParaRPr lang="en-GB" dirty="0"/>
          </a:p>
        </p:txBody>
      </p:sp>
      <p:sp>
        <p:nvSpPr>
          <p:cNvPr id="4" name="Rectangle 3"/>
          <p:cNvSpPr/>
          <p:nvPr/>
        </p:nvSpPr>
        <p:spPr>
          <a:xfrm>
            <a:off x="3411940" y="1445837"/>
            <a:ext cx="1856096" cy="80521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latin typeface="Lucida Sans" pitchFamily="34" charset="0"/>
              </a:rPr>
              <a:t>-1</a:t>
            </a:r>
            <a:endParaRPr lang="en-GB" dirty="0">
              <a:latin typeface="Lucida Sans" pitchFamily="34" charset="0"/>
            </a:endParaRPr>
          </a:p>
        </p:txBody>
      </p:sp>
      <p:sp>
        <p:nvSpPr>
          <p:cNvPr id="6" name="TextBox 5"/>
          <p:cNvSpPr txBox="1"/>
          <p:nvPr/>
        </p:nvSpPr>
        <p:spPr>
          <a:xfrm>
            <a:off x="2743167" y="1445837"/>
            <a:ext cx="623889" cy="369332"/>
          </a:xfrm>
          <a:prstGeom prst="rect">
            <a:avLst/>
          </a:prstGeom>
          <a:noFill/>
        </p:spPr>
        <p:txBody>
          <a:bodyPr wrap="none" rtlCol="0">
            <a:spAutoFit/>
          </a:bodyPr>
          <a:lstStyle/>
          <a:p>
            <a:r>
              <a:rPr lang="en-GB" dirty="0" smtClean="0"/>
              <a:t>lock:</a:t>
            </a:r>
            <a:endParaRPr lang="en-GB" dirty="0"/>
          </a:p>
        </p:txBody>
      </p:sp>
      <p:sp>
        <p:nvSpPr>
          <p:cNvPr id="7" name="Rounded Rectangle 6"/>
          <p:cNvSpPr/>
          <p:nvPr/>
        </p:nvSpPr>
        <p:spPr>
          <a:xfrm>
            <a:off x="566670" y="2520079"/>
            <a:ext cx="4387467" cy="362703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sz="1600" dirty="0">
                <a:latin typeface="Lucida Sans" pitchFamily="34" charset="0"/>
              </a:rPr>
              <a:t>void </a:t>
            </a:r>
            <a:r>
              <a:rPr lang="en-GB" sz="1600" dirty="0" err="1">
                <a:latin typeface="Lucida Sans" pitchFamily="34" charset="0"/>
              </a:rPr>
              <a:t>acquireLock</a:t>
            </a:r>
            <a:r>
              <a:rPr lang="en-GB" sz="1600" dirty="0">
                <a:latin typeface="Lucida Sans" pitchFamily="34" charset="0"/>
              </a:rPr>
              <a:t>(bool *lock) {</a:t>
            </a:r>
          </a:p>
          <a:p>
            <a:r>
              <a:rPr lang="en-GB" sz="1600" dirty="0">
                <a:latin typeface="Lucida Sans" pitchFamily="34" charset="0"/>
              </a:rPr>
              <a:t>  do {</a:t>
            </a:r>
          </a:p>
          <a:p>
            <a:r>
              <a:rPr lang="en-GB" sz="1600" dirty="0">
                <a:latin typeface="Lucida Sans" pitchFamily="34" charset="0"/>
              </a:rPr>
              <a:t>    holder = *lock;</a:t>
            </a:r>
          </a:p>
          <a:p>
            <a:r>
              <a:rPr lang="en-GB" sz="1600" dirty="0">
                <a:latin typeface="Lucida Sans" pitchFamily="34" charset="0"/>
              </a:rPr>
              <a:t>    if (holder != -1) {</a:t>
            </a:r>
          </a:p>
          <a:p>
            <a:r>
              <a:rPr lang="en-GB" sz="1600" dirty="0">
                <a:latin typeface="Lucida Sans" pitchFamily="34" charset="0"/>
              </a:rPr>
              <a:t>       if (holder == MY_CLUSTER) {</a:t>
            </a:r>
          </a:p>
          <a:p>
            <a:r>
              <a:rPr lang="en-GB" sz="1600" dirty="0">
                <a:latin typeface="Lucida Sans" pitchFamily="34" charset="0"/>
              </a:rPr>
              <a:t>        </a:t>
            </a:r>
            <a:r>
              <a:rPr lang="en-GB" sz="1600" dirty="0" smtClean="0">
                <a:latin typeface="Lucida Sans" pitchFamily="34" charset="0"/>
              </a:rPr>
              <a:t>  </a:t>
            </a:r>
            <a:r>
              <a:rPr lang="en-GB" sz="1600" dirty="0" err="1">
                <a:latin typeface="Lucida Sans" pitchFamily="34" charset="0"/>
              </a:rPr>
              <a:t>BackOff</a:t>
            </a:r>
            <a:r>
              <a:rPr lang="en-GB" sz="1600" dirty="0">
                <a:latin typeface="Lucida Sans" pitchFamily="34" charset="0"/>
              </a:rPr>
              <a:t>(SHORT);</a:t>
            </a:r>
          </a:p>
          <a:p>
            <a:r>
              <a:rPr lang="en-GB" sz="1600" dirty="0">
                <a:latin typeface="Lucida Sans" pitchFamily="34" charset="0"/>
              </a:rPr>
              <a:t>       } else {</a:t>
            </a:r>
          </a:p>
          <a:p>
            <a:r>
              <a:rPr lang="en-GB" sz="1600" dirty="0">
                <a:latin typeface="Lucida Sans" pitchFamily="34" charset="0"/>
              </a:rPr>
              <a:t>          </a:t>
            </a:r>
            <a:r>
              <a:rPr lang="en-GB" sz="1600" dirty="0" err="1">
                <a:latin typeface="Lucida Sans" pitchFamily="34" charset="0"/>
              </a:rPr>
              <a:t>BackOff</a:t>
            </a:r>
            <a:r>
              <a:rPr lang="en-GB" sz="1600" dirty="0">
                <a:latin typeface="Lucida Sans" pitchFamily="34" charset="0"/>
              </a:rPr>
              <a:t>(LONG);</a:t>
            </a:r>
          </a:p>
          <a:p>
            <a:r>
              <a:rPr lang="en-GB" sz="1600" dirty="0">
                <a:latin typeface="Lucida Sans" pitchFamily="34" charset="0"/>
              </a:rPr>
              <a:t>       }</a:t>
            </a:r>
          </a:p>
          <a:p>
            <a:r>
              <a:rPr lang="en-GB" sz="1600" dirty="0">
                <a:latin typeface="Lucida Sans" pitchFamily="34" charset="0"/>
              </a:rPr>
              <a:t>    } </a:t>
            </a:r>
          </a:p>
          <a:p>
            <a:r>
              <a:rPr lang="en-GB" sz="1600" dirty="0">
                <a:latin typeface="Lucida Sans" pitchFamily="34" charset="0"/>
              </a:rPr>
              <a:t>  } while (!CAS(lock, -1, MY_CLUSTER));</a:t>
            </a:r>
          </a:p>
          <a:p>
            <a:r>
              <a:rPr lang="en-GB" sz="1600" dirty="0">
                <a:latin typeface="Lucida Sans" pitchFamily="34" charset="0"/>
              </a:rPr>
              <a:t>}</a:t>
            </a:r>
          </a:p>
        </p:txBody>
      </p:sp>
      <p:sp>
        <p:nvSpPr>
          <p:cNvPr id="3" name="Rectangular Callout 2"/>
          <p:cNvSpPr/>
          <p:nvPr/>
        </p:nvSpPr>
        <p:spPr>
          <a:xfrm>
            <a:off x="5486399" y="1848446"/>
            <a:ext cx="2691685" cy="907577"/>
          </a:xfrm>
          <a:prstGeom prst="wedgeRectCallout">
            <a:avLst>
              <a:gd name="adj1" fmla="val -80701"/>
              <a:gd name="adj2" fmla="val -4125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-1 =&gt; lock available</a:t>
            </a:r>
            <a:br>
              <a:rPr lang="en-GB" dirty="0" smtClean="0"/>
            </a:br>
            <a:r>
              <a:rPr lang="en-GB" dirty="0" smtClean="0"/>
              <a:t>n =&gt; lock held by cluster n</a:t>
            </a:r>
            <a:endParaRPr lang="en-GB" dirty="0"/>
          </a:p>
        </p:txBody>
      </p:sp>
      <p:sp>
        <p:nvSpPr>
          <p:cNvPr id="11"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13"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40</a:t>
            </a:fld>
            <a:endParaRPr lang="en-GB" dirty="0"/>
          </a:p>
        </p:txBody>
      </p:sp>
    </p:spTree>
    <p:extLst>
      <p:ext uri="{BB962C8B-B14F-4D97-AF65-F5344CB8AC3E}">
        <p14:creationId xmlns:p14="http://schemas.microsoft.com/office/powerpoint/2010/main" val="188659626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12064"/>
            <a:ext cx="8676456" cy="756696"/>
          </a:xfrm>
        </p:spPr>
        <p:txBody>
          <a:bodyPr/>
          <a:lstStyle/>
          <a:p>
            <a:r>
              <a:rPr lang="en-GB" dirty="0" smtClean="0"/>
              <a:t>Hierarchical locks: unfairness v throughput</a:t>
            </a:r>
            <a:endParaRPr lang="en-GB" dirty="0"/>
          </a:p>
        </p:txBody>
      </p:sp>
      <p:grpSp>
        <p:nvGrpSpPr>
          <p:cNvPr id="14" name="Group 23"/>
          <p:cNvGrpSpPr/>
          <p:nvPr/>
        </p:nvGrpSpPr>
        <p:grpSpPr>
          <a:xfrm>
            <a:off x="975360" y="1676410"/>
            <a:ext cx="6780368" cy="4106426"/>
            <a:chOff x="904240" y="2184400"/>
            <a:chExt cx="6780368" cy="4106426"/>
          </a:xfrm>
        </p:grpSpPr>
        <p:sp>
          <p:nvSpPr>
            <p:cNvPr id="4" name="Rectangle 3"/>
            <p:cNvSpPr/>
            <p:nvPr/>
          </p:nvSpPr>
          <p:spPr>
            <a:xfrm>
              <a:off x="14630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1</a:t>
              </a:r>
              <a:endParaRPr lang="en-GB" dirty="0"/>
            </a:p>
          </p:txBody>
        </p:sp>
        <p:sp>
          <p:nvSpPr>
            <p:cNvPr id="5" name="Rectangle 4"/>
            <p:cNvSpPr/>
            <p:nvPr/>
          </p:nvSpPr>
          <p:spPr>
            <a:xfrm>
              <a:off x="25501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2</a:t>
              </a:r>
              <a:endParaRPr lang="en-GB" dirty="0"/>
            </a:p>
          </p:txBody>
        </p:sp>
        <p:sp>
          <p:nvSpPr>
            <p:cNvPr id="6" name="Rectangle 5"/>
            <p:cNvSpPr/>
            <p:nvPr/>
          </p:nvSpPr>
          <p:spPr>
            <a:xfrm>
              <a:off x="14630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3</a:t>
              </a:r>
              <a:endParaRPr lang="en-GB" dirty="0"/>
            </a:p>
          </p:txBody>
        </p:sp>
        <p:sp>
          <p:nvSpPr>
            <p:cNvPr id="7" name="Rectangle 6"/>
            <p:cNvSpPr/>
            <p:nvPr/>
          </p:nvSpPr>
          <p:spPr>
            <a:xfrm>
              <a:off x="25501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4</a:t>
              </a:r>
              <a:endParaRPr lang="en-GB" dirty="0"/>
            </a:p>
          </p:txBody>
        </p:sp>
        <p:sp>
          <p:nvSpPr>
            <p:cNvPr id="8" name="Rectangle 7"/>
            <p:cNvSpPr/>
            <p:nvPr/>
          </p:nvSpPr>
          <p:spPr>
            <a:xfrm>
              <a:off x="14630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sp>
          <p:nvSpPr>
            <p:cNvPr id="9" name="Rectangle 8"/>
            <p:cNvSpPr/>
            <p:nvPr/>
          </p:nvSpPr>
          <p:spPr>
            <a:xfrm>
              <a:off x="45618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5</a:t>
              </a:r>
              <a:endParaRPr lang="en-GB" dirty="0"/>
            </a:p>
          </p:txBody>
        </p:sp>
        <p:sp>
          <p:nvSpPr>
            <p:cNvPr id="10" name="Rectangle 9"/>
            <p:cNvSpPr/>
            <p:nvPr/>
          </p:nvSpPr>
          <p:spPr>
            <a:xfrm>
              <a:off x="56489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6</a:t>
              </a:r>
              <a:endParaRPr lang="en-GB" dirty="0"/>
            </a:p>
          </p:txBody>
        </p:sp>
        <p:sp>
          <p:nvSpPr>
            <p:cNvPr id="11" name="Rectangle 10"/>
            <p:cNvSpPr/>
            <p:nvPr/>
          </p:nvSpPr>
          <p:spPr>
            <a:xfrm>
              <a:off x="45618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7</a:t>
              </a:r>
              <a:endParaRPr lang="en-GB" dirty="0"/>
            </a:p>
          </p:txBody>
        </p:sp>
        <p:sp>
          <p:nvSpPr>
            <p:cNvPr id="12" name="Rectangle 11"/>
            <p:cNvSpPr/>
            <p:nvPr/>
          </p:nvSpPr>
          <p:spPr>
            <a:xfrm>
              <a:off x="56489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8</a:t>
              </a:r>
              <a:endParaRPr lang="en-GB" dirty="0"/>
            </a:p>
          </p:txBody>
        </p:sp>
        <p:sp>
          <p:nvSpPr>
            <p:cNvPr id="13" name="Rectangle 12"/>
            <p:cNvSpPr/>
            <p:nvPr/>
          </p:nvSpPr>
          <p:spPr>
            <a:xfrm>
              <a:off x="45618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cxnSp>
          <p:nvCxnSpPr>
            <p:cNvPr id="15" name="Straight Connector 14"/>
            <p:cNvCxnSpPr/>
            <p:nvPr/>
          </p:nvCxnSpPr>
          <p:spPr>
            <a:xfrm>
              <a:off x="904240" y="5222240"/>
              <a:ext cx="6451600"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a:stCxn id="8" idx="2"/>
            </p:cNvCxnSpPr>
            <p:nvPr/>
          </p:nvCxnSpPr>
          <p:spPr>
            <a:xfrm>
              <a:off x="2453640" y="4704080"/>
              <a:ext cx="0" cy="518160"/>
            </a:xfrm>
            <a:prstGeom prst="line">
              <a:avLst/>
            </a:prstGeom>
          </p:spPr>
          <p:style>
            <a:lnRef idx="1">
              <a:schemeClr val="dk1"/>
            </a:lnRef>
            <a:fillRef idx="0">
              <a:schemeClr val="dk1"/>
            </a:fillRef>
            <a:effectRef idx="0">
              <a:schemeClr val="dk1"/>
            </a:effectRef>
            <a:fontRef idx="minor">
              <a:schemeClr val="tx1"/>
            </a:fontRef>
          </p:style>
        </p:cxnSp>
        <p:cxnSp>
          <p:nvCxnSpPr>
            <p:cNvPr id="19" name="Straight Connector 18"/>
            <p:cNvCxnSpPr>
              <a:stCxn id="13" idx="2"/>
            </p:cNvCxnSpPr>
            <p:nvPr/>
          </p:nvCxnSpPr>
          <p:spPr>
            <a:xfrm>
              <a:off x="5552440" y="4704080"/>
              <a:ext cx="0" cy="518160"/>
            </a:xfrm>
            <a:prstGeom prst="line">
              <a:avLst/>
            </a:prstGeom>
          </p:spPr>
          <p:style>
            <a:lnRef idx="1">
              <a:schemeClr val="dk1"/>
            </a:lnRef>
            <a:fillRef idx="0">
              <a:schemeClr val="dk1"/>
            </a:fillRef>
            <a:effectRef idx="0">
              <a:schemeClr val="dk1"/>
            </a:effectRef>
            <a:fontRef idx="minor">
              <a:schemeClr val="tx1"/>
            </a:fontRef>
          </p:style>
        </p:cxnSp>
        <p:sp>
          <p:nvSpPr>
            <p:cNvPr id="20" name="TextBox 19"/>
            <p:cNvSpPr txBox="1"/>
            <p:nvPr/>
          </p:nvSpPr>
          <p:spPr>
            <a:xfrm>
              <a:off x="6309360" y="5332214"/>
              <a:ext cx="1375248" cy="369332"/>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GB" i="1" dirty="0" smtClean="0"/>
                <a:t>Memory bus</a:t>
              </a:r>
              <a:endParaRPr lang="en-GB" i="1" dirty="0"/>
            </a:p>
          </p:txBody>
        </p:sp>
        <p:sp>
          <p:nvSpPr>
            <p:cNvPr id="22" name="Rectangle 21"/>
            <p:cNvSpPr/>
            <p:nvPr/>
          </p:nvSpPr>
          <p:spPr>
            <a:xfrm>
              <a:off x="2997200" y="5752346"/>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Memory</a:t>
              </a:r>
            </a:p>
          </p:txBody>
        </p:sp>
        <p:cxnSp>
          <p:nvCxnSpPr>
            <p:cNvPr id="23" name="Straight Connector 22"/>
            <p:cNvCxnSpPr/>
            <p:nvPr/>
          </p:nvCxnSpPr>
          <p:spPr>
            <a:xfrm>
              <a:off x="3982720" y="5222240"/>
              <a:ext cx="0" cy="518160"/>
            </a:xfrm>
            <a:prstGeom prst="line">
              <a:avLst/>
            </a:prstGeom>
          </p:spPr>
          <p:style>
            <a:lnRef idx="1">
              <a:schemeClr val="dk1"/>
            </a:lnRef>
            <a:fillRef idx="0">
              <a:schemeClr val="dk1"/>
            </a:fillRef>
            <a:effectRef idx="0">
              <a:schemeClr val="dk1"/>
            </a:effectRef>
            <a:fontRef idx="minor">
              <a:schemeClr val="tx1"/>
            </a:fontRef>
          </p:style>
        </p:cxnSp>
      </p:grpSp>
      <p:sp>
        <p:nvSpPr>
          <p:cNvPr id="3" name="Rectangle 2"/>
          <p:cNvSpPr/>
          <p:nvPr/>
        </p:nvSpPr>
        <p:spPr>
          <a:xfrm>
            <a:off x="1788160" y="2153930"/>
            <a:ext cx="640080" cy="36576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GB"/>
          </a:p>
        </p:txBody>
      </p:sp>
      <p:sp>
        <p:nvSpPr>
          <p:cNvPr id="21" name="Rectangle 20"/>
          <p:cNvSpPr/>
          <p:nvPr/>
        </p:nvSpPr>
        <p:spPr>
          <a:xfrm>
            <a:off x="4632960" y="2153930"/>
            <a:ext cx="640080" cy="36576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25" name="Rectangle 24"/>
          <p:cNvSpPr/>
          <p:nvPr/>
        </p:nvSpPr>
        <p:spPr>
          <a:xfrm>
            <a:off x="2606040" y="3149610"/>
            <a:ext cx="640080" cy="36576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26" name="Rectangle 25"/>
          <p:cNvSpPr/>
          <p:nvPr/>
        </p:nvSpPr>
        <p:spPr>
          <a:xfrm>
            <a:off x="4632960" y="3149610"/>
            <a:ext cx="640080" cy="36576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cxnSp>
        <p:nvCxnSpPr>
          <p:cNvPr id="16" name="Straight Arrow Connector 15"/>
          <p:cNvCxnSpPr/>
          <p:nvPr/>
        </p:nvCxnSpPr>
        <p:spPr>
          <a:xfrm>
            <a:off x="2108200" y="2336810"/>
            <a:ext cx="817880" cy="1043940"/>
          </a:xfrm>
          <a:prstGeom prst="straightConnector1">
            <a:avLst/>
          </a:prstGeom>
          <a:ln w="38100">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4942840" y="2336810"/>
            <a:ext cx="106680" cy="883920"/>
          </a:xfrm>
          <a:prstGeom prst="straightConnector1">
            <a:avLst/>
          </a:prstGeom>
          <a:ln w="38100">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3185160" y="3332490"/>
            <a:ext cx="1714500" cy="96520"/>
          </a:xfrm>
          <a:prstGeom prst="straightConnector1">
            <a:avLst/>
          </a:prstGeom>
          <a:ln w="38100">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2606040" y="3149610"/>
            <a:ext cx="640080" cy="36576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GB"/>
          </a:p>
        </p:txBody>
      </p:sp>
      <p:sp>
        <p:nvSpPr>
          <p:cNvPr id="30" name="Rectangle 29"/>
          <p:cNvSpPr/>
          <p:nvPr/>
        </p:nvSpPr>
        <p:spPr>
          <a:xfrm>
            <a:off x="1788160" y="2153930"/>
            <a:ext cx="640080" cy="36576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cxnSp>
        <p:nvCxnSpPr>
          <p:cNvPr id="32" name="Straight Arrow Connector 31"/>
          <p:cNvCxnSpPr/>
          <p:nvPr/>
        </p:nvCxnSpPr>
        <p:spPr>
          <a:xfrm>
            <a:off x="2211070" y="2385070"/>
            <a:ext cx="2579871" cy="947420"/>
          </a:xfrm>
          <a:prstGeom prst="straightConnector1">
            <a:avLst/>
          </a:prstGeom>
          <a:ln w="38100">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flipV="1">
            <a:off x="2211070" y="2386814"/>
            <a:ext cx="583645" cy="833916"/>
          </a:xfrm>
          <a:prstGeom prst="straightConnector1">
            <a:avLst/>
          </a:prstGeom>
          <a:ln w="38100">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34" name="Rectangular Callout 33"/>
          <p:cNvSpPr/>
          <p:nvPr/>
        </p:nvSpPr>
        <p:spPr>
          <a:xfrm>
            <a:off x="183604" y="4451552"/>
            <a:ext cx="1757680" cy="1158239"/>
          </a:xfrm>
          <a:prstGeom prst="wedgeRectCallout">
            <a:avLst>
              <a:gd name="adj1" fmla="val 67125"/>
              <a:gd name="adj2" fmla="val -14219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Avoid this cycle repeating, starving 5 &amp; 7…</a:t>
            </a:r>
            <a:endParaRPr lang="en-GB" dirty="0"/>
          </a:p>
        </p:txBody>
      </p:sp>
      <p:sp>
        <p:nvSpPr>
          <p:cNvPr id="36" name="Footer Placeholder 2"/>
          <p:cNvSpPr>
            <a:spLocks noGrp="1"/>
          </p:cNvSpPr>
          <p:nvPr>
            <p:ph type="ftr" sz="quarter" idx="4294967295"/>
          </p:nvPr>
        </p:nvSpPr>
        <p:spPr>
          <a:xfrm>
            <a:off x="467544" y="6376243"/>
            <a:ext cx="5562600" cy="365125"/>
          </a:xfrm>
          <a:prstGeom prst="rect">
            <a:avLst/>
          </a:prstGeom>
        </p:spPr>
        <p:txBody>
          <a:bodyPr vert="horz" anchor="b"/>
          <a:lstStyle>
            <a:lvl1pPr algn="l" eaLnBrk="1" latinLnBrk="0" hangingPunct="1">
              <a:defRPr kumimoji="0" sz="1100">
                <a:solidFill>
                  <a:schemeClr val="bg1"/>
                </a:solidFill>
              </a:defRPr>
            </a:lvl1pPr>
            <a:extLst/>
          </a:lstStyle>
          <a:p>
            <a:r>
              <a:rPr lang="en-GB" dirty="0" smtClean="0"/>
              <a:t>Non-blocking data structures and transactional memory</a:t>
            </a:r>
            <a:endParaRPr lang="en-GB" dirty="0"/>
          </a:p>
        </p:txBody>
      </p:sp>
      <p:sp>
        <p:nvSpPr>
          <p:cNvPr id="38" name="Slide Number Placeholder 22"/>
          <p:cNvSpPr>
            <a:spLocks noGrp="1"/>
          </p:cNvSpPr>
          <p:nvPr>
            <p:ph type="sldNum" sz="quarter" idx="4294967295"/>
          </p:nvPr>
        </p:nvSpPr>
        <p:spPr>
          <a:xfrm>
            <a:off x="8610600" y="6376243"/>
            <a:ext cx="457200" cy="365125"/>
          </a:xfrm>
          <a:prstGeom prst="rect">
            <a:avLst/>
          </a:prstGeom>
        </p:spPr>
        <p:txBody>
          <a:bodyPr vert="horz" anchor="b"/>
          <a:lstStyle>
            <a:lvl1pPr algn="l" eaLnBrk="1" latinLnBrk="0" hangingPunct="1">
              <a:defRPr kumimoji="0" sz="1200">
                <a:solidFill>
                  <a:schemeClr val="tx1"/>
                </a:solidFill>
              </a:defRPr>
            </a:lvl1pPr>
            <a:extLst/>
          </a:lstStyle>
          <a:p>
            <a:fld id="{2DE773B2-3EED-4E82-9F71-D324A259DCE0}" type="slidenum">
              <a:rPr lang="en-GB" smtClean="0"/>
              <a:pPr/>
              <a:t>41</a:t>
            </a:fld>
            <a:endParaRPr lang="en-GB" dirty="0"/>
          </a:p>
        </p:txBody>
      </p:sp>
    </p:spTree>
    <p:extLst>
      <p:ext uri="{BB962C8B-B14F-4D97-AF65-F5344CB8AC3E}">
        <p14:creationId xmlns:p14="http://schemas.microsoft.com/office/powerpoint/2010/main" val="599448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par>
                          <p:cTn id="7" fill="hold">
                            <p:stCondLst>
                              <p:cond delay="0"/>
                            </p:stCondLst>
                            <p:childTnLst>
                              <p:par>
                                <p:cTn id="8" presetID="22" presetClass="exit" presetSubtype="1" fill="hold" nodeType="afterEffect">
                                  <p:stCondLst>
                                    <p:cond delay="0"/>
                                  </p:stCondLst>
                                  <p:childTnLst>
                                    <p:animEffect transition="out" filter="wipe(up)">
                                      <p:cBhvr>
                                        <p:cTn id="9" dur="500"/>
                                        <p:tgtEl>
                                          <p:spTgt spid="16"/>
                                        </p:tgtEl>
                                      </p:cBhvr>
                                    </p:animEffect>
                                    <p:set>
                                      <p:cBhvr>
                                        <p:cTn id="10" dur="1" fill="hold">
                                          <p:stCondLst>
                                            <p:cond delay="499"/>
                                          </p:stCondLst>
                                        </p:cTn>
                                        <p:tgtEl>
                                          <p:spTgt spid="16"/>
                                        </p:tgtEl>
                                        <p:attrNameLst>
                                          <p:attrName>style.visibility</p:attrName>
                                        </p:attrNameLst>
                                      </p:cBhvr>
                                      <p:to>
                                        <p:strVal val="hidden"/>
                                      </p:to>
                                    </p:se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28"/>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0"/>
                                        </p:tgtEl>
                                        <p:attrNameLst>
                                          <p:attrName>style.visibility</p:attrName>
                                        </p:attrNameLst>
                                      </p:cBhvr>
                                      <p:to>
                                        <p:strVal val="visible"/>
                                      </p:to>
                                    </p:set>
                                  </p:childTnLst>
                                </p:cTn>
                              </p:par>
                              <p:par>
                                <p:cTn id="18" presetID="1" presetClass="exit" presetSubtype="0" fill="hold" nodeType="withEffect">
                                  <p:stCondLst>
                                    <p:cond delay="0"/>
                                  </p:stCondLst>
                                  <p:childTnLst>
                                    <p:set>
                                      <p:cBhvr>
                                        <p:cTn id="19" dur="1" fill="hold">
                                          <p:stCondLst>
                                            <p:cond delay="0"/>
                                          </p:stCondLst>
                                        </p:cTn>
                                        <p:tgtEl>
                                          <p:spTgt spid="29"/>
                                        </p:tgtEl>
                                        <p:attrNameLst>
                                          <p:attrName>style.visibility</p:attrName>
                                        </p:attrNameLst>
                                      </p:cBhvr>
                                      <p:to>
                                        <p:strVal val="hidden"/>
                                      </p:to>
                                    </p:set>
                                  </p:childTnLst>
                                </p:cTn>
                              </p:par>
                              <p:par>
                                <p:cTn id="20" presetID="1" presetClass="entr" presetSubtype="0" fill="hold" nodeType="withEffect">
                                  <p:stCondLst>
                                    <p:cond delay="0"/>
                                  </p:stCondLst>
                                  <p:childTnLst>
                                    <p:set>
                                      <p:cBhvr>
                                        <p:cTn id="21" dur="1" fill="hold">
                                          <p:stCondLst>
                                            <p:cond delay="0"/>
                                          </p:stCondLst>
                                        </p:cTn>
                                        <p:tgtEl>
                                          <p:spTgt spid="33"/>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32"/>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8" grpId="0" animBg="1"/>
      <p:bldP spid="30" grpId="0" animBg="1"/>
      <p:bldP spid="34"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Rectangle 60"/>
          <p:cNvSpPr/>
          <p:nvPr/>
        </p:nvSpPr>
        <p:spPr>
          <a:xfrm>
            <a:off x="725714" y="2540003"/>
            <a:ext cx="7431315" cy="405622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3" name="Rectangle 62"/>
          <p:cNvSpPr/>
          <p:nvPr/>
        </p:nvSpPr>
        <p:spPr>
          <a:xfrm>
            <a:off x="4434115" y="3033486"/>
            <a:ext cx="3185890" cy="30189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2" name="Rectangle 61"/>
          <p:cNvSpPr/>
          <p:nvPr/>
        </p:nvSpPr>
        <p:spPr>
          <a:xfrm>
            <a:off x="1081311" y="3033486"/>
            <a:ext cx="3185890" cy="30189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Lock </a:t>
            </a:r>
            <a:r>
              <a:rPr lang="en-US" dirty="0" err="1" smtClean="0"/>
              <a:t>cohorting</a:t>
            </a:r>
            <a:endParaRPr lang="en-US" dirty="0"/>
          </a:p>
        </p:txBody>
      </p:sp>
      <p:sp>
        <p:nvSpPr>
          <p:cNvPr id="3" name="Content Placeholder 2"/>
          <p:cNvSpPr>
            <a:spLocks noGrp="1"/>
          </p:cNvSpPr>
          <p:nvPr>
            <p:ph idx="1"/>
          </p:nvPr>
        </p:nvSpPr>
        <p:spPr/>
        <p:txBody>
          <a:bodyPr/>
          <a:lstStyle/>
          <a:p>
            <a:r>
              <a:rPr lang="en-US" dirty="0" smtClean="0"/>
              <a:t>“Lock </a:t>
            </a:r>
            <a:r>
              <a:rPr lang="en-US" dirty="0" err="1" smtClean="0"/>
              <a:t>Cohorting</a:t>
            </a:r>
            <a:r>
              <a:rPr lang="en-US" dirty="0" smtClean="0"/>
              <a:t>: A General Technique for Designing NUMA Locks”, Dice </a:t>
            </a:r>
            <a:r>
              <a:rPr lang="en-US" i="1" dirty="0" smtClean="0"/>
              <a:t>et al </a:t>
            </a:r>
            <a:r>
              <a:rPr lang="en-US" dirty="0" err="1" smtClean="0"/>
              <a:t>PPoPP</a:t>
            </a:r>
            <a:r>
              <a:rPr lang="en-US" dirty="0" smtClean="0"/>
              <a:t> 2012</a:t>
            </a:r>
          </a:p>
        </p:txBody>
      </p:sp>
      <p:sp>
        <p:nvSpPr>
          <p:cNvPr id="5" name="Slide Number Placeholder 4"/>
          <p:cNvSpPr>
            <a:spLocks noGrp="1"/>
          </p:cNvSpPr>
          <p:nvPr>
            <p:ph type="sldNum" sz="quarter" idx="12"/>
          </p:nvPr>
        </p:nvSpPr>
        <p:spPr/>
        <p:txBody>
          <a:bodyPr/>
          <a:lstStyle/>
          <a:p>
            <a:fld id="{2DE773B2-3EED-4E82-9F71-D324A259DCE0}" type="slidenum">
              <a:rPr lang="en-GB" smtClean="0"/>
              <a:pPr/>
              <a:t>42</a:t>
            </a:fld>
            <a:endParaRPr lang="en-GB"/>
          </a:p>
        </p:txBody>
      </p:sp>
      <p:grpSp>
        <p:nvGrpSpPr>
          <p:cNvPr id="38" name="Group 23"/>
          <p:cNvGrpSpPr/>
          <p:nvPr/>
        </p:nvGrpSpPr>
        <p:grpSpPr>
          <a:xfrm>
            <a:off x="1952171" y="3232328"/>
            <a:ext cx="5080000" cy="2519680"/>
            <a:chOff x="1463040" y="2184400"/>
            <a:chExt cx="5080000" cy="2519680"/>
          </a:xfrm>
        </p:grpSpPr>
        <p:sp>
          <p:nvSpPr>
            <p:cNvPr id="39" name="Rectangle 38"/>
            <p:cNvSpPr/>
            <p:nvPr/>
          </p:nvSpPr>
          <p:spPr>
            <a:xfrm>
              <a:off x="14630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1</a:t>
              </a:r>
              <a:endParaRPr lang="en-GB" dirty="0"/>
            </a:p>
          </p:txBody>
        </p:sp>
        <p:sp>
          <p:nvSpPr>
            <p:cNvPr id="40" name="Rectangle 39"/>
            <p:cNvSpPr/>
            <p:nvPr/>
          </p:nvSpPr>
          <p:spPr>
            <a:xfrm>
              <a:off x="25501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2</a:t>
              </a:r>
              <a:endParaRPr lang="en-GB" dirty="0"/>
            </a:p>
          </p:txBody>
        </p:sp>
        <p:sp>
          <p:nvSpPr>
            <p:cNvPr id="41" name="Rectangle 40"/>
            <p:cNvSpPr/>
            <p:nvPr/>
          </p:nvSpPr>
          <p:spPr>
            <a:xfrm>
              <a:off x="14630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3</a:t>
              </a:r>
              <a:endParaRPr lang="en-GB" dirty="0"/>
            </a:p>
          </p:txBody>
        </p:sp>
        <p:sp>
          <p:nvSpPr>
            <p:cNvPr id="42" name="Rectangle 41"/>
            <p:cNvSpPr/>
            <p:nvPr/>
          </p:nvSpPr>
          <p:spPr>
            <a:xfrm>
              <a:off x="25501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4</a:t>
              </a:r>
              <a:endParaRPr lang="en-GB" dirty="0"/>
            </a:p>
          </p:txBody>
        </p:sp>
        <p:sp>
          <p:nvSpPr>
            <p:cNvPr id="43" name="Rectangle 42"/>
            <p:cNvSpPr/>
            <p:nvPr/>
          </p:nvSpPr>
          <p:spPr>
            <a:xfrm>
              <a:off x="14630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sp>
          <p:nvSpPr>
            <p:cNvPr id="44" name="Rectangle 43"/>
            <p:cNvSpPr/>
            <p:nvPr/>
          </p:nvSpPr>
          <p:spPr>
            <a:xfrm>
              <a:off x="45618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5</a:t>
              </a:r>
              <a:endParaRPr lang="en-GB" dirty="0"/>
            </a:p>
          </p:txBody>
        </p:sp>
        <p:sp>
          <p:nvSpPr>
            <p:cNvPr id="45" name="Rectangle 44"/>
            <p:cNvSpPr/>
            <p:nvPr/>
          </p:nvSpPr>
          <p:spPr>
            <a:xfrm>
              <a:off x="56489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6</a:t>
              </a:r>
              <a:endParaRPr lang="en-GB" dirty="0"/>
            </a:p>
          </p:txBody>
        </p:sp>
        <p:sp>
          <p:nvSpPr>
            <p:cNvPr id="46" name="Rectangle 45"/>
            <p:cNvSpPr/>
            <p:nvPr/>
          </p:nvSpPr>
          <p:spPr>
            <a:xfrm>
              <a:off x="45618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7</a:t>
              </a:r>
              <a:endParaRPr lang="en-GB" dirty="0"/>
            </a:p>
          </p:txBody>
        </p:sp>
        <p:sp>
          <p:nvSpPr>
            <p:cNvPr id="47" name="Rectangle 46"/>
            <p:cNvSpPr/>
            <p:nvPr/>
          </p:nvSpPr>
          <p:spPr>
            <a:xfrm>
              <a:off x="56489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8</a:t>
              </a:r>
              <a:endParaRPr lang="en-GB" dirty="0"/>
            </a:p>
          </p:txBody>
        </p:sp>
        <p:sp>
          <p:nvSpPr>
            <p:cNvPr id="48" name="Rectangle 47"/>
            <p:cNvSpPr/>
            <p:nvPr/>
          </p:nvSpPr>
          <p:spPr>
            <a:xfrm>
              <a:off x="45618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grpSp>
      <p:sp>
        <p:nvSpPr>
          <p:cNvPr id="56" name="Rectangle 55"/>
          <p:cNvSpPr/>
          <p:nvPr/>
        </p:nvSpPr>
        <p:spPr>
          <a:xfrm>
            <a:off x="1312091" y="5421081"/>
            <a:ext cx="1727200" cy="82006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smtClean="0"/>
              <a:t>Per-NUMA-domain lock SA</a:t>
            </a:r>
            <a:endParaRPr lang="en-GB" dirty="0"/>
          </a:p>
        </p:txBody>
      </p:sp>
      <p:sp>
        <p:nvSpPr>
          <p:cNvPr id="59" name="Rectangle 58"/>
          <p:cNvSpPr/>
          <p:nvPr/>
        </p:nvSpPr>
        <p:spPr>
          <a:xfrm>
            <a:off x="4648383" y="5421081"/>
            <a:ext cx="1926587" cy="82006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smtClean="0"/>
              <a:t>Per-NUMA-domain lock SB</a:t>
            </a:r>
            <a:endParaRPr lang="en-GB" dirty="0"/>
          </a:p>
        </p:txBody>
      </p:sp>
      <p:sp>
        <p:nvSpPr>
          <p:cNvPr id="60" name="Rectangle 59"/>
          <p:cNvSpPr/>
          <p:nvPr/>
        </p:nvSpPr>
        <p:spPr>
          <a:xfrm>
            <a:off x="3386185" y="2223585"/>
            <a:ext cx="2428240" cy="621219"/>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smtClean="0"/>
              <a:t>System-wide arbitration lock G</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63" grpId="0" animBg="1"/>
      <p:bldP spid="62" grpId="0" animBg="1"/>
      <p:bldP spid="56" grpId="0" animBg="1"/>
      <p:bldP spid="59" grpId="0" animBg="1"/>
      <p:bldP spid="60"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Rectangle 60"/>
          <p:cNvSpPr/>
          <p:nvPr/>
        </p:nvSpPr>
        <p:spPr>
          <a:xfrm>
            <a:off x="725714" y="2540003"/>
            <a:ext cx="7431315" cy="405622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3" name="Rectangle 62"/>
          <p:cNvSpPr/>
          <p:nvPr/>
        </p:nvSpPr>
        <p:spPr>
          <a:xfrm>
            <a:off x="4434115" y="3033486"/>
            <a:ext cx="3185890" cy="30189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2" name="Rectangle 61"/>
          <p:cNvSpPr/>
          <p:nvPr/>
        </p:nvSpPr>
        <p:spPr>
          <a:xfrm>
            <a:off x="1081311" y="3033486"/>
            <a:ext cx="3185890" cy="30189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Lock </a:t>
            </a:r>
            <a:r>
              <a:rPr lang="en-US" dirty="0" err="1" smtClean="0"/>
              <a:t>cohorting</a:t>
            </a:r>
            <a:endParaRPr lang="en-US" dirty="0"/>
          </a:p>
        </p:txBody>
      </p:sp>
      <p:sp>
        <p:nvSpPr>
          <p:cNvPr id="3" name="Content Placeholder 2"/>
          <p:cNvSpPr>
            <a:spLocks noGrp="1"/>
          </p:cNvSpPr>
          <p:nvPr>
            <p:ph idx="1"/>
          </p:nvPr>
        </p:nvSpPr>
        <p:spPr/>
        <p:txBody>
          <a:bodyPr/>
          <a:lstStyle/>
          <a:p>
            <a:r>
              <a:rPr lang="en-US" dirty="0" smtClean="0"/>
              <a:t>Lock acquire, </a:t>
            </a:r>
            <a:r>
              <a:rPr lang="en-US" dirty="0" err="1" smtClean="0"/>
              <a:t>uncontended</a:t>
            </a:r>
            <a:endParaRPr lang="en-US" dirty="0" smtClean="0"/>
          </a:p>
        </p:txBody>
      </p:sp>
      <p:sp>
        <p:nvSpPr>
          <p:cNvPr id="5" name="Slide Number Placeholder 4"/>
          <p:cNvSpPr>
            <a:spLocks noGrp="1"/>
          </p:cNvSpPr>
          <p:nvPr>
            <p:ph type="sldNum" sz="quarter" idx="12"/>
          </p:nvPr>
        </p:nvSpPr>
        <p:spPr/>
        <p:txBody>
          <a:bodyPr/>
          <a:lstStyle/>
          <a:p>
            <a:fld id="{2DE773B2-3EED-4E82-9F71-D324A259DCE0}" type="slidenum">
              <a:rPr lang="en-GB" smtClean="0"/>
              <a:pPr/>
              <a:t>43</a:t>
            </a:fld>
            <a:endParaRPr lang="en-GB"/>
          </a:p>
        </p:txBody>
      </p:sp>
      <p:grpSp>
        <p:nvGrpSpPr>
          <p:cNvPr id="4" name="Group 23"/>
          <p:cNvGrpSpPr/>
          <p:nvPr/>
        </p:nvGrpSpPr>
        <p:grpSpPr>
          <a:xfrm>
            <a:off x="1952171" y="3232328"/>
            <a:ext cx="5080000" cy="2519680"/>
            <a:chOff x="1463040" y="2184400"/>
            <a:chExt cx="5080000" cy="2519680"/>
          </a:xfrm>
        </p:grpSpPr>
        <p:sp>
          <p:nvSpPr>
            <p:cNvPr id="39" name="Rectangle 38"/>
            <p:cNvSpPr/>
            <p:nvPr/>
          </p:nvSpPr>
          <p:spPr>
            <a:xfrm>
              <a:off x="14630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1</a:t>
              </a:r>
              <a:endParaRPr lang="en-GB" dirty="0"/>
            </a:p>
          </p:txBody>
        </p:sp>
        <p:sp>
          <p:nvSpPr>
            <p:cNvPr id="40" name="Rectangle 39"/>
            <p:cNvSpPr/>
            <p:nvPr/>
          </p:nvSpPr>
          <p:spPr>
            <a:xfrm>
              <a:off x="25501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2</a:t>
              </a:r>
              <a:endParaRPr lang="en-GB" dirty="0"/>
            </a:p>
          </p:txBody>
        </p:sp>
        <p:sp>
          <p:nvSpPr>
            <p:cNvPr id="41" name="Rectangle 40"/>
            <p:cNvSpPr/>
            <p:nvPr/>
          </p:nvSpPr>
          <p:spPr>
            <a:xfrm>
              <a:off x="14630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3</a:t>
              </a:r>
              <a:endParaRPr lang="en-GB" dirty="0"/>
            </a:p>
          </p:txBody>
        </p:sp>
        <p:sp>
          <p:nvSpPr>
            <p:cNvPr id="42" name="Rectangle 41"/>
            <p:cNvSpPr/>
            <p:nvPr/>
          </p:nvSpPr>
          <p:spPr>
            <a:xfrm>
              <a:off x="25501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4</a:t>
              </a:r>
              <a:endParaRPr lang="en-GB" dirty="0"/>
            </a:p>
          </p:txBody>
        </p:sp>
        <p:sp>
          <p:nvSpPr>
            <p:cNvPr id="43" name="Rectangle 42"/>
            <p:cNvSpPr/>
            <p:nvPr/>
          </p:nvSpPr>
          <p:spPr>
            <a:xfrm>
              <a:off x="14630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sp>
          <p:nvSpPr>
            <p:cNvPr id="44" name="Rectangle 43"/>
            <p:cNvSpPr/>
            <p:nvPr/>
          </p:nvSpPr>
          <p:spPr>
            <a:xfrm>
              <a:off x="45618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5</a:t>
              </a:r>
              <a:endParaRPr lang="en-GB" dirty="0"/>
            </a:p>
          </p:txBody>
        </p:sp>
        <p:sp>
          <p:nvSpPr>
            <p:cNvPr id="45" name="Rectangle 44"/>
            <p:cNvSpPr/>
            <p:nvPr/>
          </p:nvSpPr>
          <p:spPr>
            <a:xfrm>
              <a:off x="56489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6</a:t>
              </a:r>
              <a:endParaRPr lang="en-GB" dirty="0"/>
            </a:p>
          </p:txBody>
        </p:sp>
        <p:sp>
          <p:nvSpPr>
            <p:cNvPr id="46" name="Rectangle 45"/>
            <p:cNvSpPr/>
            <p:nvPr/>
          </p:nvSpPr>
          <p:spPr>
            <a:xfrm>
              <a:off x="45618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7</a:t>
              </a:r>
              <a:endParaRPr lang="en-GB" dirty="0"/>
            </a:p>
          </p:txBody>
        </p:sp>
        <p:sp>
          <p:nvSpPr>
            <p:cNvPr id="47" name="Rectangle 46"/>
            <p:cNvSpPr/>
            <p:nvPr/>
          </p:nvSpPr>
          <p:spPr>
            <a:xfrm>
              <a:off x="56489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8</a:t>
              </a:r>
              <a:endParaRPr lang="en-GB" dirty="0"/>
            </a:p>
          </p:txBody>
        </p:sp>
        <p:sp>
          <p:nvSpPr>
            <p:cNvPr id="48" name="Rectangle 47"/>
            <p:cNvSpPr/>
            <p:nvPr/>
          </p:nvSpPr>
          <p:spPr>
            <a:xfrm>
              <a:off x="45618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grpSp>
      <p:sp>
        <p:nvSpPr>
          <p:cNvPr id="56" name="Rectangle 55"/>
          <p:cNvSpPr/>
          <p:nvPr/>
        </p:nvSpPr>
        <p:spPr>
          <a:xfrm>
            <a:off x="1312091" y="5421081"/>
            <a:ext cx="1727200" cy="82006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smtClean="0"/>
              <a:t>Per-NUMA-domain lock SA</a:t>
            </a:r>
            <a:endParaRPr lang="en-GB" dirty="0"/>
          </a:p>
        </p:txBody>
      </p:sp>
      <p:sp>
        <p:nvSpPr>
          <p:cNvPr id="59" name="Rectangle 58"/>
          <p:cNvSpPr/>
          <p:nvPr/>
        </p:nvSpPr>
        <p:spPr>
          <a:xfrm>
            <a:off x="4648383" y="5421081"/>
            <a:ext cx="1926587" cy="82006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smtClean="0"/>
              <a:t>Per-NUMA-domain lock SB</a:t>
            </a:r>
            <a:endParaRPr lang="en-GB" dirty="0"/>
          </a:p>
        </p:txBody>
      </p:sp>
      <p:sp>
        <p:nvSpPr>
          <p:cNvPr id="60" name="Rectangle 59"/>
          <p:cNvSpPr/>
          <p:nvPr/>
        </p:nvSpPr>
        <p:spPr>
          <a:xfrm>
            <a:off x="3386185" y="2223585"/>
            <a:ext cx="2428240" cy="621219"/>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smtClean="0"/>
              <a:t>System-wide arbitration lock G</a:t>
            </a:r>
            <a:endParaRPr lang="en-GB" dirty="0"/>
          </a:p>
        </p:txBody>
      </p:sp>
      <p:cxnSp>
        <p:nvCxnSpPr>
          <p:cNvPr id="25" name="Shape 24"/>
          <p:cNvCxnSpPr>
            <a:endCxn id="39" idx="1"/>
          </p:cNvCxnSpPr>
          <p:nvPr/>
        </p:nvCxnSpPr>
        <p:spPr>
          <a:xfrm rot="5400000" flipH="1" flipV="1">
            <a:off x="883558" y="4352468"/>
            <a:ext cx="1767113" cy="370114"/>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26" name="TextBox 25"/>
          <p:cNvSpPr txBox="1"/>
          <p:nvPr/>
        </p:nvSpPr>
        <p:spPr>
          <a:xfrm>
            <a:off x="1685112" y="3814350"/>
            <a:ext cx="3264261" cy="627021"/>
          </a:xfrm>
          <a:prstGeom prst="rect">
            <a:avLst/>
          </a:prstGeom>
        </p:spPr>
        <p:style>
          <a:lnRef idx="2">
            <a:schemeClr val="dk1"/>
          </a:lnRef>
          <a:fillRef idx="1">
            <a:schemeClr val="lt1"/>
          </a:fillRef>
          <a:effectRef idx="0">
            <a:schemeClr val="dk1"/>
          </a:effectRef>
          <a:fontRef idx="minor">
            <a:schemeClr val="dk1"/>
          </a:fontRef>
        </p:style>
        <p:txBody>
          <a:bodyPr vert="horz" wrap="none" rtlCol="0" anchor="t">
            <a:noAutofit/>
          </a:bodyPr>
          <a:lstStyle/>
          <a:p>
            <a:pPr marL="0" marR="0" indent="0" algn="l" defTabSz="914400" rtl="0" eaLnBrk="1" fontAlgn="auto" latinLnBrk="0" hangingPunct="1">
              <a:lnSpc>
                <a:spcPts val="4000"/>
              </a:lnSpc>
              <a:spcBef>
                <a:spcPct val="0"/>
              </a:spcBef>
              <a:spcAft>
                <a:spcPts val="0"/>
              </a:spcAft>
              <a:buClrTx/>
              <a:buSzTx/>
              <a:buFontTx/>
              <a:buNone/>
              <a:tabLst/>
            </a:pPr>
            <a:r>
              <a:rPr kumimoji="0" lang="en-US" sz="3200" b="0" i="0" u="none" strike="noStrike" kern="1200" cap="none" spc="-100" normalizeH="0" baseline="0" noProof="0" dirty="0" smtClean="0">
                <a:ln>
                  <a:noFill/>
                </a:ln>
                <a:solidFill>
                  <a:schemeClr val="tx1"/>
                </a:solidFill>
                <a:effectLst/>
                <a:uLnTx/>
                <a:uFillTx/>
                <a:latin typeface="+mj-lt"/>
                <a:ea typeface="+mj-ea"/>
                <a:cs typeface="+mj-cs"/>
              </a:rPr>
              <a:t>(1) Acquire local</a:t>
            </a:r>
            <a:r>
              <a:rPr kumimoji="0" lang="en-US" sz="3200" b="0" i="0" u="none" strike="noStrike" kern="1200" cap="none" spc="-100" normalizeH="0" noProof="0" dirty="0" smtClean="0">
                <a:ln>
                  <a:noFill/>
                </a:ln>
                <a:solidFill>
                  <a:schemeClr val="tx1"/>
                </a:solidFill>
                <a:effectLst/>
                <a:uLnTx/>
                <a:uFillTx/>
                <a:latin typeface="+mj-lt"/>
                <a:ea typeface="+mj-ea"/>
                <a:cs typeface="+mj-cs"/>
              </a:rPr>
              <a:t> lock</a:t>
            </a:r>
            <a:endParaRPr kumimoji="0" lang="en-US" sz="3200" b="0" i="0" u="none" strike="noStrike" kern="1200" cap="none" spc="-100" normalizeH="0" baseline="0" noProof="0" dirty="0" smtClean="0">
              <a:ln>
                <a:noFill/>
              </a:ln>
              <a:solidFill>
                <a:schemeClr val="tx1"/>
              </a:solidFill>
              <a:effectLst/>
              <a:uLnTx/>
              <a:uFillTx/>
              <a:latin typeface="+mj-lt"/>
              <a:ea typeface="+mj-ea"/>
              <a:cs typeface="+mj-cs"/>
            </a:endParaRPr>
          </a:p>
        </p:txBody>
      </p:sp>
      <p:sp>
        <p:nvSpPr>
          <p:cNvPr id="30" name="TextBox 29"/>
          <p:cNvSpPr txBox="1"/>
          <p:nvPr/>
        </p:nvSpPr>
        <p:spPr>
          <a:xfrm>
            <a:off x="2931159" y="2615833"/>
            <a:ext cx="3643811" cy="627021"/>
          </a:xfrm>
          <a:prstGeom prst="rect">
            <a:avLst/>
          </a:prstGeom>
        </p:spPr>
        <p:style>
          <a:lnRef idx="2">
            <a:schemeClr val="dk1"/>
          </a:lnRef>
          <a:fillRef idx="1">
            <a:schemeClr val="lt1"/>
          </a:fillRef>
          <a:effectRef idx="0">
            <a:schemeClr val="dk1"/>
          </a:effectRef>
          <a:fontRef idx="minor">
            <a:schemeClr val="dk1"/>
          </a:fontRef>
        </p:style>
        <p:txBody>
          <a:bodyPr vert="horz" wrap="none" rtlCol="0" anchor="t">
            <a:noAutofit/>
          </a:bodyPr>
          <a:lstStyle/>
          <a:p>
            <a:pPr marL="0" marR="0" indent="0" algn="l" defTabSz="914400" rtl="0" eaLnBrk="1" fontAlgn="auto" latinLnBrk="0" hangingPunct="1">
              <a:lnSpc>
                <a:spcPts val="4000"/>
              </a:lnSpc>
              <a:spcBef>
                <a:spcPct val="0"/>
              </a:spcBef>
              <a:spcAft>
                <a:spcPts val="0"/>
              </a:spcAft>
              <a:buClrTx/>
              <a:buSzTx/>
              <a:buFontTx/>
              <a:buNone/>
              <a:tabLst/>
            </a:pPr>
            <a:r>
              <a:rPr kumimoji="0" lang="en-US" sz="3200" b="0" i="0" u="none" strike="noStrike" kern="1200" cap="none" spc="-100" normalizeH="0" baseline="0" noProof="0" dirty="0" smtClean="0">
                <a:ln>
                  <a:noFill/>
                </a:ln>
                <a:solidFill>
                  <a:schemeClr val="tx1"/>
                </a:solidFill>
                <a:effectLst/>
                <a:uLnTx/>
                <a:uFillTx/>
                <a:latin typeface="+mj-lt"/>
                <a:ea typeface="+mj-ea"/>
                <a:cs typeface="+mj-cs"/>
              </a:rPr>
              <a:t>(2) Acquire global lock</a:t>
            </a:r>
          </a:p>
        </p:txBody>
      </p:sp>
      <p:cxnSp>
        <p:nvCxnSpPr>
          <p:cNvPr id="31" name="Shape 26"/>
          <p:cNvCxnSpPr/>
          <p:nvPr/>
        </p:nvCxnSpPr>
        <p:spPr>
          <a:xfrm rot="10800000" flipV="1">
            <a:off x="2674257" y="2432596"/>
            <a:ext cx="711929" cy="600889"/>
          </a:xfrm>
          <a:prstGeom prst="bentConnector2">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30"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Rectangle 60"/>
          <p:cNvSpPr/>
          <p:nvPr/>
        </p:nvSpPr>
        <p:spPr>
          <a:xfrm>
            <a:off x="725714" y="2540003"/>
            <a:ext cx="7431315" cy="405622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3" name="Rectangle 62"/>
          <p:cNvSpPr/>
          <p:nvPr/>
        </p:nvSpPr>
        <p:spPr>
          <a:xfrm>
            <a:off x="4434115" y="3033486"/>
            <a:ext cx="3185890" cy="30189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2" name="Rectangle 61"/>
          <p:cNvSpPr/>
          <p:nvPr/>
        </p:nvSpPr>
        <p:spPr>
          <a:xfrm>
            <a:off x="1081311" y="3033486"/>
            <a:ext cx="3185890" cy="30189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Lock </a:t>
            </a:r>
            <a:r>
              <a:rPr lang="en-US" dirty="0" err="1" smtClean="0"/>
              <a:t>cohorting</a:t>
            </a:r>
            <a:endParaRPr lang="en-US" dirty="0"/>
          </a:p>
        </p:txBody>
      </p:sp>
      <p:sp>
        <p:nvSpPr>
          <p:cNvPr id="3" name="Content Placeholder 2"/>
          <p:cNvSpPr>
            <a:spLocks noGrp="1"/>
          </p:cNvSpPr>
          <p:nvPr>
            <p:ph idx="1"/>
          </p:nvPr>
        </p:nvSpPr>
        <p:spPr/>
        <p:txBody>
          <a:bodyPr/>
          <a:lstStyle/>
          <a:p>
            <a:r>
              <a:rPr lang="en-US" dirty="0" smtClean="0"/>
              <a:t>Lock acquire, contended</a:t>
            </a:r>
          </a:p>
        </p:txBody>
      </p:sp>
      <p:sp>
        <p:nvSpPr>
          <p:cNvPr id="5" name="Slide Number Placeholder 4"/>
          <p:cNvSpPr>
            <a:spLocks noGrp="1"/>
          </p:cNvSpPr>
          <p:nvPr>
            <p:ph type="sldNum" sz="quarter" idx="12"/>
          </p:nvPr>
        </p:nvSpPr>
        <p:spPr/>
        <p:txBody>
          <a:bodyPr/>
          <a:lstStyle/>
          <a:p>
            <a:fld id="{2DE773B2-3EED-4E82-9F71-D324A259DCE0}" type="slidenum">
              <a:rPr lang="en-GB" smtClean="0"/>
              <a:pPr/>
              <a:t>44</a:t>
            </a:fld>
            <a:endParaRPr lang="en-GB"/>
          </a:p>
        </p:txBody>
      </p:sp>
      <p:grpSp>
        <p:nvGrpSpPr>
          <p:cNvPr id="4" name="Group 23"/>
          <p:cNvGrpSpPr/>
          <p:nvPr/>
        </p:nvGrpSpPr>
        <p:grpSpPr>
          <a:xfrm>
            <a:off x="1952171" y="3232328"/>
            <a:ext cx="5080000" cy="2519680"/>
            <a:chOff x="1463040" y="2184400"/>
            <a:chExt cx="5080000" cy="2519680"/>
          </a:xfrm>
        </p:grpSpPr>
        <p:sp>
          <p:nvSpPr>
            <p:cNvPr id="39" name="Rectangle 38"/>
            <p:cNvSpPr/>
            <p:nvPr/>
          </p:nvSpPr>
          <p:spPr>
            <a:xfrm>
              <a:off x="14630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1</a:t>
              </a:r>
              <a:endParaRPr lang="en-GB" dirty="0"/>
            </a:p>
          </p:txBody>
        </p:sp>
        <p:sp>
          <p:nvSpPr>
            <p:cNvPr id="40" name="Rectangle 39"/>
            <p:cNvSpPr/>
            <p:nvPr/>
          </p:nvSpPr>
          <p:spPr>
            <a:xfrm>
              <a:off x="25501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2</a:t>
              </a:r>
              <a:endParaRPr lang="en-GB" dirty="0"/>
            </a:p>
          </p:txBody>
        </p:sp>
        <p:sp>
          <p:nvSpPr>
            <p:cNvPr id="41" name="Rectangle 40"/>
            <p:cNvSpPr/>
            <p:nvPr/>
          </p:nvSpPr>
          <p:spPr>
            <a:xfrm>
              <a:off x="14630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3</a:t>
              </a:r>
              <a:endParaRPr lang="en-GB" dirty="0"/>
            </a:p>
          </p:txBody>
        </p:sp>
        <p:sp>
          <p:nvSpPr>
            <p:cNvPr id="42" name="Rectangle 41"/>
            <p:cNvSpPr/>
            <p:nvPr/>
          </p:nvSpPr>
          <p:spPr>
            <a:xfrm>
              <a:off x="25501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4</a:t>
              </a:r>
              <a:endParaRPr lang="en-GB" dirty="0"/>
            </a:p>
          </p:txBody>
        </p:sp>
        <p:sp>
          <p:nvSpPr>
            <p:cNvPr id="43" name="Rectangle 42"/>
            <p:cNvSpPr/>
            <p:nvPr/>
          </p:nvSpPr>
          <p:spPr>
            <a:xfrm>
              <a:off x="14630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sp>
          <p:nvSpPr>
            <p:cNvPr id="44" name="Rectangle 43"/>
            <p:cNvSpPr/>
            <p:nvPr/>
          </p:nvSpPr>
          <p:spPr>
            <a:xfrm>
              <a:off x="45618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5</a:t>
              </a:r>
              <a:endParaRPr lang="en-GB" dirty="0"/>
            </a:p>
          </p:txBody>
        </p:sp>
        <p:sp>
          <p:nvSpPr>
            <p:cNvPr id="45" name="Rectangle 44"/>
            <p:cNvSpPr/>
            <p:nvPr/>
          </p:nvSpPr>
          <p:spPr>
            <a:xfrm>
              <a:off x="56489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6</a:t>
              </a:r>
              <a:endParaRPr lang="en-GB" dirty="0"/>
            </a:p>
          </p:txBody>
        </p:sp>
        <p:sp>
          <p:nvSpPr>
            <p:cNvPr id="46" name="Rectangle 45"/>
            <p:cNvSpPr/>
            <p:nvPr/>
          </p:nvSpPr>
          <p:spPr>
            <a:xfrm>
              <a:off x="45618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7</a:t>
              </a:r>
              <a:endParaRPr lang="en-GB" dirty="0"/>
            </a:p>
          </p:txBody>
        </p:sp>
        <p:sp>
          <p:nvSpPr>
            <p:cNvPr id="47" name="Rectangle 46"/>
            <p:cNvSpPr/>
            <p:nvPr/>
          </p:nvSpPr>
          <p:spPr>
            <a:xfrm>
              <a:off x="56489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8</a:t>
              </a:r>
              <a:endParaRPr lang="en-GB" dirty="0"/>
            </a:p>
          </p:txBody>
        </p:sp>
        <p:sp>
          <p:nvSpPr>
            <p:cNvPr id="48" name="Rectangle 47"/>
            <p:cNvSpPr/>
            <p:nvPr/>
          </p:nvSpPr>
          <p:spPr>
            <a:xfrm>
              <a:off x="45618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grpSp>
      <p:sp>
        <p:nvSpPr>
          <p:cNvPr id="56" name="Rectangle 55"/>
          <p:cNvSpPr/>
          <p:nvPr/>
        </p:nvSpPr>
        <p:spPr>
          <a:xfrm>
            <a:off x="1312091" y="5421081"/>
            <a:ext cx="1727200" cy="82006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smtClean="0"/>
              <a:t>Per-NUMA-domain lock SA</a:t>
            </a:r>
            <a:endParaRPr lang="en-GB" dirty="0"/>
          </a:p>
        </p:txBody>
      </p:sp>
      <p:sp>
        <p:nvSpPr>
          <p:cNvPr id="59" name="Rectangle 58"/>
          <p:cNvSpPr/>
          <p:nvPr/>
        </p:nvSpPr>
        <p:spPr>
          <a:xfrm>
            <a:off x="4648383" y="5421081"/>
            <a:ext cx="1926587" cy="82006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smtClean="0"/>
              <a:t>Per-NUMA-domain lock SB</a:t>
            </a:r>
            <a:endParaRPr lang="en-GB" dirty="0"/>
          </a:p>
        </p:txBody>
      </p:sp>
      <p:sp>
        <p:nvSpPr>
          <p:cNvPr id="60" name="Rectangle 59"/>
          <p:cNvSpPr/>
          <p:nvPr/>
        </p:nvSpPr>
        <p:spPr>
          <a:xfrm>
            <a:off x="3386185" y="2223585"/>
            <a:ext cx="2428240" cy="621219"/>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smtClean="0"/>
              <a:t>System-wide arbitration lock G</a:t>
            </a:r>
            <a:endParaRPr lang="en-GB" dirty="0"/>
          </a:p>
        </p:txBody>
      </p:sp>
      <p:cxnSp>
        <p:nvCxnSpPr>
          <p:cNvPr id="25" name="Shape 24"/>
          <p:cNvCxnSpPr>
            <a:endCxn id="39" idx="1"/>
          </p:cNvCxnSpPr>
          <p:nvPr/>
        </p:nvCxnSpPr>
        <p:spPr>
          <a:xfrm rot="5400000" flipH="1" flipV="1">
            <a:off x="883558" y="4352468"/>
            <a:ext cx="1767113" cy="370114"/>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26" name="TextBox 25"/>
          <p:cNvSpPr txBox="1"/>
          <p:nvPr/>
        </p:nvSpPr>
        <p:spPr>
          <a:xfrm>
            <a:off x="2475412" y="3914497"/>
            <a:ext cx="5151117" cy="627021"/>
          </a:xfrm>
          <a:prstGeom prst="rect">
            <a:avLst/>
          </a:prstGeom>
        </p:spPr>
        <p:style>
          <a:lnRef idx="2">
            <a:schemeClr val="dk1"/>
          </a:lnRef>
          <a:fillRef idx="1">
            <a:schemeClr val="lt1"/>
          </a:fillRef>
          <a:effectRef idx="0">
            <a:schemeClr val="dk1"/>
          </a:effectRef>
          <a:fontRef idx="minor">
            <a:schemeClr val="dk1"/>
          </a:fontRef>
        </p:style>
        <p:txBody>
          <a:bodyPr vert="horz" wrap="none" rtlCol="0" anchor="t">
            <a:noAutofit/>
          </a:bodyPr>
          <a:lstStyle/>
          <a:p>
            <a:pPr marL="0" marR="0" indent="0" algn="l" defTabSz="914400" rtl="0" eaLnBrk="1" fontAlgn="auto" latinLnBrk="0" hangingPunct="1">
              <a:lnSpc>
                <a:spcPts val="4000"/>
              </a:lnSpc>
              <a:spcBef>
                <a:spcPct val="0"/>
              </a:spcBef>
              <a:spcAft>
                <a:spcPts val="0"/>
              </a:spcAft>
              <a:buClrTx/>
              <a:buSzTx/>
              <a:buFontTx/>
              <a:buNone/>
              <a:tabLst/>
            </a:pPr>
            <a:r>
              <a:rPr kumimoji="0" lang="en-US" sz="3200" b="0" i="0" u="none" strike="noStrike" kern="1200" cap="none" spc="-100" normalizeH="0" baseline="0" noProof="0" dirty="0" smtClean="0">
                <a:ln>
                  <a:noFill/>
                </a:ln>
                <a:solidFill>
                  <a:schemeClr val="tx1"/>
                </a:solidFill>
                <a:effectLst/>
                <a:uLnTx/>
                <a:uFillTx/>
                <a:latin typeface="+mj-lt"/>
                <a:ea typeface="+mj-ea"/>
                <a:cs typeface="+mj-cs"/>
              </a:rPr>
              <a:t>(1) Wait for local</a:t>
            </a:r>
            <a:r>
              <a:rPr kumimoji="0" lang="en-US" sz="3200" b="0" i="0" u="none" strike="noStrike" kern="1200" cap="none" spc="-100" normalizeH="0" noProof="0" dirty="0" smtClean="0">
                <a:ln>
                  <a:noFill/>
                </a:ln>
                <a:solidFill>
                  <a:schemeClr val="tx1"/>
                </a:solidFill>
                <a:effectLst/>
                <a:uLnTx/>
                <a:uFillTx/>
                <a:latin typeface="+mj-lt"/>
                <a:ea typeface="+mj-ea"/>
                <a:cs typeface="+mj-cs"/>
              </a:rPr>
              <a:t> lock (e.g., MCS)</a:t>
            </a:r>
            <a:endParaRPr kumimoji="0" lang="en-US" sz="3200" b="0" i="0" u="none" strike="noStrike" kern="1200" cap="none" spc="-100" normalizeH="0" baseline="0" noProof="0" dirty="0" smtClean="0">
              <a:ln>
                <a:noFill/>
              </a:ln>
              <a:solidFill>
                <a:schemeClr val="tx1"/>
              </a:solidFill>
              <a:effectLst/>
              <a:uLnTx/>
              <a:uFillTx/>
              <a:latin typeface="+mj-lt"/>
              <a:ea typeface="+mj-ea"/>
              <a:cs typeface="+mj-cs"/>
            </a:endParaRPr>
          </a:p>
        </p:txBody>
      </p:sp>
      <p:cxnSp>
        <p:nvCxnSpPr>
          <p:cNvPr id="29" name="Straight Arrow Connector 28"/>
          <p:cNvCxnSpPr>
            <a:stCxn id="39" idx="3"/>
            <a:endCxn id="40" idx="1"/>
          </p:cNvCxnSpPr>
          <p:nvPr/>
        </p:nvCxnSpPr>
        <p:spPr>
          <a:xfrm>
            <a:off x="2846251" y="3653968"/>
            <a:ext cx="19304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 name="Shape 26"/>
          <p:cNvCxnSpPr>
            <a:endCxn id="62" idx="0"/>
          </p:cNvCxnSpPr>
          <p:nvPr/>
        </p:nvCxnSpPr>
        <p:spPr>
          <a:xfrm rot="10800000" flipV="1">
            <a:off x="2674257" y="2432596"/>
            <a:ext cx="711929" cy="600889"/>
          </a:xfrm>
          <a:prstGeom prst="bentConnector2">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Rectangle 60"/>
          <p:cNvSpPr/>
          <p:nvPr/>
        </p:nvSpPr>
        <p:spPr>
          <a:xfrm>
            <a:off x="725714" y="2540003"/>
            <a:ext cx="7431315" cy="405622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3" name="Rectangle 62"/>
          <p:cNvSpPr/>
          <p:nvPr/>
        </p:nvSpPr>
        <p:spPr>
          <a:xfrm>
            <a:off x="4434115" y="3033486"/>
            <a:ext cx="3185890" cy="30189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2" name="Rectangle 61"/>
          <p:cNvSpPr/>
          <p:nvPr/>
        </p:nvSpPr>
        <p:spPr>
          <a:xfrm>
            <a:off x="1081311" y="3033486"/>
            <a:ext cx="3185890" cy="30189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Lock </a:t>
            </a:r>
            <a:r>
              <a:rPr lang="en-US" dirty="0" err="1" smtClean="0"/>
              <a:t>cohorting</a:t>
            </a:r>
            <a:endParaRPr lang="en-US" dirty="0"/>
          </a:p>
        </p:txBody>
      </p:sp>
      <p:sp>
        <p:nvSpPr>
          <p:cNvPr id="3" name="Content Placeholder 2"/>
          <p:cNvSpPr>
            <a:spLocks noGrp="1"/>
          </p:cNvSpPr>
          <p:nvPr>
            <p:ph idx="1"/>
          </p:nvPr>
        </p:nvSpPr>
        <p:spPr/>
        <p:txBody>
          <a:bodyPr/>
          <a:lstStyle/>
          <a:p>
            <a:r>
              <a:rPr lang="en-US" dirty="0" smtClean="0"/>
              <a:t>Lock release, with successor</a:t>
            </a:r>
          </a:p>
        </p:txBody>
      </p:sp>
      <p:sp>
        <p:nvSpPr>
          <p:cNvPr id="5" name="Slide Number Placeholder 4"/>
          <p:cNvSpPr>
            <a:spLocks noGrp="1"/>
          </p:cNvSpPr>
          <p:nvPr>
            <p:ph type="sldNum" sz="quarter" idx="12"/>
          </p:nvPr>
        </p:nvSpPr>
        <p:spPr/>
        <p:txBody>
          <a:bodyPr/>
          <a:lstStyle/>
          <a:p>
            <a:fld id="{2DE773B2-3EED-4E82-9F71-D324A259DCE0}" type="slidenum">
              <a:rPr lang="en-GB" smtClean="0"/>
              <a:pPr/>
              <a:t>45</a:t>
            </a:fld>
            <a:endParaRPr lang="en-GB"/>
          </a:p>
        </p:txBody>
      </p:sp>
      <p:grpSp>
        <p:nvGrpSpPr>
          <p:cNvPr id="4" name="Group 23"/>
          <p:cNvGrpSpPr/>
          <p:nvPr/>
        </p:nvGrpSpPr>
        <p:grpSpPr>
          <a:xfrm>
            <a:off x="1952171" y="3232328"/>
            <a:ext cx="5080000" cy="2519680"/>
            <a:chOff x="1463040" y="2184400"/>
            <a:chExt cx="5080000" cy="2519680"/>
          </a:xfrm>
        </p:grpSpPr>
        <p:sp>
          <p:nvSpPr>
            <p:cNvPr id="39" name="Rectangle 38"/>
            <p:cNvSpPr/>
            <p:nvPr/>
          </p:nvSpPr>
          <p:spPr>
            <a:xfrm>
              <a:off x="14630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1</a:t>
              </a:r>
              <a:endParaRPr lang="en-GB" dirty="0"/>
            </a:p>
          </p:txBody>
        </p:sp>
        <p:sp>
          <p:nvSpPr>
            <p:cNvPr id="40" name="Rectangle 39"/>
            <p:cNvSpPr/>
            <p:nvPr/>
          </p:nvSpPr>
          <p:spPr>
            <a:xfrm>
              <a:off x="25501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2</a:t>
              </a:r>
              <a:endParaRPr lang="en-GB" dirty="0"/>
            </a:p>
          </p:txBody>
        </p:sp>
        <p:sp>
          <p:nvSpPr>
            <p:cNvPr id="41" name="Rectangle 40"/>
            <p:cNvSpPr/>
            <p:nvPr/>
          </p:nvSpPr>
          <p:spPr>
            <a:xfrm>
              <a:off x="14630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3</a:t>
              </a:r>
              <a:endParaRPr lang="en-GB" dirty="0"/>
            </a:p>
          </p:txBody>
        </p:sp>
        <p:sp>
          <p:nvSpPr>
            <p:cNvPr id="42" name="Rectangle 41"/>
            <p:cNvSpPr/>
            <p:nvPr/>
          </p:nvSpPr>
          <p:spPr>
            <a:xfrm>
              <a:off x="25501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4</a:t>
              </a:r>
              <a:endParaRPr lang="en-GB" dirty="0"/>
            </a:p>
          </p:txBody>
        </p:sp>
        <p:sp>
          <p:nvSpPr>
            <p:cNvPr id="43" name="Rectangle 42"/>
            <p:cNvSpPr/>
            <p:nvPr/>
          </p:nvSpPr>
          <p:spPr>
            <a:xfrm>
              <a:off x="14630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sp>
          <p:nvSpPr>
            <p:cNvPr id="44" name="Rectangle 43"/>
            <p:cNvSpPr/>
            <p:nvPr/>
          </p:nvSpPr>
          <p:spPr>
            <a:xfrm>
              <a:off x="45618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5</a:t>
              </a:r>
              <a:endParaRPr lang="en-GB" dirty="0"/>
            </a:p>
          </p:txBody>
        </p:sp>
        <p:sp>
          <p:nvSpPr>
            <p:cNvPr id="45" name="Rectangle 44"/>
            <p:cNvSpPr/>
            <p:nvPr/>
          </p:nvSpPr>
          <p:spPr>
            <a:xfrm>
              <a:off x="56489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6</a:t>
              </a:r>
              <a:endParaRPr lang="en-GB" dirty="0"/>
            </a:p>
          </p:txBody>
        </p:sp>
        <p:sp>
          <p:nvSpPr>
            <p:cNvPr id="46" name="Rectangle 45"/>
            <p:cNvSpPr/>
            <p:nvPr/>
          </p:nvSpPr>
          <p:spPr>
            <a:xfrm>
              <a:off x="45618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7</a:t>
              </a:r>
              <a:endParaRPr lang="en-GB" dirty="0"/>
            </a:p>
          </p:txBody>
        </p:sp>
        <p:sp>
          <p:nvSpPr>
            <p:cNvPr id="47" name="Rectangle 46"/>
            <p:cNvSpPr/>
            <p:nvPr/>
          </p:nvSpPr>
          <p:spPr>
            <a:xfrm>
              <a:off x="56489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8</a:t>
              </a:r>
              <a:endParaRPr lang="en-GB" dirty="0"/>
            </a:p>
          </p:txBody>
        </p:sp>
        <p:sp>
          <p:nvSpPr>
            <p:cNvPr id="48" name="Rectangle 47"/>
            <p:cNvSpPr/>
            <p:nvPr/>
          </p:nvSpPr>
          <p:spPr>
            <a:xfrm>
              <a:off x="45618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grpSp>
      <p:sp>
        <p:nvSpPr>
          <p:cNvPr id="56" name="Rectangle 55"/>
          <p:cNvSpPr/>
          <p:nvPr/>
        </p:nvSpPr>
        <p:spPr>
          <a:xfrm>
            <a:off x="1312091" y="5421081"/>
            <a:ext cx="1727200" cy="82006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smtClean="0"/>
              <a:t>Per-NUMA-domain lock SA</a:t>
            </a:r>
            <a:endParaRPr lang="en-GB" dirty="0"/>
          </a:p>
        </p:txBody>
      </p:sp>
      <p:sp>
        <p:nvSpPr>
          <p:cNvPr id="59" name="Rectangle 58"/>
          <p:cNvSpPr/>
          <p:nvPr/>
        </p:nvSpPr>
        <p:spPr>
          <a:xfrm>
            <a:off x="4648383" y="5421081"/>
            <a:ext cx="1926587" cy="82006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smtClean="0"/>
              <a:t>Per-NUMA-domain lock SB</a:t>
            </a:r>
            <a:endParaRPr lang="en-GB" dirty="0"/>
          </a:p>
        </p:txBody>
      </p:sp>
      <p:sp>
        <p:nvSpPr>
          <p:cNvPr id="60" name="Rectangle 59"/>
          <p:cNvSpPr/>
          <p:nvPr/>
        </p:nvSpPr>
        <p:spPr>
          <a:xfrm>
            <a:off x="3386185" y="2223585"/>
            <a:ext cx="2428240" cy="621219"/>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smtClean="0"/>
              <a:t>System-wide arbitration lock G</a:t>
            </a:r>
            <a:endParaRPr lang="en-GB" dirty="0"/>
          </a:p>
        </p:txBody>
      </p:sp>
      <p:cxnSp>
        <p:nvCxnSpPr>
          <p:cNvPr id="25" name="Shape 24"/>
          <p:cNvCxnSpPr>
            <a:endCxn id="39" idx="1"/>
          </p:cNvCxnSpPr>
          <p:nvPr/>
        </p:nvCxnSpPr>
        <p:spPr>
          <a:xfrm rot="5400000" flipH="1" flipV="1">
            <a:off x="883558" y="4352468"/>
            <a:ext cx="1767113" cy="370114"/>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26" name="TextBox 25"/>
          <p:cNvSpPr txBox="1"/>
          <p:nvPr/>
        </p:nvSpPr>
        <p:spPr>
          <a:xfrm>
            <a:off x="2674255" y="3914497"/>
            <a:ext cx="5192487" cy="627021"/>
          </a:xfrm>
          <a:prstGeom prst="rect">
            <a:avLst/>
          </a:prstGeom>
        </p:spPr>
        <p:style>
          <a:lnRef idx="2">
            <a:schemeClr val="dk1"/>
          </a:lnRef>
          <a:fillRef idx="1">
            <a:schemeClr val="lt1"/>
          </a:fillRef>
          <a:effectRef idx="0">
            <a:schemeClr val="dk1"/>
          </a:effectRef>
          <a:fontRef idx="minor">
            <a:schemeClr val="dk1"/>
          </a:fontRef>
        </p:style>
        <p:txBody>
          <a:bodyPr vert="horz" wrap="none" rtlCol="0" anchor="t">
            <a:noAutofit/>
          </a:bodyPr>
          <a:lstStyle/>
          <a:p>
            <a:pPr marL="0" marR="0" indent="0" algn="l" defTabSz="914400" rtl="0" eaLnBrk="1" fontAlgn="auto" latinLnBrk="0" hangingPunct="1">
              <a:lnSpc>
                <a:spcPts val="4000"/>
              </a:lnSpc>
              <a:spcBef>
                <a:spcPct val="0"/>
              </a:spcBef>
              <a:spcAft>
                <a:spcPts val="0"/>
              </a:spcAft>
              <a:buClrTx/>
              <a:buSzTx/>
              <a:buFontTx/>
              <a:buNone/>
              <a:tabLst/>
            </a:pPr>
            <a:r>
              <a:rPr kumimoji="0" lang="en-US" sz="3200" b="0" i="0" u="none" strike="noStrike" kern="1200" cap="none" spc="-100" normalizeH="0" baseline="0" noProof="0" dirty="0" smtClean="0">
                <a:ln>
                  <a:noFill/>
                </a:ln>
                <a:solidFill>
                  <a:schemeClr val="tx1"/>
                </a:solidFill>
                <a:effectLst/>
                <a:uLnTx/>
                <a:uFillTx/>
                <a:latin typeface="+mj-lt"/>
                <a:ea typeface="+mj-ea"/>
                <a:cs typeface="+mj-cs"/>
              </a:rPr>
              <a:t>(1) Pass global</a:t>
            </a:r>
            <a:r>
              <a:rPr kumimoji="0" lang="en-US" sz="3200" b="0" i="0" u="none" strike="noStrike" kern="1200" cap="none" spc="-100" normalizeH="0" noProof="0" dirty="0" smtClean="0">
                <a:ln>
                  <a:noFill/>
                </a:ln>
                <a:solidFill>
                  <a:schemeClr val="tx1"/>
                </a:solidFill>
                <a:effectLst/>
                <a:uLnTx/>
                <a:uFillTx/>
                <a:latin typeface="+mj-lt"/>
                <a:ea typeface="+mj-ea"/>
                <a:cs typeface="+mj-cs"/>
              </a:rPr>
              <a:t> </a:t>
            </a:r>
            <a:r>
              <a:rPr kumimoji="0" lang="en-US" sz="3200" b="0" i="0" u="none" strike="noStrike" kern="1200" cap="none" spc="-100" normalizeH="0" baseline="0" noProof="0" dirty="0" smtClean="0">
                <a:ln>
                  <a:noFill/>
                </a:ln>
                <a:solidFill>
                  <a:schemeClr val="tx1"/>
                </a:solidFill>
                <a:effectLst/>
                <a:uLnTx/>
                <a:uFillTx/>
                <a:latin typeface="+mj-lt"/>
                <a:ea typeface="+mj-ea"/>
                <a:cs typeface="+mj-cs"/>
              </a:rPr>
              <a:t>lock to successor</a:t>
            </a:r>
          </a:p>
        </p:txBody>
      </p:sp>
      <p:cxnSp>
        <p:nvCxnSpPr>
          <p:cNvPr id="29" name="Straight Arrow Connector 28"/>
          <p:cNvCxnSpPr>
            <a:stCxn id="39" idx="3"/>
            <a:endCxn id="40" idx="1"/>
          </p:cNvCxnSpPr>
          <p:nvPr/>
        </p:nvCxnSpPr>
        <p:spPr>
          <a:xfrm>
            <a:off x="2846251" y="3653968"/>
            <a:ext cx="19304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 name="Shape 26"/>
          <p:cNvCxnSpPr>
            <a:endCxn id="62" idx="0"/>
          </p:cNvCxnSpPr>
          <p:nvPr/>
        </p:nvCxnSpPr>
        <p:spPr>
          <a:xfrm rot="10800000" flipV="1">
            <a:off x="2674257" y="2432596"/>
            <a:ext cx="711929" cy="600889"/>
          </a:xfrm>
          <a:prstGeom prst="bentConnector2">
            <a:avLst/>
          </a:prstGeom>
          <a:ln>
            <a:tailEnd type="arrow"/>
          </a:ln>
        </p:spPr>
        <p:style>
          <a:lnRef idx="1">
            <a:schemeClr val="dk1"/>
          </a:lnRef>
          <a:fillRef idx="0">
            <a:schemeClr val="dk1"/>
          </a:fillRef>
          <a:effectRef idx="0">
            <a:schemeClr val="dk1"/>
          </a:effectRef>
          <a:fontRef idx="minor">
            <a:schemeClr val="tx1"/>
          </a:fontRef>
        </p:style>
      </p:cxnSp>
      <p:cxnSp>
        <p:nvCxnSpPr>
          <p:cNvPr id="27" name="Shape 26"/>
          <p:cNvCxnSpPr>
            <a:endCxn id="40" idx="1"/>
          </p:cNvCxnSpPr>
          <p:nvPr/>
        </p:nvCxnSpPr>
        <p:spPr>
          <a:xfrm rot="5400000" flipH="1" flipV="1">
            <a:off x="1503319" y="3885109"/>
            <a:ext cx="1767113" cy="1304832"/>
          </a:xfrm>
          <a:prstGeom prst="bentConnector2">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5"/>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par>
                                <p:cTn id="9" presetID="1" presetClass="exit" presetSubtype="0" fill="hold" nodeType="withEffect">
                                  <p:stCondLst>
                                    <p:cond delay="0"/>
                                  </p:stCondLst>
                                  <p:childTnLst>
                                    <p:set>
                                      <p:cBhvr>
                                        <p:cTn id="10" dur="1" fill="hold">
                                          <p:stCondLst>
                                            <p:cond delay="0"/>
                                          </p:stCondLst>
                                        </p:cTn>
                                        <p:tgtEl>
                                          <p:spTgt spid="29"/>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Rectangle 60"/>
          <p:cNvSpPr/>
          <p:nvPr/>
        </p:nvSpPr>
        <p:spPr>
          <a:xfrm>
            <a:off x="725714" y="2540003"/>
            <a:ext cx="7431315" cy="405622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3" name="Rectangle 62"/>
          <p:cNvSpPr/>
          <p:nvPr/>
        </p:nvSpPr>
        <p:spPr>
          <a:xfrm>
            <a:off x="4434115" y="3033486"/>
            <a:ext cx="3185890" cy="30189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2" name="Rectangle 61"/>
          <p:cNvSpPr/>
          <p:nvPr/>
        </p:nvSpPr>
        <p:spPr>
          <a:xfrm>
            <a:off x="1081311" y="3033486"/>
            <a:ext cx="3185890" cy="30189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Lock </a:t>
            </a:r>
            <a:r>
              <a:rPr lang="en-US" dirty="0" err="1" smtClean="0"/>
              <a:t>cohorting</a:t>
            </a:r>
            <a:r>
              <a:rPr lang="en-US" dirty="0" smtClean="0"/>
              <a:t>, requirements</a:t>
            </a:r>
            <a:endParaRPr lang="en-US" dirty="0"/>
          </a:p>
        </p:txBody>
      </p:sp>
      <p:sp>
        <p:nvSpPr>
          <p:cNvPr id="3" name="Content Placeholder 2"/>
          <p:cNvSpPr>
            <a:spLocks noGrp="1"/>
          </p:cNvSpPr>
          <p:nvPr>
            <p:ph idx="1"/>
          </p:nvPr>
        </p:nvSpPr>
        <p:spPr/>
        <p:txBody>
          <a:bodyPr/>
          <a:lstStyle/>
          <a:p>
            <a:r>
              <a:rPr lang="en-US" dirty="0" smtClean="0"/>
              <a:t>Global: “thread oblivious” (</a:t>
            </a:r>
            <a:r>
              <a:rPr lang="en-US" dirty="0" err="1" smtClean="0"/>
              <a:t>acq</a:t>
            </a:r>
            <a:r>
              <a:rPr lang="en-US" dirty="0" smtClean="0"/>
              <a:t> one thread, release another)</a:t>
            </a:r>
          </a:p>
          <a:p>
            <a:r>
              <a:rPr lang="en-US" dirty="0" smtClean="0"/>
              <a:t>Local lock: “cohort detection” (can test for successors)</a:t>
            </a:r>
          </a:p>
        </p:txBody>
      </p:sp>
      <p:sp>
        <p:nvSpPr>
          <p:cNvPr id="5" name="Slide Number Placeholder 4"/>
          <p:cNvSpPr>
            <a:spLocks noGrp="1"/>
          </p:cNvSpPr>
          <p:nvPr>
            <p:ph type="sldNum" sz="quarter" idx="12"/>
          </p:nvPr>
        </p:nvSpPr>
        <p:spPr/>
        <p:txBody>
          <a:bodyPr/>
          <a:lstStyle/>
          <a:p>
            <a:fld id="{2DE773B2-3EED-4E82-9F71-D324A259DCE0}" type="slidenum">
              <a:rPr lang="en-GB" smtClean="0"/>
              <a:pPr/>
              <a:t>46</a:t>
            </a:fld>
            <a:endParaRPr lang="en-GB"/>
          </a:p>
        </p:txBody>
      </p:sp>
      <p:grpSp>
        <p:nvGrpSpPr>
          <p:cNvPr id="4" name="Group 23"/>
          <p:cNvGrpSpPr/>
          <p:nvPr/>
        </p:nvGrpSpPr>
        <p:grpSpPr>
          <a:xfrm>
            <a:off x="1952171" y="3232328"/>
            <a:ext cx="5080000" cy="2519680"/>
            <a:chOff x="1463040" y="2184400"/>
            <a:chExt cx="5080000" cy="2519680"/>
          </a:xfrm>
        </p:grpSpPr>
        <p:sp>
          <p:nvSpPr>
            <p:cNvPr id="39" name="Rectangle 38"/>
            <p:cNvSpPr/>
            <p:nvPr/>
          </p:nvSpPr>
          <p:spPr>
            <a:xfrm>
              <a:off x="14630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1</a:t>
              </a:r>
              <a:endParaRPr lang="en-GB" dirty="0"/>
            </a:p>
          </p:txBody>
        </p:sp>
        <p:sp>
          <p:nvSpPr>
            <p:cNvPr id="40" name="Rectangle 39"/>
            <p:cNvSpPr/>
            <p:nvPr/>
          </p:nvSpPr>
          <p:spPr>
            <a:xfrm>
              <a:off x="25501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2</a:t>
              </a:r>
              <a:endParaRPr lang="en-GB" dirty="0"/>
            </a:p>
          </p:txBody>
        </p:sp>
        <p:sp>
          <p:nvSpPr>
            <p:cNvPr id="41" name="Rectangle 40"/>
            <p:cNvSpPr/>
            <p:nvPr/>
          </p:nvSpPr>
          <p:spPr>
            <a:xfrm>
              <a:off x="14630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3</a:t>
              </a:r>
              <a:endParaRPr lang="en-GB" dirty="0"/>
            </a:p>
          </p:txBody>
        </p:sp>
        <p:sp>
          <p:nvSpPr>
            <p:cNvPr id="42" name="Rectangle 41"/>
            <p:cNvSpPr/>
            <p:nvPr/>
          </p:nvSpPr>
          <p:spPr>
            <a:xfrm>
              <a:off x="25501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4</a:t>
              </a:r>
              <a:endParaRPr lang="en-GB" dirty="0"/>
            </a:p>
          </p:txBody>
        </p:sp>
        <p:sp>
          <p:nvSpPr>
            <p:cNvPr id="43" name="Rectangle 42"/>
            <p:cNvSpPr/>
            <p:nvPr/>
          </p:nvSpPr>
          <p:spPr>
            <a:xfrm>
              <a:off x="14630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sp>
          <p:nvSpPr>
            <p:cNvPr id="44" name="Rectangle 43"/>
            <p:cNvSpPr/>
            <p:nvPr/>
          </p:nvSpPr>
          <p:spPr>
            <a:xfrm>
              <a:off x="456184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5</a:t>
              </a:r>
              <a:endParaRPr lang="en-GB" dirty="0"/>
            </a:p>
          </p:txBody>
        </p:sp>
        <p:sp>
          <p:nvSpPr>
            <p:cNvPr id="45" name="Rectangle 44"/>
            <p:cNvSpPr/>
            <p:nvPr/>
          </p:nvSpPr>
          <p:spPr>
            <a:xfrm>
              <a:off x="5648960" y="218440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6</a:t>
              </a:r>
              <a:endParaRPr lang="en-GB" dirty="0"/>
            </a:p>
          </p:txBody>
        </p:sp>
        <p:sp>
          <p:nvSpPr>
            <p:cNvPr id="46" name="Rectangle 45"/>
            <p:cNvSpPr/>
            <p:nvPr/>
          </p:nvSpPr>
          <p:spPr>
            <a:xfrm>
              <a:off x="456184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7</a:t>
              </a:r>
              <a:endParaRPr lang="en-GB" dirty="0"/>
            </a:p>
          </p:txBody>
        </p:sp>
        <p:sp>
          <p:nvSpPr>
            <p:cNvPr id="47" name="Rectangle 46"/>
            <p:cNvSpPr/>
            <p:nvPr/>
          </p:nvSpPr>
          <p:spPr>
            <a:xfrm>
              <a:off x="5648960" y="3180080"/>
              <a:ext cx="894080" cy="843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Core 8</a:t>
              </a:r>
              <a:endParaRPr lang="en-GB" dirty="0"/>
            </a:p>
          </p:txBody>
        </p:sp>
        <p:sp>
          <p:nvSpPr>
            <p:cNvPr id="48" name="Rectangle 47"/>
            <p:cNvSpPr/>
            <p:nvPr/>
          </p:nvSpPr>
          <p:spPr>
            <a:xfrm>
              <a:off x="4561840" y="4165600"/>
              <a:ext cx="1981200" cy="5384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Shared L2 cache</a:t>
              </a:r>
              <a:endParaRPr lang="en-GB" dirty="0"/>
            </a:p>
          </p:txBody>
        </p:sp>
      </p:grpSp>
      <p:sp>
        <p:nvSpPr>
          <p:cNvPr id="56" name="Rectangle 55"/>
          <p:cNvSpPr/>
          <p:nvPr/>
        </p:nvSpPr>
        <p:spPr>
          <a:xfrm>
            <a:off x="1312091" y="5421081"/>
            <a:ext cx="1727200" cy="82006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smtClean="0"/>
              <a:t>Per-NUMA-domain lock SA</a:t>
            </a:r>
            <a:endParaRPr lang="en-GB" dirty="0"/>
          </a:p>
        </p:txBody>
      </p:sp>
      <p:sp>
        <p:nvSpPr>
          <p:cNvPr id="59" name="Rectangle 58"/>
          <p:cNvSpPr/>
          <p:nvPr/>
        </p:nvSpPr>
        <p:spPr>
          <a:xfrm>
            <a:off x="4648383" y="5421081"/>
            <a:ext cx="1926587" cy="82006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smtClean="0"/>
              <a:t>Per-NUMA-domain lock SB</a:t>
            </a:r>
            <a:endParaRPr lang="en-GB" dirty="0"/>
          </a:p>
        </p:txBody>
      </p:sp>
      <p:sp>
        <p:nvSpPr>
          <p:cNvPr id="60" name="Rectangle 59"/>
          <p:cNvSpPr/>
          <p:nvPr/>
        </p:nvSpPr>
        <p:spPr>
          <a:xfrm>
            <a:off x="3386185" y="2223585"/>
            <a:ext cx="2428240" cy="621219"/>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smtClean="0"/>
              <a:t>System-wide arbitration lock G</a:t>
            </a:r>
            <a:endParaRPr lang="en-GB" dirty="0"/>
          </a:p>
        </p:txBody>
      </p:sp>
      <p:cxnSp>
        <p:nvCxnSpPr>
          <p:cNvPr id="29" name="Straight Arrow Connector 28"/>
          <p:cNvCxnSpPr>
            <a:stCxn id="39" idx="3"/>
            <a:endCxn id="40" idx="1"/>
          </p:cNvCxnSpPr>
          <p:nvPr/>
        </p:nvCxnSpPr>
        <p:spPr>
          <a:xfrm>
            <a:off x="2846251" y="3653968"/>
            <a:ext cx="19304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 name="Shape 26"/>
          <p:cNvCxnSpPr>
            <a:endCxn id="62" idx="0"/>
          </p:cNvCxnSpPr>
          <p:nvPr/>
        </p:nvCxnSpPr>
        <p:spPr>
          <a:xfrm rot="10800000" flipV="1">
            <a:off x="2674257" y="2432596"/>
            <a:ext cx="711929" cy="600889"/>
          </a:xfrm>
          <a:prstGeom prst="bentConnector2">
            <a:avLst/>
          </a:prstGeom>
          <a:ln>
            <a:tailEnd type="arrow"/>
          </a:ln>
        </p:spPr>
        <p:style>
          <a:lnRef idx="1">
            <a:schemeClr val="dk1"/>
          </a:lnRef>
          <a:fillRef idx="0">
            <a:schemeClr val="dk1"/>
          </a:fillRef>
          <a:effectRef idx="0">
            <a:schemeClr val="dk1"/>
          </a:effectRef>
          <a:fontRef idx="minor">
            <a:schemeClr val="tx1"/>
          </a:fontRef>
        </p:style>
      </p:cxnSp>
      <p:cxnSp>
        <p:nvCxnSpPr>
          <p:cNvPr id="27" name="Shape 26"/>
          <p:cNvCxnSpPr>
            <a:endCxn id="40" idx="1"/>
          </p:cNvCxnSpPr>
          <p:nvPr/>
        </p:nvCxnSpPr>
        <p:spPr>
          <a:xfrm rot="5400000" flipH="1" flipV="1">
            <a:off x="1503319" y="3885109"/>
            <a:ext cx="1767113" cy="1304832"/>
          </a:xfrm>
          <a:prstGeom prst="bentConnector2">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Reader-writer locks</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Reader-writer locks (TATAS-like)</a:t>
            </a:r>
            <a:endParaRPr lang="en-GB"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48</a:t>
            </a:fld>
            <a:endParaRPr lang="en-GB"/>
          </a:p>
        </p:txBody>
      </p:sp>
      <p:sp>
        <p:nvSpPr>
          <p:cNvPr id="6" name="Rectangle 5"/>
          <p:cNvSpPr/>
          <p:nvPr/>
        </p:nvSpPr>
        <p:spPr>
          <a:xfrm>
            <a:off x="3411940" y="1540694"/>
            <a:ext cx="1856096" cy="80521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latin typeface="Lucida Sans" pitchFamily="34" charset="0"/>
              </a:rPr>
              <a:t>0</a:t>
            </a:r>
            <a:endParaRPr lang="en-GB" dirty="0">
              <a:latin typeface="Lucida Sans" pitchFamily="34" charset="0"/>
            </a:endParaRPr>
          </a:p>
        </p:txBody>
      </p:sp>
      <p:sp>
        <p:nvSpPr>
          <p:cNvPr id="7" name="TextBox 6"/>
          <p:cNvSpPr txBox="1"/>
          <p:nvPr/>
        </p:nvSpPr>
        <p:spPr>
          <a:xfrm>
            <a:off x="2743167" y="1540694"/>
            <a:ext cx="623889" cy="369332"/>
          </a:xfrm>
          <a:prstGeom prst="rect">
            <a:avLst/>
          </a:prstGeom>
          <a:noFill/>
        </p:spPr>
        <p:txBody>
          <a:bodyPr wrap="none" rtlCol="0">
            <a:spAutoFit/>
          </a:bodyPr>
          <a:lstStyle/>
          <a:p>
            <a:r>
              <a:rPr lang="en-GB" dirty="0" smtClean="0"/>
              <a:t>lock:</a:t>
            </a:r>
            <a:endParaRPr lang="en-GB" dirty="0"/>
          </a:p>
        </p:txBody>
      </p:sp>
      <p:sp>
        <p:nvSpPr>
          <p:cNvPr id="8" name="Rounded Rectangle 7"/>
          <p:cNvSpPr/>
          <p:nvPr/>
        </p:nvSpPr>
        <p:spPr>
          <a:xfrm>
            <a:off x="467546" y="2850880"/>
            <a:ext cx="3262626" cy="180150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sz="1600" dirty="0" smtClean="0">
                <a:latin typeface="Lucida Sans" pitchFamily="34" charset="0"/>
              </a:rPr>
              <a:t>void </a:t>
            </a:r>
            <a:r>
              <a:rPr lang="en-GB" sz="1600" dirty="0" err="1" smtClean="0">
                <a:latin typeface="Lucida Sans" pitchFamily="34" charset="0"/>
              </a:rPr>
              <a:t>acquireWrite</a:t>
            </a:r>
            <a:r>
              <a:rPr lang="en-GB" sz="1600" dirty="0" smtClean="0">
                <a:latin typeface="Lucida Sans" pitchFamily="34" charset="0"/>
              </a:rPr>
              <a:t>(</a:t>
            </a:r>
            <a:r>
              <a:rPr lang="en-GB" sz="1600" dirty="0" err="1" smtClean="0">
                <a:latin typeface="Lucida Sans" pitchFamily="34" charset="0"/>
              </a:rPr>
              <a:t>int</a:t>
            </a:r>
            <a:r>
              <a:rPr lang="en-GB" sz="1600" dirty="0" smtClean="0">
                <a:latin typeface="Lucida Sans" pitchFamily="34" charset="0"/>
              </a:rPr>
              <a:t> *lock) {</a:t>
            </a:r>
          </a:p>
          <a:p>
            <a:r>
              <a:rPr lang="en-GB" sz="1600" dirty="0">
                <a:latin typeface="Lucida Sans" pitchFamily="34" charset="0"/>
              </a:rPr>
              <a:t> </a:t>
            </a:r>
            <a:r>
              <a:rPr lang="en-GB" sz="1600" dirty="0" smtClean="0">
                <a:latin typeface="Lucida Sans" pitchFamily="34" charset="0"/>
              </a:rPr>
              <a:t>   do {</a:t>
            </a:r>
          </a:p>
          <a:p>
            <a:r>
              <a:rPr lang="en-GB" sz="1600" dirty="0">
                <a:latin typeface="Lucida Sans" pitchFamily="34" charset="0"/>
              </a:rPr>
              <a:t> </a:t>
            </a:r>
            <a:r>
              <a:rPr lang="en-GB" sz="1600" dirty="0" smtClean="0">
                <a:latin typeface="Lucida Sans" pitchFamily="34" charset="0"/>
              </a:rPr>
              <a:t>      if ((*lock == 0) &amp;&amp;</a:t>
            </a:r>
          </a:p>
          <a:p>
            <a:r>
              <a:rPr lang="en-GB" sz="1600" dirty="0" smtClean="0">
                <a:latin typeface="Lucida Sans" pitchFamily="34" charset="0"/>
              </a:rPr>
              <a:t>           (CAS(lock, 0, -1))) {</a:t>
            </a:r>
          </a:p>
          <a:p>
            <a:r>
              <a:rPr lang="en-GB" sz="1600" dirty="0">
                <a:latin typeface="Lucida Sans" pitchFamily="34" charset="0"/>
              </a:rPr>
              <a:t> </a:t>
            </a:r>
            <a:r>
              <a:rPr lang="en-GB" sz="1600" dirty="0" smtClean="0">
                <a:latin typeface="Lucida Sans" pitchFamily="34" charset="0"/>
              </a:rPr>
              <a:t>       break;</a:t>
            </a:r>
            <a:br>
              <a:rPr lang="en-GB" sz="1600" dirty="0" smtClean="0">
                <a:latin typeface="Lucida Sans" pitchFamily="34" charset="0"/>
              </a:rPr>
            </a:br>
            <a:r>
              <a:rPr lang="en-GB" sz="1600" dirty="0" smtClean="0">
                <a:latin typeface="Lucida Sans" pitchFamily="34" charset="0"/>
              </a:rPr>
              <a:t>    } while (1);</a:t>
            </a:r>
          </a:p>
          <a:p>
            <a:r>
              <a:rPr lang="en-GB" sz="1600" dirty="0">
                <a:latin typeface="Lucida Sans" pitchFamily="34" charset="0"/>
              </a:rPr>
              <a:t>}</a:t>
            </a:r>
          </a:p>
        </p:txBody>
      </p:sp>
      <p:sp>
        <p:nvSpPr>
          <p:cNvPr id="9" name="Rounded Rectangle 8"/>
          <p:cNvSpPr/>
          <p:nvPr/>
        </p:nvSpPr>
        <p:spPr>
          <a:xfrm>
            <a:off x="467545" y="4966284"/>
            <a:ext cx="3262626" cy="113525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sz="1600" dirty="0" smtClean="0">
                <a:latin typeface="Lucida Sans" pitchFamily="34" charset="0"/>
              </a:rPr>
              <a:t>void </a:t>
            </a:r>
            <a:r>
              <a:rPr lang="en-GB" sz="1600" dirty="0" err="1" smtClean="0">
                <a:latin typeface="Lucida Sans" pitchFamily="34" charset="0"/>
              </a:rPr>
              <a:t>releaseWrite</a:t>
            </a:r>
            <a:r>
              <a:rPr lang="en-GB" sz="1600" dirty="0" smtClean="0">
                <a:latin typeface="Lucida Sans" pitchFamily="34" charset="0"/>
              </a:rPr>
              <a:t>(</a:t>
            </a:r>
            <a:r>
              <a:rPr lang="en-GB" sz="1600" dirty="0" err="1" smtClean="0">
                <a:latin typeface="Lucida Sans" pitchFamily="34" charset="0"/>
              </a:rPr>
              <a:t>int</a:t>
            </a:r>
            <a:r>
              <a:rPr lang="en-GB" sz="1600" dirty="0" smtClean="0">
                <a:latin typeface="Lucida Sans" pitchFamily="34" charset="0"/>
              </a:rPr>
              <a:t> *lock) {</a:t>
            </a:r>
          </a:p>
          <a:p>
            <a:r>
              <a:rPr lang="en-GB" sz="1600" dirty="0">
                <a:latin typeface="Lucida Sans" pitchFamily="34" charset="0"/>
              </a:rPr>
              <a:t> </a:t>
            </a:r>
            <a:r>
              <a:rPr lang="en-GB" sz="1600" dirty="0" smtClean="0">
                <a:latin typeface="Lucida Sans" pitchFamily="34" charset="0"/>
              </a:rPr>
              <a:t>  *lock = 0;</a:t>
            </a:r>
          </a:p>
          <a:p>
            <a:r>
              <a:rPr lang="en-GB" sz="1600" dirty="0">
                <a:latin typeface="Lucida Sans" pitchFamily="34" charset="0"/>
              </a:rPr>
              <a:t>}</a:t>
            </a:r>
          </a:p>
        </p:txBody>
      </p:sp>
      <p:sp>
        <p:nvSpPr>
          <p:cNvPr id="10" name="Rectangular Callout 9"/>
          <p:cNvSpPr/>
          <p:nvPr/>
        </p:nvSpPr>
        <p:spPr>
          <a:xfrm>
            <a:off x="5544455" y="1377257"/>
            <a:ext cx="3066145" cy="1082164"/>
          </a:xfrm>
          <a:prstGeom prst="wedgeRectCallout">
            <a:avLst>
              <a:gd name="adj1" fmla="val -69763"/>
              <a:gd name="adj2" fmla="val -108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latin typeface="Lucida Sans" pitchFamily="34" charset="0"/>
              </a:rPr>
              <a:t>-1 =&gt; Locked for write</a:t>
            </a:r>
          </a:p>
          <a:p>
            <a:pPr algn="ctr"/>
            <a:r>
              <a:rPr lang="en-GB" sz="1600" dirty="0" smtClean="0">
                <a:latin typeface="Lucida Sans" pitchFamily="34" charset="0"/>
              </a:rPr>
              <a:t>0 =&gt; Lock available</a:t>
            </a:r>
          </a:p>
          <a:p>
            <a:pPr algn="ctr"/>
            <a:r>
              <a:rPr lang="en-GB" sz="1600" dirty="0" smtClean="0">
                <a:latin typeface="Lucida Sans" pitchFamily="34" charset="0"/>
              </a:rPr>
              <a:t>+n =&gt; Locked by n readers</a:t>
            </a:r>
          </a:p>
        </p:txBody>
      </p:sp>
      <p:sp>
        <p:nvSpPr>
          <p:cNvPr id="13" name="Rounded Rectangle 12"/>
          <p:cNvSpPr/>
          <p:nvPr/>
        </p:nvSpPr>
        <p:spPr>
          <a:xfrm>
            <a:off x="4078515" y="2850879"/>
            <a:ext cx="4760686" cy="211540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sz="1600" dirty="0" smtClean="0">
                <a:latin typeface="Lucida Sans" pitchFamily="34" charset="0"/>
              </a:rPr>
              <a:t>void </a:t>
            </a:r>
            <a:r>
              <a:rPr lang="en-GB" sz="1600" dirty="0" err="1" smtClean="0">
                <a:latin typeface="Lucida Sans" pitchFamily="34" charset="0"/>
              </a:rPr>
              <a:t>acquireRead</a:t>
            </a:r>
            <a:r>
              <a:rPr lang="en-GB" sz="1600" dirty="0" smtClean="0">
                <a:latin typeface="Lucida Sans" pitchFamily="34" charset="0"/>
              </a:rPr>
              <a:t>(</a:t>
            </a:r>
            <a:r>
              <a:rPr lang="en-GB" sz="1600" dirty="0" err="1" smtClean="0">
                <a:latin typeface="Lucida Sans" pitchFamily="34" charset="0"/>
              </a:rPr>
              <a:t>int</a:t>
            </a:r>
            <a:r>
              <a:rPr lang="en-GB" sz="1600" dirty="0" smtClean="0">
                <a:latin typeface="Lucida Sans" pitchFamily="34" charset="0"/>
              </a:rPr>
              <a:t> *lock) {</a:t>
            </a:r>
          </a:p>
          <a:p>
            <a:r>
              <a:rPr lang="en-GB" sz="1600" dirty="0" smtClean="0">
                <a:latin typeface="Lucida Sans" pitchFamily="34" charset="0"/>
              </a:rPr>
              <a:t>    do {</a:t>
            </a:r>
          </a:p>
          <a:p>
            <a:r>
              <a:rPr lang="en-GB" sz="1600" dirty="0" smtClean="0">
                <a:latin typeface="Lucida Sans" pitchFamily="34" charset="0"/>
              </a:rPr>
              <a:t>        </a:t>
            </a:r>
            <a:r>
              <a:rPr lang="en-GB" sz="1600" dirty="0" err="1" smtClean="0">
                <a:latin typeface="Lucida Sans" pitchFamily="34" charset="0"/>
              </a:rPr>
              <a:t>int</a:t>
            </a:r>
            <a:r>
              <a:rPr lang="en-GB" sz="1600" dirty="0" smtClean="0">
                <a:latin typeface="Lucida Sans" pitchFamily="34" charset="0"/>
              </a:rPr>
              <a:t> </a:t>
            </a:r>
            <a:r>
              <a:rPr lang="en-GB" sz="1600" dirty="0" err="1" smtClean="0">
                <a:latin typeface="Lucida Sans" pitchFamily="34" charset="0"/>
              </a:rPr>
              <a:t>oldVal</a:t>
            </a:r>
            <a:r>
              <a:rPr lang="en-GB" sz="1600" dirty="0" smtClean="0">
                <a:latin typeface="Lucida Sans" pitchFamily="34" charset="0"/>
              </a:rPr>
              <a:t> = *lock;</a:t>
            </a:r>
          </a:p>
          <a:p>
            <a:r>
              <a:rPr lang="en-GB" sz="1600" dirty="0" smtClean="0">
                <a:latin typeface="Lucida Sans" pitchFamily="34" charset="0"/>
              </a:rPr>
              <a:t>        if ((</a:t>
            </a:r>
            <a:r>
              <a:rPr lang="en-GB" sz="1600" dirty="0" err="1" smtClean="0">
                <a:latin typeface="Lucida Sans" pitchFamily="34" charset="0"/>
              </a:rPr>
              <a:t>oldVal</a:t>
            </a:r>
            <a:r>
              <a:rPr lang="en-GB" sz="1600" dirty="0" smtClean="0">
                <a:latin typeface="Lucida Sans" pitchFamily="34" charset="0"/>
              </a:rPr>
              <a:t> &gt;= 0) &amp;&amp;</a:t>
            </a:r>
          </a:p>
          <a:p>
            <a:r>
              <a:rPr lang="en-GB" sz="1600" dirty="0">
                <a:latin typeface="Lucida Sans" pitchFamily="34" charset="0"/>
              </a:rPr>
              <a:t> </a:t>
            </a:r>
            <a:r>
              <a:rPr lang="en-GB" sz="1600" dirty="0" smtClean="0">
                <a:latin typeface="Lucida Sans" pitchFamily="34" charset="0"/>
              </a:rPr>
              <a:t>           (CAS(lock, </a:t>
            </a:r>
            <a:r>
              <a:rPr lang="en-GB" sz="1600" dirty="0" err="1" smtClean="0">
                <a:latin typeface="Lucida Sans" pitchFamily="34" charset="0"/>
              </a:rPr>
              <a:t>oldVal</a:t>
            </a:r>
            <a:r>
              <a:rPr lang="en-GB" sz="1600" dirty="0" smtClean="0">
                <a:latin typeface="Lucida Sans" pitchFamily="34" charset="0"/>
              </a:rPr>
              <a:t>, oldVal+1))) { </a:t>
            </a:r>
          </a:p>
          <a:p>
            <a:r>
              <a:rPr lang="en-GB" sz="1600" dirty="0">
                <a:latin typeface="Lucida Sans" pitchFamily="34" charset="0"/>
              </a:rPr>
              <a:t> </a:t>
            </a:r>
            <a:r>
              <a:rPr lang="en-GB" sz="1600" dirty="0" smtClean="0">
                <a:latin typeface="Lucida Sans" pitchFamily="34" charset="0"/>
              </a:rPr>
              <a:t>              break;</a:t>
            </a:r>
          </a:p>
          <a:p>
            <a:r>
              <a:rPr lang="en-GB" sz="1600" dirty="0">
                <a:latin typeface="Lucida Sans" pitchFamily="34" charset="0"/>
              </a:rPr>
              <a:t> </a:t>
            </a:r>
            <a:r>
              <a:rPr lang="en-GB" sz="1600" dirty="0" smtClean="0">
                <a:latin typeface="Lucida Sans" pitchFamily="34" charset="0"/>
              </a:rPr>
              <a:t>   } } while (1);</a:t>
            </a:r>
          </a:p>
          <a:p>
            <a:r>
              <a:rPr lang="en-GB" sz="1600" dirty="0">
                <a:latin typeface="Lucida Sans" pitchFamily="34" charset="0"/>
              </a:rPr>
              <a:t>}</a:t>
            </a:r>
          </a:p>
        </p:txBody>
      </p:sp>
      <p:sp>
        <p:nvSpPr>
          <p:cNvPr id="14" name="Rounded Rectangle 13"/>
          <p:cNvSpPr/>
          <p:nvPr/>
        </p:nvSpPr>
        <p:spPr>
          <a:xfrm>
            <a:off x="4078515" y="5198512"/>
            <a:ext cx="4760686" cy="903025"/>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sz="1600" dirty="0" smtClean="0">
                <a:latin typeface="Lucida Sans" pitchFamily="34" charset="0"/>
              </a:rPr>
              <a:t>void </a:t>
            </a:r>
            <a:r>
              <a:rPr lang="en-GB" sz="1600" dirty="0" err="1" smtClean="0">
                <a:latin typeface="Lucida Sans" pitchFamily="34" charset="0"/>
              </a:rPr>
              <a:t>releaseRead</a:t>
            </a:r>
            <a:r>
              <a:rPr lang="en-GB" sz="1600" dirty="0" smtClean="0">
                <a:latin typeface="Lucida Sans" pitchFamily="34" charset="0"/>
              </a:rPr>
              <a:t>(</a:t>
            </a:r>
            <a:r>
              <a:rPr lang="en-GB" sz="1600" dirty="0" err="1" smtClean="0">
                <a:latin typeface="Lucida Sans" pitchFamily="34" charset="0"/>
              </a:rPr>
              <a:t>int</a:t>
            </a:r>
            <a:r>
              <a:rPr lang="en-GB" sz="1600" dirty="0" smtClean="0">
                <a:latin typeface="Lucida Sans" pitchFamily="34" charset="0"/>
              </a:rPr>
              <a:t> *lock) {</a:t>
            </a:r>
          </a:p>
          <a:p>
            <a:r>
              <a:rPr lang="en-GB" sz="1600" dirty="0">
                <a:latin typeface="Lucida Sans" pitchFamily="34" charset="0"/>
              </a:rPr>
              <a:t> </a:t>
            </a:r>
            <a:r>
              <a:rPr lang="en-GB" sz="1600" dirty="0" smtClean="0">
                <a:latin typeface="Lucida Sans" pitchFamily="34" charset="0"/>
              </a:rPr>
              <a:t>  FADD(lock, -1); // Atomic fetch-and-add</a:t>
            </a:r>
          </a:p>
          <a:p>
            <a:r>
              <a:rPr lang="en-GB" sz="1600" dirty="0">
                <a:latin typeface="Lucida Sans" pitchFamily="34" charset="0"/>
              </a:rPr>
              <a:t>}</a:t>
            </a:r>
          </a:p>
        </p:txBody>
      </p:sp>
    </p:spTree>
    <p:extLst>
      <p:ext uri="{BB962C8B-B14F-4D97-AF65-F5344CB8AC3E}">
        <p14:creationId xmlns:p14="http://schemas.microsoft.com/office/powerpoint/2010/main" val="416418282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problem with readers</a:t>
            </a:r>
            <a:endParaRPr lang="en-GB"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49</a:t>
            </a:fld>
            <a:endParaRPr lang="en-GB"/>
          </a:p>
        </p:txBody>
      </p:sp>
      <p:sp>
        <p:nvSpPr>
          <p:cNvPr id="8" name="Rounded Rectangle 7"/>
          <p:cNvSpPr/>
          <p:nvPr/>
        </p:nvSpPr>
        <p:spPr>
          <a:xfrm>
            <a:off x="972219" y="1347590"/>
            <a:ext cx="2745160" cy="171268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sz="1600" dirty="0" err="1" smtClean="0">
                <a:latin typeface="Lucida Sans" pitchFamily="34" charset="0"/>
              </a:rPr>
              <a:t>int</a:t>
            </a:r>
            <a:r>
              <a:rPr lang="en-GB" sz="1600" dirty="0" smtClean="0">
                <a:latin typeface="Lucida Sans" pitchFamily="34" charset="0"/>
              </a:rPr>
              <a:t> </a:t>
            </a:r>
            <a:r>
              <a:rPr lang="en-GB" sz="1600" dirty="0" err="1" smtClean="0">
                <a:latin typeface="Lucida Sans" pitchFamily="34" charset="0"/>
              </a:rPr>
              <a:t>readCount</a:t>
            </a:r>
            <a:r>
              <a:rPr lang="en-GB" sz="1600" dirty="0" smtClean="0">
                <a:latin typeface="Lucida Sans" pitchFamily="34" charset="0"/>
              </a:rPr>
              <a:t>() {</a:t>
            </a:r>
          </a:p>
          <a:p>
            <a:r>
              <a:rPr lang="en-GB" sz="1600" dirty="0">
                <a:latin typeface="Lucida Sans" pitchFamily="34" charset="0"/>
              </a:rPr>
              <a:t> </a:t>
            </a:r>
            <a:r>
              <a:rPr lang="en-GB" sz="1600" dirty="0" smtClean="0">
                <a:latin typeface="Lucida Sans" pitchFamily="34" charset="0"/>
              </a:rPr>
              <a:t>   </a:t>
            </a:r>
            <a:r>
              <a:rPr lang="en-GB" sz="1600" dirty="0" err="1" smtClean="0">
                <a:latin typeface="Lucida Sans" pitchFamily="34" charset="0"/>
              </a:rPr>
              <a:t>acquireRead</a:t>
            </a:r>
            <a:r>
              <a:rPr lang="en-GB" sz="1600" dirty="0" smtClean="0">
                <a:latin typeface="Lucida Sans" pitchFamily="34" charset="0"/>
              </a:rPr>
              <a:t>(lock</a:t>
            </a:r>
            <a:r>
              <a:rPr lang="en-GB" sz="1600" dirty="0">
                <a:latin typeface="Lucida Sans" pitchFamily="34" charset="0"/>
              </a:rPr>
              <a:t>);</a:t>
            </a:r>
          </a:p>
          <a:p>
            <a:r>
              <a:rPr lang="en-GB" sz="1600" dirty="0">
                <a:latin typeface="Lucida Sans" pitchFamily="34" charset="0"/>
              </a:rPr>
              <a:t>    </a:t>
            </a:r>
            <a:r>
              <a:rPr lang="en-GB" sz="1600" dirty="0" err="1" smtClean="0">
                <a:latin typeface="Lucida Sans" pitchFamily="34" charset="0"/>
              </a:rPr>
              <a:t>int</a:t>
            </a:r>
            <a:r>
              <a:rPr lang="en-GB" sz="1600" dirty="0" smtClean="0">
                <a:latin typeface="Lucida Sans" pitchFamily="34" charset="0"/>
              </a:rPr>
              <a:t> result = count;</a:t>
            </a:r>
            <a:endParaRPr lang="en-GB" sz="1600" dirty="0">
              <a:latin typeface="Lucida Sans" pitchFamily="34" charset="0"/>
            </a:endParaRPr>
          </a:p>
          <a:p>
            <a:r>
              <a:rPr lang="en-GB" sz="1600" dirty="0">
                <a:latin typeface="Lucida Sans" pitchFamily="34" charset="0"/>
              </a:rPr>
              <a:t>    </a:t>
            </a:r>
            <a:r>
              <a:rPr lang="en-GB" sz="1600" dirty="0" err="1" smtClean="0">
                <a:latin typeface="Lucida Sans" pitchFamily="34" charset="0"/>
              </a:rPr>
              <a:t>releaseRead</a:t>
            </a:r>
            <a:r>
              <a:rPr lang="en-GB" sz="1600" dirty="0" smtClean="0">
                <a:latin typeface="Lucida Sans" pitchFamily="34" charset="0"/>
              </a:rPr>
              <a:t>(lock);</a:t>
            </a:r>
          </a:p>
          <a:p>
            <a:r>
              <a:rPr lang="en-GB" sz="1600" dirty="0" smtClean="0">
                <a:latin typeface="Lucida Sans" pitchFamily="34" charset="0"/>
              </a:rPr>
              <a:t>    return result;</a:t>
            </a:r>
          </a:p>
          <a:p>
            <a:r>
              <a:rPr lang="en-GB" sz="1600" dirty="0" smtClean="0">
                <a:latin typeface="Lucida Sans" pitchFamily="34" charset="0"/>
              </a:rPr>
              <a:t>}</a:t>
            </a:r>
            <a:endParaRPr lang="en-GB" sz="1600" dirty="0">
              <a:latin typeface="Lucida Sans" pitchFamily="34" charset="0"/>
            </a:endParaRPr>
          </a:p>
        </p:txBody>
      </p:sp>
      <p:sp>
        <p:nvSpPr>
          <p:cNvPr id="9" name="Rounded Rectangle 8"/>
          <p:cNvSpPr/>
          <p:nvPr/>
        </p:nvSpPr>
        <p:spPr>
          <a:xfrm>
            <a:off x="4337573" y="1344068"/>
            <a:ext cx="2745160" cy="171268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sz="1600" dirty="0" smtClean="0">
                <a:latin typeface="Lucida Sans" pitchFamily="34" charset="0"/>
              </a:rPr>
              <a:t>void </a:t>
            </a:r>
            <a:r>
              <a:rPr lang="en-GB" sz="1600" dirty="0" err="1" smtClean="0">
                <a:latin typeface="Lucida Sans" pitchFamily="34" charset="0"/>
              </a:rPr>
              <a:t>incrementCount</a:t>
            </a:r>
            <a:r>
              <a:rPr lang="en-GB" sz="1600" dirty="0" smtClean="0">
                <a:latin typeface="Lucida Sans" pitchFamily="34" charset="0"/>
              </a:rPr>
              <a:t>() {</a:t>
            </a:r>
          </a:p>
          <a:p>
            <a:r>
              <a:rPr lang="en-GB" sz="1600" dirty="0">
                <a:latin typeface="Lucida Sans" pitchFamily="34" charset="0"/>
              </a:rPr>
              <a:t> </a:t>
            </a:r>
            <a:r>
              <a:rPr lang="en-GB" sz="1600" dirty="0" smtClean="0">
                <a:latin typeface="Lucida Sans" pitchFamily="34" charset="0"/>
              </a:rPr>
              <a:t>   </a:t>
            </a:r>
            <a:r>
              <a:rPr lang="en-GB" sz="1600" dirty="0" err="1" smtClean="0">
                <a:latin typeface="Lucida Sans" pitchFamily="34" charset="0"/>
              </a:rPr>
              <a:t>acquireWrite</a:t>
            </a:r>
            <a:r>
              <a:rPr lang="en-GB" sz="1600" dirty="0" smtClean="0">
                <a:latin typeface="Lucida Sans" pitchFamily="34" charset="0"/>
              </a:rPr>
              <a:t>(lock);</a:t>
            </a:r>
          </a:p>
          <a:p>
            <a:r>
              <a:rPr lang="en-GB" sz="1600" dirty="0">
                <a:latin typeface="Lucida Sans" pitchFamily="34" charset="0"/>
              </a:rPr>
              <a:t> </a:t>
            </a:r>
            <a:r>
              <a:rPr lang="en-GB" sz="1600" dirty="0" smtClean="0">
                <a:latin typeface="Lucida Sans" pitchFamily="34" charset="0"/>
              </a:rPr>
              <a:t>   count++;</a:t>
            </a:r>
          </a:p>
          <a:p>
            <a:r>
              <a:rPr lang="en-GB" sz="1600" dirty="0" smtClean="0">
                <a:latin typeface="Lucida Sans" pitchFamily="34" charset="0"/>
              </a:rPr>
              <a:t>    </a:t>
            </a:r>
            <a:r>
              <a:rPr lang="en-GB" sz="1600" dirty="0" err="1" smtClean="0">
                <a:latin typeface="Lucida Sans" pitchFamily="34" charset="0"/>
              </a:rPr>
              <a:t>releaseWrite</a:t>
            </a:r>
            <a:r>
              <a:rPr lang="en-GB" sz="1600" dirty="0" smtClean="0">
                <a:latin typeface="Lucida Sans" pitchFamily="34" charset="0"/>
              </a:rPr>
              <a:t>(lock);</a:t>
            </a:r>
          </a:p>
          <a:p>
            <a:r>
              <a:rPr lang="en-GB" sz="1600" dirty="0" smtClean="0">
                <a:latin typeface="Lucida Sans" pitchFamily="34" charset="0"/>
              </a:rPr>
              <a:t>}</a:t>
            </a:r>
            <a:endParaRPr lang="en-GB" sz="1600" dirty="0">
              <a:latin typeface="Lucida Sans" pitchFamily="34" charset="0"/>
            </a:endParaRPr>
          </a:p>
        </p:txBody>
      </p:sp>
      <p:sp>
        <p:nvSpPr>
          <p:cNvPr id="10" name="Content Placeholder 2"/>
          <p:cNvSpPr>
            <a:spLocks noGrp="1"/>
          </p:cNvSpPr>
          <p:nvPr>
            <p:ph idx="1"/>
          </p:nvPr>
        </p:nvSpPr>
        <p:spPr>
          <a:xfrm>
            <a:off x="467544" y="3323771"/>
            <a:ext cx="8064896" cy="2917371"/>
          </a:xfrm>
        </p:spPr>
        <p:txBody>
          <a:bodyPr>
            <a:normAutofit/>
          </a:bodyPr>
          <a:lstStyle/>
          <a:p>
            <a:r>
              <a:rPr lang="en-GB" dirty="0" smtClean="0"/>
              <a:t>Each </a:t>
            </a:r>
            <a:r>
              <a:rPr lang="en-GB" dirty="0" err="1" smtClean="0"/>
              <a:t>acquireRead</a:t>
            </a:r>
            <a:r>
              <a:rPr lang="en-GB" dirty="0" smtClean="0"/>
              <a:t> fetches the cache line holding the lock in exclusive mode</a:t>
            </a:r>
          </a:p>
          <a:p>
            <a:pPr lvl="1"/>
            <a:r>
              <a:rPr lang="en-GB" dirty="0"/>
              <a:t>Again: </a:t>
            </a:r>
            <a:r>
              <a:rPr lang="en-GB" dirty="0" err="1"/>
              <a:t>acquireRead</a:t>
            </a:r>
            <a:r>
              <a:rPr lang="en-GB" dirty="0"/>
              <a:t> are not logically conflicting, but this introduces a physical </a:t>
            </a:r>
            <a:r>
              <a:rPr lang="en-GB" dirty="0" err="1" smtClean="0"/>
              <a:t>confliect</a:t>
            </a:r>
            <a:endParaRPr lang="en-GB" dirty="0" smtClean="0"/>
          </a:p>
          <a:p>
            <a:r>
              <a:rPr lang="en-GB" dirty="0" smtClean="0"/>
              <a:t>The time spent managing the lock is likely to vastly dominate the actual time looking at the counter</a:t>
            </a:r>
          </a:p>
          <a:p>
            <a:r>
              <a:rPr lang="en-GB" dirty="0" smtClean="0"/>
              <a:t>Many workloads are read-mostly…</a:t>
            </a:r>
            <a:endParaRPr lang="en-GB" dirty="0"/>
          </a:p>
        </p:txBody>
      </p:sp>
    </p:spTree>
    <p:extLst>
      <p:ext uri="{BB962C8B-B14F-4D97-AF65-F5344CB8AC3E}">
        <p14:creationId xmlns:p14="http://schemas.microsoft.com/office/powerpoint/2010/main" val="29060944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Suggested reading</a:t>
            </a:r>
            <a:endParaRPr lang="en-GB" dirty="0"/>
          </a:p>
        </p:txBody>
      </p:sp>
      <p:sp>
        <p:nvSpPr>
          <p:cNvPr id="3" name="Content Placeholder 2"/>
          <p:cNvSpPr>
            <a:spLocks noGrp="1"/>
          </p:cNvSpPr>
          <p:nvPr>
            <p:ph idx="1"/>
          </p:nvPr>
        </p:nvSpPr>
        <p:spPr/>
        <p:txBody>
          <a:bodyPr>
            <a:normAutofit/>
          </a:bodyPr>
          <a:lstStyle/>
          <a:p>
            <a:r>
              <a:rPr lang="en-GB" dirty="0" smtClean="0"/>
              <a:t>“The art of multiprocessor programming”, Herlihy &amp; Shavit – excellent coverage of shared memory data structures, from both practical and theoretical </a:t>
            </a:r>
            <a:r>
              <a:rPr lang="en-GB" dirty="0" smtClean="0"/>
              <a:t>perspectives</a:t>
            </a:r>
            <a:endParaRPr lang="en-GB" dirty="0" smtClean="0"/>
          </a:p>
        </p:txBody>
      </p:sp>
      <p:sp>
        <p:nvSpPr>
          <p:cNvPr id="5" name="Slide Number Placeholder 4"/>
          <p:cNvSpPr>
            <a:spLocks noGrp="1"/>
          </p:cNvSpPr>
          <p:nvPr>
            <p:ph type="sldNum" sz="quarter" idx="12"/>
          </p:nvPr>
        </p:nvSpPr>
        <p:spPr/>
        <p:txBody>
          <a:bodyPr/>
          <a:lstStyle/>
          <a:p>
            <a:fld id="{2DE773B2-3EED-4E82-9F71-D324A259DCE0}" type="slidenum">
              <a:rPr lang="en-GB" smtClean="0"/>
              <a:pPr/>
              <a:t>5</a:t>
            </a:fld>
            <a:endParaRPr lang="en-GB"/>
          </a:p>
        </p:txBody>
      </p:sp>
    </p:spTree>
    <p:extLst>
      <p:ext uri="{BB962C8B-B14F-4D97-AF65-F5344CB8AC3E}">
        <p14:creationId xmlns:p14="http://schemas.microsoft.com/office/powerpoint/2010/main" val="181345490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82869" y="3011213"/>
            <a:ext cx="6479628" cy="1150883"/>
          </a:xfrm>
          <a:prstGeom prst="rect">
            <a:avLst/>
          </a:prstGeom>
          <a:gradFill>
            <a:gsLst>
              <a:gs pos="0">
                <a:schemeClr val="accent2">
                  <a:tint val="25000"/>
                  <a:satMod val="125000"/>
                  <a:alpha val="75000"/>
                </a:schemeClr>
              </a:gs>
              <a:gs pos="40000">
                <a:schemeClr val="accent2">
                  <a:tint val="55000"/>
                  <a:satMod val="130000"/>
                  <a:alpha val="50000"/>
                  <a:lumMod val="43000"/>
                  <a:lumOff val="57000"/>
                </a:schemeClr>
              </a:gs>
              <a:gs pos="50000">
                <a:srgbClr val="FFF1C9">
                  <a:alpha val="49804"/>
                </a:srgbClr>
              </a:gs>
              <a:gs pos="65000">
                <a:schemeClr val="accent2">
                  <a:tint val="55000"/>
                  <a:satMod val="130000"/>
                  <a:alpha val="50000"/>
                  <a:lumMod val="38000"/>
                  <a:lumOff val="62000"/>
                </a:schemeClr>
              </a:gs>
              <a:gs pos="100000">
                <a:srgbClr val="FFFCF3">
                  <a:alpha val="49804"/>
                </a:srgbClr>
              </a:gs>
            </a:gsLst>
          </a:gradFill>
          <a:ln w="3175">
            <a:solidFill>
              <a:srgbClr val="FFFFCC"/>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a:p>
        </p:txBody>
      </p:sp>
      <p:sp>
        <p:nvSpPr>
          <p:cNvPr id="2" name="Title 1"/>
          <p:cNvSpPr>
            <a:spLocks noGrp="1"/>
          </p:cNvSpPr>
          <p:nvPr>
            <p:ph type="title"/>
          </p:nvPr>
        </p:nvSpPr>
        <p:spPr/>
        <p:txBody>
          <a:bodyPr/>
          <a:lstStyle/>
          <a:p>
            <a:r>
              <a:rPr lang="en-GB" dirty="0" smtClean="0"/>
              <a:t>Keeping readers separate</a:t>
            </a:r>
            <a:endParaRPr lang="en-GB"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50</a:t>
            </a:fld>
            <a:endParaRPr lang="en-GB"/>
          </a:p>
        </p:txBody>
      </p:sp>
      <p:sp>
        <p:nvSpPr>
          <p:cNvPr id="6" name="Rectangle 5"/>
          <p:cNvSpPr/>
          <p:nvPr/>
        </p:nvSpPr>
        <p:spPr>
          <a:xfrm>
            <a:off x="1089645" y="3175529"/>
            <a:ext cx="928048" cy="805218"/>
          </a:xfrm>
          <a:prstGeom prst="rect">
            <a:avLst/>
          </a:prstGeom>
          <a:ln>
            <a:solidFill>
              <a:srgbClr val="0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400" dirty="0" smtClean="0">
                <a:latin typeface="Lucida Sans" pitchFamily="34" charset="0"/>
              </a:rPr>
              <a:t>Owner</a:t>
            </a:r>
            <a:endParaRPr lang="en-GB" sz="1400" dirty="0">
              <a:latin typeface="Lucida Sans" pitchFamily="34" charset="0"/>
            </a:endParaRPr>
          </a:p>
        </p:txBody>
      </p:sp>
      <p:sp>
        <p:nvSpPr>
          <p:cNvPr id="7" name="Rectangle 6"/>
          <p:cNvSpPr/>
          <p:nvPr/>
        </p:nvSpPr>
        <p:spPr>
          <a:xfrm>
            <a:off x="2279816" y="3175529"/>
            <a:ext cx="928048" cy="805218"/>
          </a:xfrm>
          <a:prstGeom prst="rect">
            <a:avLst/>
          </a:prstGeom>
          <a:ln>
            <a:solidFill>
              <a:srgbClr val="0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400" dirty="0" smtClean="0">
                <a:latin typeface="Lucida Sans" pitchFamily="34" charset="0"/>
              </a:rPr>
              <a:t>Flag-1</a:t>
            </a:r>
            <a:endParaRPr lang="en-GB" sz="1400" dirty="0">
              <a:latin typeface="Lucida Sans" pitchFamily="34" charset="0"/>
            </a:endParaRPr>
          </a:p>
        </p:txBody>
      </p:sp>
      <p:sp>
        <p:nvSpPr>
          <p:cNvPr id="8" name="Rectangle 7"/>
          <p:cNvSpPr/>
          <p:nvPr/>
        </p:nvSpPr>
        <p:spPr>
          <a:xfrm>
            <a:off x="3397416" y="3175529"/>
            <a:ext cx="928048" cy="805218"/>
          </a:xfrm>
          <a:prstGeom prst="rect">
            <a:avLst/>
          </a:prstGeom>
          <a:ln>
            <a:solidFill>
              <a:srgbClr val="0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400" dirty="0" smtClean="0">
                <a:latin typeface="Lucida Sans" pitchFamily="34" charset="0"/>
              </a:rPr>
              <a:t>Flag-2</a:t>
            </a:r>
            <a:endParaRPr lang="en-GB" sz="1400" dirty="0">
              <a:latin typeface="Lucida Sans" pitchFamily="34" charset="0"/>
            </a:endParaRPr>
          </a:p>
        </p:txBody>
      </p:sp>
      <p:sp>
        <p:nvSpPr>
          <p:cNvPr id="9" name="Rectangle 8"/>
          <p:cNvSpPr/>
          <p:nvPr/>
        </p:nvSpPr>
        <p:spPr>
          <a:xfrm>
            <a:off x="4529531" y="3175529"/>
            <a:ext cx="928048" cy="805218"/>
          </a:xfrm>
          <a:prstGeom prst="rect">
            <a:avLst/>
          </a:prstGeom>
          <a:ln>
            <a:solidFill>
              <a:srgbClr val="0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400" dirty="0" smtClean="0">
                <a:latin typeface="Lucida Sans" pitchFamily="34" charset="0"/>
              </a:rPr>
              <a:t>Flag-3</a:t>
            </a:r>
            <a:endParaRPr lang="en-GB" sz="1400" dirty="0">
              <a:latin typeface="Lucida Sans" pitchFamily="34" charset="0"/>
            </a:endParaRPr>
          </a:p>
        </p:txBody>
      </p:sp>
      <p:sp>
        <p:nvSpPr>
          <p:cNvPr id="10" name="Rectangle 9"/>
          <p:cNvSpPr/>
          <p:nvPr/>
        </p:nvSpPr>
        <p:spPr>
          <a:xfrm>
            <a:off x="6175284" y="3175529"/>
            <a:ext cx="928048" cy="805218"/>
          </a:xfrm>
          <a:prstGeom prst="rect">
            <a:avLst/>
          </a:prstGeom>
          <a:ln>
            <a:solidFill>
              <a:srgbClr val="0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400" dirty="0" smtClean="0">
                <a:latin typeface="Lucida Sans" pitchFamily="34" charset="0"/>
              </a:rPr>
              <a:t>Flag-N</a:t>
            </a:r>
            <a:endParaRPr lang="en-GB" sz="1400" dirty="0">
              <a:latin typeface="Lucida Sans" pitchFamily="34" charset="0"/>
            </a:endParaRPr>
          </a:p>
        </p:txBody>
      </p:sp>
      <p:sp>
        <p:nvSpPr>
          <p:cNvPr id="11" name="Oval 10"/>
          <p:cNvSpPr/>
          <p:nvPr/>
        </p:nvSpPr>
        <p:spPr>
          <a:xfrm>
            <a:off x="5615203" y="3541654"/>
            <a:ext cx="72000" cy="72000"/>
          </a:xfrm>
          <a:prstGeom prst="ellipse">
            <a:avLst/>
          </a:prstGeom>
          <a:ln>
            <a:solidFill>
              <a:srgbClr val="0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a:p>
        </p:txBody>
      </p:sp>
      <p:sp>
        <p:nvSpPr>
          <p:cNvPr id="12" name="Oval 11"/>
          <p:cNvSpPr/>
          <p:nvPr/>
        </p:nvSpPr>
        <p:spPr>
          <a:xfrm>
            <a:off x="5767603" y="3541654"/>
            <a:ext cx="72000" cy="72000"/>
          </a:xfrm>
          <a:prstGeom prst="ellipse">
            <a:avLst/>
          </a:prstGeom>
          <a:ln>
            <a:solidFill>
              <a:srgbClr val="0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a:p>
        </p:txBody>
      </p:sp>
      <p:sp>
        <p:nvSpPr>
          <p:cNvPr id="13" name="Oval 12"/>
          <p:cNvSpPr/>
          <p:nvPr/>
        </p:nvSpPr>
        <p:spPr>
          <a:xfrm>
            <a:off x="5920003" y="3541654"/>
            <a:ext cx="72000" cy="72000"/>
          </a:xfrm>
          <a:prstGeom prst="ellipse">
            <a:avLst/>
          </a:prstGeom>
          <a:ln>
            <a:solidFill>
              <a:srgbClr val="0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a:p>
        </p:txBody>
      </p:sp>
      <p:sp>
        <p:nvSpPr>
          <p:cNvPr id="14" name="Rectangular Callout 13"/>
          <p:cNvSpPr/>
          <p:nvPr/>
        </p:nvSpPr>
        <p:spPr>
          <a:xfrm>
            <a:off x="1538720" y="1487105"/>
            <a:ext cx="2786743" cy="907577"/>
          </a:xfrm>
          <a:prstGeom prst="wedgeRectCallout">
            <a:avLst>
              <a:gd name="adj1" fmla="val -43200"/>
              <a:gd name="adj2" fmla="val 10906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latin typeface="Lucida Sans" pitchFamily="34" charset="0"/>
              </a:rPr>
              <a:t>Acquire write on core i: </a:t>
            </a:r>
            <a:br>
              <a:rPr lang="en-GB" sz="1400" dirty="0" smtClean="0">
                <a:latin typeface="Lucida Sans" pitchFamily="34" charset="0"/>
              </a:rPr>
            </a:br>
            <a:r>
              <a:rPr lang="en-GB" sz="1400" dirty="0" smtClean="0">
                <a:latin typeface="Lucida Sans" pitchFamily="34" charset="0"/>
              </a:rPr>
              <a:t>CAS the owner from 0 to i</a:t>
            </a:r>
          </a:p>
        </p:txBody>
      </p:sp>
      <p:sp>
        <p:nvSpPr>
          <p:cNvPr id="15" name="Rectangular Callout 14"/>
          <p:cNvSpPr/>
          <p:nvPr/>
        </p:nvSpPr>
        <p:spPr>
          <a:xfrm>
            <a:off x="4781912" y="1940893"/>
            <a:ext cx="2786743" cy="907577"/>
          </a:xfrm>
          <a:prstGeom prst="wedgeRectCallout">
            <a:avLst>
              <a:gd name="adj1" fmla="val -34867"/>
              <a:gd name="adj2" fmla="val 770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latin typeface="Lucida Sans" pitchFamily="34" charset="0"/>
              </a:rPr>
              <a:t>…then spin until all of the flags are clear</a:t>
            </a:r>
          </a:p>
        </p:txBody>
      </p:sp>
      <p:sp>
        <p:nvSpPr>
          <p:cNvPr id="16" name="Rectangular Callout 15"/>
          <p:cNvSpPr/>
          <p:nvPr/>
        </p:nvSpPr>
        <p:spPr>
          <a:xfrm>
            <a:off x="1495613" y="5507554"/>
            <a:ext cx="3439886" cy="567667"/>
          </a:xfrm>
          <a:prstGeom prst="wedgeRectCallout">
            <a:avLst>
              <a:gd name="adj1" fmla="val -47320"/>
              <a:gd name="adj2" fmla="val -29345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latin typeface="Lucida Sans" pitchFamily="34" charset="0"/>
              </a:rPr>
              <a:t>…then check that the owner is 0 </a:t>
            </a:r>
            <a:br>
              <a:rPr lang="en-GB" sz="1400" dirty="0" smtClean="0">
                <a:latin typeface="Lucida Sans" pitchFamily="34" charset="0"/>
              </a:rPr>
            </a:br>
            <a:r>
              <a:rPr lang="en-GB" sz="1400" dirty="0" smtClean="0">
                <a:latin typeface="Lucida Sans" pitchFamily="34" charset="0"/>
              </a:rPr>
              <a:t>(if not then clear own flag and wait)</a:t>
            </a:r>
          </a:p>
        </p:txBody>
      </p:sp>
      <p:sp>
        <p:nvSpPr>
          <p:cNvPr id="17" name="Rectangular Callout 16"/>
          <p:cNvSpPr/>
          <p:nvPr/>
        </p:nvSpPr>
        <p:spPr>
          <a:xfrm>
            <a:off x="3455472" y="4425808"/>
            <a:ext cx="2786743" cy="907577"/>
          </a:xfrm>
          <a:prstGeom prst="wedgeRectCallout">
            <a:avLst>
              <a:gd name="adj1" fmla="val -36950"/>
              <a:gd name="adj2" fmla="val -908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latin typeface="Lucida Sans" pitchFamily="34" charset="0"/>
              </a:rPr>
              <a:t>Acquire read on core i: set own flag to true…</a:t>
            </a:r>
          </a:p>
        </p:txBody>
      </p:sp>
    </p:spTree>
    <p:extLst>
      <p:ext uri="{BB962C8B-B14F-4D97-AF65-F5344CB8AC3E}">
        <p14:creationId xmlns:p14="http://schemas.microsoft.com/office/powerpoint/2010/main" val="2321370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Keeping readers separate</a:t>
            </a:r>
            <a:endParaRPr lang="en-GB" dirty="0"/>
          </a:p>
        </p:txBody>
      </p:sp>
      <p:sp>
        <p:nvSpPr>
          <p:cNvPr id="3" name="Content Placeholder 2"/>
          <p:cNvSpPr>
            <a:spLocks noGrp="1"/>
          </p:cNvSpPr>
          <p:nvPr>
            <p:ph idx="1"/>
          </p:nvPr>
        </p:nvSpPr>
        <p:spPr/>
        <p:txBody>
          <a:bodyPr/>
          <a:lstStyle/>
          <a:p>
            <a:r>
              <a:rPr lang="en-GB" dirty="0" smtClean="0"/>
              <a:t>With care, readers do not need to synchronize with other readers</a:t>
            </a:r>
          </a:p>
          <a:p>
            <a:pPr lvl="1"/>
            <a:r>
              <a:rPr lang="en-GB" dirty="0" smtClean="0"/>
              <a:t>Extend the flags to be whole cache lines </a:t>
            </a:r>
          </a:p>
          <a:p>
            <a:pPr lvl="1"/>
            <a:r>
              <a:rPr lang="en-GB" dirty="0" smtClean="0"/>
              <a:t>Pack multiple locks flags for the same thread onto the same line </a:t>
            </a:r>
          </a:p>
          <a:p>
            <a:pPr lvl="1"/>
            <a:r>
              <a:rPr lang="en-GB" dirty="0" smtClean="0"/>
              <a:t>Exploit the cache structure in the machine: Dice &amp; </a:t>
            </a:r>
            <a:r>
              <a:rPr lang="en-GB" dirty="0" err="1" smtClean="0"/>
              <a:t>Shavit’s</a:t>
            </a:r>
            <a:r>
              <a:rPr lang="en-GB" dirty="0" smtClean="0"/>
              <a:t> TLRW byte-lock on SPARC Niagara</a:t>
            </a:r>
          </a:p>
          <a:p>
            <a:r>
              <a:rPr lang="en-GB" dirty="0" smtClean="0"/>
              <a:t>If “N” threads is very large..</a:t>
            </a:r>
          </a:p>
          <a:p>
            <a:pPr lvl="1"/>
            <a:r>
              <a:rPr lang="en-GB" dirty="0" smtClean="0"/>
              <a:t>Dedicate the flags to specific important threads</a:t>
            </a:r>
          </a:p>
          <a:p>
            <a:pPr lvl="1"/>
            <a:r>
              <a:rPr lang="en-GB" dirty="0" smtClean="0"/>
              <a:t>Replace the flags with ordinary multi-reader locks</a:t>
            </a:r>
          </a:p>
          <a:p>
            <a:pPr lvl="1"/>
            <a:r>
              <a:rPr lang="en-GB" dirty="0" smtClean="0"/>
              <a:t>Replace the flags with per-NUMA-domain multi-reader locks</a:t>
            </a:r>
          </a:p>
          <a:p>
            <a:pPr lvl="1"/>
            <a:endParaRPr lang="en-GB" dirty="0" smtClean="0"/>
          </a:p>
        </p:txBody>
      </p:sp>
      <p:sp>
        <p:nvSpPr>
          <p:cNvPr id="5" name="Slide Number Placeholder 4"/>
          <p:cNvSpPr>
            <a:spLocks noGrp="1"/>
          </p:cNvSpPr>
          <p:nvPr>
            <p:ph type="sldNum" sz="quarter" idx="12"/>
          </p:nvPr>
        </p:nvSpPr>
        <p:spPr/>
        <p:txBody>
          <a:bodyPr/>
          <a:lstStyle/>
          <a:p>
            <a:fld id="{2DE773B2-3EED-4E82-9F71-D324A259DCE0}" type="slidenum">
              <a:rPr lang="en-GB" smtClean="0"/>
              <a:pPr/>
              <a:t>51</a:t>
            </a:fld>
            <a:endParaRPr lang="en-GB"/>
          </a:p>
        </p:txBody>
      </p:sp>
    </p:spTree>
    <p:extLst>
      <p:ext uri="{BB962C8B-B14F-4D97-AF65-F5344CB8AC3E}">
        <p14:creationId xmlns:p14="http://schemas.microsoft.com/office/powerpoint/2010/main" val="183223394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locking techniques</a:t>
            </a:r>
            <a:endParaRPr lang="en-US" dirty="0"/>
          </a:p>
        </p:txBody>
      </p:sp>
      <p:sp>
        <p:nvSpPr>
          <p:cNvPr id="3" name="Content Placeholder 2"/>
          <p:cNvSpPr>
            <a:spLocks noGrp="1"/>
          </p:cNvSpPr>
          <p:nvPr>
            <p:ph idx="1"/>
          </p:nvPr>
        </p:nvSpPr>
        <p:spPr/>
        <p:txBody>
          <a:bodyPr/>
          <a:lstStyle/>
          <a:p>
            <a:r>
              <a:rPr lang="en-US" dirty="0" smtClean="0"/>
              <a:t>Affinity</a:t>
            </a:r>
          </a:p>
          <a:p>
            <a:pPr lvl="1"/>
            <a:r>
              <a:rPr lang="en-US" dirty="0" smtClean="0"/>
              <a:t>Allow one thread fast access to the lock</a:t>
            </a:r>
          </a:p>
          <a:p>
            <a:pPr lvl="1"/>
            <a:r>
              <a:rPr lang="en-US" dirty="0" smtClean="0"/>
              <a:t>“One thread” – e.g., previous lock holder</a:t>
            </a:r>
          </a:p>
          <a:p>
            <a:pPr lvl="1"/>
            <a:r>
              <a:rPr lang="en-US" dirty="0" smtClean="0"/>
              <a:t>“Fast access” – e.g., with fewer / no atomic CAS operations</a:t>
            </a:r>
          </a:p>
          <a:p>
            <a:pPr lvl="1"/>
            <a:r>
              <a:rPr lang="en-US" dirty="0" smtClean="0"/>
              <a:t>Mike Burrows “Implementing unnecessary </a:t>
            </a:r>
            <a:r>
              <a:rPr lang="en-US" dirty="0" err="1" smtClean="0"/>
              <a:t>mutexes</a:t>
            </a:r>
            <a:r>
              <a:rPr lang="en-US" dirty="0" smtClean="0"/>
              <a:t>” </a:t>
            </a:r>
            <a:br>
              <a:rPr lang="en-US" dirty="0" smtClean="0"/>
            </a:br>
            <a:r>
              <a:rPr lang="en-US" dirty="0" smtClean="0"/>
              <a:t>(Do the assumptions hold?  How slow is an </a:t>
            </a:r>
            <a:r>
              <a:rPr lang="en-US" dirty="0" err="1" smtClean="0"/>
              <a:t>uncontended</a:t>
            </a:r>
            <a:r>
              <a:rPr lang="en-US" dirty="0" smtClean="0"/>
              <a:t> CAS on a modern machine?  Are these techniques still useful?)</a:t>
            </a:r>
          </a:p>
        </p:txBody>
      </p:sp>
      <p:sp>
        <p:nvSpPr>
          <p:cNvPr id="5" name="Slide Number Placeholder 4"/>
          <p:cNvSpPr>
            <a:spLocks noGrp="1"/>
          </p:cNvSpPr>
          <p:nvPr>
            <p:ph type="sldNum" sz="quarter" idx="12"/>
          </p:nvPr>
        </p:nvSpPr>
        <p:spPr/>
        <p:txBody>
          <a:bodyPr/>
          <a:lstStyle/>
          <a:p>
            <a:fld id="{2DE773B2-3EED-4E82-9F71-D324A259DCE0}" type="slidenum">
              <a:rPr lang="en-GB" smtClean="0"/>
              <a:pPr/>
              <a:t>52</a:t>
            </a:fld>
            <a:endParaRPr lang="en-GB"/>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locking techniques</a:t>
            </a:r>
            <a:endParaRPr lang="en-US" dirty="0"/>
          </a:p>
        </p:txBody>
      </p:sp>
      <p:sp>
        <p:nvSpPr>
          <p:cNvPr id="3" name="Content Placeholder 2"/>
          <p:cNvSpPr>
            <a:spLocks noGrp="1"/>
          </p:cNvSpPr>
          <p:nvPr>
            <p:ph idx="1"/>
          </p:nvPr>
        </p:nvSpPr>
        <p:spPr/>
        <p:txBody>
          <a:bodyPr/>
          <a:lstStyle/>
          <a:p>
            <a:r>
              <a:rPr lang="en-US" dirty="0" smtClean="0"/>
              <a:t>Affinity</a:t>
            </a:r>
          </a:p>
          <a:p>
            <a:pPr lvl="1"/>
            <a:r>
              <a:rPr lang="en-US" dirty="0" smtClean="0"/>
              <a:t>Allow one thread fast access to the lock</a:t>
            </a:r>
          </a:p>
          <a:p>
            <a:pPr lvl="1"/>
            <a:r>
              <a:rPr lang="en-US" dirty="0" smtClean="0"/>
              <a:t>“One thread” – e.g., previous lock holder</a:t>
            </a:r>
          </a:p>
          <a:p>
            <a:pPr lvl="1"/>
            <a:r>
              <a:rPr lang="en-US" dirty="0" smtClean="0"/>
              <a:t>“Fast access” – e.g., with fewer / no atomic CAS operations</a:t>
            </a:r>
          </a:p>
          <a:p>
            <a:pPr lvl="1"/>
            <a:r>
              <a:rPr lang="en-US" dirty="0" smtClean="0"/>
              <a:t>Mike Burrows “Implementing unnecessary </a:t>
            </a:r>
            <a:r>
              <a:rPr lang="en-US" dirty="0" err="1" smtClean="0"/>
              <a:t>mutexes</a:t>
            </a:r>
            <a:r>
              <a:rPr lang="en-US" dirty="0" smtClean="0"/>
              <a:t>” </a:t>
            </a:r>
            <a:br>
              <a:rPr lang="en-US" dirty="0" smtClean="0"/>
            </a:br>
            <a:r>
              <a:rPr lang="en-US" dirty="0" smtClean="0"/>
              <a:t>(Do the assumptions hold?  How slow is an </a:t>
            </a:r>
            <a:r>
              <a:rPr lang="en-US" dirty="0" err="1" smtClean="0"/>
              <a:t>uncontended</a:t>
            </a:r>
            <a:r>
              <a:rPr lang="en-US" dirty="0" smtClean="0"/>
              <a:t> CAS on a modern machine?  Are these techniques still useful?)</a:t>
            </a:r>
          </a:p>
          <a:p>
            <a:r>
              <a:rPr lang="en-US" dirty="0" smtClean="0"/>
              <a:t>Inflation</a:t>
            </a:r>
          </a:p>
          <a:p>
            <a:pPr lvl="1"/>
            <a:r>
              <a:rPr lang="en-US" dirty="0" smtClean="0"/>
              <a:t>Start out with a simple lock for likely-to-be-</a:t>
            </a:r>
            <a:r>
              <a:rPr lang="en-US" dirty="0" err="1" smtClean="0"/>
              <a:t>uncontended</a:t>
            </a:r>
            <a:r>
              <a:rPr lang="en-US" dirty="0" smtClean="0"/>
              <a:t> use</a:t>
            </a:r>
          </a:p>
          <a:p>
            <a:pPr lvl="1"/>
            <a:r>
              <a:rPr lang="en-US" dirty="0" smtClean="0"/>
              <a:t>Replace with a “proper” lock if contended</a:t>
            </a:r>
          </a:p>
          <a:p>
            <a:pPr lvl="1"/>
            <a:r>
              <a:rPr lang="en-US" dirty="0" smtClean="0"/>
              <a:t>David Bacon (thin locks), </a:t>
            </a:r>
            <a:r>
              <a:rPr lang="en-US" dirty="0" err="1" smtClean="0"/>
              <a:t>Agesen</a:t>
            </a:r>
            <a:r>
              <a:rPr lang="en-US" dirty="0" smtClean="0"/>
              <a:t> </a:t>
            </a:r>
            <a:r>
              <a:rPr lang="en-US" i="1" dirty="0" smtClean="0"/>
              <a:t>et al</a:t>
            </a:r>
            <a:r>
              <a:rPr lang="en-US" dirty="0" smtClean="0"/>
              <a:t> (meta-locks)</a:t>
            </a:r>
          </a:p>
          <a:p>
            <a:pPr lvl="1"/>
            <a:r>
              <a:rPr lang="en-US" dirty="0" smtClean="0"/>
              <a:t>Motivating example: standard libraries in Java</a:t>
            </a:r>
            <a:endParaRPr lang="en-US"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53</a:t>
            </a:fld>
            <a:endParaRPr lang="en-GB"/>
          </a:p>
        </p:txBody>
      </p:sp>
    </p:spTree>
    <p:extLst>
      <p:ext uri="{BB962C8B-B14F-4D97-AF65-F5344CB8AC3E}">
        <p14:creationId xmlns:p14="http://schemas.microsoft.com/office/powerpoint/2010/main" val="402897718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are we	</a:t>
            </a:r>
            <a:endParaRPr lang="en-US" dirty="0"/>
          </a:p>
        </p:txBody>
      </p:sp>
      <p:sp>
        <p:nvSpPr>
          <p:cNvPr id="3" name="Content Placeholder 2"/>
          <p:cNvSpPr>
            <a:spLocks noGrp="1"/>
          </p:cNvSpPr>
          <p:nvPr>
            <p:ph idx="1"/>
          </p:nvPr>
        </p:nvSpPr>
        <p:spPr/>
        <p:txBody>
          <a:bodyPr/>
          <a:lstStyle/>
          <a:p>
            <a:r>
              <a:rPr lang="en-US" dirty="0" smtClean="0"/>
              <a:t>Amdahl’s law: to scale to large numbers of cores, we need critical sections to be rare and/or short</a:t>
            </a:r>
          </a:p>
          <a:p>
            <a:r>
              <a:rPr lang="en-US" dirty="0" smtClean="0"/>
              <a:t>A lock implementation may involve updating a few memory locations</a:t>
            </a:r>
          </a:p>
          <a:p>
            <a:r>
              <a:rPr lang="en-US" dirty="0" smtClean="0"/>
              <a:t>Accessing a data structure may involve only a few memory locations too</a:t>
            </a:r>
          </a:p>
          <a:p>
            <a:r>
              <a:rPr lang="en-US" dirty="0" smtClean="0"/>
              <a:t>If we try to shrink critical sections then the time in the lock implementation becomes proportionately greater</a:t>
            </a:r>
          </a:p>
          <a:p>
            <a:r>
              <a:rPr lang="en-US" dirty="0" smtClean="0"/>
              <a:t>So:</a:t>
            </a:r>
          </a:p>
          <a:p>
            <a:pPr lvl="1"/>
            <a:r>
              <a:rPr lang="en-US" dirty="0" smtClean="0"/>
              <a:t>try to make the cost of the operations in the critical section lower, or</a:t>
            </a:r>
          </a:p>
          <a:p>
            <a:pPr lvl="1"/>
            <a:r>
              <a:rPr lang="en-US" dirty="0" smtClean="0"/>
              <a:t>try to write critical sections correctly without locking</a:t>
            </a:r>
            <a:endParaRPr lang="en-US"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54</a:t>
            </a:fld>
            <a:endParaRPr lang="en-GB"/>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Reading without </a:t>
            </a:r>
            <a:br>
              <a:rPr lang="en-US" dirty="0" smtClean="0"/>
            </a:br>
            <a:r>
              <a:rPr lang="en-US" dirty="0" smtClean="0"/>
              <a:t/>
            </a:r>
            <a:br>
              <a:rPr lang="en-US" dirty="0" smtClean="0"/>
            </a:br>
            <a:r>
              <a:rPr lang="en-US" dirty="0" smtClean="0"/>
              <a:t>locking</a:t>
            </a:r>
            <a:endParaRPr lang="en-US" dirty="0"/>
          </a:p>
        </p:txBody>
      </p:sp>
      <p:sp>
        <p:nvSpPr>
          <p:cNvPr id="5" name="Slide Number Placeholder 4"/>
          <p:cNvSpPr>
            <a:spLocks noGrp="1"/>
          </p:cNvSpPr>
          <p:nvPr>
            <p:ph type="sldNum" sz="quarter" idx="4294967295"/>
          </p:nvPr>
        </p:nvSpPr>
        <p:spPr>
          <a:xfrm>
            <a:off x="8686800" y="6376988"/>
            <a:ext cx="457200" cy="365125"/>
          </a:xfrm>
        </p:spPr>
        <p:txBody>
          <a:bodyPr/>
          <a:lstStyle/>
          <a:p>
            <a:fld id="{2DE773B2-3EED-4E82-9F71-D324A259DCE0}" type="slidenum">
              <a:rPr lang="en-GB" smtClean="0"/>
              <a:pPr/>
              <a:t>55</a:t>
            </a:fld>
            <a:endParaRPr lang="en-GB"/>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if updates are very rare</a:t>
            </a:r>
            <a:endParaRPr lang="en-US"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56</a:t>
            </a:fld>
            <a:endParaRPr lang="en-GB"/>
          </a:p>
        </p:txBody>
      </p:sp>
      <p:sp>
        <p:nvSpPr>
          <p:cNvPr id="6" name="Left-Right Arrow 5"/>
          <p:cNvSpPr/>
          <p:nvPr/>
        </p:nvSpPr>
        <p:spPr>
          <a:xfrm>
            <a:off x="856343" y="1930400"/>
            <a:ext cx="7416800" cy="841828"/>
          </a:xfrm>
          <a:prstGeom prst="lef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7" name="Line Callout 1 6"/>
          <p:cNvSpPr/>
          <p:nvPr/>
        </p:nvSpPr>
        <p:spPr>
          <a:xfrm>
            <a:off x="6703640" y="3497943"/>
            <a:ext cx="1828800" cy="1712685"/>
          </a:xfrm>
          <a:prstGeom prst="borderCallout1">
            <a:avLst>
              <a:gd name="adj1" fmla="val 18750"/>
              <a:gd name="adj2" fmla="val -8333"/>
              <a:gd name="adj3" fmla="val -29025"/>
              <a:gd name="adj4" fmla="val -28809"/>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No updates at all: no need for locking</a:t>
            </a:r>
            <a:endParaRPr lang="en-US" dirty="0"/>
          </a:p>
        </p:txBody>
      </p:sp>
      <p:sp>
        <p:nvSpPr>
          <p:cNvPr id="8" name="Line Callout 1 7"/>
          <p:cNvSpPr/>
          <p:nvPr/>
        </p:nvSpPr>
        <p:spPr>
          <a:xfrm>
            <a:off x="2313069" y="3497943"/>
            <a:ext cx="1828800" cy="1712685"/>
          </a:xfrm>
          <a:prstGeom prst="borderCallout1">
            <a:avLst>
              <a:gd name="adj1" fmla="val 18750"/>
              <a:gd name="adj2" fmla="val -8333"/>
              <a:gd name="adj3" fmla="val -29025"/>
              <a:gd name="adj4" fmla="val -28809"/>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Modest number of updates: could use reader-writer locks </a:t>
            </a: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Version numbers</a:t>
            </a:r>
            <a:endParaRPr lang="en-US"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57</a:t>
            </a:fld>
            <a:endParaRPr lang="en-GB"/>
          </a:p>
        </p:txBody>
      </p:sp>
      <p:grpSp>
        <p:nvGrpSpPr>
          <p:cNvPr id="27" name="Group 26"/>
          <p:cNvGrpSpPr/>
          <p:nvPr/>
        </p:nvGrpSpPr>
        <p:grpSpPr>
          <a:xfrm>
            <a:off x="2670618" y="1907376"/>
            <a:ext cx="3396343" cy="3248807"/>
            <a:chOff x="2394852" y="1268760"/>
            <a:chExt cx="3396343" cy="3248807"/>
          </a:xfrm>
        </p:grpSpPr>
        <p:sp>
          <p:nvSpPr>
            <p:cNvPr id="21" name="Rounded Rectangle 20"/>
            <p:cNvSpPr/>
            <p:nvPr/>
          </p:nvSpPr>
          <p:spPr>
            <a:xfrm>
              <a:off x="2394852" y="1672767"/>
              <a:ext cx="3396343" cy="284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20" name="Group 19"/>
            <p:cNvGrpSpPr/>
            <p:nvPr/>
          </p:nvGrpSpPr>
          <p:grpSpPr>
            <a:xfrm>
              <a:off x="2931880" y="1988452"/>
              <a:ext cx="2264227" cy="1959428"/>
              <a:chOff x="2612572" y="1727200"/>
              <a:chExt cx="2264227" cy="1959428"/>
            </a:xfrm>
          </p:grpSpPr>
          <p:sp>
            <p:nvSpPr>
              <p:cNvPr id="6" name="Rectangle 5"/>
              <p:cNvSpPr/>
              <p:nvPr/>
            </p:nvSpPr>
            <p:spPr>
              <a:xfrm>
                <a:off x="3831771" y="172720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Rectangle 6"/>
              <p:cNvSpPr/>
              <p:nvPr/>
            </p:nvSpPr>
            <p:spPr>
              <a:xfrm>
                <a:off x="3352800"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p:cNvSpPr/>
              <p:nvPr/>
            </p:nvSpPr>
            <p:spPr>
              <a:xfrm>
                <a:off x="2612572" y="3164114"/>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9" name="Rectangle 8"/>
              <p:cNvSpPr/>
              <p:nvPr/>
            </p:nvSpPr>
            <p:spPr>
              <a:xfrm>
                <a:off x="4093028" y="3131456"/>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0" name="Rectangle 9"/>
              <p:cNvSpPr/>
              <p:nvPr/>
            </p:nvSpPr>
            <p:spPr>
              <a:xfrm>
                <a:off x="4354285"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2" name="Straight Arrow Connector 11"/>
              <p:cNvCxnSpPr>
                <a:stCxn id="6" idx="2"/>
              </p:cNvCxnSpPr>
              <p:nvPr/>
            </p:nvCxnSpPr>
            <p:spPr>
              <a:xfrm flipH="1">
                <a:off x="3875314" y="2249714"/>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3" name="Straight Arrow Connector 12"/>
              <p:cNvCxnSpPr>
                <a:stCxn id="6" idx="2"/>
              </p:cNvCxnSpPr>
              <p:nvPr/>
            </p:nvCxnSpPr>
            <p:spPr>
              <a:xfrm>
                <a:off x="4093028" y="2249714"/>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7" name="Straight Arrow Connector 16"/>
              <p:cNvCxnSpPr/>
              <p:nvPr/>
            </p:nvCxnSpPr>
            <p:spPr>
              <a:xfrm flipH="1">
                <a:off x="3135086" y="2968171"/>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8" name="Straight Arrow Connector 17"/>
              <p:cNvCxnSpPr/>
              <p:nvPr/>
            </p:nvCxnSpPr>
            <p:spPr>
              <a:xfrm>
                <a:off x="3831771" y="2935513"/>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cxnSp>
          <p:nvCxnSpPr>
            <p:cNvPr id="25" name="Straight Arrow Connector 24"/>
            <p:cNvCxnSpPr>
              <a:endCxn id="6" idx="0"/>
            </p:cNvCxnSpPr>
            <p:nvPr/>
          </p:nvCxnSpPr>
          <p:spPr>
            <a:xfrm>
              <a:off x="4412336" y="1268760"/>
              <a:ext cx="0" cy="71969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28" name="Rounded Rectangle 27"/>
          <p:cNvSpPr/>
          <p:nvPr/>
        </p:nvSpPr>
        <p:spPr>
          <a:xfrm>
            <a:off x="4949359" y="1780380"/>
            <a:ext cx="914400" cy="76925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800" dirty="0" smtClean="0"/>
              <a:t>100</a:t>
            </a:r>
            <a:endParaRPr lang="en-US" sz="2800" dirty="0"/>
          </a:p>
        </p:txBody>
      </p:sp>
      <p:sp>
        <p:nvSpPr>
          <p:cNvPr id="29" name="Line Callout 1 28"/>
          <p:cNvSpPr/>
          <p:nvPr/>
        </p:nvSpPr>
        <p:spPr>
          <a:xfrm>
            <a:off x="6585311" y="2923377"/>
            <a:ext cx="2025289" cy="1547019"/>
          </a:xfrm>
          <a:prstGeom prst="borderCallout1">
            <a:avLst>
              <a:gd name="adj1" fmla="val -23804"/>
              <a:gd name="adj2" fmla="val 6748"/>
              <a:gd name="adj3" fmla="val -47906"/>
              <a:gd name="adj4" fmla="val -11072"/>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smtClean="0"/>
              <a:t>Per-data-structure version number</a:t>
            </a:r>
            <a:endParaRPr lang="en-US" sz="2400" dirty="0"/>
          </a:p>
        </p:txBody>
      </p:sp>
      <p:sp>
        <p:nvSpPr>
          <p:cNvPr id="30" name="Line Callout 1 29"/>
          <p:cNvSpPr/>
          <p:nvPr/>
        </p:nvSpPr>
        <p:spPr>
          <a:xfrm>
            <a:off x="467544" y="1526388"/>
            <a:ext cx="2014399" cy="1623193"/>
          </a:xfrm>
          <a:prstGeom prst="borderCallout1">
            <a:avLst>
              <a:gd name="adj1" fmla="val 20538"/>
              <a:gd name="adj2" fmla="val 114877"/>
              <a:gd name="adj3" fmla="val 57339"/>
              <a:gd name="adj4" fmla="val 1579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smtClean="0"/>
              <a:t>Sequential data structure with write lock</a:t>
            </a:r>
            <a:endParaRPr lang="en-US" sz="24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Version numbers: writers</a:t>
            </a:r>
            <a:endParaRPr lang="en-US"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58</a:t>
            </a:fld>
            <a:endParaRPr lang="en-GB"/>
          </a:p>
        </p:txBody>
      </p:sp>
      <p:grpSp>
        <p:nvGrpSpPr>
          <p:cNvPr id="3" name="Group 26"/>
          <p:cNvGrpSpPr/>
          <p:nvPr/>
        </p:nvGrpSpPr>
        <p:grpSpPr>
          <a:xfrm>
            <a:off x="2670618" y="1907376"/>
            <a:ext cx="3396343" cy="3248807"/>
            <a:chOff x="2394852" y="1268760"/>
            <a:chExt cx="3396343" cy="3248807"/>
          </a:xfrm>
        </p:grpSpPr>
        <p:sp>
          <p:nvSpPr>
            <p:cNvPr id="21" name="Rounded Rectangle 20"/>
            <p:cNvSpPr/>
            <p:nvPr/>
          </p:nvSpPr>
          <p:spPr>
            <a:xfrm>
              <a:off x="2394852" y="1672767"/>
              <a:ext cx="3396343" cy="284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11" name="Group 19"/>
            <p:cNvGrpSpPr/>
            <p:nvPr/>
          </p:nvGrpSpPr>
          <p:grpSpPr>
            <a:xfrm>
              <a:off x="2931880" y="1988452"/>
              <a:ext cx="2264227" cy="1959428"/>
              <a:chOff x="2612572" y="1727200"/>
              <a:chExt cx="2264227" cy="1959428"/>
            </a:xfrm>
          </p:grpSpPr>
          <p:sp>
            <p:nvSpPr>
              <p:cNvPr id="6" name="Rectangle 5"/>
              <p:cNvSpPr/>
              <p:nvPr/>
            </p:nvSpPr>
            <p:spPr>
              <a:xfrm>
                <a:off x="3831771" y="172720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Rectangle 6"/>
              <p:cNvSpPr/>
              <p:nvPr/>
            </p:nvSpPr>
            <p:spPr>
              <a:xfrm>
                <a:off x="3352800"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p:cNvSpPr/>
              <p:nvPr/>
            </p:nvSpPr>
            <p:spPr>
              <a:xfrm>
                <a:off x="2612572" y="3164114"/>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9" name="Rectangle 8"/>
              <p:cNvSpPr/>
              <p:nvPr/>
            </p:nvSpPr>
            <p:spPr>
              <a:xfrm>
                <a:off x="4093028" y="3131456"/>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0" name="Rectangle 9"/>
              <p:cNvSpPr/>
              <p:nvPr/>
            </p:nvSpPr>
            <p:spPr>
              <a:xfrm>
                <a:off x="4354285"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2" name="Straight Arrow Connector 11"/>
              <p:cNvCxnSpPr>
                <a:stCxn id="6" idx="2"/>
              </p:cNvCxnSpPr>
              <p:nvPr/>
            </p:nvCxnSpPr>
            <p:spPr>
              <a:xfrm flipH="1">
                <a:off x="3875314" y="2249714"/>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3" name="Straight Arrow Connector 12"/>
              <p:cNvCxnSpPr>
                <a:stCxn id="6" idx="2"/>
              </p:cNvCxnSpPr>
              <p:nvPr/>
            </p:nvCxnSpPr>
            <p:spPr>
              <a:xfrm>
                <a:off x="4093028" y="2249714"/>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7" name="Straight Arrow Connector 16"/>
              <p:cNvCxnSpPr/>
              <p:nvPr/>
            </p:nvCxnSpPr>
            <p:spPr>
              <a:xfrm flipH="1">
                <a:off x="3135086" y="2968171"/>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8" name="Straight Arrow Connector 17"/>
              <p:cNvCxnSpPr/>
              <p:nvPr/>
            </p:nvCxnSpPr>
            <p:spPr>
              <a:xfrm>
                <a:off x="3831771" y="2935513"/>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cxnSp>
          <p:nvCxnSpPr>
            <p:cNvPr id="25" name="Straight Arrow Connector 24"/>
            <p:cNvCxnSpPr>
              <a:endCxn id="6" idx="0"/>
            </p:cNvCxnSpPr>
            <p:nvPr/>
          </p:nvCxnSpPr>
          <p:spPr>
            <a:xfrm>
              <a:off x="4412336" y="1268760"/>
              <a:ext cx="0" cy="71969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28" name="Rounded Rectangle 27"/>
          <p:cNvSpPr/>
          <p:nvPr/>
        </p:nvSpPr>
        <p:spPr>
          <a:xfrm>
            <a:off x="4949359" y="1780380"/>
            <a:ext cx="914400" cy="76925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800" dirty="0" smtClean="0"/>
              <a:t>100</a:t>
            </a:r>
            <a:endParaRPr lang="en-US" sz="28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Version numbers: writers</a:t>
            </a:r>
            <a:endParaRPr lang="en-US"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59</a:t>
            </a:fld>
            <a:endParaRPr lang="en-GB"/>
          </a:p>
        </p:txBody>
      </p:sp>
      <p:grpSp>
        <p:nvGrpSpPr>
          <p:cNvPr id="3" name="Group 26"/>
          <p:cNvGrpSpPr/>
          <p:nvPr/>
        </p:nvGrpSpPr>
        <p:grpSpPr>
          <a:xfrm>
            <a:off x="2670618" y="1907376"/>
            <a:ext cx="3396343" cy="3248807"/>
            <a:chOff x="2394852" y="1268760"/>
            <a:chExt cx="3396343" cy="3248807"/>
          </a:xfrm>
        </p:grpSpPr>
        <p:sp>
          <p:nvSpPr>
            <p:cNvPr id="21" name="Rounded Rectangle 20"/>
            <p:cNvSpPr/>
            <p:nvPr/>
          </p:nvSpPr>
          <p:spPr>
            <a:xfrm>
              <a:off x="2394852" y="1672767"/>
              <a:ext cx="3396343" cy="284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11" name="Group 19"/>
            <p:cNvGrpSpPr/>
            <p:nvPr/>
          </p:nvGrpSpPr>
          <p:grpSpPr>
            <a:xfrm>
              <a:off x="2931880" y="1988452"/>
              <a:ext cx="2264227" cy="1959428"/>
              <a:chOff x="2612572" y="1727200"/>
              <a:chExt cx="2264227" cy="1959428"/>
            </a:xfrm>
          </p:grpSpPr>
          <p:sp>
            <p:nvSpPr>
              <p:cNvPr id="6" name="Rectangle 5"/>
              <p:cNvSpPr/>
              <p:nvPr/>
            </p:nvSpPr>
            <p:spPr>
              <a:xfrm>
                <a:off x="3831771" y="172720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Rectangle 6"/>
              <p:cNvSpPr/>
              <p:nvPr/>
            </p:nvSpPr>
            <p:spPr>
              <a:xfrm>
                <a:off x="3352800"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p:cNvSpPr/>
              <p:nvPr/>
            </p:nvSpPr>
            <p:spPr>
              <a:xfrm>
                <a:off x="2612572" y="3164114"/>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9" name="Rectangle 8"/>
              <p:cNvSpPr/>
              <p:nvPr/>
            </p:nvSpPr>
            <p:spPr>
              <a:xfrm>
                <a:off x="4093028" y="3131456"/>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0" name="Rectangle 9"/>
              <p:cNvSpPr/>
              <p:nvPr/>
            </p:nvSpPr>
            <p:spPr>
              <a:xfrm>
                <a:off x="4354285"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2" name="Straight Arrow Connector 11"/>
              <p:cNvCxnSpPr>
                <a:stCxn id="6" idx="2"/>
              </p:cNvCxnSpPr>
              <p:nvPr/>
            </p:nvCxnSpPr>
            <p:spPr>
              <a:xfrm flipH="1">
                <a:off x="3875314" y="2249714"/>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3" name="Straight Arrow Connector 12"/>
              <p:cNvCxnSpPr>
                <a:stCxn id="6" idx="2"/>
              </p:cNvCxnSpPr>
              <p:nvPr/>
            </p:nvCxnSpPr>
            <p:spPr>
              <a:xfrm>
                <a:off x="4093028" y="2249714"/>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7" name="Straight Arrow Connector 16"/>
              <p:cNvCxnSpPr/>
              <p:nvPr/>
            </p:nvCxnSpPr>
            <p:spPr>
              <a:xfrm flipH="1">
                <a:off x="3135086" y="2968171"/>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8" name="Straight Arrow Connector 17"/>
              <p:cNvCxnSpPr/>
              <p:nvPr/>
            </p:nvCxnSpPr>
            <p:spPr>
              <a:xfrm>
                <a:off x="3831771" y="2935513"/>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cxnSp>
          <p:nvCxnSpPr>
            <p:cNvPr id="25" name="Straight Arrow Connector 24"/>
            <p:cNvCxnSpPr>
              <a:endCxn id="6" idx="0"/>
            </p:cNvCxnSpPr>
            <p:nvPr/>
          </p:nvCxnSpPr>
          <p:spPr>
            <a:xfrm>
              <a:off x="4412336" y="1268760"/>
              <a:ext cx="0" cy="71969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28" name="Rounded Rectangle 27"/>
          <p:cNvSpPr/>
          <p:nvPr/>
        </p:nvSpPr>
        <p:spPr>
          <a:xfrm>
            <a:off x="4949359" y="1780380"/>
            <a:ext cx="914400" cy="76925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800" dirty="0" smtClean="0"/>
              <a:t>101</a:t>
            </a:r>
            <a:endParaRPr lang="en-US" sz="2800" dirty="0"/>
          </a:p>
        </p:txBody>
      </p:sp>
      <p:sp>
        <p:nvSpPr>
          <p:cNvPr id="22" name="TextBox 21"/>
          <p:cNvSpPr txBox="1"/>
          <p:nvPr/>
        </p:nvSpPr>
        <p:spPr>
          <a:xfrm>
            <a:off x="336918" y="2296869"/>
            <a:ext cx="2183611" cy="1323439"/>
          </a:xfrm>
          <a:prstGeom prst="rect">
            <a:avLst/>
          </a:prstGeom>
          <a:noFill/>
        </p:spPr>
        <p:txBody>
          <a:bodyPr wrap="none" rtlCol="0">
            <a:spAutoFit/>
          </a:bodyPr>
          <a:lstStyle/>
          <a:p>
            <a:pPr marL="342900" indent="-342900">
              <a:buAutoNum type="arabicPeriod"/>
            </a:pPr>
            <a:r>
              <a:rPr lang="en-US" sz="2000" dirty="0" smtClean="0"/>
              <a:t>Take write lock</a:t>
            </a:r>
          </a:p>
          <a:p>
            <a:pPr marL="342900" indent="-342900">
              <a:buAutoNum type="arabicPeriod"/>
            </a:pPr>
            <a:r>
              <a:rPr lang="en-US" sz="2000" dirty="0" smtClean="0"/>
              <a:t>Increment </a:t>
            </a:r>
          </a:p>
          <a:p>
            <a:pPr marL="342900" indent="-342900"/>
            <a:r>
              <a:rPr lang="en-US" sz="2000" dirty="0" smtClean="0"/>
              <a:t>	version number</a:t>
            </a:r>
            <a:br>
              <a:rPr lang="en-US" sz="2000" dirty="0" smtClean="0"/>
            </a:br>
            <a:endParaRPr lang="en-US" sz="2000" dirty="0"/>
          </a:p>
        </p:txBody>
      </p:sp>
      <p:sp>
        <p:nvSpPr>
          <p:cNvPr id="23" name="TextBox 22"/>
          <p:cNvSpPr txBox="1"/>
          <p:nvPr/>
        </p:nvSpPr>
        <p:spPr>
          <a:xfrm>
            <a:off x="692514" y="1897737"/>
            <a:ext cx="997389" cy="400110"/>
          </a:xfrm>
          <a:prstGeom prst="rect">
            <a:avLst/>
          </a:prstGeom>
          <a:noFill/>
        </p:spPr>
        <p:txBody>
          <a:bodyPr wrap="none" rtlCol="0">
            <a:spAutoFit/>
          </a:bodyPr>
          <a:lstStyle/>
          <a:p>
            <a:pPr marL="342900" indent="-342900"/>
            <a:r>
              <a:rPr lang="en-US" sz="2000" i="1" dirty="0" smtClean="0"/>
              <a:t>Writers:</a:t>
            </a:r>
            <a:endParaRPr lang="en-US" sz="2000" i="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Suggested reading</a:t>
            </a:r>
            <a:endParaRPr lang="en-GB" dirty="0"/>
          </a:p>
        </p:txBody>
      </p:sp>
      <p:sp>
        <p:nvSpPr>
          <p:cNvPr id="3" name="Content Placeholder 2"/>
          <p:cNvSpPr>
            <a:spLocks noGrp="1"/>
          </p:cNvSpPr>
          <p:nvPr>
            <p:ph idx="1"/>
          </p:nvPr>
        </p:nvSpPr>
        <p:spPr/>
        <p:txBody>
          <a:bodyPr>
            <a:normAutofit/>
          </a:bodyPr>
          <a:lstStyle/>
          <a:p>
            <a:r>
              <a:rPr lang="en-GB" dirty="0" smtClean="0"/>
              <a:t>“The art of multiprocessor programming”, Herlihy &amp; Shavit – excellent coverage of shared memory data structures, from both practical and theoretical perspectives</a:t>
            </a:r>
          </a:p>
          <a:p>
            <a:r>
              <a:rPr lang="en-US" dirty="0" smtClean="0"/>
              <a:t>“</a:t>
            </a:r>
            <a:r>
              <a:rPr lang="en-US" dirty="0"/>
              <a:t>Lock </a:t>
            </a:r>
            <a:r>
              <a:rPr lang="en-US" dirty="0" err="1"/>
              <a:t>Cohorting</a:t>
            </a:r>
            <a:r>
              <a:rPr lang="en-US" dirty="0"/>
              <a:t>: A General Technique for Designing NUMA Locks”, Dice </a:t>
            </a:r>
            <a:r>
              <a:rPr lang="en-US" i="1" dirty="0"/>
              <a:t>et al </a:t>
            </a:r>
            <a:r>
              <a:rPr lang="en-US" dirty="0" err="1"/>
              <a:t>PPoPP</a:t>
            </a:r>
            <a:r>
              <a:rPr lang="en-US" dirty="0"/>
              <a:t> 2012</a:t>
            </a:r>
          </a:p>
          <a:p>
            <a:endParaRPr lang="en-GB" dirty="0" smtClean="0"/>
          </a:p>
        </p:txBody>
      </p:sp>
      <p:sp>
        <p:nvSpPr>
          <p:cNvPr id="5" name="Slide Number Placeholder 4"/>
          <p:cNvSpPr>
            <a:spLocks noGrp="1"/>
          </p:cNvSpPr>
          <p:nvPr>
            <p:ph type="sldNum" sz="quarter" idx="12"/>
          </p:nvPr>
        </p:nvSpPr>
        <p:spPr/>
        <p:txBody>
          <a:bodyPr/>
          <a:lstStyle/>
          <a:p>
            <a:fld id="{2DE773B2-3EED-4E82-9F71-D324A259DCE0}" type="slidenum">
              <a:rPr lang="en-GB" smtClean="0"/>
              <a:pPr/>
              <a:t>6</a:t>
            </a:fld>
            <a:endParaRPr lang="en-GB"/>
          </a:p>
        </p:txBody>
      </p:sp>
    </p:spTree>
    <p:extLst>
      <p:ext uri="{BB962C8B-B14F-4D97-AF65-F5344CB8AC3E}">
        <p14:creationId xmlns:p14="http://schemas.microsoft.com/office/powerpoint/2010/main" val="263502189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Version numbers: writers</a:t>
            </a:r>
            <a:endParaRPr lang="en-US"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60</a:t>
            </a:fld>
            <a:endParaRPr lang="en-GB"/>
          </a:p>
        </p:txBody>
      </p:sp>
      <p:grpSp>
        <p:nvGrpSpPr>
          <p:cNvPr id="3" name="Group 26"/>
          <p:cNvGrpSpPr/>
          <p:nvPr/>
        </p:nvGrpSpPr>
        <p:grpSpPr>
          <a:xfrm>
            <a:off x="2670618" y="1907376"/>
            <a:ext cx="3396343" cy="3248807"/>
            <a:chOff x="2394852" y="1268760"/>
            <a:chExt cx="3396343" cy="3248807"/>
          </a:xfrm>
        </p:grpSpPr>
        <p:sp>
          <p:nvSpPr>
            <p:cNvPr id="21" name="Rounded Rectangle 20"/>
            <p:cNvSpPr/>
            <p:nvPr/>
          </p:nvSpPr>
          <p:spPr>
            <a:xfrm>
              <a:off x="2394852" y="1672767"/>
              <a:ext cx="3396343" cy="284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11" name="Group 19"/>
            <p:cNvGrpSpPr/>
            <p:nvPr/>
          </p:nvGrpSpPr>
          <p:grpSpPr>
            <a:xfrm>
              <a:off x="2931880" y="1988452"/>
              <a:ext cx="2264227" cy="1959428"/>
              <a:chOff x="2612572" y="1727200"/>
              <a:chExt cx="2264227" cy="1959428"/>
            </a:xfrm>
          </p:grpSpPr>
          <p:sp>
            <p:nvSpPr>
              <p:cNvPr id="6" name="Rectangle 5"/>
              <p:cNvSpPr/>
              <p:nvPr/>
            </p:nvSpPr>
            <p:spPr>
              <a:xfrm>
                <a:off x="3831771" y="172720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Rectangle 6"/>
              <p:cNvSpPr/>
              <p:nvPr/>
            </p:nvSpPr>
            <p:spPr>
              <a:xfrm>
                <a:off x="3352800"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p:cNvSpPr/>
              <p:nvPr/>
            </p:nvSpPr>
            <p:spPr>
              <a:xfrm>
                <a:off x="2612572" y="3164114"/>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9" name="Rectangle 8"/>
              <p:cNvSpPr/>
              <p:nvPr/>
            </p:nvSpPr>
            <p:spPr>
              <a:xfrm>
                <a:off x="4093028" y="3131456"/>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0" name="Rectangle 9"/>
              <p:cNvSpPr/>
              <p:nvPr/>
            </p:nvSpPr>
            <p:spPr>
              <a:xfrm>
                <a:off x="4354285"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2" name="Straight Arrow Connector 11"/>
              <p:cNvCxnSpPr>
                <a:stCxn id="6" idx="2"/>
              </p:cNvCxnSpPr>
              <p:nvPr/>
            </p:nvCxnSpPr>
            <p:spPr>
              <a:xfrm flipH="1">
                <a:off x="3875314" y="2249714"/>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3" name="Straight Arrow Connector 12"/>
              <p:cNvCxnSpPr>
                <a:stCxn id="6" idx="2"/>
              </p:cNvCxnSpPr>
              <p:nvPr/>
            </p:nvCxnSpPr>
            <p:spPr>
              <a:xfrm>
                <a:off x="4093028" y="2249714"/>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7" name="Straight Arrow Connector 16"/>
              <p:cNvCxnSpPr/>
              <p:nvPr/>
            </p:nvCxnSpPr>
            <p:spPr>
              <a:xfrm flipH="1">
                <a:off x="3135086" y="2968171"/>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8" name="Straight Arrow Connector 17"/>
              <p:cNvCxnSpPr/>
              <p:nvPr/>
            </p:nvCxnSpPr>
            <p:spPr>
              <a:xfrm>
                <a:off x="3831771" y="2935513"/>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cxnSp>
          <p:nvCxnSpPr>
            <p:cNvPr id="25" name="Straight Arrow Connector 24"/>
            <p:cNvCxnSpPr>
              <a:endCxn id="6" idx="0"/>
            </p:cNvCxnSpPr>
            <p:nvPr/>
          </p:nvCxnSpPr>
          <p:spPr>
            <a:xfrm>
              <a:off x="4412336" y="1268760"/>
              <a:ext cx="0" cy="71969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28" name="Rounded Rectangle 27"/>
          <p:cNvSpPr/>
          <p:nvPr/>
        </p:nvSpPr>
        <p:spPr>
          <a:xfrm>
            <a:off x="4949359" y="1780380"/>
            <a:ext cx="914400" cy="76925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800" dirty="0" smtClean="0"/>
              <a:t>101</a:t>
            </a:r>
            <a:endParaRPr lang="en-US" sz="2800" dirty="0"/>
          </a:p>
        </p:txBody>
      </p:sp>
      <p:sp>
        <p:nvSpPr>
          <p:cNvPr id="22" name="TextBox 21"/>
          <p:cNvSpPr txBox="1"/>
          <p:nvPr/>
        </p:nvSpPr>
        <p:spPr>
          <a:xfrm>
            <a:off x="336918" y="2296869"/>
            <a:ext cx="2183611" cy="2246769"/>
          </a:xfrm>
          <a:prstGeom prst="rect">
            <a:avLst/>
          </a:prstGeom>
          <a:noFill/>
        </p:spPr>
        <p:txBody>
          <a:bodyPr wrap="none" rtlCol="0">
            <a:spAutoFit/>
          </a:bodyPr>
          <a:lstStyle/>
          <a:p>
            <a:pPr marL="342900" indent="-342900">
              <a:buAutoNum type="arabicPeriod"/>
            </a:pPr>
            <a:r>
              <a:rPr lang="en-US" sz="2000" dirty="0" smtClean="0"/>
              <a:t>Take write lock</a:t>
            </a:r>
          </a:p>
          <a:p>
            <a:pPr marL="342900" indent="-342900">
              <a:buAutoNum type="arabicPeriod"/>
            </a:pPr>
            <a:r>
              <a:rPr lang="en-US" sz="2000" dirty="0" smtClean="0"/>
              <a:t>Increment </a:t>
            </a:r>
            <a:br>
              <a:rPr lang="en-US" sz="2000" dirty="0" smtClean="0"/>
            </a:br>
            <a:r>
              <a:rPr lang="en-US" sz="2000" dirty="0" smtClean="0"/>
              <a:t>version number</a:t>
            </a:r>
          </a:p>
          <a:p>
            <a:pPr marL="342900" indent="-342900">
              <a:buAutoNum type="arabicPeriod"/>
            </a:pPr>
            <a:r>
              <a:rPr lang="en-US" sz="2000" dirty="0" smtClean="0"/>
              <a:t>Make update</a:t>
            </a:r>
          </a:p>
          <a:p>
            <a:pPr marL="342900" indent="-342900"/>
            <a:endParaRPr lang="en-US" sz="2000" dirty="0" smtClean="0"/>
          </a:p>
          <a:p>
            <a:pPr marL="342900" indent="-342900"/>
            <a:r>
              <a:rPr lang="en-US" sz="2000" dirty="0" smtClean="0"/>
              <a:t/>
            </a:r>
            <a:br>
              <a:rPr lang="en-US" sz="2000" dirty="0" smtClean="0"/>
            </a:br>
            <a:endParaRPr lang="en-US" sz="2000" dirty="0"/>
          </a:p>
        </p:txBody>
      </p:sp>
      <p:sp>
        <p:nvSpPr>
          <p:cNvPr id="23" name="TextBox 22"/>
          <p:cNvSpPr txBox="1"/>
          <p:nvPr/>
        </p:nvSpPr>
        <p:spPr>
          <a:xfrm>
            <a:off x="692514" y="1897737"/>
            <a:ext cx="997389" cy="400110"/>
          </a:xfrm>
          <a:prstGeom prst="rect">
            <a:avLst/>
          </a:prstGeom>
          <a:noFill/>
        </p:spPr>
        <p:txBody>
          <a:bodyPr wrap="none" rtlCol="0">
            <a:spAutoFit/>
          </a:bodyPr>
          <a:lstStyle/>
          <a:p>
            <a:pPr marL="342900" indent="-342900"/>
            <a:r>
              <a:rPr lang="en-US" sz="2000" i="1" dirty="0" smtClean="0"/>
              <a:t>Writers:</a:t>
            </a:r>
            <a:endParaRPr lang="en-US" sz="2000" i="1" dirty="0"/>
          </a:p>
        </p:txBody>
      </p:sp>
      <p:sp>
        <p:nvSpPr>
          <p:cNvPr id="24" name="Rectangle 23"/>
          <p:cNvSpPr/>
          <p:nvPr/>
        </p:nvSpPr>
        <p:spPr>
          <a:xfrm>
            <a:off x="3207646" y="2627068"/>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26" name="Straight Arrow Connector 25"/>
          <p:cNvCxnSpPr>
            <a:stCxn id="24" idx="3"/>
            <a:endCxn id="6" idx="1"/>
          </p:cNvCxnSpPr>
          <p:nvPr/>
        </p:nvCxnSpPr>
        <p:spPr>
          <a:xfrm>
            <a:off x="3730160" y="2888325"/>
            <a:ext cx="696685"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 name="Straight Arrow Connector 29"/>
          <p:cNvCxnSpPr>
            <a:stCxn id="8" idx="0"/>
            <a:endCxn id="24" idx="2"/>
          </p:cNvCxnSpPr>
          <p:nvPr/>
        </p:nvCxnSpPr>
        <p:spPr>
          <a:xfrm flipV="1">
            <a:off x="3468903" y="3149582"/>
            <a:ext cx="0" cy="914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Version numbers: writers</a:t>
            </a:r>
            <a:endParaRPr lang="en-US"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61</a:t>
            </a:fld>
            <a:endParaRPr lang="en-GB"/>
          </a:p>
        </p:txBody>
      </p:sp>
      <p:grpSp>
        <p:nvGrpSpPr>
          <p:cNvPr id="3" name="Group 26"/>
          <p:cNvGrpSpPr/>
          <p:nvPr/>
        </p:nvGrpSpPr>
        <p:grpSpPr>
          <a:xfrm>
            <a:off x="2670618" y="1907376"/>
            <a:ext cx="3396343" cy="3248807"/>
            <a:chOff x="2394852" y="1268760"/>
            <a:chExt cx="3396343" cy="3248807"/>
          </a:xfrm>
        </p:grpSpPr>
        <p:sp>
          <p:nvSpPr>
            <p:cNvPr id="21" name="Rounded Rectangle 20"/>
            <p:cNvSpPr/>
            <p:nvPr/>
          </p:nvSpPr>
          <p:spPr>
            <a:xfrm>
              <a:off x="2394852" y="1672767"/>
              <a:ext cx="3396343" cy="284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11" name="Group 19"/>
            <p:cNvGrpSpPr/>
            <p:nvPr/>
          </p:nvGrpSpPr>
          <p:grpSpPr>
            <a:xfrm>
              <a:off x="2931880" y="1988452"/>
              <a:ext cx="2264227" cy="1959428"/>
              <a:chOff x="2612572" y="1727200"/>
              <a:chExt cx="2264227" cy="1959428"/>
            </a:xfrm>
          </p:grpSpPr>
          <p:sp>
            <p:nvSpPr>
              <p:cNvPr id="6" name="Rectangle 5"/>
              <p:cNvSpPr/>
              <p:nvPr/>
            </p:nvSpPr>
            <p:spPr>
              <a:xfrm>
                <a:off x="3831771" y="172720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Rectangle 6"/>
              <p:cNvSpPr/>
              <p:nvPr/>
            </p:nvSpPr>
            <p:spPr>
              <a:xfrm>
                <a:off x="3352800"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p:cNvSpPr/>
              <p:nvPr/>
            </p:nvSpPr>
            <p:spPr>
              <a:xfrm>
                <a:off x="2612572" y="3164114"/>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9" name="Rectangle 8"/>
              <p:cNvSpPr/>
              <p:nvPr/>
            </p:nvSpPr>
            <p:spPr>
              <a:xfrm>
                <a:off x="4093028" y="3131456"/>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0" name="Rectangle 9"/>
              <p:cNvSpPr/>
              <p:nvPr/>
            </p:nvSpPr>
            <p:spPr>
              <a:xfrm>
                <a:off x="4354285"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2" name="Straight Arrow Connector 11"/>
              <p:cNvCxnSpPr>
                <a:stCxn id="6" idx="2"/>
              </p:cNvCxnSpPr>
              <p:nvPr/>
            </p:nvCxnSpPr>
            <p:spPr>
              <a:xfrm flipH="1">
                <a:off x="3875314" y="2249714"/>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3" name="Straight Arrow Connector 12"/>
              <p:cNvCxnSpPr>
                <a:stCxn id="6" idx="2"/>
              </p:cNvCxnSpPr>
              <p:nvPr/>
            </p:nvCxnSpPr>
            <p:spPr>
              <a:xfrm>
                <a:off x="4093028" y="2249714"/>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7" name="Straight Arrow Connector 16"/>
              <p:cNvCxnSpPr/>
              <p:nvPr/>
            </p:nvCxnSpPr>
            <p:spPr>
              <a:xfrm flipH="1">
                <a:off x="3135086" y="2968171"/>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8" name="Straight Arrow Connector 17"/>
              <p:cNvCxnSpPr/>
              <p:nvPr/>
            </p:nvCxnSpPr>
            <p:spPr>
              <a:xfrm>
                <a:off x="3831771" y="2935513"/>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cxnSp>
          <p:nvCxnSpPr>
            <p:cNvPr id="25" name="Straight Arrow Connector 24"/>
            <p:cNvCxnSpPr>
              <a:endCxn id="6" idx="0"/>
            </p:cNvCxnSpPr>
            <p:nvPr/>
          </p:nvCxnSpPr>
          <p:spPr>
            <a:xfrm>
              <a:off x="4412336" y="1268760"/>
              <a:ext cx="0" cy="71969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28" name="Rounded Rectangle 27"/>
          <p:cNvSpPr/>
          <p:nvPr/>
        </p:nvSpPr>
        <p:spPr>
          <a:xfrm>
            <a:off x="4949359" y="1780380"/>
            <a:ext cx="914400" cy="76925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800" dirty="0" smtClean="0"/>
              <a:t>102</a:t>
            </a:r>
            <a:endParaRPr lang="en-US" sz="2800" dirty="0"/>
          </a:p>
        </p:txBody>
      </p:sp>
      <p:sp>
        <p:nvSpPr>
          <p:cNvPr id="22" name="TextBox 21"/>
          <p:cNvSpPr txBox="1"/>
          <p:nvPr/>
        </p:nvSpPr>
        <p:spPr>
          <a:xfrm>
            <a:off x="336918" y="2296869"/>
            <a:ext cx="2183611" cy="3477875"/>
          </a:xfrm>
          <a:prstGeom prst="rect">
            <a:avLst/>
          </a:prstGeom>
          <a:noFill/>
        </p:spPr>
        <p:txBody>
          <a:bodyPr wrap="none" rtlCol="0">
            <a:spAutoFit/>
          </a:bodyPr>
          <a:lstStyle/>
          <a:p>
            <a:pPr marL="342900" indent="-342900">
              <a:buAutoNum type="arabicPeriod"/>
            </a:pPr>
            <a:r>
              <a:rPr lang="en-US" sz="2000" dirty="0" smtClean="0"/>
              <a:t>Take write lock</a:t>
            </a:r>
          </a:p>
          <a:p>
            <a:pPr marL="342900" indent="-342900">
              <a:buAutoNum type="arabicPeriod"/>
            </a:pPr>
            <a:r>
              <a:rPr lang="en-US" sz="2000" dirty="0" smtClean="0"/>
              <a:t>Increment </a:t>
            </a:r>
            <a:br>
              <a:rPr lang="en-US" sz="2000" dirty="0" smtClean="0"/>
            </a:br>
            <a:r>
              <a:rPr lang="en-US" sz="2000" dirty="0" smtClean="0"/>
              <a:t>version number</a:t>
            </a:r>
          </a:p>
          <a:p>
            <a:pPr marL="342900" indent="-342900">
              <a:buAutoNum type="arabicPeriod"/>
            </a:pPr>
            <a:r>
              <a:rPr lang="en-US" sz="2000" dirty="0" smtClean="0"/>
              <a:t>Make update</a:t>
            </a:r>
          </a:p>
          <a:p>
            <a:pPr marL="342900" indent="-342900">
              <a:buAutoNum type="arabicPeriod"/>
            </a:pPr>
            <a:r>
              <a:rPr lang="en-US" sz="2000" dirty="0" smtClean="0"/>
              <a:t>Increment </a:t>
            </a:r>
            <a:br>
              <a:rPr lang="en-US" sz="2000" dirty="0" smtClean="0"/>
            </a:br>
            <a:r>
              <a:rPr lang="en-US" sz="2000" dirty="0" smtClean="0"/>
              <a:t>version number</a:t>
            </a:r>
          </a:p>
          <a:p>
            <a:pPr marL="342900" indent="-342900">
              <a:buAutoNum type="arabicPeriod"/>
            </a:pPr>
            <a:r>
              <a:rPr lang="en-US" sz="2000" dirty="0" smtClean="0"/>
              <a:t>Release write</a:t>
            </a:r>
            <a:br>
              <a:rPr lang="en-US" sz="2000" dirty="0" smtClean="0"/>
            </a:br>
            <a:r>
              <a:rPr lang="en-US" sz="2000" dirty="0" smtClean="0"/>
              <a:t>lock</a:t>
            </a:r>
          </a:p>
          <a:p>
            <a:pPr marL="342900" indent="-342900"/>
            <a:endParaRPr lang="en-US" sz="2000" dirty="0" smtClean="0"/>
          </a:p>
          <a:p>
            <a:pPr marL="342900" indent="-342900"/>
            <a:r>
              <a:rPr lang="en-US" sz="2000" dirty="0" smtClean="0"/>
              <a:t/>
            </a:r>
            <a:br>
              <a:rPr lang="en-US" sz="2000" dirty="0" smtClean="0"/>
            </a:br>
            <a:endParaRPr lang="en-US" sz="2000" dirty="0"/>
          </a:p>
        </p:txBody>
      </p:sp>
      <p:sp>
        <p:nvSpPr>
          <p:cNvPr id="23" name="TextBox 22"/>
          <p:cNvSpPr txBox="1"/>
          <p:nvPr/>
        </p:nvSpPr>
        <p:spPr>
          <a:xfrm>
            <a:off x="692514" y="1897737"/>
            <a:ext cx="997389" cy="400110"/>
          </a:xfrm>
          <a:prstGeom prst="rect">
            <a:avLst/>
          </a:prstGeom>
          <a:noFill/>
        </p:spPr>
        <p:txBody>
          <a:bodyPr wrap="none" rtlCol="0">
            <a:spAutoFit/>
          </a:bodyPr>
          <a:lstStyle/>
          <a:p>
            <a:pPr marL="342900" indent="-342900"/>
            <a:r>
              <a:rPr lang="en-US" sz="2000" i="1" dirty="0" smtClean="0"/>
              <a:t>Writers:</a:t>
            </a:r>
            <a:endParaRPr lang="en-US" sz="2000" i="1" dirty="0"/>
          </a:p>
        </p:txBody>
      </p:sp>
      <p:sp>
        <p:nvSpPr>
          <p:cNvPr id="24" name="Rectangle 23"/>
          <p:cNvSpPr/>
          <p:nvPr/>
        </p:nvSpPr>
        <p:spPr>
          <a:xfrm>
            <a:off x="3207646" y="2627068"/>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26" name="Straight Arrow Connector 25"/>
          <p:cNvCxnSpPr>
            <a:stCxn id="24" idx="3"/>
            <a:endCxn id="6" idx="1"/>
          </p:cNvCxnSpPr>
          <p:nvPr/>
        </p:nvCxnSpPr>
        <p:spPr>
          <a:xfrm>
            <a:off x="3730160" y="2888325"/>
            <a:ext cx="696685"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 name="Straight Arrow Connector 29"/>
          <p:cNvCxnSpPr>
            <a:stCxn id="8" idx="0"/>
            <a:endCxn id="24" idx="2"/>
          </p:cNvCxnSpPr>
          <p:nvPr/>
        </p:nvCxnSpPr>
        <p:spPr>
          <a:xfrm flipV="1">
            <a:off x="3468903" y="3149582"/>
            <a:ext cx="0" cy="914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Version numbers: readers</a:t>
            </a:r>
            <a:endParaRPr lang="en-US"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62</a:t>
            </a:fld>
            <a:endParaRPr lang="en-GB"/>
          </a:p>
        </p:txBody>
      </p:sp>
      <p:grpSp>
        <p:nvGrpSpPr>
          <p:cNvPr id="3" name="Group 26"/>
          <p:cNvGrpSpPr/>
          <p:nvPr/>
        </p:nvGrpSpPr>
        <p:grpSpPr>
          <a:xfrm>
            <a:off x="2670618" y="1907376"/>
            <a:ext cx="3396343" cy="3248807"/>
            <a:chOff x="2394852" y="1268760"/>
            <a:chExt cx="3396343" cy="3248807"/>
          </a:xfrm>
        </p:grpSpPr>
        <p:sp>
          <p:nvSpPr>
            <p:cNvPr id="21" name="Rounded Rectangle 20"/>
            <p:cNvSpPr/>
            <p:nvPr/>
          </p:nvSpPr>
          <p:spPr>
            <a:xfrm>
              <a:off x="2394852" y="1672767"/>
              <a:ext cx="3396343" cy="284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11" name="Group 19"/>
            <p:cNvGrpSpPr/>
            <p:nvPr/>
          </p:nvGrpSpPr>
          <p:grpSpPr>
            <a:xfrm>
              <a:off x="2931880" y="1988452"/>
              <a:ext cx="2264227" cy="1959428"/>
              <a:chOff x="2612572" y="1727200"/>
              <a:chExt cx="2264227" cy="1959428"/>
            </a:xfrm>
          </p:grpSpPr>
          <p:sp>
            <p:nvSpPr>
              <p:cNvPr id="6" name="Rectangle 5"/>
              <p:cNvSpPr/>
              <p:nvPr/>
            </p:nvSpPr>
            <p:spPr>
              <a:xfrm>
                <a:off x="3831771" y="172720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Rectangle 6"/>
              <p:cNvSpPr/>
              <p:nvPr/>
            </p:nvSpPr>
            <p:spPr>
              <a:xfrm>
                <a:off x="3352800"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p:cNvSpPr/>
              <p:nvPr/>
            </p:nvSpPr>
            <p:spPr>
              <a:xfrm>
                <a:off x="2612572" y="3164114"/>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9" name="Rectangle 8"/>
              <p:cNvSpPr/>
              <p:nvPr/>
            </p:nvSpPr>
            <p:spPr>
              <a:xfrm>
                <a:off x="4093028" y="3131456"/>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0" name="Rectangle 9"/>
              <p:cNvSpPr/>
              <p:nvPr/>
            </p:nvSpPr>
            <p:spPr>
              <a:xfrm>
                <a:off x="4354285"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2" name="Straight Arrow Connector 11"/>
              <p:cNvCxnSpPr>
                <a:stCxn id="6" idx="2"/>
              </p:cNvCxnSpPr>
              <p:nvPr/>
            </p:nvCxnSpPr>
            <p:spPr>
              <a:xfrm flipH="1">
                <a:off x="3875314" y="2249714"/>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3" name="Straight Arrow Connector 12"/>
              <p:cNvCxnSpPr>
                <a:stCxn id="6" idx="2"/>
              </p:cNvCxnSpPr>
              <p:nvPr/>
            </p:nvCxnSpPr>
            <p:spPr>
              <a:xfrm>
                <a:off x="4093028" y="2249714"/>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7" name="Straight Arrow Connector 16"/>
              <p:cNvCxnSpPr/>
              <p:nvPr/>
            </p:nvCxnSpPr>
            <p:spPr>
              <a:xfrm flipH="1">
                <a:off x="3135086" y="2968171"/>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8" name="Straight Arrow Connector 17"/>
              <p:cNvCxnSpPr/>
              <p:nvPr/>
            </p:nvCxnSpPr>
            <p:spPr>
              <a:xfrm>
                <a:off x="3831771" y="2935513"/>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cxnSp>
          <p:nvCxnSpPr>
            <p:cNvPr id="25" name="Straight Arrow Connector 24"/>
            <p:cNvCxnSpPr>
              <a:endCxn id="6" idx="0"/>
            </p:cNvCxnSpPr>
            <p:nvPr/>
          </p:nvCxnSpPr>
          <p:spPr>
            <a:xfrm>
              <a:off x="4412336" y="1268760"/>
              <a:ext cx="0" cy="71969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28" name="Rounded Rectangle 27"/>
          <p:cNvSpPr/>
          <p:nvPr/>
        </p:nvSpPr>
        <p:spPr>
          <a:xfrm>
            <a:off x="4949359" y="1780380"/>
            <a:ext cx="914400" cy="76925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800" dirty="0" smtClean="0"/>
              <a:t>102</a:t>
            </a:r>
            <a:endParaRPr lang="en-US" sz="2800" dirty="0"/>
          </a:p>
        </p:txBody>
      </p:sp>
      <p:sp>
        <p:nvSpPr>
          <p:cNvPr id="22" name="TextBox 21"/>
          <p:cNvSpPr txBox="1"/>
          <p:nvPr/>
        </p:nvSpPr>
        <p:spPr>
          <a:xfrm>
            <a:off x="336918" y="2296869"/>
            <a:ext cx="2183611" cy="3477875"/>
          </a:xfrm>
          <a:prstGeom prst="rect">
            <a:avLst/>
          </a:prstGeom>
          <a:noFill/>
        </p:spPr>
        <p:txBody>
          <a:bodyPr wrap="none" rtlCol="0">
            <a:spAutoFit/>
          </a:bodyPr>
          <a:lstStyle/>
          <a:p>
            <a:pPr marL="342900" indent="-342900">
              <a:buAutoNum type="arabicPeriod"/>
            </a:pPr>
            <a:r>
              <a:rPr lang="en-US" sz="2000" dirty="0" smtClean="0"/>
              <a:t>Take write lock</a:t>
            </a:r>
          </a:p>
          <a:p>
            <a:pPr marL="342900" indent="-342900">
              <a:buAutoNum type="arabicPeriod"/>
            </a:pPr>
            <a:r>
              <a:rPr lang="en-US" sz="2000" dirty="0" smtClean="0"/>
              <a:t>Increment </a:t>
            </a:r>
            <a:br>
              <a:rPr lang="en-US" sz="2000" dirty="0" smtClean="0"/>
            </a:br>
            <a:r>
              <a:rPr lang="en-US" sz="2000" dirty="0" smtClean="0"/>
              <a:t>version number</a:t>
            </a:r>
          </a:p>
          <a:p>
            <a:pPr marL="342900" indent="-342900">
              <a:buAutoNum type="arabicPeriod"/>
            </a:pPr>
            <a:r>
              <a:rPr lang="en-US" sz="2000" dirty="0" smtClean="0"/>
              <a:t>Make update</a:t>
            </a:r>
          </a:p>
          <a:p>
            <a:pPr marL="342900" indent="-342900">
              <a:buAutoNum type="arabicPeriod"/>
            </a:pPr>
            <a:r>
              <a:rPr lang="en-US" sz="2000" dirty="0" smtClean="0"/>
              <a:t>Increment </a:t>
            </a:r>
            <a:br>
              <a:rPr lang="en-US" sz="2000" dirty="0" smtClean="0"/>
            </a:br>
            <a:r>
              <a:rPr lang="en-US" sz="2000" dirty="0" smtClean="0"/>
              <a:t>version number</a:t>
            </a:r>
          </a:p>
          <a:p>
            <a:pPr marL="342900" indent="-342900">
              <a:buAutoNum type="arabicPeriod"/>
            </a:pPr>
            <a:r>
              <a:rPr lang="en-US" sz="2000" dirty="0" smtClean="0"/>
              <a:t>Release write</a:t>
            </a:r>
            <a:br>
              <a:rPr lang="en-US" sz="2000" dirty="0" smtClean="0"/>
            </a:br>
            <a:r>
              <a:rPr lang="en-US" sz="2000" dirty="0" smtClean="0"/>
              <a:t>lock</a:t>
            </a:r>
          </a:p>
          <a:p>
            <a:pPr marL="342900" indent="-342900"/>
            <a:endParaRPr lang="en-US" sz="2000" dirty="0" smtClean="0"/>
          </a:p>
          <a:p>
            <a:pPr marL="342900" indent="-342900"/>
            <a:r>
              <a:rPr lang="en-US" sz="2000" dirty="0" smtClean="0"/>
              <a:t/>
            </a:r>
            <a:br>
              <a:rPr lang="en-US" sz="2000" dirty="0" smtClean="0"/>
            </a:br>
            <a:endParaRPr lang="en-US" sz="2000" dirty="0"/>
          </a:p>
        </p:txBody>
      </p:sp>
      <p:sp>
        <p:nvSpPr>
          <p:cNvPr id="23" name="TextBox 22"/>
          <p:cNvSpPr txBox="1"/>
          <p:nvPr/>
        </p:nvSpPr>
        <p:spPr>
          <a:xfrm>
            <a:off x="692514" y="1897737"/>
            <a:ext cx="997389" cy="400110"/>
          </a:xfrm>
          <a:prstGeom prst="rect">
            <a:avLst/>
          </a:prstGeom>
          <a:noFill/>
        </p:spPr>
        <p:txBody>
          <a:bodyPr wrap="none" rtlCol="0">
            <a:spAutoFit/>
          </a:bodyPr>
          <a:lstStyle/>
          <a:p>
            <a:pPr marL="342900" indent="-342900"/>
            <a:r>
              <a:rPr lang="en-US" sz="2000" i="1" dirty="0" smtClean="0"/>
              <a:t>Writers:</a:t>
            </a:r>
            <a:endParaRPr lang="en-US" sz="2000" i="1" dirty="0"/>
          </a:p>
        </p:txBody>
      </p:sp>
      <p:sp>
        <p:nvSpPr>
          <p:cNvPr id="24" name="Rectangle 23"/>
          <p:cNvSpPr/>
          <p:nvPr/>
        </p:nvSpPr>
        <p:spPr>
          <a:xfrm>
            <a:off x="3207646" y="2627068"/>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26" name="Straight Arrow Connector 25"/>
          <p:cNvCxnSpPr>
            <a:stCxn id="24" idx="3"/>
            <a:endCxn id="6" idx="1"/>
          </p:cNvCxnSpPr>
          <p:nvPr/>
        </p:nvCxnSpPr>
        <p:spPr>
          <a:xfrm>
            <a:off x="3730160" y="2888325"/>
            <a:ext cx="696685"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 name="Straight Arrow Connector 29"/>
          <p:cNvCxnSpPr>
            <a:stCxn id="8" idx="0"/>
            <a:endCxn id="24" idx="2"/>
          </p:cNvCxnSpPr>
          <p:nvPr/>
        </p:nvCxnSpPr>
        <p:spPr>
          <a:xfrm flipV="1">
            <a:off x="3468903" y="3149582"/>
            <a:ext cx="0" cy="914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7" name="TextBox 26"/>
          <p:cNvSpPr txBox="1"/>
          <p:nvPr/>
        </p:nvSpPr>
        <p:spPr>
          <a:xfrm>
            <a:off x="6440058" y="2289615"/>
            <a:ext cx="2518959" cy="707886"/>
          </a:xfrm>
          <a:prstGeom prst="rect">
            <a:avLst/>
          </a:prstGeom>
          <a:noFill/>
        </p:spPr>
        <p:txBody>
          <a:bodyPr wrap="none" rtlCol="0">
            <a:spAutoFit/>
          </a:bodyPr>
          <a:lstStyle/>
          <a:p>
            <a:pPr marL="342900" indent="-342900">
              <a:buAutoNum type="arabicPeriod"/>
            </a:pPr>
            <a:r>
              <a:rPr lang="en-US" sz="2000" dirty="0" smtClean="0"/>
              <a:t>Wait for version</a:t>
            </a:r>
            <a:br>
              <a:rPr lang="en-US" sz="2000" dirty="0" smtClean="0"/>
            </a:br>
            <a:r>
              <a:rPr lang="en-US" sz="2000" dirty="0" smtClean="0"/>
              <a:t>number to be even</a:t>
            </a:r>
            <a:endParaRPr lang="en-US" sz="2000" dirty="0"/>
          </a:p>
        </p:txBody>
      </p:sp>
      <p:sp>
        <p:nvSpPr>
          <p:cNvPr id="29" name="TextBox 28"/>
          <p:cNvSpPr txBox="1"/>
          <p:nvPr/>
        </p:nvSpPr>
        <p:spPr>
          <a:xfrm>
            <a:off x="6795654" y="1890483"/>
            <a:ext cx="1080745" cy="400110"/>
          </a:xfrm>
          <a:prstGeom prst="rect">
            <a:avLst/>
          </a:prstGeom>
          <a:noFill/>
        </p:spPr>
        <p:txBody>
          <a:bodyPr wrap="none" rtlCol="0">
            <a:spAutoFit/>
          </a:bodyPr>
          <a:lstStyle/>
          <a:p>
            <a:pPr marL="342900" indent="-342900"/>
            <a:r>
              <a:rPr lang="en-US" sz="2000" i="1" dirty="0" smtClean="0"/>
              <a:t>Readers:</a:t>
            </a:r>
            <a:endParaRPr lang="en-US" sz="2000" i="1"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Version numbers: readers</a:t>
            </a:r>
            <a:endParaRPr lang="en-US"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63</a:t>
            </a:fld>
            <a:endParaRPr lang="en-GB"/>
          </a:p>
        </p:txBody>
      </p:sp>
      <p:grpSp>
        <p:nvGrpSpPr>
          <p:cNvPr id="3" name="Group 26"/>
          <p:cNvGrpSpPr/>
          <p:nvPr/>
        </p:nvGrpSpPr>
        <p:grpSpPr>
          <a:xfrm>
            <a:off x="2670618" y="1907376"/>
            <a:ext cx="3396343" cy="3248807"/>
            <a:chOff x="2394852" y="1268760"/>
            <a:chExt cx="3396343" cy="3248807"/>
          </a:xfrm>
        </p:grpSpPr>
        <p:sp>
          <p:nvSpPr>
            <p:cNvPr id="21" name="Rounded Rectangle 20"/>
            <p:cNvSpPr/>
            <p:nvPr/>
          </p:nvSpPr>
          <p:spPr>
            <a:xfrm>
              <a:off x="2394852" y="1672767"/>
              <a:ext cx="3396343" cy="284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11" name="Group 19"/>
            <p:cNvGrpSpPr/>
            <p:nvPr/>
          </p:nvGrpSpPr>
          <p:grpSpPr>
            <a:xfrm>
              <a:off x="2931880" y="1988452"/>
              <a:ext cx="2264227" cy="1959428"/>
              <a:chOff x="2612572" y="1727200"/>
              <a:chExt cx="2264227" cy="1959428"/>
            </a:xfrm>
          </p:grpSpPr>
          <p:sp>
            <p:nvSpPr>
              <p:cNvPr id="6" name="Rectangle 5"/>
              <p:cNvSpPr/>
              <p:nvPr/>
            </p:nvSpPr>
            <p:spPr>
              <a:xfrm>
                <a:off x="3831771" y="172720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Rectangle 6"/>
              <p:cNvSpPr/>
              <p:nvPr/>
            </p:nvSpPr>
            <p:spPr>
              <a:xfrm>
                <a:off x="3352800"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p:cNvSpPr/>
              <p:nvPr/>
            </p:nvSpPr>
            <p:spPr>
              <a:xfrm>
                <a:off x="2612572" y="3164114"/>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9" name="Rectangle 8"/>
              <p:cNvSpPr/>
              <p:nvPr/>
            </p:nvSpPr>
            <p:spPr>
              <a:xfrm>
                <a:off x="4093028" y="3131456"/>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0" name="Rectangle 9"/>
              <p:cNvSpPr/>
              <p:nvPr/>
            </p:nvSpPr>
            <p:spPr>
              <a:xfrm>
                <a:off x="4354285"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2" name="Straight Arrow Connector 11"/>
              <p:cNvCxnSpPr>
                <a:stCxn id="6" idx="2"/>
              </p:cNvCxnSpPr>
              <p:nvPr/>
            </p:nvCxnSpPr>
            <p:spPr>
              <a:xfrm flipH="1">
                <a:off x="3875314" y="2249714"/>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3" name="Straight Arrow Connector 12"/>
              <p:cNvCxnSpPr>
                <a:stCxn id="6" idx="2"/>
              </p:cNvCxnSpPr>
              <p:nvPr/>
            </p:nvCxnSpPr>
            <p:spPr>
              <a:xfrm>
                <a:off x="4093028" y="2249714"/>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7" name="Straight Arrow Connector 16"/>
              <p:cNvCxnSpPr/>
              <p:nvPr/>
            </p:nvCxnSpPr>
            <p:spPr>
              <a:xfrm flipH="1">
                <a:off x="3135086" y="2968171"/>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8" name="Straight Arrow Connector 17"/>
              <p:cNvCxnSpPr/>
              <p:nvPr/>
            </p:nvCxnSpPr>
            <p:spPr>
              <a:xfrm>
                <a:off x="3831771" y="2935513"/>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cxnSp>
          <p:nvCxnSpPr>
            <p:cNvPr id="25" name="Straight Arrow Connector 24"/>
            <p:cNvCxnSpPr>
              <a:endCxn id="6" idx="0"/>
            </p:cNvCxnSpPr>
            <p:nvPr/>
          </p:nvCxnSpPr>
          <p:spPr>
            <a:xfrm>
              <a:off x="4412336" y="1268760"/>
              <a:ext cx="0" cy="71969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28" name="Rounded Rectangle 27"/>
          <p:cNvSpPr/>
          <p:nvPr/>
        </p:nvSpPr>
        <p:spPr>
          <a:xfrm>
            <a:off x="4949359" y="1780380"/>
            <a:ext cx="914400" cy="76925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800" dirty="0" smtClean="0"/>
              <a:t>102</a:t>
            </a:r>
            <a:endParaRPr lang="en-US" sz="2800" dirty="0"/>
          </a:p>
        </p:txBody>
      </p:sp>
      <p:sp>
        <p:nvSpPr>
          <p:cNvPr id="22" name="TextBox 21"/>
          <p:cNvSpPr txBox="1"/>
          <p:nvPr/>
        </p:nvSpPr>
        <p:spPr>
          <a:xfrm>
            <a:off x="336918" y="2296869"/>
            <a:ext cx="2183611" cy="3477875"/>
          </a:xfrm>
          <a:prstGeom prst="rect">
            <a:avLst/>
          </a:prstGeom>
          <a:noFill/>
        </p:spPr>
        <p:txBody>
          <a:bodyPr wrap="none" rtlCol="0">
            <a:spAutoFit/>
          </a:bodyPr>
          <a:lstStyle/>
          <a:p>
            <a:pPr marL="342900" indent="-342900">
              <a:buAutoNum type="arabicPeriod"/>
            </a:pPr>
            <a:r>
              <a:rPr lang="en-US" sz="2000" dirty="0" smtClean="0"/>
              <a:t>Take write lock</a:t>
            </a:r>
          </a:p>
          <a:p>
            <a:pPr marL="342900" indent="-342900">
              <a:buAutoNum type="arabicPeriod"/>
            </a:pPr>
            <a:r>
              <a:rPr lang="en-US" sz="2000" dirty="0" smtClean="0"/>
              <a:t>Increment </a:t>
            </a:r>
            <a:br>
              <a:rPr lang="en-US" sz="2000" dirty="0" smtClean="0"/>
            </a:br>
            <a:r>
              <a:rPr lang="en-US" sz="2000" dirty="0" smtClean="0"/>
              <a:t>version number</a:t>
            </a:r>
          </a:p>
          <a:p>
            <a:pPr marL="342900" indent="-342900">
              <a:buAutoNum type="arabicPeriod"/>
            </a:pPr>
            <a:r>
              <a:rPr lang="en-US" sz="2000" dirty="0" smtClean="0"/>
              <a:t>Make update</a:t>
            </a:r>
          </a:p>
          <a:p>
            <a:pPr marL="342900" indent="-342900">
              <a:buAutoNum type="arabicPeriod"/>
            </a:pPr>
            <a:r>
              <a:rPr lang="en-US" sz="2000" dirty="0" smtClean="0"/>
              <a:t>Increment </a:t>
            </a:r>
            <a:br>
              <a:rPr lang="en-US" sz="2000" dirty="0" smtClean="0"/>
            </a:br>
            <a:r>
              <a:rPr lang="en-US" sz="2000" dirty="0" smtClean="0"/>
              <a:t>version number</a:t>
            </a:r>
          </a:p>
          <a:p>
            <a:pPr marL="342900" indent="-342900">
              <a:buAutoNum type="arabicPeriod"/>
            </a:pPr>
            <a:r>
              <a:rPr lang="en-US" sz="2000" dirty="0" smtClean="0"/>
              <a:t>Release write</a:t>
            </a:r>
            <a:br>
              <a:rPr lang="en-US" sz="2000" dirty="0" smtClean="0"/>
            </a:br>
            <a:r>
              <a:rPr lang="en-US" sz="2000" dirty="0" smtClean="0"/>
              <a:t>lock</a:t>
            </a:r>
          </a:p>
          <a:p>
            <a:pPr marL="342900" indent="-342900"/>
            <a:endParaRPr lang="en-US" sz="2000" dirty="0" smtClean="0"/>
          </a:p>
          <a:p>
            <a:pPr marL="342900" indent="-342900"/>
            <a:r>
              <a:rPr lang="en-US" sz="2000" dirty="0" smtClean="0"/>
              <a:t/>
            </a:r>
            <a:br>
              <a:rPr lang="en-US" sz="2000" dirty="0" smtClean="0"/>
            </a:br>
            <a:endParaRPr lang="en-US" sz="2000" dirty="0"/>
          </a:p>
        </p:txBody>
      </p:sp>
      <p:sp>
        <p:nvSpPr>
          <p:cNvPr id="23" name="TextBox 22"/>
          <p:cNvSpPr txBox="1"/>
          <p:nvPr/>
        </p:nvSpPr>
        <p:spPr>
          <a:xfrm>
            <a:off x="692514" y="1897737"/>
            <a:ext cx="997389" cy="400110"/>
          </a:xfrm>
          <a:prstGeom prst="rect">
            <a:avLst/>
          </a:prstGeom>
          <a:noFill/>
        </p:spPr>
        <p:txBody>
          <a:bodyPr wrap="none" rtlCol="0">
            <a:spAutoFit/>
          </a:bodyPr>
          <a:lstStyle/>
          <a:p>
            <a:pPr marL="342900" indent="-342900"/>
            <a:r>
              <a:rPr lang="en-US" sz="2000" i="1" dirty="0" smtClean="0"/>
              <a:t>Writers:</a:t>
            </a:r>
            <a:endParaRPr lang="en-US" sz="2000" i="1" dirty="0"/>
          </a:p>
        </p:txBody>
      </p:sp>
      <p:sp>
        <p:nvSpPr>
          <p:cNvPr id="24" name="Rectangle 23"/>
          <p:cNvSpPr/>
          <p:nvPr/>
        </p:nvSpPr>
        <p:spPr>
          <a:xfrm>
            <a:off x="3207646" y="2627068"/>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26" name="Straight Arrow Connector 25"/>
          <p:cNvCxnSpPr>
            <a:stCxn id="24" idx="3"/>
            <a:endCxn id="6" idx="1"/>
          </p:cNvCxnSpPr>
          <p:nvPr/>
        </p:nvCxnSpPr>
        <p:spPr>
          <a:xfrm>
            <a:off x="3730160" y="2888325"/>
            <a:ext cx="696685"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 name="Straight Arrow Connector 29"/>
          <p:cNvCxnSpPr>
            <a:stCxn id="8" idx="0"/>
            <a:endCxn id="24" idx="2"/>
          </p:cNvCxnSpPr>
          <p:nvPr/>
        </p:nvCxnSpPr>
        <p:spPr>
          <a:xfrm flipV="1">
            <a:off x="3468903" y="3149582"/>
            <a:ext cx="0" cy="914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7" name="TextBox 26"/>
          <p:cNvSpPr txBox="1"/>
          <p:nvPr/>
        </p:nvSpPr>
        <p:spPr>
          <a:xfrm>
            <a:off x="6440058" y="2289615"/>
            <a:ext cx="2518959" cy="1631216"/>
          </a:xfrm>
          <a:prstGeom prst="rect">
            <a:avLst/>
          </a:prstGeom>
          <a:noFill/>
        </p:spPr>
        <p:txBody>
          <a:bodyPr wrap="none" rtlCol="0">
            <a:spAutoFit/>
          </a:bodyPr>
          <a:lstStyle/>
          <a:p>
            <a:pPr marL="342900" indent="-342900">
              <a:buAutoNum type="arabicPeriod"/>
            </a:pPr>
            <a:r>
              <a:rPr lang="en-US" sz="2000" dirty="0" smtClean="0"/>
              <a:t>Wait for version</a:t>
            </a:r>
            <a:br>
              <a:rPr lang="en-US" sz="2000" dirty="0" smtClean="0"/>
            </a:br>
            <a:r>
              <a:rPr lang="en-US" sz="2000" dirty="0" smtClean="0"/>
              <a:t>number to be even</a:t>
            </a:r>
          </a:p>
          <a:p>
            <a:pPr marL="342900" indent="-342900">
              <a:buAutoNum type="arabicPeriod"/>
            </a:pPr>
            <a:r>
              <a:rPr lang="en-US" sz="2000" dirty="0" smtClean="0"/>
              <a:t>Do operation</a:t>
            </a:r>
          </a:p>
          <a:p>
            <a:pPr marL="342900" indent="-342900"/>
            <a:r>
              <a:rPr lang="en-US" sz="2000" dirty="0" smtClean="0"/>
              <a:t/>
            </a:r>
            <a:br>
              <a:rPr lang="en-US" sz="2000" dirty="0" smtClean="0"/>
            </a:br>
            <a:endParaRPr lang="en-US" sz="2000" dirty="0"/>
          </a:p>
        </p:txBody>
      </p:sp>
      <p:sp>
        <p:nvSpPr>
          <p:cNvPr id="29" name="TextBox 28"/>
          <p:cNvSpPr txBox="1"/>
          <p:nvPr/>
        </p:nvSpPr>
        <p:spPr>
          <a:xfrm>
            <a:off x="6795654" y="1890483"/>
            <a:ext cx="1080745" cy="400110"/>
          </a:xfrm>
          <a:prstGeom prst="rect">
            <a:avLst/>
          </a:prstGeom>
          <a:noFill/>
        </p:spPr>
        <p:txBody>
          <a:bodyPr wrap="none" rtlCol="0">
            <a:spAutoFit/>
          </a:bodyPr>
          <a:lstStyle/>
          <a:p>
            <a:pPr marL="342900" indent="-342900"/>
            <a:r>
              <a:rPr lang="en-US" sz="2000" i="1" dirty="0" smtClean="0"/>
              <a:t>Readers:</a:t>
            </a:r>
            <a:endParaRPr lang="en-US" sz="2000" i="1"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Version numbers: readers</a:t>
            </a:r>
            <a:endParaRPr lang="en-US"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64</a:t>
            </a:fld>
            <a:endParaRPr lang="en-GB"/>
          </a:p>
        </p:txBody>
      </p:sp>
      <p:grpSp>
        <p:nvGrpSpPr>
          <p:cNvPr id="3" name="Group 26"/>
          <p:cNvGrpSpPr/>
          <p:nvPr/>
        </p:nvGrpSpPr>
        <p:grpSpPr>
          <a:xfrm>
            <a:off x="2670618" y="1907376"/>
            <a:ext cx="3396343" cy="3248807"/>
            <a:chOff x="2394852" y="1268760"/>
            <a:chExt cx="3396343" cy="3248807"/>
          </a:xfrm>
        </p:grpSpPr>
        <p:sp>
          <p:nvSpPr>
            <p:cNvPr id="21" name="Rounded Rectangle 20"/>
            <p:cNvSpPr/>
            <p:nvPr/>
          </p:nvSpPr>
          <p:spPr>
            <a:xfrm>
              <a:off x="2394852" y="1672767"/>
              <a:ext cx="3396343" cy="284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11" name="Group 19"/>
            <p:cNvGrpSpPr/>
            <p:nvPr/>
          </p:nvGrpSpPr>
          <p:grpSpPr>
            <a:xfrm>
              <a:off x="2931880" y="1988452"/>
              <a:ext cx="2264227" cy="1959428"/>
              <a:chOff x="2612572" y="1727200"/>
              <a:chExt cx="2264227" cy="1959428"/>
            </a:xfrm>
          </p:grpSpPr>
          <p:sp>
            <p:nvSpPr>
              <p:cNvPr id="6" name="Rectangle 5"/>
              <p:cNvSpPr/>
              <p:nvPr/>
            </p:nvSpPr>
            <p:spPr>
              <a:xfrm>
                <a:off x="3831771" y="172720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Rectangle 6"/>
              <p:cNvSpPr/>
              <p:nvPr/>
            </p:nvSpPr>
            <p:spPr>
              <a:xfrm>
                <a:off x="3352800"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p:cNvSpPr/>
              <p:nvPr/>
            </p:nvSpPr>
            <p:spPr>
              <a:xfrm>
                <a:off x="2612572" y="3164114"/>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9" name="Rectangle 8"/>
              <p:cNvSpPr/>
              <p:nvPr/>
            </p:nvSpPr>
            <p:spPr>
              <a:xfrm>
                <a:off x="4093028" y="3131456"/>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0" name="Rectangle 9"/>
              <p:cNvSpPr/>
              <p:nvPr/>
            </p:nvSpPr>
            <p:spPr>
              <a:xfrm>
                <a:off x="4354285"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2" name="Straight Arrow Connector 11"/>
              <p:cNvCxnSpPr>
                <a:stCxn id="6" idx="2"/>
              </p:cNvCxnSpPr>
              <p:nvPr/>
            </p:nvCxnSpPr>
            <p:spPr>
              <a:xfrm flipH="1">
                <a:off x="3875314" y="2249714"/>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3" name="Straight Arrow Connector 12"/>
              <p:cNvCxnSpPr>
                <a:stCxn id="6" idx="2"/>
              </p:cNvCxnSpPr>
              <p:nvPr/>
            </p:nvCxnSpPr>
            <p:spPr>
              <a:xfrm>
                <a:off x="4093028" y="2249714"/>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7" name="Straight Arrow Connector 16"/>
              <p:cNvCxnSpPr/>
              <p:nvPr/>
            </p:nvCxnSpPr>
            <p:spPr>
              <a:xfrm flipH="1">
                <a:off x="3135086" y="2968171"/>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8" name="Straight Arrow Connector 17"/>
              <p:cNvCxnSpPr/>
              <p:nvPr/>
            </p:nvCxnSpPr>
            <p:spPr>
              <a:xfrm>
                <a:off x="3831771" y="2935513"/>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cxnSp>
          <p:nvCxnSpPr>
            <p:cNvPr id="25" name="Straight Arrow Connector 24"/>
            <p:cNvCxnSpPr>
              <a:endCxn id="6" idx="0"/>
            </p:cNvCxnSpPr>
            <p:nvPr/>
          </p:nvCxnSpPr>
          <p:spPr>
            <a:xfrm>
              <a:off x="4412336" y="1268760"/>
              <a:ext cx="0" cy="71969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28" name="Rounded Rectangle 27"/>
          <p:cNvSpPr/>
          <p:nvPr/>
        </p:nvSpPr>
        <p:spPr>
          <a:xfrm>
            <a:off x="4949359" y="1780380"/>
            <a:ext cx="914400" cy="76925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800" dirty="0" smtClean="0"/>
              <a:t>102</a:t>
            </a:r>
            <a:endParaRPr lang="en-US" sz="2800" dirty="0"/>
          </a:p>
        </p:txBody>
      </p:sp>
      <p:sp>
        <p:nvSpPr>
          <p:cNvPr id="22" name="TextBox 21"/>
          <p:cNvSpPr txBox="1"/>
          <p:nvPr/>
        </p:nvSpPr>
        <p:spPr>
          <a:xfrm>
            <a:off x="336918" y="2296869"/>
            <a:ext cx="2183611" cy="3477875"/>
          </a:xfrm>
          <a:prstGeom prst="rect">
            <a:avLst/>
          </a:prstGeom>
          <a:noFill/>
        </p:spPr>
        <p:txBody>
          <a:bodyPr wrap="none" rtlCol="0">
            <a:spAutoFit/>
          </a:bodyPr>
          <a:lstStyle/>
          <a:p>
            <a:pPr marL="342900" indent="-342900">
              <a:buAutoNum type="arabicPeriod"/>
            </a:pPr>
            <a:r>
              <a:rPr lang="en-US" sz="2000" dirty="0" smtClean="0"/>
              <a:t>Take write lock</a:t>
            </a:r>
          </a:p>
          <a:p>
            <a:pPr marL="342900" indent="-342900">
              <a:buAutoNum type="arabicPeriod"/>
            </a:pPr>
            <a:r>
              <a:rPr lang="en-US" sz="2000" dirty="0" smtClean="0"/>
              <a:t>Increment </a:t>
            </a:r>
            <a:br>
              <a:rPr lang="en-US" sz="2000" dirty="0" smtClean="0"/>
            </a:br>
            <a:r>
              <a:rPr lang="en-US" sz="2000" dirty="0" smtClean="0"/>
              <a:t>version number</a:t>
            </a:r>
          </a:p>
          <a:p>
            <a:pPr marL="342900" indent="-342900">
              <a:buAutoNum type="arabicPeriod"/>
            </a:pPr>
            <a:r>
              <a:rPr lang="en-US" sz="2000" dirty="0" smtClean="0"/>
              <a:t>Make update</a:t>
            </a:r>
          </a:p>
          <a:p>
            <a:pPr marL="342900" indent="-342900">
              <a:buAutoNum type="arabicPeriod"/>
            </a:pPr>
            <a:r>
              <a:rPr lang="en-US" sz="2000" dirty="0" smtClean="0"/>
              <a:t>Increment </a:t>
            </a:r>
            <a:br>
              <a:rPr lang="en-US" sz="2000" dirty="0" smtClean="0"/>
            </a:br>
            <a:r>
              <a:rPr lang="en-US" sz="2000" dirty="0" smtClean="0"/>
              <a:t>version number</a:t>
            </a:r>
          </a:p>
          <a:p>
            <a:pPr marL="342900" indent="-342900">
              <a:buAutoNum type="arabicPeriod"/>
            </a:pPr>
            <a:r>
              <a:rPr lang="en-US" sz="2000" dirty="0" smtClean="0"/>
              <a:t>Release write</a:t>
            </a:r>
            <a:br>
              <a:rPr lang="en-US" sz="2000" dirty="0" smtClean="0"/>
            </a:br>
            <a:r>
              <a:rPr lang="en-US" sz="2000" dirty="0" smtClean="0"/>
              <a:t>lock</a:t>
            </a:r>
          </a:p>
          <a:p>
            <a:pPr marL="342900" indent="-342900"/>
            <a:endParaRPr lang="en-US" sz="2000" dirty="0" smtClean="0"/>
          </a:p>
          <a:p>
            <a:pPr marL="342900" indent="-342900"/>
            <a:r>
              <a:rPr lang="en-US" sz="2000" dirty="0" smtClean="0"/>
              <a:t/>
            </a:r>
            <a:br>
              <a:rPr lang="en-US" sz="2000" dirty="0" smtClean="0"/>
            </a:br>
            <a:endParaRPr lang="en-US" sz="2000" dirty="0"/>
          </a:p>
        </p:txBody>
      </p:sp>
      <p:sp>
        <p:nvSpPr>
          <p:cNvPr id="23" name="TextBox 22"/>
          <p:cNvSpPr txBox="1"/>
          <p:nvPr/>
        </p:nvSpPr>
        <p:spPr>
          <a:xfrm>
            <a:off x="692514" y="1897737"/>
            <a:ext cx="997389" cy="400110"/>
          </a:xfrm>
          <a:prstGeom prst="rect">
            <a:avLst/>
          </a:prstGeom>
          <a:noFill/>
        </p:spPr>
        <p:txBody>
          <a:bodyPr wrap="none" rtlCol="0">
            <a:spAutoFit/>
          </a:bodyPr>
          <a:lstStyle/>
          <a:p>
            <a:pPr marL="342900" indent="-342900"/>
            <a:r>
              <a:rPr lang="en-US" sz="2000" i="1" dirty="0" smtClean="0"/>
              <a:t>Writers:</a:t>
            </a:r>
            <a:endParaRPr lang="en-US" sz="2000" i="1" dirty="0"/>
          </a:p>
        </p:txBody>
      </p:sp>
      <p:sp>
        <p:nvSpPr>
          <p:cNvPr id="24" name="Rectangle 23"/>
          <p:cNvSpPr/>
          <p:nvPr/>
        </p:nvSpPr>
        <p:spPr>
          <a:xfrm>
            <a:off x="3207646" y="2627068"/>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26" name="Straight Arrow Connector 25"/>
          <p:cNvCxnSpPr>
            <a:stCxn id="24" idx="3"/>
            <a:endCxn id="6" idx="1"/>
          </p:cNvCxnSpPr>
          <p:nvPr/>
        </p:nvCxnSpPr>
        <p:spPr>
          <a:xfrm>
            <a:off x="3730160" y="2888325"/>
            <a:ext cx="696685"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 name="Straight Arrow Connector 29"/>
          <p:cNvCxnSpPr>
            <a:stCxn id="8" idx="0"/>
            <a:endCxn id="24" idx="2"/>
          </p:cNvCxnSpPr>
          <p:nvPr/>
        </p:nvCxnSpPr>
        <p:spPr>
          <a:xfrm flipV="1">
            <a:off x="3468903" y="3149582"/>
            <a:ext cx="0" cy="914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7" name="TextBox 26"/>
          <p:cNvSpPr txBox="1"/>
          <p:nvPr/>
        </p:nvSpPr>
        <p:spPr>
          <a:xfrm>
            <a:off x="6440058" y="2289615"/>
            <a:ext cx="2518959" cy="2554545"/>
          </a:xfrm>
          <a:prstGeom prst="rect">
            <a:avLst/>
          </a:prstGeom>
          <a:noFill/>
        </p:spPr>
        <p:txBody>
          <a:bodyPr wrap="none" rtlCol="0">
            <a:spAutoFit/>
          </a:bodyPr>
          <a:lstStyle/>
          <a:p>
            <a:pPr marL="342900" indent="-342900">
              <a:buAutoNum type="arabicPeriod"/>
            </a:pPr>
            <a:r>
              <a:rPr lang="en-US" sz="2000" dirty="0" smtClean="0"/>
              <a:t>Wait for version</a:t>
            </a:r>
            <a:br>
              <a:rPr lang="en-US" sz="2000" dirty="0" smtClean="0"/>
            </a:br>
            <a:r>
              <a:rPr lang="en-US" sz="2000" dirty="0" smtClean="0"/>
              <a:t>number to be even</a:t>
            </a:r>
          </a:p>
          <a:p>
            <a:pPr marL="342900" indent="-342900">
              <a:buAutoNum type="arabicPeriod"/>
            </a:pPr>
            <a:r>
              <a:rPr lang="en-US" sz="2000" dirty="0" smtClean="0"/>
              <a:t>Do operation</a:t>
            </a:r>
          </a:p>
          <a:p>
            <a:pPr marL="342900" indent="-342900">
              <a:buAutoNum type="arabicPeriod"/>
            </a:pPr>
            <a:r>
              <a:rPr lang="en-US" sz="2000" dirty="0" smtClean="0"/>
              <a:t>Has the version </a:t>
            </a:r>
            <a:br>
              <a:rPr lang="en-US" sz="2000" dirty="0" smtClean="0"/>
            </a:br>
            <a:r>
              <a:rPr lang="en-US" sz="2000" dirty="0" smtClean="0"/>
              <a:t>number changed?</a:t>
            </a:r>
          </a:p>
          <a:p>
            <a:pPr marL="342900" indent="-342900">
              <a:buAutoNum type="arabicPeriod"/>
            </a:pPr>
            <a:r>
              <a:rPr lang="en-US" sz="2000" dirty="0" smtClean="0"/>
              <a:t>Yes?   Go to 1</a:t>
            </a:r>
            <a:br>
              <a:rPr lang="en-US" sz="2000" dirty="0" smtClean="0"/>
            </a:br>
            <a:r>
              <a:rPr lang="en-US" sz="2000" dirty="0" smtClean="0"/>
              <a:t/>
            </a:r>
            <a:br>
              <a:rPr lang="en-US" sz="2000" dirty="0" smtClean="0"/>
            </a:br>
            <a:endParaRPr lang="en-US" sz="2000" dirty="0"/>
          </a:p>
        </p:txBody>
      </p:sp>
      <p:sp>
        <p:nvSpPr>
          <p:cNvPr id="29" name="TextBox 28"/>
          <p:cNvSpPr txBox="1"/>
          <p:nvPr/>
        </p:nvSpPr>
        <p:spPr>
          <a:xfrm>
            <a:off x="6795654" y="1890483"/>
            <a:ext cx="1080745" cy="400110"/>
          </a:xfrm>
          <a:prstGeom prst="rect">
            <a:avLst/>
          </a:prstGeom>
          <a:noFill/>
        </p:spPr>
        <p:txBody>
          <a:bodyPr wrap="none" rtlCol="0">
            <a:spAutoFit/>
          </a:bodyPr>
          <a:lstStyle/>
          <a:p>
            <a:pPr marL="342900" indent="-342900"/>
            <a:r>
              <a:rPr lang="en-US" sz="2000" i="1" dirty="0" smtClean="0"/>
              <a:t>Readers:</a:t>
            </a:r>
            <a:endParaRPr lang="en-US" sz="2000" i="1"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6802914" y="3276567"/>
            <a:ext cx="2163363" cy="57694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6795654" y="2311383"/>
            <a:ext cx="2163363" cy="57694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Why do we need the two steps?</a:t>
            </a:r>
            <a:endParaRPr lang="en-US"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65</a:t>
            </a:fld>
            <a:endParaRPr lang="en-GB"/>
          </a:p>
        </p:txBody>
      </p:sp>
      <p:grpSp>
        <p:nvGrpSpPr>
          <p:cNvPr id="3" name="Group 26"/>
          <p:cNvGrpSpPr/>
          <p:nvPr/>
        </p:nvGrpSpPr>
        <p:grpSpPr>
          <a:xfrm>
            <a:off x="2670618" y="1907376"/>
            <a:ext cx="3396343" cy="3248807"/>
            <a:chOff x="2394852" y="1268760"/>
            <a:chExt cx="3396343" cy="3248807"/>
          </a:xfrm>
        </p:grpSpPr>
        <p:sp>
          <p:nvSpPr>
            <p:cNvPr id="21" name="Rounded Rectangle 20"/>
            <p:cNvSpPr/>
            <p:nvPr/>
          </p:nvSpPr>
          <p:spPr>
            <a:xfrm>
              <a:off x="2394852" y="1672767"/>
              <a:ext cx="3396343" cy="284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11" name="Group 19"/>
            <p:cNvGrpSpPr/>
            <p:nvPr/>
          </p:nvGrpSpPr>
          <p:grpSpPr>
            <a:xfrm>
              <a:off x="2931880" y="1988452"/>
              <a:ext cx="2264227" cy="1959428"/>
              <a:chOff x="2612572" y="1727200"/>
              <a:chExt cx="2264227" cy="1959428"/>
            </a:xfrm>
          </p:grpSpPr>
          <p:sp>
            <p:nvSpPr>
              <p:cNvPr id="6" name="Rectangle 5"/>
              <p:cNvSpPr/>
              <p:nvPr/>
            </p:nvSpPr>
            <p:spPr>
              <a:xfrm>
                <a:off x="3831771" y="172720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Rectangle 6"/>
              <p:cNvSpPr/>
              <p:nvPr/>
            </p:nvSpPr>
            <p:spPr>
              <a:xfrm>
                <a:off x="3352800"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Rectangle 7"/>
              <p:cNvSpPr/>
              <p:nvPr/>
            </p:nvSpPr>
            <p:spPr>
              <a:xfrm>
                <a:off x="2612572" y="3164114"/>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9" name="Rectangle 8"/>
              <p:cNvSpPr/>
              <p:nvPr/>
            </p:nvSpPr>
            <p:spPr>
              <a:xfrm>
                <a:off x="4093028" y="3131456"/>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0" name="Rectangle 9"/>
              <p:cNvSpPr/>
              <p:nvPr/>
            </p:nvSpPr>
            <p:spPr>
              <a:xfrm>
                <a:off x="4354285"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2" name="Straight Arrow Connector 11"/>
              <p:cNvCxnSpPr>
                <a:stCxn id="6" idx="2"/>
              </p:cNvCxnSpPr>
              <p:nvPr/>
            </p:nvCxnSpPr>
            <p:spPr>
              <a:xfrm flipH="1">
                <a:off x="3875314" y="2249714"/>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3" name="Straight Arrow Connector 12"/>
              <p:cNvCxnSpPr>
                <a:stCxn id="6" idx="2"/>
              </p:cNvCxnSpPr>
              <p:nvPr/>
            </p:nvCxnSpPr>
            <p:spPr>
              <a:xfrm>
                <a:off x="4093028" y="2249714"/>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7" name="Straight Arrow Connector 16"/>
              <p:cNvCxnSpPr/>
              <p:nvPr/>
            </p:nvCxnSpPr>
            <p:spPr>
              <a:xfrm flipH="1">
                <a:off x="3135086" y="2968171"/>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8" name="Straight Arrow Connector 17"/>
              <p:cNvCxnSpPr/>
              <p:nvPr/>
            </p:nvCxnSpPr>
            <p:spPr>
              <a:xfrm>
                <a:off x="3831771" y="2935513"/>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cxnSp>
          <p:nvCxnSpPr>
            <p:cNvPr id="25" name="Straight Arrow Connector 24"/>
            <p:cNvCxnSpPr>
              <a:endCxn id="6" idx="0"/>
            </p:cNvCxnSpPr>
            <p:nvPr/>
          </p:nvCxnSpPr>
          <p:spPr>
            <a:xfrm>
              <a:off x="4412336" y="1268760"/>
              <a:ext cx="0" cy="71969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28" name="Rounded Rectangle 27"/>
          <p:cNvSpPr/>
          <p:nvPr/>
        </p:nvSpPr>
        <p:spPr>
          <a:xfrm>
            <a:off x="4949359" y="1780380"/>
            <a:ext cx="914400" cy="76925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800" dirty="0" smtClean="0"/>
              <a:t>102</a:t>
            </a:r>
            <a:endParaRPr lang="en-US" sz="2800" dirty="0"/>
          </a:p>
        </p:txBody>
      </p:sp>
      <p:sp>
        <p:nvSpPr>
          <p:cNvPr id="22" name="TextBox 21"/>
          <p:cNvSpPr txBox="1"/>
          <p:nvPr/>
        </p:nvSpPr>
        <p:spPr>
          <a:xfrm>
            <a:off x="336918" y="2296869"/>
            <a:ext cx="2183611" cy="3477875"/>
          </a:xfrm>
          <a:prstGeom prst="rect">
            <a:avLst/>
          </a:prstGeom>
          <a:noFill/>
        </p:spPr>
        <p:txBody>
          <a:bodyPr wrap="none" rtlCol="0">
            <a:spAutoFit/>
          </a:bodyPr>
          <a:lstStyle/>
          <a:p>
            <a:pPr marL="342900" indent="-342900">
              <a:buAutoNum type="arabicPeriod"/>
            </a:pPr>
            <a:r>
              <a:rPr lang="en-US" sz="2000" dirty="0" smtClean="0"/>
              <a:t>Take write lock</a:t>
            </a:r>
          </a:p>
          <a:p>
            <a:pPr marL="342900" indent="-342900">
              <a:buAutoNum type="arabicPeriod"/>
            </a:pPr>
            <a:r>
              <a:rPr lang="en-US" sz="2000" dirty="0" smtClean="0"/>
              <a:t>Increment </a:t>
            </a:r>
            <a:br>
              <a:rPr lang="en-US" sz="2000" dirty="0" smtClean="0"/>
            </a:br>
            <a:r>
              <a:rPr lang="en-US" sz="2000" dirty="0" smtClean="0"/>
              <a:t>version number</a:t>
            </a:r>
          </a:p>
          <a:p>
            <a:pPr marL="342900" indent="-342900">
              <a:buAutoNum type="arabicPeriod"/>
            </a:pPr>
            <a:r>
              <a:rPr lang="en-US" sz="2000" dirty="0" smtClean="0"/>
              <a:t>Make update</a:t>
            </a:r>
          </a:p>
          <a:p>
            <a:pPr marL="342900" indent="-342900">
              <a:buAutoNum type="arabicPeriod"/>
            </a:pPr>
            <a:r>
              <a:rPr lang="en-US" sz="2000" dirty="0" smtClean="0"/>
              <a:t>Increment </a:t>
            </a:r>
            <a:br>
              <a:rPr lang="en-US" sz="2000" dirty="0" smtClean="0"/>
            </a:br>
            <a:r>
              <a:rPr lang="en-US" sz="2000" dirty="0" smtClean="0"/>
              <a:t>version number</a:t>
            </a:r>
          </a:p>
          <a:p>
            <a:pPr marL="342900" indent="-342900">
              <a:buAutoNum type="arabicPeriod"/>
            </a:pPr>
            <a:r>
              <a:rPr lang="en-US" sz="2000" dirty="0" smtClean="0"/>
              <a:t>Release write</a:t>
            </a:r>
            <a:br>
              <a:rPr lang="en-US" sz="2000" dirty="0" smtClean="0"/>
            </a:br>
            <a:r>
              <a:rPr lang="en-US" sz="2000" dirty="0" smtClean="0"/>
              <a:t>lock</a:t>
            </a:r>
          </a:p>
          <a:p>
            <a:pPr marL="342900" indent="-342900"/>
            <a:endParaRPr lang="en-US" sz="2000" dirty="0" smtClean="0"/>
          </a:p>
          <a:p>
            <a:pPr marL="342900" indent="-342900"/>
            <a:r>
              <a:rPr lang="en-US" sz="2000" dirty="0" smtClean="0"/>
              <a:t/>
            </a:r>
            <a:br>
              <a:rPr lang="en-US" sz="2000" dirty="0" smtClean="0"/>
            </a:br>
            <a:endParaRPr lang="en-US" sz="2000" dirty="0"/>
          </a:p>
        </p:txBody>
      </p:sp>
      <p:sp>
        <p:nvSpPr>
          <p:cNvPr id="23" name="TextBox 22"/>
          <p:cNvSpPr txBox="1"/>
          <p:nvPr/>
        </p:nvSpPr>
        <p:spPr>
          <a:xfrm>
            <a:off x="692514" y="1897737"/>
            <a:ext cx="997389" cy="400110"/>
          </a:xfrm>
          <a:prstGeom prst="rect">
            <a:avLst/>
          </a:prstGeom>
          <a:noFill/>
        </p:spPr>
        <p:txBody>
          <a:bodyPr wrap="none" rtlCol="0">
            <a:spAutoFit/>
          </a:bodyPr>
          <a:lstStyle/>
          <a:p>
            <a:pPr marL="342900" indent="-342900"/>
            <a:r>
              <a:rPr lang="en-US" sz="2000" i="1" dirty="0" smtClean="0"/>
              <a:t>Writers:</a:t>
            </a:r>
            <a:endParaRPr lang="en-US" sz="2000" i="1" dirty="0"/>
          </a:p>
        </p:txBody>
      </p:sp>
      <p:sp>
        <p:nvSpPr>
          <p:cNvPr id="24" name="Rectangle 23"/>
          <p:cNvSpPr/>
          <p:nvPr/>
        </p:nvSpPr>
        <p:spPr>
          <a:xfrm>
            <a:off x="3207646" y="2627068"/>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26" name="Straight Arrow Connector 25"/>
          <p:cNvCxnSpPr>
            <a:stCxn id="24" idx="3"/>
            <a:endCxn id="6" idx="1"/>
          </p:cNvCxnSpPr>
          <p:nvPr/>
        </p:nvCxnSpPr>
        <p:spPr>
          <a:xfrm>
            <a:off x="3730160" y="2888325"/>
            <a:ext cx="696685"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 name="Straight Arrow Connector 29"/>
          <p:cNvCxnSpPr>
            <a:stCxn id="8" idx="0"/>
            <a:endCxn id="24" idx="2"/>
          </p:cNvCxnSpPr>
          <p:nvPr/>
        </p:nvCxnSpPr>
        <p:spPr>
          <a:xfrm flipV="1">
            <a:off x="3468903" y="3149582"/>
            <a:ext cx="0" cy="914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7" name="TextBox 26"/>
          <p:cNvSpPr txBox="1"/>
          <p:nvPr/>
        </p:nvSpPr>
        <p:spPr>
          <a:xfrm>
            <a:off x="6440058" y="2289615"/>
            <a:ext cx="2518959" cy="2554545"/>
          </a:xfrm>
          <a:prstGeom prst="rect">
            <a:avLst/>
          </a:prstGeom>
          <a:noFill/>
        </p:spPr>
        <p:txBody>
          <a:bodyPr wrap="none" rtlCol="0">
            <a:spAutoFit/>
          </a:bodyPr>
          <a:lstStyle/>
          <a:p>
            <a:pPr marL="342900" indent="-342900">
              <a:buAutoNum type="arabicPeriod"/>
            </a:pPr>
            <a:r>
              <a:rPr lang="en-US" sz="2000" dirty="0" smtClean="0"/>
              <a:t>Wait for version</a:t>
            </a:r>
            <a:br>
              <a:rPr lang="en-US" sz="2000" dirty="0" smtClean="0"/>
            </a:br>
            <a:r>
              <a:rPr lang="en-US" sz="2000" dirty="0" smtClean="0"/>
              <a:t>number to be even</a:t>
            </a:r>
          </a:p>
          <a:p>
            <a:pPr marL="342900" indent="-342900">
              <a:buAutoNum type="arabicPeriod"/>
            </a:pPr>
            <a:r>
              <a:rPr lang="en-US" sz="2000" dirty="0" smtClean="0"/>
              <a:t>Do operation</a:t>
            </a:r>
          </a:p>
          <a:p>
            <a:pPr marL="342900" indent="-342900">
              <a:buAutoNum type="arabicPeriod"/>
            </a:pPr>
            <a:r>
              <a:rPr lang="en-US" sz="2000" dirty="0" smtClean="0"/>
              <a:t>Has the version </a:t>
            </a:r>
            <a:br>
              <a:rPr lang="en-US" sz="2000" dirty="0" smtClean="0"/>
            </a:br>
            <a:r>
              <a:rPr lang="en-US" sz="2000" dirty="0" smtClean="0"/>
              <a:t>number changed?</a:t>
            </a:r>
          </a:p>
          <a:p>
            <a:pPr marL="342900" indent="-342900">
              <a:buAutoNum type="arabicPeriod"/>
            </a:pPr>
            <a:r>
              <a:rPr lang="en-US" sz="2000" dirty="0" smtClean="0"/>
              <a:t>Yes?   Go to 1</a:t>
            </a:r>
            <a:br>
              <a:rPr lang="en-US" sz="2000" dirty="0" smtClean="0"/>
            </a:br>
            <a:r>
              <a:rPr lang="en-US" sz="2000" dirty="0" smtClean="0"/>
              <a:t/>
            </a:r>
            <a:br>
              <a:rPr lang="en-US" sz="2000" dirty="0" smtClean="0"/>
            </a:br>
            <a:endParaRPr lang="en-US" sz="2000" dirty="0"/>
          </a:p>
        </p:txBody>
      </p:sp>
      <p:sp>
        <p:nvSpPr>
          <p:cNvPr id="29" name="TextBox 28"/>
          <p:cNvSpPr txBox="1"/>
          <p:nvPr/>
        </p:nvSpPr>
        <p:spPr>
          <a:xfrm>
            <a:off x="6795654" y="1890483"/>
            <a:ext cx="1080745" cy="400110"/>
          </a:xfrm>
          <a:prstGeom prst="rect">
            <a:avLst/>
          </a:prstGeom>
          <a:noFill/>
        </p:spPr>
        <p:txBody>
          <a:bodyPr wrap="none" rtlCol="0">
            <a:spAutoFit/>
          </a:bodyPr>
          <a:lstStyle/>
          <a:p>
            <a:pPr marL="342900" indent="-342900"/>
            <a:r>
              <a:rPr lang="en-US" sz="2000" i="1" dirty="0" smtClean="0"/>
              <a:t>Readers:</a:t>
            </a:r>
            <a:endParaRPr lang="en-US" sz="2000" i="1"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Read-Copy-Update (RCU)</a:t>
            </a:r>
            <a:endParaRPr lang="en-GB"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66</a:t>
            </a:fld>
            <a:endParaRPr lang="en-GB"/>
          </a:p>
        </p:txBody>
      </p:sp>
      <p:grpSp>
        <p:nvGrpSpPr>
          <p:cNvPr id="9" name="Group 26"/>
          <p:cNvGrpSpPr/>
          <p:nvPr/>
        </p:nvGrpSpPr>
        <p:grpSpPr>
          <a:xfrm>
            <a:off x="1045050" y="1907376"/>
            <a:ext cx="3396343" cy="3248807"/>
            <a:chOff x="2394852" y="1268760"/>
            <a:chExt cx="3396343" cy="3248807"/>
          </a:xfrm>
        </p:grpSpPr>
        <p:sp>
          <p:nvSpPr>
            <p:cNvPr id="10" name="Rounded Rectangle 9"/>
            <p:cNvSpPr/>
            <p:nvPr/>
          </p:nvSpPr>
          <p:spPr>
            <a:xfrm>
              <a:off x="2394852" y="1672767"/>
              <a:ext cx="3396343" cy="284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11" name="Group 19"/>
            <p:cNvGrpSpPr/>
            <p:nvPr/>
          </p:nvGrpSpPr>
          <p:grpSpPr>
            <a:xfrm>
              <a:off x="2931880" y="1988452"/>
              <a:ext cx="2264227" cy="1959428"/>
              <a:chOff x="2612572" y="1727200"/>
              <a:chExt cx="2264227" cy="1959428"/>
            </a:xfrm>
          </p:grpSpPr>
          <p:sp>
            <p:nvSpPr>
              <p:cNvPr id="13" name="Rectangle 12"/>
              <p:cNvSpPr/>
              <p:nvPr/>
            </p:nvSpPr>
            <p:spPr>
              <a:xfrm>
                <a:off x="3831771" y="172720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4" name="Rectangle 13"/>
              <p:cNvSpPr/>
              <p:nvPr/>
            </p:nvSpPr>
            <p:spPr>
              <a:xfrm>
                <a:off x="3352800"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5" name="Rectangle 14"/>
              <p:cNvSpPr/>
              <p:nvPr/>
            </p:nvSpPr>
            <p:spPr>
              <a:xfrm>
                <a:off x="2612572" y="3164114"/>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6" name="Rectangle 15"/>
              <p:cNvSpPr/>
              <p:nvPr/>
            </p:nvSpPr>
            <p:spPr>
              <a:xfrm>
                <a:off x="4093028" y="3131456"/>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7" name="Rectangle 16"/>
              <p:cNvSpPr/>
              <p:nvPr/>
            </p:nvSpPr>
            <p:spPr>
              <a:xfrm>
                <a:off x="4354285"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8" name="Straight Arrow Connector 17"/>
              <p:cNvCxnSpPr>
                <a:stCxn id="13" idx="2"/>
              </p:cNvCxnSpPr>
              <p:nvPr/>
            </p:nvCxnSpPr>
            <p:spPr>
              <a:xfrm flipH="1">
                <a:off x="3875314" y="2249714"/>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9" name="Straight Arrow Connector 18"/>
              <p:cNvCxnSpPr>
                <a:stCxn id="13" idx="2"/>
              </p:cNvCxnSpPr>
              <p:nvPr/>
            </p:nvCxnSpPr>
            <p:spPr>
              <a:xfrm>
                <a:off x="4093028" y="2249714"/>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20" name="Straight Arrow Connector 19"/>
              <p:cNvCxnSpPr/>
              <p:nvPr/>
            </p:nvCxnSpPr>
            <p:spPr>
              <a:xfrm flipH="1">
                <a:off x="3135086" y="2968171"/>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21" name="Straight Arrow Connector 20"/>
              <p:cNvCxnSpPr/>
              <p:nvPr/>
            </p:nvCxnSpPr>
            <p:spPr>
              <a:xfrm>
                <a:off x="3831771" y="2935513"/>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cxnSp>
          <p:nvCxnSpPr>
            <p:cNvPr id="12" name="Straight Arrow Connector 11"/>
            <p:cNvCxnSpPr>
              <a:endCxn id="13" idx="0"/>
            </p:cNvCxnSpPr>
            <p:nvPr/>
          </p:nvCxnSpPr>
          <p:spPr>
            <a:xfrm>
              <a:off x="4412336" y="1268760"/>
              <a:ext cx="0" cy="71969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21598905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Read-Copy-Update (RCU)</a:t>
            </a:r>
            <a:endParaRPr lang="en-GB"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67</a:t>
            </a:fld>
            <a:endParaRPr lang="en-GB"/>
          </a:p>
        </p:txBody>
      </p:sp>
      <p:grpSp>
        <p:nvGrpSpPr>
          <p:cNvPr id="3" name="Group 26"/>
          <p:cNvGrpSpPr/>
          <p:nvPr/>
        </p:nvGrpSpPr>
        <p:grpSpPr>
          <a:xfrm>
            <a:off x="1045050" y="1907376"/>
            <a:ext cx="3396343" cy="3248807"/>
            <a:chOff x="2394852" y="1268760"/>
            <a:chExt cx="3396343" cy="3248807"/>
          </a:xfrm>
        </p:grpSpPr>
        <p:sp>
          <p:nvSpPr>
            <p:cNvPr id="10" name="Rounded Rectangle 9"/>
            <p:cNvSpPr/>
            <p:nvPr/>
          </p:nvSpPr>
          <p:spPr>
            <a:xfrm>
              <a:off x="2394852" y="1672767"/>
              <a:ext cx="3396343" cy="284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7" name="Group 19"/>
            <p:cNvGrpSpPr/>
            <p:nvPr/>
          </p:nvGrpSpPr>
          <p:grpSpPr>
            <a:xfrm>
              <a:off x="2931880" y="1988452"/>
              <a:ext cx="2264227" cy="1959428"/>
              <a:chOff x="2612572" y="1727200"/>
              <a:chExt cx="2264227" cy="1959428"/>
            </a:xfrm>
          </p:grpSpPr>
          <p:sp>
            <p:nvSpPr>
              <p:cNvPr id="13" name="Rectangle 12"/>
              <p:cNvSpPr/>
              <p:nvPr/>
            </p:nvSpPr>
            <p:spPr>
              <a:xfrm>
                <a:off x="3831771" y="172720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4" name="Rectangle 13"/>
              <p:cNvSpPr/>
              <p:nvPr/>
            </p:nvSpPr>
            <p:spPr>
              <a:xfrm>
                <a:off x="3352800"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5" name="Rectangle 14"/>
              <p:cNvSpPr/>
              <p:nvPr/>
            </p:nvSpPr>
            <p:spPr>
              <a:xfrm>
                <a:off x="2612572" y="3164114"/>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6" name="Rectangle 15"/>
              <p:cNvSpPr/>
              <p:nvPr/>
            </p:nvSpPr>
            <p:spPr>
              <a:xfrm>
                <a:off x="4093028" y="3131456"/>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7" name="Rectangle 16"/>
              <p:cNvSpPr/>
              <p:nvPr/>
            </p:nvSpPr>
            <p:spPr>
              <a:xfrm>
                <a:off x="4354285"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8" name="Straight Arrow Connector 17"/>
              <p:cNvCxnSpPr>
                <a:stCxn id="13" idx="2"/>
              </p:cNvCxnSpPr>
              <p:nvPr/>
            </p:nvCxnSpPr>
            <p:spPr>
              <a:xfrm flipH="1">
                <a:off x="3875314" y="2249714"/>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9" name="Straight Arrow Connector 18"/>
              <p:cNvCxnSpPr>
                <a:stCxn id="13" idx="2"/>
              </p:cNvCxnSpPr>
              <p:nvPr/>
            </p:nvCxnSpPr>
            <p:spPr>
              <a:xfrm>
                <a:off x="4093028" y="2249714"/>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20" name="Straight Arrow Connector 19"/>
              <p:cNvCxnSpPr/>
              <p:nvPr/>
            </p:nvCxnSpPr>
            <p:spPr>
              <a:xfrm flipH="1">
                <a:off x="3135086" y="2968171"/>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21" name="Straight Arrow Connector 20"/>
              <p:cNvCxnSpPr/>
              <p:nvPr/>
            </p:nvCxnSpPr>
            <p:spPr>
              <a:xfrm>
                <a:off x="3831771" y="2935513"/>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cxnSp>
          <p:nvCxnSpPr>
            <p:cNvPr id="12" name="Straight Arrow Connector 11"/>
            <p:cNvCxnSpPr>
              <a:endCxn id="13" idx="0"/>
            </p:cNvCxnSpPr>
            <p:nvPr/>
          </p:nvCxnSpPr>
          <p:spPr>
            <a:xfrm>
              <a:off x="4412336" y="1268760"/>
              <a:ext cx="0" cy="71969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grpSp>
        <p:nvGrpSpPr>
          <p:cNvPr id="8" name="Group 26"/>
          <p:cNvGrpSpPr/>
          <p:nvPr/>
        </p:nvGrpSpPr>
        <p:grpSpPr>
          <a:xfrm>
            <a:off x="4847773" y="2277528"/>
            <a:ext cx="3396343" cy="2844800"/>
            <a:chOff x="2394852" y="1672767"/>
            <a:chExt cx="3396343" cy="2844800"/>
          </a:xfrm>
        </p:grpSpPr>
        <p:sp>
          <p:nvSpPr>
            <p:cNvPr id="26" name="Rounded Rectangle 25"/>
            <p:cNvSpPr/>
            <p:nvPr/>
          </p:nvSpPr>
          <p:spPr>
            <a:xfrm>
              <a:off x="2394852" y="1672767"/>
              <a:ext cx="3396343" cy="284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9" name="Group 19"/>
            <p:cNvGrpSpPr/>
            <p:nvPr/>
          </p:nvGrpSpPr>
          <p:grpSpPr>
            <a:xfrm>
              <a:off x="2931880" y="1988452"/>
              <a:ext cx="2264227" cy="1959428"/>
              <a:chOff x="2612572" y="1727200"/>
              <a:chExt cx="2264227" cy="1959428"/>
            </a:xfrm>
          </p:grpSpPr>
          <p:sp>
            <p:nvSpPr>
              <p:cNvPr id="29" name="Rectangle 28"/>
              <p:cNvSpPr/>
              <p:nvPr/>
            </p:nvSpPr>
            <p:spPr>
              <a:xfrm>
                <a:off x="3831771" y="172720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0" name="Rectangle 29"/>
              <p:cNvSpPr/>
              <p:nvPr/>
            </p:nvSpPr>
            <p:spPr>
              <a:xfrm>
                <a:off x="3352800"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1" name="Rectangle 30"/>
              <p:cNvSpPr/>
              <p:nvPr/>
            </p:nvSpPr>
            <p:spPr>
              <a:xfrm>
                <a:off x="2612572" y="3164114"/>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2" name="Rectangle 31"/>
              <p:cNvSpPr/>
              <p:nvPr/>
            </p:nvSpPr>
            <p:spPr>
              <a:xfrm>
                <a:off x="4093028" y="3131456"/>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3" name="Rectangle 32"/>
              <p:cNvSpPr/>
              <p:nvPr/>
            </p:nvSpPr>
            <p:spPr>
              <a:xfrm>
                <a:off x="4354285"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34" name="Straight Arrow Connector 33"/>
              <p:cNvCxnSpPr>
                <a:stCxn id="29" idx="2"/>
              </p:cNvCxnSpPr>
              <p:nvPr/>
            </p:nvCxnSpPr>
            <p:spPr>
              <a:xfrm flipH="1">
                <a:off x="3875314" y="2249714"/>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35" name="Straight Arrow Connector 34"/>
              <p:cNvCxnSpPr>
                <a:stCxn id="29" idx="2"/>
              </p:cNvCxnSpPr>
              <p:nvPr/>
            </p:nvCxnSpPr>
            <p:spPr>
              <a:xfrm>
                <a:off x="4093028" y="2249714"/>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36" name="Straight Arrow Connector 35"/>
              <p:cNvCxnSpPr/>
              <p:nvPr/>
            </p:nvCxnSpPr>
            <p:spPr>
              <a:xfrm flipH="1">
                <a:off x="3135086" y="2968171"/>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37" name="Straight Arrow Connector 36"/>
              <p:cNvCxnSpPr/>
              <p:nvPr/>
            </p:nvCxnSpPr>
            <p:spPr>
              <a:xfrm>
                <a:off x="3831771" y="2935513"/>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grpSp>
      <p:sp>
        <p:nvSpPr>
          <p:cNvPr id="41" name="Right Arrow 40"/>
          <p:cNvSpPr/>
          <p:nvPr/>
        </p:nvSpPr>
        <p:spPr>
          <a:xfrm>
            <a:off x="4223657" y="3004455"/>
            <a:ext cx="1161144" cy="1175639"/>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2" name="TextBox 41"/>
          <p:cNvSpPr txBox="1"/>
          <p:nvPr/>
        </p:nvSpPr>
        <p:spPr>
          <a:xfrm>
            <a:off x="336918" y="5402944"/>
            <a:ext cx="2972289" cy="400110"/>
          </a:xfrm>
          <a:prstGeom prst="rect">
            <a:avLst/>
          </a:prstGeom>
          <a:noFill/>
        </p:spPr>
        <p:txBody>
          <a:bodyPr wrap="none" rtlCol="0">
            <a:spAutoFit/>
          </a:bodyPr>
          <a:lstStyle/>
          <a:p>
            <a:pPr marL="342900" indent="-342900">
              <a:buAutoNum type="arabicPeriod"/>
            </a:pPr>
            <a:r>
              <a:rPr lang="en-US" sz="2000" dirty="0" smtClean="0"/>
              <a:t>Copy existing structure</a:t>
            </a:r>
            <a:endParaRPr lang="en-US" sz="2000" dirty="0"/>
          </a:p>
        </p:txBody>
      </p:sp>
    </p:spTree>
    <p:extLst>
      <p:ext uri="{BB962C8B-B14F-4D97-AF65-F5344CB8AC3E}">
        <p14:creationId xmlns:p14="http://schemas.microsoft.com/office/powerpoint/2010/main" val="1215989054"/>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Read-Copy-Update (RCU)</a:t>
            </a:r>
            <a:endParaRPr lang="en-GB"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68</a:t>
            </a:fld>
            <a:endParaRPr lang="en-GB"/>
          </a:p>
        </p:txBody>
      </p:sp>
      <p:grpSp>
        <p:nvGrpSpPr>
          <p:cNvPr id="3" name="Group 26"/>
          <p:cNvGrpSpPr/>
          <p:nvPr/>
        </p:nvGrpSpPr>
        <p:grpSpPr>
          <a:xfrm>
            <a:off x="1045050" y="1907376"/>
            <a:ext cx="3396343" cy="3248807"/>
            <a:chOff x="2394852" y="1268760"/>
            <a:chExt cx="3396343" cy="3248807"/>
          </a:xfrm>
        </p:grpSpPr>
        <p:sp>
          <p:nvSpPr>
            <p:cNvPr id="10" name="Rounded Rectangle 9"/>
            <p:cNvSpPr/>
            <p:nvPr/>
          </p:nvSpPr>
          <p:spPr>
            <a:xfrm>
              <a:off x="2394852" y="1672767"/>
              <a:ext cx="3396343" cy="284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7" name="Group 19"/>
            <p:cNvGrpSpPr/>
            <p:nvPr/>
          </p:nvGrpSpPr>
          <p:grpSpPr>
            <a:xfrm>
              <a:off x="2931880" y="1988452"/>
              <a:ext cx="2264227" cy="1959428"/>
              <a:chOff x="2612572" y="1727200"/>
              <a:chExt cx="2264227" cy="1959428"/>
            </a:xfrm>
          </p:grpSpPr>
          <p:sp>
            <p:nvSpPr>
              <p:cNvPr id="13" name="Rectangle 12"/>
              <p:cNvSpPr/>
              <p:nvPr/>
            </p:nvSpPr>
            <p:spPr>
              <a:xfrm>
                <a:off x="3831771" y="172720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4" name="Rectangle 13"/>
              <p:cNvSpPr/>
              <p:nvPr/>
            </p:nvSpPr>
            <p:spPr>
              <a:xfrm>
                <a:off x="3352800"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5" name="Rectangle 14"/>
              <p:cNvSpPr/>
              <p:nvPr/>
            </p:nvSpPr>
            <p:spPr>
              <a:xfrm>
                <a:off x="2612572" y="3164114"/>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6" name="Rectangle 15"/>
              <p:cNvSpPr/>
              <p:nvPr/>
            </p:nvSpPr>
            <p:spPr>
              <a:xfrm>
                <a:off x="4093028" y="3131456"/>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7" name="Rectangle 16"/>
              <p:cNvSpPr/>
              <p:nvPr/>
            </p:nvSpPr>
            <p:spPr>
              <a:xfrm>
                <a:off x="4354285"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8" name="Straight Arrow Connector 17"/>
              <p:cNvCxnSpPr>
                <a:stCxn id="13" idx="2"/>
              </p:cNvCxnSpPr>
              <p:nvPr/>
            </p:nvCxnSpPr>
            <p:spPr>
              <a:xfrm flipH="1">
                <a:off x="3875314" y="2249714"/>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9" name="Straight Arrow Connector 18"/>
              <p:cNvCxnSpPr>
                <a:stCxn id="13" idx="2"/>
              </p:cNvCxnSpPr>
              <p:nvPr/>
            </p:nvCxnSpPr>
            <p:spPr>
              <a:xfrm>
                <a:off x="4093028" y="2249714"/>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20" name="Straight Arrow Connector 19"/>
              <p:cNvCxnSpPr/>
              <p:nvPr/>
            </p:nvCxnSpPr>
            <p:spPr>
              <a:xfrm flipH="1">
                <a:off x="3135086" y="2968171"/>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21" name="Straight Arrow Connector 20"/>
              <p:cNvCxnSpPr/>
              <p:nvPr/>
            </p:nvCxnSpPr>
            <p:spPr>
              <a:xfrm>
                <a:off x="3831771" y="2935513"/>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cxnSp>
          <p:nvCxnSpPr>
            <p:cNvPr id="12" name="Straight Arrow Connector 11"/>
            <p:cNvCxnSpPr>
              <a:endCxn id="13" idx="0"/>
            </p:cNvCxnSpPr>
            <p:nvPr/>
          </p:nvCxnSpPr>
          <p:spPr>
            <a:xfrm>
              <a:off x="4412336" y="1268760"/>
              <a:ext cx="0" cy="71969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grpSp>
        <p:nvGrpSpPr>
          <p:cNvPr id="8" name="Group 26"/>
          <p:cNvGrpSpPr/>
          <p:nvPr/>
        </p:nvGrpSpPr>
        <p:grpSpPr>
          <a:xfrm>
            <a:off x="4847773" y="2277528"/>
            <a:ext cx="3396343" cy="2844800"/>
            <a:chOff x="2394852" y="1672767"/>
            <a:chExt cx="3396343" cy="2844800"/>
          </a:xfrm>
        </p:grpSpPr>
        <p:sp>
          <p:nvSpPr>
            <p:cNvPr id="26" name="Rounded Rectangle 25"/>
            <p:cNvSpPr/>
            <p:nvPr/>
          </p:nvSpPr>
          <p:spPr>
            <a:xfrm>
              <a:off x="2394852" y="1672767"/>
              <a:ext cx="3396343" cy="284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9" name="Group 19"/>
            <p:cNvGrpSpPr/>
            <p:nvPr/>
          </p:nvGrpSpPr>
          <p:grpSpPr>
            <a:xfrm>
              <a:off x="2931880" y="1988452"/>
              <a:ext cx="2264227" cy="1959428"/>
              <a:chOff x="2612572" y="1727200"/>
              <a:chExt cx="2264227" cy="1959428"/>
            </a:xfrm>
          </p:grpSpPr>
          <p:sp>
            <p:nvSpPr>
              <p:cNvPr id="29" name="Rectangle 28"/>
              <p:cNvSpPr/>
              <p:nvPr/>
            </p:nvSpPr>
            <p:spPr>
              <a:xfrm>
                <a:off x="3831771" y="172720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0" name="Rectangle 29"/>
              <p:cNvSpPr/>
              <p:nvPr/>
            </p:nvSpPr>
            <p:spPr>
              <a:xfrm>
                <a:off x="3352800"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1" name="Rectangle 30"/>
              <p:cNvSpPr/>
              <p:nvPr/>
            </p:nvSpPr>
            <p:spPr>
              <a:xfrm>
                <a:off x="2612572" y="3164114"/>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2" name="Rectangle 31"/>
              <p:cNvSpPr/>
              <p:nvPr/>
            </p:nvSpPr>
            <p:spPr>
              <a:xfrm>
                <a:off x="4093028" y="3131456"/>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3" name="Rectangle 32"/>
              <p:cNvSpPr/>
              <p:nvPr/>
            </p:nvSpPr>
            <p:spPr>
              <a:xfrm>
                <a:off x="4354285"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34" name="Straight Arrow Connector 33"/>
              <p:cNvCxnSpPr>
                <a:stCxn id="29" idx="2"/>
              </p:cNvCxnSpPr>
              <p:nvPr/>
            </p:nvCxnSpPr>
            <p:spPr>
              <a:xfrm flipH="1">
                <a:off x="3875314" y="2249714"/>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35" name="Straight Arrow Connector 34"/>
              <p:cNvCxnSpPr>
                <a:stCxn id="29" idx="2"/>
              </p:cNvCxnSpPr>
              <p:nvPr/>
            </p:nvCxnSpPr>
            <p:spPr>
              <a:xfrm>
                <a:off x="4093028" y="2249714"/>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36" name="Straight Arrow Connector 35"/>
              <p:cNvCxnSpPr/>
              <p:nvPr/>
            </p:nvCxnSpPr>
            <p:spPr>
              <a:xfrm flipH="1">
                <a:off x="3135086" y="2968171"/>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37" name="Straight Arrow Connector 36"/>
              <p:cNvCxnSpPr/>
              <p:nvPr/>
            </p:nvCxnSpPr>
            <p:spPr>
              <a:xfrm>
                <a:off x="3831771" y="2935513"/>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grpSp>
      <p:sp>
        <p:nvSpPr>
          <p:cNvPr id="41" name="Right Arrow 40"/>
          <p:cNvSpPr/>
          <p:nvPr/>
        </p:nvSpPr>
        <p:spPr>
          <a:xfrm>
            <a:off x="4223657" y="3004455"/>
            <a:ext cx="1161144" cy="1175639"/>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2" name="TextBox 41"/>
          <p:cNvSpPr txBox="1"/>
          <p:nvPr/>
        </p:nvSpPr>
        <p:spPr>
          <a:xfrm>
            <a:off x="336918" y="5402944"/>
            <a:ext cx="2972289" cy="707886"/>
          </a:xfrm>
          <a:prstGeom prst="rect">
            <a:avLst/>
          </a:prstGeom>
          <a:noFill/>
        </p:spPr>
        <p:txBody>
          <a:bodyPr wrap="none" rtlCol="0">
            <a:spAutoFit/>
          </a:bodyPr>
          <a:lstStyle/>
          <a:p>
            <a:pPr marL="342900" indent="-342900">
              <a:buAutoNum type="arabicPeriod"/>
            </a:pPr>
            <a:r>
              <a:rPr lang="en-US" sz="2000" dirty="0" smtClean="0"/>
              <a:t>Copy existing structure</a:t>
            </a:r>
          </a:p>
          <a:p>
            <a:pPr marL="342900" indent="-342900">
              <a:buAutoNum type="arabicPeriod"/>
            </a:pPr>
            <a:r>
              <a:rPr lang="en-US" sz="2000" dirty="0" smtClean="0"/>
              <a:t>Update copy</a:t>
            </a:r>
            <a:endParaRPr lang="en-US" sz="2000" dirty="0"/>
          </a:p>
        </p:txBody>
      </p:sp>
      <p:sp>
        <p:nvSpPr>
          <p:cNvPr id="38" name="Rectangle 37"/>
          <p:cNvSpPr/>
          <p:nvPr/>
        </p:nvSpPr>
        <p:spPr>
          <a:xfrm>
            <a:off x="5370232" y="259804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39" name="Straight Arrow Connector 38"/>
          <p:cNvCxnSpPr>
            <a:stCxn id="38" idx="3"/>
          </p:cNvCxnSpPr>
          <p:nvPr/>
        </p:nvCxnSpPr>
        <p:spPr>
          <a:xfrm>
            <a:off x="5892746" y="2859297"/>
            <a:ext cx="696685"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Straight Arrow Connector 39"/>
          <p:cNvCxnSpPr>
            <a:endCxn id="38" idx="2"/>
          </p:cNvCxnSpPr>
          <p:nvPr/>
        </p:nvCxnSpPr>
        <p:spPr>
          <a:xfrm flipV="1">
            <a:off x="5631489" y="3120554"/>
            <a:ext cx="0" cy="914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15989054"/>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Read-Copy-Update (RCU)</a:t>
            </a:r>
            <a:endParaRPr lang="en-GB"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69</a:t>
            </a:fld>
            <a:endParaRPr lang="en-GB"/>
          </a:p>
        </p:txBody>
      </p:sp>
      <p:grpSp>
        <p:nvGrpSpPr>
          <p:cNvPr id="3" name="Group 26"/>
          <p:cNvGrpSpPr/>
          <p:nvPr/>
        </p:nvGrpSpPr>
        <p:grpSpPr>
          <a:xfrm>
            <a:off x="1045050" y="2311383"/>
            <a:ext cx="3396343" cy="2844800"/>
            <a:chOff x="2394852" y="1672767"/>
            <a:chExt cx="3396343" cy="2844800"/>
          </a:xfrm>
        </p:grpSpPr>
        <p:sp>
          <p:nvSpPr>
            <p:cNvPr id="10" name="Rounded Rectangle 9"/>
            <p:cNvSpPr/>
            <p:nvPr/>
          </p:nvSpPr>
          <p:spPr>
            <a:xfrm>
              <a:off x="2394852" y="1672767"/>
              <a:ext cx="3396343" cy="284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7" name="Group 19"/>
            <p:cNvGrpSpPr/>
            <p:nvPr/>
          </p:nvGrpSpPr>
          <p:grpSpPr>
            <a:xfrm>
              <a:off x="2931880" y="1988452"/>
              <a:ext cx="2264227" cy="1959428"/>
              <a:chOff x="2612572" y="1727200"/>
              <a:chExt cx="2264227" cy="1959428"/>
            </a:xfrm>
          </p:grpSpPr>
          <p:sp>
            <p:nvSpPr>
              <p:cNvPr id="13" name="Rectangle 12"/>
              <p:cNvSpPr/>
              <p:nvPr/>
            </p:nvSpPr>
            <p:spPr>
              <a:xfrm>
                <a:off x="3831771" y="172720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4" name="Rectangle 13"/>
              <p:cNvSpPr/>
              <p:nvPr/>
            </p:nvSpPr>
            <p:spPr>
              <a:xfrm>
                <a:off x="3352800"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5" name="Rectangle 14"/>
              <p:cNvSpPr/>
              <p:nvPr/>
            </p:nvSpPr>
            <p:spPr>
              <a:xfrm>
                <a:off x="2612572" y="3164114"/>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6" name="Rectangle 15"/>
              <p:cNvSpPr/>
              <p:nvPr/>
            </p:nvSpPr>
            <p:spPr>
              <a:xfrm>
                <a:off x="4093028" y="3131456"/>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7" name="Rectangle 16"/>
              <p:cNvSpPr/>
              <p:nvPr/>
            </p:nvSpPr>
            <p:spPr>
              <a:xfrm>
                <a:off x="4354285"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8" name="Straight Arrow Connector 17"/>
              <p:cNvCxnSpPr>
                <a:stCxn id="13" idx="2"/>
              </p:cNvCxnSpPr>
              <p:nvPr/>
            </p:nvCxnSpPr>
            <p:spPr>
              <a:xfrm flipH="1">
                <a:off x="3875314" y="2249714"/>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19" name="Straight Arrow Connector 18"/>
              <p:cNvCxnSpPr>
                <a:stCxn id="13" idx="2"/>
              </p:cNvCxnSpPr>
              <p:nvPr/>
            </p:nvCxnSpPr>
            <p:spPr>
              <a:xfrm>
                <a:off x="4093028" y="2249714"/>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20" name="Straight Arrow Connector 19"/>
              <p:cNvCxnSpPr/>
              <p:nvPr/>
            </p:nvCxnSpPr>
            <p:spPr>
              <a:xfrm flipH="1">
                <a:off x="3135086" y="2968171"/>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21" name="Straight Arrow Connector 20"/>
              <p:cNvCxnSpPr/>
              <p:nvPr/>
            </p:nvCxnSpPr>
            <p:spPr>
              <a:xfrm>
                <a:off x="3831771" y="2935513"/>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grpSp>
      <p:grpSp>
        <p:nvGrpSpPr>
          <p:cNvPr id="8" name="Group 26"/>
          <p:cNvGrpSpPr/>
          <p:nvPr/>
        </p:nvGrpSpPr>
        <p:grpSpPr>
          <a:xfrm>
            <a:off x="4847773" y="2277528"/>
            <a:ext cx="3396343" cy="2844800"/>
            <a:chOff x="2394852" y="1672767"/>
            <a:chExt cx="3396343" cy="2844800"/>
          </a:xfrm>
        </p:grpSpPr>
        <p:sp>
          <p:nvSpPr>
            <p:cNvPr id="26" name="Rounded Rectangle 25"/>
            <p:cNvSpPr/>
            <p:nvPr/>
          </p:nvSpPr>
          <p:spPr>
            <a:xfrm>
              <a:off x="2394852" y="1672767"/>
              <a:ext cx="3396343" cy="284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9" name="Group 19"/>
            <p:cNvGrpSpPr/>
            <p:nvPr/>
          </p:nvGrpSpPr>
          <p:grpSpPr>
            <a:xfrm>
              <a:off x="2931880" y="1988452"/>
              <a:ext cx="2264227" cy="1959428"/>
              <a:chOff x="2612572" y="1727200"/>
              <a:chExt cx="2264227" cy="1959428"/>
            </a:xfrm>
          </p:grpSpPr>
          <p:sp>
            <p:nvSpPr>
              <p:cNvPr id="29" name="Rectangle 28"/>
              <p:cNvSpPr/>
              <p:nvPr/>
            </p:nvSpPr>
            <p:spPr>
              <a:xfrm>
                <a:off x="3831771" y="172720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0" name="Rectangle 29"/>
              <p:cNvSpPr/>
              <p:nvPr/>
            </p:nvSpPr>
            <p:spPr>
              <a:xfrm>
                <a:off x="3352800"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1" name="Rectangle 30"/>
              <p:cNvSpPr/>
              <p:nvPr/>
            </p:nvSpPr>
            <p:spPr>
              <a:xfrm>
                <a:off x="2612572" y="3164114"/>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2" name="Rectangle 31"/>
              <p:cNvSpPr/>
              <p:nvPr/>
            </p:nvSpPr>
            <p:spPr>
              <a:xfrm>
                <a:off x="4093028" y="3131456"/>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3" name="Rectangle 32"/>
              <p:cNvSpPr/>
              <p:nvPr/>
            </p:nvSpPr>
            <p:spPr>
              <a:xfrm>
                <a:off x="4354285" y="2445657"/>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34" name="Straight Arrow Connector 33"/>
              <p:cNvCxnSpPr>
                <a:stCxn id="29" idx="2"/>
              </p:cNvCxnSpPr>
              <p:nvPr/>
            </p:nvCxnSpPr>
            <p:spPr>
              <a:xfrm flipH="1">
                <a:off x="3875314" y="2249714"/>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35" name="Straight Arrow Connector 34"/>
              <p:cNvCxnSpPr>
                <a:stCxn id="29" idx="2"/>
              </p:cNvCxnSpPr>
              <p:nvPr/>
            </p:nvCxnSpPr>
            <p:spPr>
              <a:xfrm>
                <a:off x="4093028" y="2249714"/>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36" name="Straight Arrow Connector 35"/>
              <p:cNvCxnSpPr/>
              <p:nvPr/>
            </p:nvCxnSpPr>
            <p:spPr>
              <a:xfrm flipH="1">
                <a:off x="3135086" y="2968171"/>
                <a:ext cx="217714"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cxnSp>
            <p:nvCxnSpPr>
              <p:cNvPr id="37" name="Straight Arrow Connector 36"/>
              <p:cNvCxnSpPr/>
              <p:nvPr/>
            </p:nvCxnSpPr>
            <p:spPr>
              <a:xfrm>
                <a:off x="3831771" y="2935513"/>
                <a:ext cx="261257" cy="195943"/>
              </a:xfrm>
              <a:prstGeom prst="straightConnector1">
                <a:avLst/>
              </a:prstGeom>
              <a:ln>
                <a:tailEnd type="arrow"/>
              </a:ln>
            </p:spPr>
            <p:style>
              <a:lnRef idx="2">
                <a:schemeClr val="dk1"/>
              </a:lnRef>
              <a:fillRef idx="1">
                <a:schemeClr val="lt1"/>
              </a:fillRef>
              <a:effectRef idx="0">
                <a:schemeClr val="dk1"/>
              </a:effectRef>
              <a:fontRef idx="minor">
                <a:schemeClr val="dk1"/>
              </a:fontRef>
            </p:style>
          </p:cxnSp>
        </p:grpSp>
      </p:grpSp>
      <p:sp>
        <p:nvSpPr>
          <p:cNvPr id="41" name="Right Arrow 40"/>
          <p:cNvSpPr/>
          <p:nvPr/>
        </p:nvSpPr>
        <p:spPr>
          <a:xfrm>
            <a:off x="4223657" y="3004455"/>
            <a:ext cx="1161144" cy="1175639"/>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2" name="TextBox 41"/>
          <p:cNvSpPr txBox="1"/>
          <p:nvPr/>
        </p:nvSpPr>
        <p:spPr>
          <a:xfrm>
            <a:off x="336918" y="5402944"/>
            <a:ext cx="4385752" cy="1015663"/>
          </a:xfrm>
          <a:prstGeom prst="rect">
            <a:avLst/>
          </a:prstGeom>
          <a:noFill/>
        </p:spPr>
        <p:txBody>
          <a:bodyPr wrap="none" rtlCol="0">
            <a:spAutoFit/>
          </a:bodyPr>
          <a:lstStyle/>
          <a:p>
            <a:pPr marL="342900" indent="-342900">
              <a:buAutoNum type="arabicPeriod"/>
            </a:pPr>
            <a:r>
              <a:rPr lang="en-US" sz="2000" dirty="0" smtClean="0"/>
              <a:t>Copy existing structure</a:t>
            </a:r>
          </a:p>
          <a:p>
            <a:pPr marL="342900" indent="-342900">
              <a:buAutoNum type="arabicPeriod"/>
            </a:pPr>
            <a:r>
              <a:rPr lang="en-US" sz="2000" dirty="0" smtClean="0"/>
              <a:t>Update copy</a:t>
            </a:r>
          </a:p>
          <a:p>
            <a:pPr marL="342900" indent="-342900">
              <a:buAutoNum type="arabicPeriod"/>
            </a:pPr>
            <a:r>
              <a:rPr lang="en-US" sz="2000" dirty="0" smtClean="0"/>
              <a:t>Install copy with CAS on root pointer</a:t>
            </a:r>
            <a:endParaRPr lang="en-US" sz="2000" dirty="0"/>
          </a:p>
        </p:txBody>
      </p:sp>
      <p:sp>
        <p:nvSpPr>
          <p:cNvPr id="38" name="Rectangle 37"/>
          <p:cNvSpPr/>
          <p:nvPr/>
        </p:nvSpPr>
        <p:spPr>
          <a:xfrm>
            <a:off x="5370232" y="2598040"/>
            <a:ext cx="522514" cy="5225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39" name="Straight Arrow Connector 38"/>
          <p:cNvCxnSpPr>
            <a:stCxn id="38" idx="3"/>
          </p:cNvCxnSpPr>
          <p:nvPr/>
        </p:nvCxnSpPr>
        <p:spPr>
          <a:xfrm>
            <a:off x="5892746" y="2859297"/>
            <a:ext cx="696685"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Straight Arrow Connector 39"/>
          <p:cNvCxnSpPr>
            <a:endCxn id="38" idx="2"/>
          </p:cNvCxnSpPr>
          <p:nvPr/>
        </p:nvCxnSpPr>
        <p:spPr>
          <a:xfrm flipV="1">
            <a:off x="5631489" y="3120554"/>
            <a:ext cx="0" cy="914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3" name="Straight Arrow Connector 42"/>
          <p:cNvCxnSpPr>
            <a:endCxn id="29" idx="0"/>
          </p:cNvCxnSpPr>
          <p:nvPr/>
        </p:nvCxnSpPr>
        <p:spPr>
          <a:xfrm flipH="1">
            <a:off x="6865257" y="1712686"/>
            <a:ext cx="10999" cy="88052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159890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Suggested reading</a:t>
            </a:r>
            <a:endParaRPr lang="en-GB" dirty="0"/>
          </a:p>
        </p:txBody>
      </p:sp>
      <p:sp>
        <p:nvSpPr>
          <p:cNvPr id="3" name="Content Placeholder 2"/>
          <p:cNvSpPr>
            <a:spLocks noGrp="1"/>
          </p:cNvSpPr>
          <p:nvPr>
            <p:ph idx="1"/>
          </p:nvPr>
        </p:nvSpPr>
        <p:spPr/>
        <p:txBody>
          <a:bodyPr>
            <a:normAutofit/>
          </a:bodyPr>
          <a:lstStyle/>
          <a:p>
            <a:r>
              <a:rPr lang="en-GB" dirty="0" smtClean="0"/>
              <a:t>“The art of multiprocessor programming”, Herlihy &amp; Shavit – excellent coverage of shared memory data structures, from both practical and theoretical perspectives</a:t>
            </a:r>
          </a:p>
          <a:p>
            <a:r>
              <a:rPr lang="en-US" dirty="0" smtClean="0"/>
              <a:t>“</a:t>
            </a:r>
            <a:r>
              <a:rPr lang="en-US" dirty="0"/>
              <a:t>Lock </a:t>
            </a:r>
            <a:r>
              <a:rPr lang="en-US" dirty="0" err="1"/>
              <a:t>Cohorting</a:t>
            </a:r>
            <a:r>
              <a:rPr lang="en-US" dirty="0"/>
              <a:t>: A General Technique for Designing NUMA Locks”, Dice </a:t>
            </a:r>
            <a:r>
              <a:rPr lang="en-US" i="1" dirty="0"/>
              <a:t>et al </a:t>
            </a:r>
            <a:r>
              <a:rPr lang="en-US" dirty="0" err="1"/>
              <a:t>PPoPP</a:t>
            </a:r>
            <a:r>
              <a:rPr lang="en-US" dirty="0"/>
              <a:t> 2012</a:t>
            </a:r>
          </a:p>
          <a:p>
            <a:r>
              <a:rPr lang="en-US" dirty="0" smtClean="0"/>
              <a:t>Recent research papers on in-memory databases built from concurrent data structures – search for SILO, and work from </a:t>
            </a:r>
            <a:r>
              <a:rPr lang="en-US" dirty="0" err="1" smtClean="0"/>
              <a:t>Haibo</a:t>
            </a:r>
            <a:r>
              <a:rPr lang="en-US" dirty="0" smtClean="0"/>
              <a:t> Chen and colleagues</a:t>
            </a:r>
          </a:p>
          <a:p>
            <a:endParaRPr lang="en-GB" dirty="0" smtClean="0"/>
          </a:p>
        </p:txBody>
      </p:sp>
      <p:sp>
        <p:nvSpPr>
          <p:cNvPr id="5" name="Slide Number Placeholder 4"/>
          <p:cNvSpPr>
            <a:spLocks noGrp="1"/>
          </p:cNvSpPr>
          <p:nvPr>
            <p:ph type="sldNum" sz="quarter" idx="12"/>
          </p:nvPr>
        </p:nvSpPr>
        <p:spPr/>
        <p:txBody>
          <a:bodyPr/>
          <a:lstStyle/>
          <a:p>
            <a:fld id="{2DE773B2-3EED-4E82-9F71-D324A259DCE0}" type="slidenum">
              <a:rPr lang="en-GB" smtClean="0"/>
              <a:pPr/>
              <a:t>7</a:t>
            </a:fld>
            <a:endParaRPr lang="en-GB"/>
          </a:p>
        </p:txBody>
      </p:sp>
    </p:spTree>
    <p:extLst>
      <p:ext uri="{BB962C8B-B14F-4D97-AF65-F5344CB8AC3E}">
        <p14:creationId xmlns:p14="http://schemas.microsoft.com/office/powerpoint/2010/main" val="409128335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Read-Copy-Update (RCU)</a:t>
            </a:r>
            <a:endParaRPr lang="en-GB"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70</a:t>
            </a:fld>
            <a:endParaRPr lang="en-GB"/>
          </a:p>
        </p:txBody>
      </p:sp>
      <p:sp>
        <p:nvSpPr>
          <p:cNvPr id="7" name="Content Placeholder 6"/>
          <p:cNvSpPr>
            <a:spLocks noGrp="1"/>
          </p:cNvSpPr>
          <p:nvPr>
            <p:ph idx="1"/>
          </p:nvPr>
        </p:nvSpPr>
        <p:spPr/>
        <p:txBody>
          <a:bodyPr>
            <a:normAutofit lnSpcReduction="10000"/>
          </a:bodyPr>
          <a:lstStyle/>
          <a:p>
            <a:r>
              <a:rPr lang="en-GB" dirty="0"/>
              <a:t>U</a:t>
            </a:r>
            <a:r>
              <a:rPr lang="en-GB" dirty="0" smtClean="0"/>
              <a:t>se </a:t>
            </a:r>
            <a:r>
              <a:rPr lang="en-GB" dirty="0"/>
              <a:t>locking to serialize </a:t>
            </a:r>
            <a:r>
              <a:rPr lang="en-GB" dirty="0" smtClean="0"/>
              <a:t>updates (typically)</a:t>
            </a:r>
          </a:p>
          <a:p>
            <a:pPr lvl="1"/>
            <a:r>
              <a:rPr lang="en-GB" dirty="0" smtClean="0"/>
              <a:t>…but allow readers to operate concurrently with updates</a:t>
            </a:r>
          </a:p>
          <a:p>
            <a:r>
              <a:rPr lang="en-GB" dirty="0" smtClean="0"/>
              <a:t>Ensure that readers don’t go wrong if they access data </a:t>
            </a:r>
            <a:br>
              <a:rPr lang="en-GB" dirty="0" smtClean="0"/>
            </a:br>
            <a:r>
              <a:rPr lang="en-GB" dirty="0" smtClean="0"/>
              <a:t>mid-update</a:t>
            </a:r>
          </a:p>
          <a:p>
            <a:pPr lvl="1"/>
            <a:r>
              <a:rPr lang="en-GB" dirty="0" smtClean="0"/>
              <a:t>Have data structures reachable via a single root pointer: update the root pointer rather than updating the data structure in-place</a:t>
            </a:r>
          </a:p>
          <a:p>
            <a:pPr lvl="1"/>
            <a:r>
              <a:rPr lang="en-GB" dirty="0" smtClean="0"/>
              <a:t>Ensure that updates don’t affect readers – e.g., initializing nodes before splicing them into a list, and retaining “next” pointers in deleted nodes</a:t>
            </a:r>
          </a:p>
          <a:p>
            <a:pPr lvl="1"/>
            <a:r>
              <a:rPr lang="en-GB" dirty="0" smtClean="0"/>
              <a:t>Exact semantics offered can be subtle (</a:t>
            </a:r>
            <a:r>
              <a:rPr lang="en-GB" dirty="0" err="1" smtClean="0"/>
              <a:t>ongoing</a:t>
            </a:r>
            <a:r>
              <a:rPr lang="en-GB" dirty="0" smtClean="0"/>
              <a:t> research direction)</a:t>
            </a:r>
          </a:p>
          <a:p>
            <a:r>
              <a:rPr lang="en-GB" dirty="0" smtClean="0"/>
              <a:t>Memory management problems common with lock-free data structures </a:t>
            </a:r>
          </a:p>
          <a:p>
            <a:pPr lvl="1"/>
            <a:endParaRPr lang="en-GB" dirty="0"/>
          </a:p>
        </p:txBody>
      </p:sp>
    </p:spTree>
    <p:extLst>
      <p:ext uri="{BB962C8B-B14F-4D97-AF65-F5344CB8AC3E}">
        <p14:creationId xmlns:p14="http://schemas.microsoft.com/office/powerpoint/2010/main" val="121598905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12064"/>
            <a:ext cx="8600256" cy="756696"/>
          </a:xfrm>
        </p:spPr>
        <p:txBody>
          <a:bodyPr/>
          <a:lstStyle/>
          <a:p>
            <a:r>
              <a:rPr lang="en-US" dirty="0" smtClean="0"/>
              <a:t>When will these techniques be effective?</a:t>
            </a:r>
            <a:endParaRPr lang="en-US" dirty="0"/>
          </a:p>
        </p:txBody>
      </p:sp>
      <p:sp>
        <p:nvSpPr>
          <p:cNvPr id="3" name="Content Placeholder 2"/>
          <p:cNvSpPr>
            <a:spLocks noGrp="1"/>
          </p:cNvSpPr>
          <p:nvPr>
            <p:ph idx="1"/>
          </p:nvPr>
        </p:nvSpPr>
        <p:spPr/>
        <p:txBody>
          <a:bodyPr/>
          <a:lstStyle/>
          <a:p>
            <a:r>
              <a:rPr lang="en-US" dirty="0" smtClean="0"/>
              <a:t>Update rate low</a:t>
            </a:r>
          </a:p>
          <a:p>
            <a:pPr lvl="1"/>
            <a:r>
              <a:rPr lang="en-US" dirty="0" smtClean="0"/>
              <a:t>So the need to serialize updates is OK</a:t>
            </a:r>
          </a:p>
          <a:p>
            <a:r>
              <a:rPr lang="en-US" dirty="0" smtClean="0"/>
              <a:t>Readers </a:t>
            </a:r>
            <a:r>
              <a:rPr lang="en-US" dirty="0" err="1" smtClean="0"/>
              <a:t>behaviour</a:t>
            </a:r>
            <a:r>
              <a:rPr lang="en-US" dirty="0" smtClean="0"/>
              <a:t> is OK mid-update</a:t>
            </a:r>
          </a:p>
          <a:p>
            <a:pPr lvl="1"/>
            <a:r>
              <a:rPr lang="en-US" dirty="0" smtClean="0"/>
              <a:t>E.g., structure small enough to clone, rather than update in place</a:t>
            </a:r>
          </a:p>
          <a:p>
            <a:pPr lvl="1"/>
            <a:r>
              <a:rPr lang="en-US" dirty="0" smtClean="0"/>
              <a:t>Readers will be OK until a version number check (not enter endless loops / crash / etc.)</a:t>
            </a:r>
          </a:p>
          <a:p>
            <a:r>
              <a:rPr lang="en-US" dirty="0" err="1" smtClean="0"/>
              <a:t>Deallocation</a:t>
            </a:r>
            <a:r>
              <a:rPr lang="en-US" dirty="0" smtClean="0"/>
              <a:t> or re-use of memory can be controlled</a:t>
            </a:r>
            <a:endParaRPr lang="en-US"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71</a:t>
            </a:fld>
            <a:endParaRPr lang="en-GB"/>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Flat combining</a:t>
            </a:r>
            <a:endParaRPr lang="en-US" dirty="0"/>
          </a:p>
        </p:txBody>
      </p:sp>
      <p:sp>
        <p:nvSpPr>
          <p:cNvPr id="5" name="Slide Number Placeholder 4"/>
          <p:cNvSpPr>
            <a:spLocks noGrp="1"/>
          </p:cNvSpPr>
          <p:nvPr>
            <p:ph type="sldNum" sz="quarter" idx="4294967295"/>
          </p:nvPr>
        </p:nvSpPr>
        <p:spPr>
          <a:xfrm>
            <a:off x="8686800" y="6376988"/>
            <a:ext cx="457200" cy="365125"/>
          </a:xfrm>
        </p:spPr>
        <p:txBody>
          <a:bodyPr/>
          <a:lstStyle/>
          <a:p>
            <a:fld id="{2DE773B2-3EED-4E82-9F71-D324A259DCE0}" type="slidenum">
              <a:rPr lang="en-GB" smtClean="0"/>
              <a:pPr/>
              <a:t>72</a:t>
            </a:fld>
            <a:endParaRPr lang="en-GB"/>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12064"/>
            <a:ext cx="8600256" cy="756696"/>
          </a:xfrm>
        </p:spPr>
        <p:txBody>
          <a:bodyPr/>
          <a:lstStyle/>
          <a:p>
            <a:r>
              <a:rPr lang="en-US" dirty="0" smtClean="0"/>
              <a:t>Flat combining</a:t>
            </a:r>
            <a:endParaRPr lang="en-US" dirty="0"/>
          </a:p>
        </p:txBody>
      </p:sp>
      <p:sp>
        <p:nvSpPr>
          <p:cNvPr id="3" name="Content Placeholder 2"/>
          <p:cNvSpPr>
            <a:spLocks noGrp="1"/>
          </p:cNvSpPr>
          <p:nvPr>
            <p:ph idx="1"/>
          </p:nvPr>
        </p:nvSpPr>
        <p:spPr>
          <a:xfrm>
            <a:off x="467544" y="1279503"/>
            <a:ext cx="8064896" cy="5461865"/>
          </a:xfrm>
        </p:spPr>
        <p:txBody>
          <a:bodyPr>
            <a:normAutofit/>
          </a:bodyPr>
          <a:lstStyle/>
          <a:p>
            <a:r>
              <a:rPr lang="en-US" dirty="0" smtClean="0"/>
              <a:t>“Flat Combining and the Synchronization-Parallelism Tradeoff”, </a:t>
            </a:r>
            <a:r>
              <a:rPr lang="en-US" dirty="0" err="1" smtClean="0"/>
              <a:t>Hendler</a:t>
            </a:r>
            <a:r>
              <a:rPr lang="en-US" dirty="0" smtClean="0"/>
              <a:t> </a:t>
            </a:r>
            <a:r>
              <a:rPr lang="en-US" i="1" dirty="0" smtClean="0"/>
              <a:t>et al</a:t>
            </a:r>
            <a:endParaRPr lang="en-US" dirty="0" smtClean="0"/>
          </a:p>
          <a:p>
            <a:r>
              <a:rPr lang="en-US" dirty="0" smtClean="0"/>
              <a:t>Intuition:</a:t>
            </a:r>
          </a:p>
          <a:p>
            <a:pPr lvl="1"/>
            <a:r>
              <a:rPr lang="en-US" dirty="0" smtClean="0"/>
              <a:t>Acquiring and releasing a lock involves numerous cache line transfers on the interconnect</a:t>
            </a:r>
          </a:p>
          <a:p>
            <a:pPr lvl="1"/>
            <a:r>
              <a:rPr lang="en-US" dirty="0" smtClean="0"/>
              <a:t>These may take hundreds of cycles (e.g., between cores in different NUMA nodes)</a:t>
            </a:r>
          </a:p>
          <a:p>
            <a:pPr lvl="1"/>
            <a:r>
              <a:rPr lang="en-US" dirty="0" smtClean="0"/>
              <a:t>The work protected by the lock may involve only a few memory accesses…</a:t>
            </a:r>
          </a:p>
          <a:p>
            <a:pPr lvl="1"/>
            <a:r>
              <a:rPr lang="en-US" dirty="0" smtClean="0"/>
              <a:t>…and these accesses may be likely to hit in the cache of the previous lock holder (but miss in your own)</a:t>
            </a:r>
          </a:p>
          <a:p>
            <a:pPr lvl="1"/>
            <a:r>
              <a:rPr lang="en-US" dirty="0" smtClean="0"/>
              <a:t>So: if a lock is not available, request that the current lock holder does the work on your behalf</a:t>
            </a:r>
            <a:endParaRPr lang="en-US" dirty="0"/>
          </a:p>
        </p:txBody>
      </p:sp>
      <p:sp>
        <p:nvSpPr>
          <p:cNvPr id="5" name="Slide Number Placeholder 4"/>
          <p:cNvSpPr>
            <a:spLocks noGrp="1"/>
          </p:cNvSpPr>
          <p:nvPr>
            <p:ph type="sldNum" sz="quarter" idx="12"/>
          </p:nvPr>
        </p:nvSpPr>
        <p:spPr/>
        <p:txBody>
          <a:bodyPr/>
          <a:lstStyle/>
          <a:p>
            <a:fld id="{2DE773B2-3EED-4E82-9F71-D324A259DCE0}" type="slidenum">
              <a:rPr lang="en-GB" smtClean="0"/>
              <a:pPr/>
              <a:t>73</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Flat combining</a:t>
            </a:r>
            <a:endParaRPr lang="en-US" dirty="0"/>
          </a:p>
        </p:txBody>
      </p:sp>
      <p:sp>
        <p:nvSpPr>
          <p:cNvPr id="4" name="Slide Number Placeholder 3"/>
          <p:cNvSpPr>
            <a:spLocks noGrp="1"/>
          </p:cNvSpPr>
          <p:nvPr>
            <p:ph type="sldNum" sz="quarter" idx="12"/>
          </p:nvPr>
        </p:nvSpPr>
        <p:spPr/>
        <p:txBody>
          <a:bodyPr/>
          <a:lstStyle/>
          <a:p>
            <a:fld id="{2DE773B2-3EED-4E82-9F71-D324A259DCE0}" type="slidenum">
              <a:rPr lang="en-GB" smtClean="0"/>
              <a:pPr/>
              <a:t>74</a:t>
            </a:fld>
            <a:endParaRPr lang="en-GB"/>
          </a:p>
        </p:txBody>
      </p:sp>
      <p:sp>
        <p:nvSpPr>
          <p:cNvPr id="5" name="Rectangle 4"/>
          <p:cNvSpPr/>
          <p:nvPr/>
        </p:nvSpPr>
        <p:spPr>
          <a:xfrm>
            <a:off x="2510971" y="1843314"/>
            <a:ext cx="827315" cy="7837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Lock</a:t>
            </a:r>
            <a:endParaRPr lang="en-US" dirty="0"/>
          </a:p>
        </p:txBody>
      </p:sp>
      <p:sp>
        <p:nvSpPr>
          <p:cNvPr id="6" name="Rectangle 5"/>
          <p:cNvSpPr/>
          <p:nvPr/>
        </p:nvSpPr>
        <p:spPr>
          <a:xfrm>
            <a:off x="3846285" y="1843314"/>
            <a:ext cx="2133601" cy="7837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Sequential data structure</a:t>
            </a:r>
            <a:endParaRPr lang="en-US" dirty="0"/>
          </a:p>
        </p:txBody>
      </p:sp>
      <p:sp>
        <p:nvSpPr>
          <p:cNvPr id="7" name="Rectangle 6"/>
          <p:cNvSpPr/>
          <p:nvPr/>
        </p:nvSpPr>
        <p:spPr>
          <a:xfrm>
            <a:off x="3846285" y="3062513"/>
            <a:ext cx="2133601" cy="277222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Request / response table</a:t>
            </a:r>
            <a:br>
              <a:rPr lang="en-US" dirty="0" smtClean="0"/>
            </a:br>
            <a:r>
              <a:rPr lang="en-US" dirty="0" smtClean="0"/>
              <a:t/>
            </a:r>
            <a:br>
              <a:rPr lang="en-US" dirty="0" smtClean="0"/>
            </a:br>
            <a:r>
              <a:rPr lang="en-US" dirty="0" smtClean="0"/>
              <a:t>Thread 1</a:t>
            </a:r>
            <a:br>
              <a:rPr lang="en-US" dirty="0" smtClean="0"/>
            </a:br>
            <a:r>
              <a:rPr lang="en-US" dirty="0" smtClean="0"/>
              <a:t/>
            </a:r>
            <a:br>
              <a:rPr lang="en-US" dirty="0" smtClean="0"/>
            </a:br>
            <a:r>
              <a:rPr lang="en-US" dirty="0" smtClean="0"/>
              <a:t>Thread 2</a:t>
            </a:r>
            <a:br>
              <a:rPr lang="en-US" dirty="0" smtClean="0"/>
            </a:br>
            <a:r>
              <a:rPr lang="en-US" dirty="0" smtClean="0"/>
              <a:t/>
            </a:r>
            <a:br>
              <a:rPr lang="en-US" dirty="0" smtClean="0"/>
            </a:br>
            <a:r>
              <a:rPr lang="en-US" dirty="0" smtClean="0"/>
              <a:t>Thread 3 </a:t>
            </a:r>
            <a:br>
              <a:rPr lang="en-US" dirty="0" smtClean="0"/>
            </a:b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Flat combining: </a:t>
            </a:r>
            <a:r>
              <a:rPr lang="en-US" dirty="0" err="1" smtClean="0"/>
              <a:t>uncontended</a:t>
            </a:r>
            <a:r>
              <a:rPr lang="en-US" dirty="0" smtClean="0"/>
              <a:t> acquire</a:t>
            </a:r>
            <a:endParaRPr lang="en-US" dirty="0"/>
          </a:p>
        </p:txBody>
      </p:sp>
      <p:sp>
        <p:nvSpPr>
          <p:cNvPr id="4" name="Slide Number Placeholder 3"/>
          <p:cNvSpPr>
            <a:spLocks noGrp="1"/>
          </p:cNvSpPr>
          <p:nvPr>
            <p:ph type="sldNum" sz="quarter" idx="12"/>
          </p:nvPr>
        </p:nvSpPr>
        <p:spPr/>
        <p:txBody>
          <a:bodyPr/>
          <a:lstStyle/>
          <a:p>
            <a:fld id="{2DE773B2-3EED-4E82-9F71-D324A259DCE0}" type="slidenum">
              <a:rPr lang="en-GB" smtClean="0"/>
              <a:pPr/>
              <a:t>75</a:t>
            </a:fld>
            <a:endParaRPr lang="en-GB"/>
          </a:p>
        </p:txBody>
      </p:sp>
      <p:sp>
        <p:nvSpPr>
          <p:cNvPr id="5" name="Rectangle 4"/>
          <p:cNvSpPr/>
          <p:nvPr/>
        </p:nvSpPr>
        <p:spPr>
          <a:xfrm>
            <a:off x="2510971" y="1843314"/>
            <a:ext cx="827315" cy="7837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Lock</a:t>
            </a:r>
            <a:endParaRPr lang="en-US" dirty="0"/>
          </a:p>
        </p:txBody>
      </p:sp>
      <p:sp>
        <p:nvSpPr>
          <p:cNvPr id="6" name="Rectangle 5"/>
          <p:cNvSpPr/>
          <p:nvPr/>
        </p:nvSpPr>
        <p:spPr>
          <a:xfrm>
            <a:off x="3846285" y="1843314"/>
            <a:ext cx="2133601" cy="7837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Sequential data structure</a:t>
            </a:r>
            <a:endParaRPr lang="en-US" dirty="0"/>
          </a:p>
        </p:txBody>
      </p:sp>
      <p:sp>
        <p:nvSpPr>
          <p:cNvPr id="7" name="Rectangle 6"/>
          <p:cNvSpPr/>
          <p:nvPr/>
        </p:nvSpPr>
        <p:spPr>
          <a:xfrm>
            <a:off x="3846285" y="3062513"/>
            <a:ext cx="2133601" cy="277222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Request / response table</a:t>
            </a:r>
            <a:br>
              <a:rPr lang="en-US" dirty="0" smtClean="0"/>
            </a:br>
            <a:r>
              <a:rPr lang="en-US" dirty="0" smtClean="0"/>
              <a:t/>
            </a:r>
            <a:br>
              <a:rPr lang="en-US" dirty="0" smtClean="0"/>
            </a:br>
            <a:r>
              <a:rPr lang="en-US" dirty="0" smtClean="0"/>
              <a:t>Thread 1</a:t>
            </a:r>
            <a:br>
              <a:rPr lang="en-US" dirty="0" smtClean="0"/>
            </a:br>
            <a:r>
              <a:rPr lang="en-US" dirty="0" smtClean="0"/>
              <a:t/>
            </a:r>
            <a:br>
              <a:rPr lang="en-US" dirty="0" smtClean="0"/>
            </a:br>
            <a:r>
              <a:rPr lang="en-US" dirty="0" smtClean="0"/>
              <a:t>Thread 2</a:t>
            </a:r>
            <a:br>
              <a:rPr lang="en-US" dirty="0" smtClean="0"/>
            </a:br>
            <a:r>
              <a:rPr lang="en-US" dirty="0" smtClean="0"/>
              <a:t/>
            </a:r>
            <a:br>
              <a:rPr lang="en-US" dirty="0" smtClean="0"/>
            </a:br>
            <a:r>
              <a:rPr lang="en-US" dirty="0" smtClean="0"/>
              <a:t>Thread 3 </a:t>
            </a:r>
            <a:br>
              <a:rPr lang="en-US" dirty="0" smtClean="0"/>
            </a:br>
            <a:r>
              <a:rPr lang="en-US" dirty="0" smtClean="0"/>
              <a:t>…</a:t>
            </a:r>
            <a:endParaRPr lang="en-US" dirty="0"/>
          </a:p>
        </p:txBody>
      </p:sp>
      <p:sp>
        <p:nvSpPr>
          <p:cNvPr id="8" name="TextBox 7"/>
          <p:cNvSpPr txBox="1"/>
          <p:nvPr/>
        </p:nvSpPr>
        <p:spPr>
          <a:xfrm>
            <a:off x="467544" y="2953655"/>
            <a:ext cx="2870742" cy="914400"/>
          </a:xfrm>
          <a:prstGeom prst="rect">
            <a:avLst/>
          </a:prstGeom>
        </p:spPr>
        <p:txBody>
          <a:bodyPr vert="horz" wrap="none" rtlCol="0" anchor="t">
            <a:noAutofit/>
          </a:bodyPr>
          <a:lstStyle/>
          <a:p>
            <a:pPr marL="363538" marR="0" indent="-363538" algn="l" defTabSz="914400" rtl="0" eaLnBrk="1" fontAlgn="auto" latinLnBrk="0" hangingPunct="1">
              <a:lnSpc>
                <a:spcPts val="4000"/>
              </a:lnSpc>
              <a:spcBef>
                <a:spcPct val="0"/>
              </a:spcBef>
              <a:spcAft>
                <a:spcPts val="0"/>
              </a:spcAft>
              <a:buClrTx/>
              <a:buSzTx/>
              <a:buFontTx/>
              <a:buAutoNum type="arabicPeriod"/>
              <a:tabLst/>
            </a:pPr>
            <a:r>
              <a:rPr lang="en-US" sz="2800" spc="-100" dirty="0" smtClean="0">
                <a:latin typeface="+mj-lt"/>
                <a:ea typeface="+mj-ea"/>
                <a:cs typeface="+mj-cs"/>
              </a:rPr>
              <a:t>Write proposed op</a:t>
            </a:r>
            <a:br>
              <a:rPr lang="en-US" sz="2800" spc="-100" dirty="0" smtClean="0">
                <a:latin typeface="+mj-lt"/>
                <a:ea typeface="+mj-ea"/>
                <a:cs typeface="+mj-cs"/>
              </a:rPr>
            </a:br>
            <a:r>
              <a:rPr lang="en-US" sz="2800" spc="-100" dirty="0" smtClean="0">
                <a:latin typeface="+mj-lt"/>
                <a:ea typeface="+mj-ea"/>
                <a:cs typeface="+mj-cs"/>
              </a:rPr>
              <a:t>to </a:t>
            </a:r>
            <a:r>
              <a:rPr lang="en-US" sz="2800" spc="-100" dirty="0" err="1" smtClean="0">
                <a:latin typeface="+mj-lt"/>
                <a:ea typeface="+mj-ea"/>
                <a:cs typeface="+mj-cs"/>
              </a:rPr>
              <a:t>req</a:t>
            </a:r>
            <a:r>
              <a:rPr lang="en-US" sz="2800" spc="-100" dirty="0" smtClean="0">
                <a:latin typeface="+mj-lt"/>
                <a:ea typeface="+mj-ea"/>
                <a:cs typeface="+mj-cs"/>
              </a:rPr>
              <a:t>/</a:t>
            </a:r>
            <a:r>
              <a:rPr lang="en-US" sz="2800" spc="-100" dirty="0" err="1" smtClean="0">
                <a:latin typeface="+mj-lt"/>
                <a:ea typeface="+mj-ea"/>
                <a:cs typeface="+mj-cs"/>
              </a:rPr>
              <a:t>resp</a:t>
            </a:r>
            <a:r>
              <a:rPr lang="en-US" sz="2800" spc="-100" dirty="0" smtClean="0">
                <a:latin typeface="+mj-lt"/>
                <a:ea typeface="+mj-ea"/>
                <a:cs typeface="+mj-cs"/>
              </a:rPr>
              <a:t> table</a:t>
            </a:r>
          </a:p>
          <a:p>
            <a:pPr marL="363538" marR="0" indent="-363538" algn="l" defTabSz="914400" rtl="0" eaLnBrk="1" fontAlgn="auto" latinLnBrk="0" hangingPunct="1">
              <a:lnSpc>
                <a:spcPts val="4000"/>
              </a:lnSpc>
              <a:spcBef>
                <a:spcPct val="0"/>
              </a:spcBef>
              <a:spcAft>
                <a:spcPts val="0"/>
              </a:spcAft>
              <a:buClrTx/>
              <a:buSzTx/>
              <a:buFontTx/>
              <a:buAutoNum type="arabicPeriod"/>
              <a:tabLst/>
            </a:pPr>
            <a:r>
              <a:rPr lang="en-US" sz="2800" spc="-100" dirty="0" smtClean="0">
                <a:latin typeface="+mj-lt"/>
                <a:ea typeface="+mj-ea"/>
                <a:cs typeface="+mj-cs"/>
              </a:rPr>
              <a:t>Acquire lock if it is</a:t>
            </a:r>
            <a:br>
              <a:rPr lang="en-US" sz="2800" spc="-100" dirty="0" smtClean="0">
                <a:latin typeface="+mj-lt"/>
                <a:ea typeface="+mj-ea"/>
                <a:cs typeface="+mj-cs"/>
              </a:rPr>
            </a:br>
            <a:r>
              <a:rPr lang="en-US" sz="2800" spc="-100" dirty="0" smtClean="0">
                <a:latin typeface="+mj-lt"/>
                <a:ea typeface="+mj-ea"/>
                <a:cs typeface="+mj-cs"/>
              </a:rPr>
              <a:t>free</a:t>
            </a:r>
          </a:p>
          <a:p>
            <a:pPr marL="363538" marR="0" indent="-363538" algn="l" defTabSz="914400" rtl="0" eaLnBrk="1" fontAlgn="auto" latinLnBrk="0" hangingPunct="1">
              <a:lnSpc>
                <a:spcPts val="4000"/>
              </a:lnSpc>
              <a:spcBef>
                <a:spcPct val="0"/>
              </a:spcBef>
              <a:spcAft>
                <a:spcPts val="0"/>
              </a:spcAft>
              <a:buClrTx/>
              <a:buSzTx/>
              <a:buFontTx/>
              <a:buAutoNum type="arabicPeriod"/>
              <a:tabLst/>
            </a:pPr>
            <a:r>
              <a:rPr kumimoji="0" lang="en-US" sz="2800" b="0" i="0" u="none" strike="noStrike" kern="1200" cap="none" spc="-100" normalizeH="0" baseline="0" noProof="0" dirty="0" smtClean="0">
                <a:ln>
                  <a:noFill/>
                </a:ln>
                <a:solidFill>
                  <a:schemeClr val="tx1"/>
                </a:solidFill>
                <a:effectLst/>
                <a:uLnTx/>
                <a:uFillTx/>
                <a:latin typeface="+mj-lt"/>
                <a:ea typeface="+mj-ea"/>
                <a:cs typeface="+mj-cs"/>
              </a:rPr>
              <a:t>Process requests</a:t>
            </a:r>
          </a:p>
          <a:p>
            <a:pPr marL="363538" marR="0" indent="-363538" algn="l" defTabSz="914400" rtl="0" eaLnBrk="1" fontAlgn="auto" latinLnBrk="0" hangingPunct="1">
              <a:lnSpc>
                <a:spcPts val="4000"/>
              </a:lnSpc>
              <a:spcBef>
                <a:spcPct val="0"/>
              </a:spcBef>
              <a:spcAft>
                <a:spcPts val="0"/>
              </a:spcAft>
              <a:buClrTx/>
              <a:buSzTx/>
              <a:buFontTx/>
              <a:buAutoNum type="arabicPeriod"/>
              <a:tabLst/>
            </a:pPr>
            <a:r>
              <a:rPr lang="en-US" sz="2800" spc="-100" dirty="0" smtClean="0">
                <a:latin typeface="+mj-lt"/>
                <a:ea typeface="+mj-ea"/>
                <a:cs typeface="+mj-cs"/>
              </a:rPr>
              <a:t>Release lock</a:t>
            </a:r>
          </a:p>
          <a:p>
            <a:pPr marL="363538" marR="0" indent="-363538" algn="l" defTabSz="914400" rtl="0" eaLnBrk="1" fontAlgn="auto" latinLnBrk="0" hangingPunct="1">
              <a:lnSpc>
                <a:spcPts val="4000"/>
              </a:lnSpc>
              <a:spcBef>
                <a:spcPct val="0"/>
              </a:spcBef>
              <a:spcAft>
                <a:spcPts val="0"/>
              </a:spcAft>
              <a:buClrTx/>
              <a:buSzTx/>
              <a:buFontTx/>
              <a:buAutoNum type="arabicPeriod"/>
              <a:tabLst/>
            </a:pPr>
            <a:r>
              <a:rPr lang="en-US" sz="2800" spc="-100" dirty="0" smtClean="0">
                <a:latin typeface="+mj-lt"/>
                <a:ea typeface="+mj-ea"/>
                <a:cs typeface="+mj-cs"/>
              </a:rPr>
              <a:t>Pick up response</a:t>
            </a:r>
            <a:endParaRPr kumimoji="0" lang="en-US" sz="2800" b="0" i="0" u="none" strike="noStrike" kern="1200" cap="none" spc="-100" normalizeH="0" baseline="0" noProof="0" dirty="0" smtClean="0">
              <a:ln>
                <a:noFill/>
              </a:ln>
              <a:solidFill>
                <a:schemeClr val="tx1"/>
              </a:solidFill>
              <a:effectLst/>
              <a:uLnTx/>
              <a:uFillTx/>
              <a:latin typeface="+mj-lt"/>
              <a:ea typeface="+mj-ea"/>
              <a:cs typeface="+mj-cs"/>
            </a:endParaRPr>
          </a:p>
        </p:txBody>
      </p:sp>
      <p:sp>
        <p:nvSpPr>
          <p:cNvPr id="9" name="Rectangle 8"/>
          <p:cNvSpPr/>
          <p:nvPr/>
        </p:nvSpPr>
        <p:spPr>
          <a:xfrm>
            <a:off x="2510971" y="1843314"/>
            <a:ext cx="827315" cy="783772"/>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dirty="0" smtClean="0"/>
              <a:t>Lock</a:t>
            </a:r>
            <a:endParaRPr lang="en-US" dirty="0"/>
          </a:p>
        </p:txBody>
      </p:sp>
      <p:sp>
        <p:nvSpPr>
          <p:cNvPr id="10" name="Rectangle 9"/>
          <p:cNvSpPr/>
          <p:nvPr/>
        </p:nvSpPr>
        <p:spPr>
          <a:xfrm>
            <a:off x="3846285" y="4419599"/>
            <a:ext cx="2133601" cy="529772"/>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dirty="0" smtClean="0"/>
              <a:t>Thread 2’s request</a:t>
            </a:r>
            <a:endParaRPr lang="en-US" dirty="0"/>
          </a:p>
        </p:txBody>
      </p:sp>
      <p:sp>
        <p:nvSpPr>
          <p:cNvPr id="11" name="Rectangle 10"/>
          <p:cNvSpPr/>
          <p:nvPr/>
        </p:nvSpPr>
        <p:spPr>
          <a:xfrm>
            <a:off x="3846285" y="4419599"/>
            <a:ext cx="2133601" cy="529772"/>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dirty="0" smtClean="0"/>
              <a:t>Thread 2’s response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childTnLst>
                                </p:cTn>
                              </p:par>
                              <p:par>
                                <p:cTn id="25" presetID="1" presetClass="exit" presetSubtype="0" fill="hold" grpId="1" nodeType="withEffect">
                                  <p:stCondLst>
                                    <p:cond delay="0"/>
                                  </p:stCondLst>
                                  <p:childTnLst>
                                    <p:set>
                                      <p:cBhvr>
                                        <p:cTn id="26" dur="1" fill="hold">
                                          <p:stCondLst>
                                            <p:cond delay="0"/>
                                          </p:stCondLst>
                                        </p:cTn>
                                        <p:tgtEl>
                                          <p:spTgt spid="9"/>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0" grpId="0" animBg="1"/>
      <p:bldP spid="11" grpId="0"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Flat combining: contended acquire</a:t>
            </a:r>
            <a:endParaRPr lang="en-US" dirty="0"/>
          </a:p>
        </p:txBody>
      </p:sp>
      <p:sp>
        <p:nvSpPr>
          <p:cNvPr id="4" name="Slide Number Placeholder 3"/>
          <p:cNvSpPr>
            <a:spLocks noGrp="1"/>
          </p:cNvSpPr>
          <p:nvPr>
            <p:ph type="sldNum" sz="quarter" idx="12"/>
          </p:nvPr>
        </p:nvSpPr>
        <p:spPr/>
        <p:txBody>
          <a:bodyPr/>
          <a:lstStyle/>
          <a:p>
            <a:fld id="{2DE773B2-3EED-4E82-9F71-D324A259DCE0}" type="slidenum">
              <a:rPr lang="en-GB" smtClean="0"/>
              <a:pPr/>
              <a:t>76</a:t>
            </a:fld>
            <a:endParaRPr lang="en-GB"/>
          </a:p>
        </p:txBody>
      </p:sp>
      <p:sp>
        <p:nvSpPr>
          <p:cNvPr id="5" name="Rectangle 4"/>
          <p:cNvSpPr/>
          <p:nvPr/>
        </p:nvSpPr>
        <p:spPr>
          <a:xfrm>
            <a:off x="2510971" y="1843314"/>
            <a:ext cx="827315" cy="7837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Lock</a:t>
            </a:r>
            <a:endParaRPr lang="en-US" dirty="0"/>
          </a:p>
        </p:txBody>
      </p:sp>
      <p:sp>
        <p:nvSpPr>
          <p:cNvPr id="6" name="Rectangle 5"/>
          <p:cNvSpPr/>
          <p:nvPr/>
        </p:nvSpPr>
        <p:spPr>
          <a:xfrm>
            <a:off x="3846285" y="1843314"/>
            <a:ext cx="2133601" cy="7837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Sequential data structure</a:t>
            </a:r>
            <a:endParaRPr lang="en-US" dirty="0"/>
          </a:p>
        </p:txBody>
      </p:sp>
      <p:sp>
        <p:nvSpPr>
          <p:cNvPr id="7" name="Rectangle 6"/>
          <p:cNvSpPr/>
          <p:nvPr/>
        </p:nvSpPr>
        <p:spPr>
          <a:xfrm>
            <a:off x="3846285" y="3062513"/>
            <a:ext cx="2133601" cy="277222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Request / response table</a:t>
            </a:r>
            <a:br>
              <a:rPr lang="en-US" dirty="0" smtClean="0"/>
            </a:br>
            <a:r>
              <a:rPr lang="en-US" dirty="0" smtClean="0"/>
              <a:t/>
            </a:r>
            <a:br>
              <a:rPr lang="en-US" dirty="0" smtClean="0"/>
            </a:br>
            <a:r>
              <a:rPr lang="en-US" dirty="0" smtClean="0"/>
              <a:t>Thread 1</a:t>
            </a:r>
            <a:br>
              <a:rPr lang="en-US" dirty="0" smtClean="0"/>
            </a:br>
            <a:r>
              <a:rPr lang="en-US" dirty="0" smtClean="0"/>
              <a:t/>
            </a:r>
            <a:br>
              <a:rPr lang="en-US" dirty="0" smtClean="0"/>
            </a:br>
            <a:r>
              <a:rPr lang="en-US" dirty="0" smtClean="0"/>
              <a:t>Thread 2</a:t>
            </a:r>
            <a:br>
              <a:rPr lang="en-US" dirty="0" smtClean="0"/>
            </a:br>
            <a:r>
              <a:rPr lang="en-US" dirty="0" smtClean="0"/>
              <a:t/>
            </a:r>
            <a:br>
              <a:rPr lang="en-US" dirty="0" smtClean="0"/>
            </a:br>
            <a:r>
              <a:rPr lang="en-US" dirty="0" smtClean="0"/>
              <a:t>Thread 3 </a:t>
            </a:r>
            <a:br>
              <a:rPr lang="en-US" dirty="0" smtClean="0"/>
            </a:br>
            <a:r>
              <a:rPr lang="en-US" dirty="0" smtClean="0"/>
              <a:t>…</a:t>
            </a:r>
            <a:endParaRPr lang="en-US" dirty="0"/>
          </a:p>
        </p:txBody>
      </p:sp>
      <p:sp>
        <p:nvSpPr>
          <p:cNvPr id="8" name="TextBox 7"/>
          <p:cNvSpPr txBox="1"/>
          <p:nvPr/>
        </p:nvSpPr>
        <p:spPr>
          <a:xfrm>
            <a:off x="467544" y="2953655"/>
            <a:ext cx="2870742" cy="914400"/>
          </a:xfrm>
          <a:prstGeom prst="rect">
            <a:avLst/>
          </a:prstGeom>
        </p:spPr>
        <p:txBody>
          <a:bodyPr vert="horz" wrap="none" rtlCol="0" anchor="t">
            <a:noAutofit/>
          </a:bodyPr>
          <a:lstStyle/>
          <a:p>
            <a:pPr marL="363538" marR="0" indent="-363538" algn="l" defTabSz="914400" rtl="0" eaLnBrk="1" fontAlgn="auto" latinLnBrk="0" hangingPunct="1">
              <a:lnSpc>
                <a:spcPts val="4000"/>
              </a:lnSpc>
              <a:spcBef>
                <a:spcPct val="0"/>
              </a:spcBef>
              <a:spcAft>
                <a:spcPts val="0"/>
              </a:spcAft>
              <a:buClrTx/>
              <a:buSzTx/>
              <a:buFontTx/>
              <a:buAutoNum type="arabicPeriod"/>
              <a:tabLst/>
            </a:pPr>
            <a:r>
              <a:rPr lang="en-US" sz="2800" spc="-100" dirty="0" smtClean="0">
                <a:latin typeface="+mj-lt"/>
                <a:ea typeface="+mj-ea"/>
                <a:cs typeface="+mj-cs"/>
              </a:rPr>
              <a:t>Write proposed op</a:t>
            </a:r>
            <a:br>
              <a:rPr lang="en-US" sz="2800" spc="-100" dirty="0" smtClean="0">
                <a:latin typeface="+mj-lt"/>
                <a:ea typeface="+mj-ea"/>
                <a:cs typeface="+mj-cs"/>
              </a:rPr>
            </a:br>
            <a:r>
              <a:rPr lang="en-US" sz="2800" spc="-100" dirty="0" smtClean="0">
                <a:latin typeface="+mj-lt"/>
                <a:ea typeface="+mj-ea"/>
                <a:cs typeface="+mj-cs"/>
              </a:rPr>
              <a:t>to </a:t>
            </a:r>
            <a:r>
              <a:rPr lang="en-US" sz="2800" spc="-100" dirty="0" err="1" smtClean="0">
                <a:latin typeface="+mj-lt"/>
                <a:ea typeface="+mj-ea"/>
                <a:cs typeface="+mj-cs"/>
              </a:rPr>
              <a:t>req</a:t>
            </a:r>
            <a:r>
              <a:rPr lang="en-US" sz="2800" spc="-100" dirty="0" smtClean="0">
                <a:latin typeface="+mj-lt"/>
                <a:ea typeface="+mj-ea"/>
                <a:cs typeface="+mj-cs"/>
              </a:rPr>
              <a:t>/</a:t>
            </a:r>
            <a:r>
              <a:rPr lang="en-US" sz="2800" spc="-100" dirty="0" err="1" smtClean="0">
                <a:latin typeface="+mj-lt"/>
                <a:ea typeface="+mj-ea"/>
                <a:cs typeface="+mj-cs"/>
              </a:rPr>
              <a:t>resp</a:t>
            </a:r>
            <a:r>
              <a:rPr lang="en-US" sz="2800" spc="-100" dirty="0" smtClean="0">
                <a:latin typeface="+mj-lt"/>
                <a:ea typeface="+mj-ea"/>
                <a:cs typeface="+mj-cs"/>
              </a:rPr>
              <a:t> table</a:t>
            </a:r>
          </a:p>
          <a:p>
            <a:pPr marL="363538" marR="0" indent="-363538" algn="l" defTabSz="914400" rtl="0" eaLnBrk="1" fontAlgn="auto" latinLnBrk="0" hangingPunct="1">
              <a:lnSpc>
                <a:spcPts val="4000"/>
              </a:lnSpc>
              <a:spcBef>
                <a:spcPct val="0"/>
              </a:spcBef>
              <a:spcAft>
                <a:spcPts val="0"/>
              </a:spcAft>
              <a:buClrTx/>
              <a:buSzTx/>
              <a:buFontTx/>
              <a:buAutoNum type="arabicPeriod"/>
              <a:tabLst/>
            </a:pPr>
            <a:r>
              <a:rPr lang="en-US" sz="2800" spc="-100" dirty="0" smtClean="0">
                <a:latin typeface="+mj-lt"/>
                <a:ea typeface="+mj-ea"/>
                <a:cs typeface="+mj-cs"/>
              </a:rPr>
              <a:t>See lock is not free</a:t>
            </a:r>
          </a:p>
          <a:p>
            <a:pPr marL="363538" marR="0" indent="-363538" algn="l" defTabSz="914400" rtl="0" eaLnBrk="1" fontAlgn="auto" latinLnBrk="0" hangingPunct="1">
              <a:lnSpc>
                <a:spcPts val="4000"/>
              </a:lnSpc>
              <a:spcBef>
                <a:spcPct val="0"/>
              </a:spcBef>
              <a:spcAft>
                <a:spcPts val="0"/>
              </a:spcAft>
              <a:buClrTx/>
              <a:buSzTx/>
              <a:buFontTx/>
              <a:buAutoNum type="arabicPeriod"/>
              <a:tabLst/>
            </a:pPr>
            <a:r>
              <a:rPr kumimoji="0" lang="en-US" sz="2800" b="0" i="0" u="none" strike="noStrike" kern="1200" cap="none" spc="-100" normalizeH="0" baseline="0" noProof="0" dirty="0" smtClean="0">
                <a:ln>
                  <a:noFill/>
                </a:ln>
                <a:solidFill>
                  <a:schemeClr val="tx1"/>
                </a:solidFill>
                <a:effectLst/>
                <a:uLnTx/>
                <a:uFillTx/>
                <a:latin typeface="+mj-lt"/>
                <a:ea typeface="+mj-ea"/>
                <a:cs typeface="+mj-cs"/>
              </a:rPr>
              <a:t>Wait for response</a:t>
            </a:r>
            <a:endParaRPr lang="en-US" sz="2800" spc="-100" dirty="0" smtClean="0">
              <a:latin typeface="+mj-lt"/>
              <a:ea typeface="+mj-ea"/>
              <a:cs typeface="+mj-cs"/>
            </a:endParaRPr>
          </a:p>
          <a:p>
            <a:pPr marL="363538" marR="0" indent="-363538" algn="l" defTabSz="914400" rtl="0" eaLnBrk="1" fontAlgn="auto" latinLnBrk="0" hangingPunct="1">
              <a:lnSpc>
                <a:spcPts val="4000"/>
              </a:lnSpc>
              <a:spcBef>
                <a:spcPct val="0"/>
              </a:spcBef>
              <a:spcAft>
                <a:spcPts val="0"/>
              </a:spcAft>
              <a:buClrTx/>
              <a:buSzTx/>
              <a:buFontTx/>
              <a:buAutoNum type="arabicPeriod"/>
              <a:tabLst/>
            </a:pPr>
            <a:r>
              <a:rPr lang="en-US" sz="2800" spc="-100" dirty="0" smtClean="0">
                <a:latin typeface="+mj-lt"/>
                <a:ea typeface="+mj-ea"/>
                <a:cs typeface="+mj-cs"/>
              </a:rPr>
              <a:t>Pick up response</a:t>
            </a:r>
            <a:endParaRPr kumimoji="0" lang="en-US" sz="2800" b="0" i="0" u="none" strike="noStrike" kern="1200" cap="none" spc="-100" normalizeH="0" baseline="0" noProof="0" dirty="0" smtClean="0">
              <a:ln>
                <a:noFill/>
              </a:ln>
              <a:solidFill>
                <a:schemeClr val="tx1"/>
              </a:solidFill>
              <a:effectLst/>
              <a:uLnTx/>
              <a:uFillTx/>
              <a:latin typeface="+mj-lt"/>
              <a:ea typeface="+mj-ea"/>
              <a:cs typeface="+mj-cs"/>
            </a:endParaRPr>
          </a:p>
        </p:txBody>
      </p:sp>
      <p:sp>
        <p:nvSpPr>
          <p:cNvPr id="9" name="Rectangle 8"/>
          <p:cNvSpPr/>
          <p:nvPr/>
        </p:nvSpPr>
        <p:spPr>
          <a:xfrm>
            <a:off x="2510971" y="1843314"/>
            <a:ext cx="827315" cy="783772"/>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dirty="0" smtClean="0"/>
              <a:t>Lock</a:t>
            </a:r>
            <a:endParaRPr lang="en-US" dirty="0"/>
          </a:p>
        </p:txBody>
      </p:sp>
      <p:sp>
        <p:nvSpPr>
          <p:cNvPr id="10" name="Rectangle 9"/>
          <p:cNvSpPr/>
          <p:nvPr/>
        </p:nvSpPr>
        <p:spPr>
          <a:xfrm>
            <a:off x="3846285" y="4419599"/>
            <a:ext cx="2133601" cy="529772"/>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dirty="0" smtClean="0"/>
              <a:t>Thread 2’s request</a:t>
            </a:r>
            <a:endParaRPr lang="en-US" dirty="0"/>
          </a:p>
        </p:txBody>
      </p:sp>
      <p:sp>
        <p:nvSpPr>
          <p:cNvPr id="11" name="Rectangle 10"/>
          <p:cNvSpPr/>
          <p:nvPr/>
        </p:nvSpPr>
        <p:spPr>
          <a:xfrm>
            <a:off x="3846285" y="4419599"/>
            <a:ext cx="2133601" cy="529772"/>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dirty="0" smtClean="0"/>
              <a:t>Thread 2’s response</a:t>
            </a:r>
            <a:endParaRPr lang="en-US" dirty="0"/>
          </a:p>
        </p:txBody>
      </p:sp>
      <p:sp>
        <p:nvSpPr>
          <p:cNvPr id="12" name="Rectangle 11"/>
          <p:cNvSpPr/>
          <p:nvPr/>
        </p:nvSpPr>
        <p:spPr>
          <a:xfrm>
            <a:off x="3846285" y="5101771"/>
            <a:ext cx="2133601" cy="529772"/>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dirty="0" smtClean="0"/>
              <a:t>Thread 3’s request</a:t>
            </a:r>
            <a:endParaRPr lang="en-US" dirty="0"/>
          </a:p>
        </p:txBody>
      </p:sp>
      <p:sp>
        <p:nvSpPr>
          <p:cNvPr id="13" name="Rectangle 12"/>
          <p:cNvSpPr/>
          <p:nvPr/>
        </p:nvSpPr>
        <p:spPr>
          <a:xfrm>
            <a:off x="3846285" y="5101771"/>
            <a:ext cx="2133601" cy="529772"/>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dirty="0" smtClean="0"/>
              <a:t>Thread 3’s response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par>
                                <p:cTn id="23" presetID="1" presetClass="exit" presetSubtype="0" fill="hold" grpId="1" nodeType="withEffect">
                                  <p:stCondLst>
                                    <p:cond delay="0"/>
                                  </p:stCondLst>
                                  <p:childTnLst>
                                    <p:set>
                                      <p:cBhvr>
                                        <p:cTn id="24" dur="1" fill="hold">
                                          <p:stCondLst>
                                            <p:cond delay="0"/>
                                          </p:stCondLst>
                                        </p:cTn>
                                        <p:tgtEl>
                                          <p:spTgt spid="9"/>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0" grpId="0" animBg="1"/>
      <p:bldP spid="11" grpId="0" animBg="1"/>
      <p:bldP spid="12" grpId="0" animBg="1"/>
      <p:bldP spid="13" grpId="0" animBg="1"/>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6600" dirty="0" smtClean="0"/>
              <a:t>Recent research:</a:t>
            </a:r>
            <a:br>
              <a:rPr lang="en-US" sz="6600" dirty="0" smtClean="0"/>
            </a:br>
            <a:r>
              <a:rPr lang="en-US" sz="6600" dirty="0"/>
              <a:t/>
            </a:r>
            <a:br>
              <a:rPr lang="en-US" sz="6600" dirty="0"/>
            </a:br>
            <a:r>
              <a:rPr lang="en-US" sz="6600" dirty="0" smtClean="0"/>
              <a:t>Parallel work </a:t>
            </a:r>
            <a:br>
              <a:rPr lang="en-US" sz="6600" dirty="0" smtClean="0"/>
            </a:br>
            <a:r>
              <a:rPr lang="en-US" sz="6600" dirty="0" smtClean="0"/>
              <a:t/>
            </a:r>
            <a:br>
              <a:rPr lang="en-US" sz="6600" dirty="0" smtClean="0"/>
            </a:br>
            <a:r>
              <a:rPr lang="en-US" sz="6600" dirty="0" smtClean="0"/>
              <a:t>distribution</a:t>
            </a:r>
            <a:endParaRPr lang="en-US" sz="6600" dirty="0"/>
          </a:p>
        </p:txBody>
      </p:sp>
      <p:sp>
        <p:nvSpPr>
          <p:cNvPr id="5" name="Slide Number Placeholder 4"/>
          <p:cNvSpPr>
            <a:spLocks noGrp="1"/>
          </p:cNvSpPr>
          <p:nvPr>
            <p:ph type="sldNum" sz="quarter" idx="4294967295"/>
          </p:nvPr>
        </p:nvSpPr>
        <p:spPr>
          <a:xfrm>
            <a:off x="8686800" y="6376988"/>
            <a:ext cx="457200" cy="365125"/>
          </a:xfrm>
        </p:spPr>
        <p:txBody>
          <a:bodyPr/>
          <a:lstStyle/>
          <a:p>
            <a:fld id="{2DE773B2-3EED-4E82-9F71-D324A259DCE0}" type="slidenum">
              <a:rPr lang="en-GB" smtClean="0"/>
              <a:pPr/>
              <a:t>77</a:t>
            </a:fld>
            <a:endParaRPr lang="en-GB"/>
          </a:p>
        </p:txBody>
      </p:sp>
    </p:spTree>
    <p:extLst>
      <p:ext uri="{BB962C8B-B14F-4D97-AF65-F5344CB8AC3E}">
        <p14:creationId xmlns:p14="http://schemas.microsoft.com/office/powerpoint/2010/main" val="9620919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10978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PageRank inner loop</a:t>
            </a:r>
            <a:endParaRPr lang="en-GB" dirty="0"/>
          </a:p>
        </p:txBody>
      </p:sp>
      <p:sp>
        <p:nvSpPr>
          <p:cNvPr id="7" name="Rectangle 6"/>
          <p:cNvSpPr/>
          <p:nvPr/>
        </p:nvSpPr>
        <p:spPr>
          <a:xfrm>
            <a:off x="3168613" y="3071226"/>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9" name="Rectangle 8"/>
          <p:cNvSpPr/>
          <p:nvPr/>
        </p:nvSpPr>
        <p:spPr>
          <a:xfrm>
            <a:off x="5761078" y="3071230"/>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10" name="Rectangle 9"/>
          <p:cNvSpPr/>
          <p:nvPr/>
        </p:nvSpPr>
        <p:spPr>
          <a:xfrm>
            <a:off x="4415847" y="3856457"/>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11" name="Rectangle 10"/>
          <p:cNvSpPr/>
          <p:nvPr/>
        </p:nvSpPr>
        <p:spPr>
          <a:xfrm>
            <a:off x="2028285" y="4105839"/>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12" name="Rectangle 11"/>
          <p:cNvSpPr/>
          <p:nvPr/>
        </p:nvSpPr>
        <p:spPr>
          <a:xfrm>
            <a:off x="3168613" y="4677309"/>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cxnSp>
        <p:nvCxnSpPr>
          <p:cNvPr id="14" name="Straight Arrow Connector 13"/>
          <p:cNvCxnSpPr/>
          <p:nvPr/>
        </p:nvCxnSpPr>
        <p:spPr>
          <a:xfrm>
            <a:off x="2028285" y="2671947"/>
            <a:ext cx="1140328" cy="617518"/>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3697158" y="2131621"/>
            <a:ext cx="96598" cy="939606"/>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3836772" y="2697157"/>
            <a:ext cx="1153692" cy="592311"/>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084008" y="2697154"/>
            <a:ext cx="677070" cy="497308"/>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flipV="1">
            <a:off x="3836774" y="3657600"/>
            <a:ext cx="576845" cy="448236"/>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2696444" y="3657600"/>
            <a:ext cx="472167" cy="448236"/>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1694204" y="2297878"/>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6" name="Rectangle 5"/>
          <p:cNvSpPr/>
          <p:nvPr/>
        </p:nvSpPr>
        <p:spPr>
          <a:xfrm>
            <a:off x="3459677" y="1757552"/>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8" name="Rectangle 7"/>
          <p:cNvSpPr/>
          <p:nvPr/>
        </p:nvSpPr>
        <p:spPr>
          <a:xfrm>
            <a:off x="4656385" y="2323085"/>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cxnSp>
        <p:nvCxnSpPr>
          <p:cNvPr id="19" name="Straight Arrow Connector 18"/>
          <p:cNvCxnSpPr/>
          <p:nvPr/>
        </p:nvCxnSpPr>
        <p:spPr>
          <a:xfrm flipV="1">
            <a:off x="3502692" y="3819374"/>
            <a:ext cx="0" cy="857935"/>
          </a:xfrm>
          <a:prstGeom prst="straightConnector1">
            <a:avLst/>
          </a:prstGeom>
          <a:ln w="19050">
            <a:solidFill>
              <a:schemeClr val="accent5"/>
            </a:solidFill>
            <a:miter lim="800000"/>
            <a:headEnd type="arrow"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74891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Suggested reading</a:t>
            </a:r>
            <a:endParaRPr lang="en-GB" dirty="0"/>
          </a:p>
        </p:txBody>
      </p:sp>
      <p:sp>
        <p:nvSpPr>
          <p:cNvPr id="3" name="Content Placeholder 2"/>
          <p:cNvSpPr>
            <a:spLocks noGrp="1"/>
          </p:cNvSpPr>
          <p:nvPr>
            <p:ph idx="1"/>
          </p:nvPr>
        </p:nvSpPr>
        <p:spPr/>
        <p:txBody>
          <a:bodyPr>
            <a:normAutofit/>
          </a:bodyPr>
          <a:lstStyle/>
          <a:p>
            <a:r>
              <a:rPr lang="en-GB" dirty="0" smtClean="0"/>
              <a:t>“The art of multiprocessor programming”, Herlihy &amp; Shavit – excellent coverage of shared memory data structures, from both practical and theoretical perspectives</a:t>
            </a:r>
          </a:p>
          <a:p>
            <a:r>
              <a:rPr lang="en-US" dirty="0" smtClean="0"/>
              <a:t>“</a:t>
            </a:r>
            <a:r>
              <a:rPr lang="en-US" dirty="0"/>
              <a:t>Lock </a:t>
            </a:r>
            <a:r>
              <a:rPr lang="en-US" dirty="0" err="1"/>
              <a:t>Cohorting</a:t>
            </a:r>
            <a:r>
              <a:rPr lang="en-US" dirty="0"/>
              <a:t>: A General Technique for Designing NUMA Locks”, Dice </a:t>
            </a:r>
            <a:r>
              <a:rPr lang="en-US" i="1" dirty="0"/>
              <a:t>et al </a:t>
            </a:r>
            <a:r>
              <a:rPr lang="en-US" dirty="0" err="1"/>
              <a:t>PPoPP</a:t>
            </a:r>
            <a:r>
              <a:rPr lang="en-US" dirty="0"/>
              <a:t> 2012</a:t>
            </a:r>
          </a:p>
          <a:p>
            <a:r>
              <a:rPr lang="en-US" dirty="0" smtClean="0"/>
              <a:t>Recent research papers on in-memory databases built from concurrent data structures – search for SILO, and work from </a:t>
            </a:r>
            <a:r>
              <a:rPr lang="en-US" dirty="0" err="1" smtClean="0"/>
              <a:t>Haibo</a:t>
            </a:r>
            <a:r>
              <a:rPr lang="en-US" dirty="0" smtClean="0"/>
              <a:t> Chen and colleagues</a:t>
            </a:r>
          </a:p>
          <a:p>
            <a:r>
              <a:rPr lang="en-GB" dirty="0"/>
              <a:t>“Transactional memory, 2</a:t>
            </a:r>
            <a:r>
              <a:rPr lang="en-GB" baseline="30000" dirty="0"/>
              <a:t>nd</a:t>
            </a:r>
            <a:r>
              <a:rPr lang="en-GB" dirty="0"/>
              <a:t> edition”, Harris, </a:t>
            </a:r>
            <a:r>
              <a:rPr lang="en-GB" dirty="0" err="1"/>
              <a:t>Larus</a:t>
            </a:r>
            <a:r>
              <a:rPr lang="en-GB" dirty="0"/>
              <a:t>, </a:t>
            </a:r>
            <a:r>
              <a:rPr lang="en-GB" dirty="0" err="1"/>
              <a:t>Rajwar</a:t>
            </a:r>
            <a:r>
              <a:rPr lang="en-GB" dirty="0"/>
              <a:t> –survey of transactional memory work, with 350+ references</a:t>
            </a:r>
          </a:p>
          <a:p>
            <a:r>
              <a:rPr lang="en-GB" dirty="0"/>
              <a:t>“</a:t>
            </a:r>
            <a:r>
              <a:rPr lang="en-GB" dirty="0" err="1"/>
              <a:t>NOrec</a:t>
            </a:r>
            <a:r>
              <a:rPr lang="en-GB" dirty="0"/>
              <a:t>: streamlining STM by abolishing ownership records”, </a:t>
            </a:r>
            <a:r>
              <a:rPr lang="en-GB" dirty="0" err="1"/>
              <a:t>Dalessandro</a:t>
            </a:r>
            <a:r>
              <a:rPr lang="en-GB" dirty="0"/>
              <a:t>, Spear, Scott, </a:t>
            </a:r>
            <a:r>
              <a:rPr lang="en-GB" dirty="0" err="1"/>
              <a:t>PPoPP</a:t>
            </a:r>
            <a:r>
              <a:rPr lang="en-GB" dirty="0"/>
              <a:t> 2010</a:t>
            </a:r>
          </a:p>
          <a:p>
            <a:endParaRPr lang="en-GB" dirty="0" smtClean="0"/>
          </a:p>
        </p:txBody>
      </p:sp>
      <p:sp>
        <p:nvSpPr>
          <p:cNvPr id="5" name="Slide Number Placeholder 4"/>
          <p:cNvSpPr>
            <a:spLocks noGrp="1"/>
          </p:cNvSpPr>
          <p:nvPr>
            <p:ph type="sldNum" sz="quarter" idx="12"/>
          </p:nvPr>
        </p:nvSpPr>
        <p:spPr/>
        <p:txBody>
          <a:bodyPr/>
          <a:lstStyle/>
          <a:p>
            <a:fld id="{2DE773B2-3EED-4E82-9F71-D324A259DCE0}" type="slidenum">
              <a:rPr lang="en-GB" smtClean="0"/>
              <a:pPr/>
              <a:t>8</a:t>
            </a:fld>
            <a:endParaRPr lang="en-GB"/>
          </a:p>
        </p:txBody>
      </p:sp>
    </p:spTree>
    <p:extLst>
      <p:ext uri="{BB962C8B-B14F-4D97-AF65-F5344CB8AC3E}">
        <p14:creationId xmlns:p14="http://schemas.microsoft.com/office/powerpoint/2010/main" val="4034276529"/>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PageRank inner loop</a:t>
            </a:r>
            <a:endParaRPr lang="en-GB" dirty="0"/>
          </a:p>
        </p:txBody>
      </p:sp>
      <p:sp>
        <p:nvSpPr>
          <p:cNvPr id="7" name="Rectangle 6"/>
          <p:cNvSpPr/>
          <p:nvPr/>
        </p:nvSpPr>
        <p:spPr>
          <a:xfrm>
            <a:off x="3168613" y="3071226"/>
            <a:ext cx="668161" cy="748145"/>
          </a:xfrm>
          <a:prstGeom prst="rect">
            <a:avLst/>
          </a:prstGeom>
          <a:solidFill>
            <a:schemeClr val="accent4"/>
          </a:solidFill>
          <a:ln w="15240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9" name="Rectangle 8"/>
          <p:cNvSpPr/>
          <p:nvPr/>
        </p:nvSpPr>
        <p:spPr>
          <a:xfrm>
            <a:off x="5761078" y="3071230"/>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10" name="Rectangle 9"/>
          <p:cNvSpPr/>
          <p:nvPr/>
        </p:nvSpPr>
        <p:spPr>
          <a:xfrm>
            <a:off x="4415847" y="3856457"/>
            <a:ext cx="668161" cy="748145"/>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11" name="Rectangle 10"/>
          <p:cNvSpPr/>
          <p:nvPr/>
        </p:nvSpPr>
        <p:spPr>
          <a:xfrm>
            <a:off x="2028285" y="4105839"/>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12" name="Rectangle 11"/>
          <p:cNvSpPr/>
          <p:nvPr/>
        </p:nvSpPr>
        <p:spPr>
          <a:xfrm>
            <a:off x="3168613" y="4677309"/>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cxnSp>
        <p:nvCxnSpPr>
          <p:cNvPr id="14" name="Straight Arrow Connector 13"/>
          <p:cNvCxnSpPr/>
          <p:nvPr/>
        </p:nvCxnSpPr>
        <p:spPr>
          <a:xfrm>
            <a:off x="2028285" y="2671947"/>
            <a:ext cx="1140328" cy="617518"/>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3697158" y="2131621"/>
            <a:ext cx="96598" cy="939606"/>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3836772" y="2697157"/>
            <a:ext cx="1153692" cy="592311"/>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084008" y="2697154"/>
            <a:ext cx="677070" cy="497308"/>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flipV="1">
            <a:off x="3836774" y="3657600"/>
            <a:ext cx="576845" cy="448236"/>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2" idx="0"/>
            <a:endCxn id="7" idx="2"/>
          </p:cNvCxnSpPr>
          <p:nvPr/>
        </p:nvCxnSpPr>
        <p:spPr>
          <a:xfrm flipV="1">
            <a:off x="3502692" y="3819374"/>
            <a:ext cx="0" cy="857935"/>
          </a:xfrm>
          <a:prstGeom prst="straightConnector1">
            <a:avLst/>
          </a:prstGeom>
          <a:ln w="19050">
            <a:solidFill>
              <a:schemeClr val="accent5"/>
            </a:solidFill>
            <a:miter lim="800000"/>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2696444" y="3657600"/>
            <a:ext cx="472167" cy="448236"/>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1694204" y="2297878"/>
            <a:ext cx="668161" cy="748145"/>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6" name="Rectangle 5"/>
          <p:cNvSpPr/>
          <p:nvPr/>
        </p:nvSpPr>
        <p:spPr>
          <a:xfrm>
            <a:off x="3459677" y="1757552"/>
            <a:ext cx="668161" cy="748145"/>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8" name="Rectangle 7"/>
          <p:cNvSpPr/>
          <p:nvPr/>
        </p:nvSpPr>
        <p:spPr>
          <a:xfrm>
            <a:off x="4656385" y="2323085"/>
            <a:ext cx="668161" cy="748145"/>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Tree>
    <p:extLst>
      <p:ext uri="{BB962C8B-B14F-4D97-AF65-F5344CB8AC3E}">
        <p14:creationId xmlns:p14="http://schemas.microsoft.com/office/powerpoint/2010/main" val="16661508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PageRank inner loop</a:t>
            </a:r>
            <a:endParaRPr lang="en-GB" dirty="0"/>
          </a:p>
        </p:txBody>
      </p:sp>
      <p:sp>
        <p:nvSpPr>
          <p:cNvPr id="7" name="Rectangle 6"/>
          <p:cNvSpPr/>
          <p:nvPr/>
        </p:nvSpPr>
        <p:spPr>
          <a:xfrm>
            <a:off x="3168613" y="3071226"/>
            <a:ext cx="668161" cy="748145"/>
          </a:xfrm>
          <a:prstGeom prst="rect">
            <a:avLst/>
          </a:prstGeom>
          <a:solidFill>
            <a:schemeClr val="accent4"/>
          </a:solidFill>
          <a:ln w="15240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9" name="Rectangle 8"/>
          <p:cNvSpPr/>
          <p:nvPr/>
        </p:nvSpPr>
        <p:spPr>
          <a:xfrm>
            <a:off x="5761078" y="3071230"/>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10" name="Rectangle 9"/>
          <p:cNvSpPr/>
          <p:nvPr/>
        </p:nvSpPr>
        <p:spPr>
          <a:xfrm>
            <a:off x="4415847" y="3856457"/>
            <a:ext cx="668161" cy="748145"/>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11" name="Rectangle 10"/>
          <p:cNvSpPr/>
          <p:nvPr/>
        </p:nvSpPr>
        <p:spPr>
          <a:xfrm>
            <a:off x="2028285" y="4105839"/>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12" name="Rectangle 11"/>
          <p:cNvSpPr/>
          <p:nvPr/>
        </p:nvSpPr>
        <p:spPr>
          <a:xfrm>
            <a:off x="3168613" y="4677309"/>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cxnSp>
        <p:nvCxnSpPr>
          <p:cNvPr id="14" name="Straight Arrow Connector 13"/>
          <p:cNvCxnSpPr/>
          <p:nvPr/>
        </p:nvCxnSpPr>
        <p:spPr>
          <a:xfrm>
            <a:off x="2028285" y="2671947"/>
            <a:ext cx="1140328" cy="617518"/>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3697158" y="2131621"/>
            <a:ext cx="96598" cy="939606"/>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3836772" y="2697157"/>
            <a:ext cx="1153692" cy="592311"/>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084008" y="2697154"/>
            <a:ext cx="677070" cy="497308"/>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flipV="1">
            <a:off x="3836774" y="3657600"/>
            <a:ext cx="576845" cy="448236"/>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2696444" y="3657600"/>
            <a:ext cx="472167" cy="448236"/>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1694204" y="2297878"/>
            <a:ext cx="668161" cy="748145"/>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6" name="Rectangle 5"/>
          <p:cNvSpPr/>
          <p:nvPr/>
        </p:nvSpPr>
        <p:spPr>
          <a:xfrm>
            <a:off x="3459677" y="1757552"/>
            <a:ext cx="668161" cy="748145"/>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8" name="Rectangle 7"/>
          <p:cNvSpPr/>
          <p:nvPr/>
        </p:nvSpPr>
        <p:spPr>
          <a:xfrm>
            <a:off x="4656385" y="2323085"/>
            <a:ext cx="668161" cy="748145"/>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3" name="TextBox 2"/>
          <p:cNvSpPr txBox="1"/>
          <p:nvPr/>
        </p:nvSpPr>
        <p:spPr>
          <a:xfrm>
            <a:off x="2598448" y="2697154"/>
            <a:ext cx="685979" cy="914400"/>
          </a:xfrm>
          <a:prstGeom prst="rect">
            <a:avLst/>
          </a:prstGeom>
          <a:noFill/>
        </p:spPr>
        <p:txBody>
          <a:bodyPr wrap="none" lIns="0" tIns="0" rIns="0" bIns="0" rtlCol="0">
            <a:noAutofit/>
          </a:bodyPr>
          <a:lstStyle/>
          <a:p>
            <a:pPr>
              <a:lnSpc>
                <a:spcPct val="90000"/>
              </a:lnSpc>
            </a:pPr>
            <a:r>
              <a:rPr lang="en-US" dirty="0" smtClean="0">
                <a:solidFill>
                  <a:srgbClr val="5F5F5F"/>
                </a:solidFill>
              </a:rPr>
              <a:t>10</a:t>
            </a:r>
            <a:endParaRPr lang="en-GB" dirty="0" smtClean="0">
              <a:solidFill>
                <a:srgbClr val="5F5F5F"/>
              </a:solidFill>
            </a:endParaRPr>
          </a:p>
        </p:txBody>
      </p:sp>
      <p:sp>
        <p:nvSpPr>
          <p:cNvPr id="19" name="TextBox 18"/>
          <p:cNvSpPr txBox="1"/>
          <p:nvPr/>
        </p:nvSpPr>
        <p:spPr>
          <a:xfrm>
            <a:off x="3432951" y="2577673"/>
            <a:ext cx="685979" cy="914400"/>
          </a:xfrm>
          <a:prstGeom prst="rect">
            <a:avLst/>
          </a:prstGeom>
          <a:noFill/>
        </p:spPr>
        <p:txBody>
          <a:bodyPr wrap="none" lIns="0" tIns="0" rIns="0" bIns="0" rtlCol="0">
            <a:noAutofit/>
          </a:bodyPr>
          <a:lstStyle/>
          <a:p>
            <a:pPr>
              <a:lnSpc>
                <a:spcPct val="90000"/>
              </a:lnSpc>
            </a:pPr>
            <a:r>
              <a:rPr lang="en-US" dirty="0" smtClean="0">
                <a:solidFill>
                  <a:srgbClr val="5F5F5F"/>
                </a:solidFill>
              </a:rPr>
              <a:t>10</a:t>
            </a:r>
            <a:endParaRPr lang="en-GB" dirty="0" smtClean="0">
              <a:solidFill>
                <a:srgbClr val="5F5F5F"/>
              </a:solidFill>
            </a:endParaRPr>
          </a:p>
        </p:txBody>
      </p:sp>
      <p:sp>
        <p:nvSpPr>
          <p:cNvPr id="21" name="TextBox 20"/>
          <p:cNvSpPr txBox="1"/>
          <p:nvPr/>
        </p:nvSpPr>
        <p:spPr>
          <a:xfrm>
            <a:off x="4304486" y="3034873"/>
            <a:ext cx="685979" cy="914400"/>
          </a:xfrm>
          <a:prstGeom prst="rect">
            <a:avLst/>
          </a:prstGeom>
          <a:noFill/>
        </p:spPr>
        <p:txBody>
          <a:bodyPr wrap="none" lIns="0" tIns="0" rIns="0" bIns="0" rtlCol="0">
            <a:noAutofit/>
          </a:bodyPr>
          <a:lstStyle/>
          <a:p>
            <a:pPr>
              <a:lnSpc>
                <a:spcPct val="90000"/>
              </a:lnSpc>
            </a:pPr>
            <a:r>
              <a:rPr lang="en-US" dirty="0" smtClean="0">
                <a:solidFill>
                  <a:srgbClr val="5F5F5F"/>
                </a:solidFill>
              </a:rPr>
              <a:t>5</a:t>
            </a:r>
            <a:endParaRPr lang="en-GB" dirty="0" smtClean="0">
              <a:solidFill>
                <a:srgbClr val="5F5F5F"/>
              </a:solidFill>
            </a:endParaRPr>
          </a:p>
        </p:txBody>
      </p:sp>
      <p:sp>
        <p:nvSpPr>
          <p:cNvPr id="23" name="TextBox 22"/>
          <p:cNvSpPr txBox="1"/>
          <p:nvPr/>
        </p:nvSpPr>
        <p:spPr>
          <a:xfrm>
            <a:off x="3988221" y="3997501"/>
            <a:ext cx="685979" cy="914400"/>
          </a:xfrm>
          <a:prstGeom prst="rect">
            <a:avLst/>
          </a:prstGeom>
          <a:noFill/>
        </p:spPr>
        <p:txBody>
          <a:bodyPr wrap="none" lIns="0" tIns="0" rIns="0" bIns="0" rtlCol="0">
            <a:noAutofit/>
          </a:bodyPr>
          <a:lstStyle/>
          <a:p>
            <a:pPr>
              <a:lnSpc>
                <a:spcPct val="90000"/>
              </a:lnSpc>
            </a:pPr>
            <a:r>
              <a:rPr lang="en-US" dirty="0" smtClean="0">
                <a:solidFill>
                  <a:srgbClr val="5F5F5F"/>
                </a:solidFill>
              </a:rPr>
              <a:t>10</a:t>
            </a:r>
            <a:endParaRPr lang="en-GB" dirty="0" smtClean="0">
              <a:solidFill>
                <a:srgbClr val="5F5F5F"/>
              </a:solidFill>
            </a:endParaRPr>
          </a:p>
        </p:txBody>
      </p:sp>
      <p:cxnSp>
        <p:nvCxnSpPr>
          <p:cNvPr id="25" name="Straight Arrow Connector 24"/>
          <p:cNvCxnSpPr/>
          <p:nvPr/>
        </p:nvCxnSpPr>
        <p:spPr>
          <a:xfrm flipV="1">
            <a:off x="3502692" y="3819374"/>
            <a:ext cx="0" cy="857935"/>
          </a:xfrm>
          <a:prstGeom prst="straightConnector1">
            <a:avLst/>
          </a:prstGeom>
          <a:ln w="19050">
            <a:solidFill>
              <a:schemeClr val="accent5"/>
            </a:solidFill>
            <a:miter lim="800000"/>
            <a:headEnd type="arrow"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76502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PageRank inner loop</a:t>
            </a:r>
            <a:endParaRPr lang="en-GB" dirty="0"/>
          </a:p>
        </p:txBody>
      </p:sp>
      <p:sp>
        <p:nvSpPr>
          <p:cNvPr id="7" name="Rectangle 6"/>
          <p:cNvSpPr/>
          <p:nvPr/>
        </p:nvSpPr>
        <p:spPr>
          <a:xfrm>
            <a:off x="3168613" y="3071226"/>
            <a:ext cx="668161" cy="748145"/>
          </a:xfrm>
          <a:prstGeom prst="rect">
            <a:avLst/>
          </a:prstGeom>
          <a:solidFill>
            <a:schemeClr val="accent4"/>
          </a:solidFill>
          <a:ln w="15240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9" name="Rectangle 8"/>
          <p:cNvSpPr/>
          <p:nvPr/>
        </p:nvSpPr>
        <p:spPr>
          <a:xfrm>
            <a:off x="5761078" y="3071230"/>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10" name="Rectangle 9"/>
          <p:cNvSpPr/>
          <p:nvPr/>
        </p:nvSpPr>
        <p:spPr>
          <a:xfrm>
            <a:off x="4415847" y="3856457"/>
            <a:ext cx="668161" cy="748145"/>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11" name="Rectangle 10"/>
          <p:cNvSpPr/>
          <p:nvPr/>
        </p:nvSpPr>
        <p:spPr>
          <a:xfrm>
            <a:off x="2028285" y="4105839"/>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12" name="Rectangle 11"/>
          <p:cNvSpPr/>
          <p:nvPr/>
        </p:nvSpPr>
        <p:spPr>
          <a:xfrm>
            <a:off x="3168613" y="4677309"/>
            <a:ext cx="668161" cy="748145"/>
          </a:xfrm>
          <a:prstGeom prst="rect">
            <a:avLst/>
          </a:prstGeom>
          <a:solidFill>
            <a:srgbClr val="41555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cxnSp>
        <p:nvCxnSpPr>
          <p:cNvPr id="14" name="Straight Arrow Connector 13"/>
          <p:cNvCxnSpPr/>
          <p:nvPr/>
        </p:nvCxnSpPr>
        <p:spPr>
          <a:xfrm>
            <a:off x="2028285" y="2671947"/>
            <a:ext cx="1140328" cy="617518"/>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3697158" y="2131621"/>
            <a:ext cx="96598" cy="939606"/>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3836772" y="2697157"/>
            <a:ext cx="1153692" cy="592311"/>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084008" y="2697154"/>
            <a:ext cx="677070" cy="497308"/>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flipV="1">
            <a:off x="3836774" y="3657600"/>
            <a:ext cx="576845" cy="448236"/>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2696444" y="3657600"/>
            <a:ext cx="472167" cy="448236"/>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1694204" y="2297878"/>
            <a:ext cx="668161" cy="748145"/>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6" name="Rectangle 5"/>
          <p:cNvSpPr/>
          <p:nvPr/>
        </p:nvSpPr>
        <p:spPr>
          <a:xfrm>
            <a:off x="3459677" y="1757552"/>
            <a:ext cx="668161" cy="748145"/>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sp>
        <p:nvSpPr>
          <p:cNvPr id="8" name="Rectangle 7"/>
          <p:cNvSpPr/>
          <p:nvPr/>
        </p:nvSpPr>
        <p:spPr>
          <a:xfrm>
            <a:off x="4656385" y="2323085"/>
            <a:ext cx="668161" cy="748145"/>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10</a:t>
            </a:r>
            <a:endParaRPr lang="en-GB" dirty="0">
              <a:solidFill>
                <a:srgbClr val="FFFFFF"/>
              </a:solidFill>
            </a:endParaRPr>
          </a:p>
        </p:txBody>
      </p:sp>
      <p:cxnSp>
        <p:nvCxnSpPr>
          <p:cNvPr id="19" name="Straight Arrow Connector 18"/>
          <p:cNvCxnSpPr/>
          <p:nvPr/>
        </p:nvCxnSpPr>
        <p:spPr>
          <a:xfrm flipV="1">
            <a:off x="3502692" y="3819374"/>
            <a:ext cx="0" cy="857935"/>
          </a:xfrm>
          <a:prstGeom prst="straightConnector1">
            <a:avLst/>
          </a:prstGeom>
          <a:ln w="19050">
            <a:solidFill>
              <a:schemeClr val="accent5"/>
            </a:solidFill>
            <a:miter lim="800000"/>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3608535" y="3968156"/>
            <a:ext cx="292970" cy="280182"/>
          </a:xfrm>
          <a:prstGeom prst="rect">
            <a:avLst/>
          </a:prstGeom>
          <a:noFill/>
        </p:spPr>
        <p:txBody>
          <a:bodyPr wrap="none" lIns="0" tIns="0" rIns="0" bIns="0" rtlCol="0">
            <a:noAutofit/>
          </a:bodyPr>
          <a:lstStyle/>
          <a:p>
            <a:pPr>
              <a:lnSpc>
                <a:spcPct val="90000"/>
              </a:lnSpc>
            </a:pPr>
            <a:r>
              <a:rPr lang="en-US" b="1" dirty="0" smtClean="0">
                <a:solidFill>
                  <a:srgbClr val="5F5F5F"/>
                </a:solidFill>
              </a:rPr>
              <a:t>35</a:t>
            </a:r>
            <a:endParaRPr lang="en-GB" b="1" dirty="0" smtClean="0">
              <a:solidFill>
                <a:srgbClr val="5F5F5F"/>
              </a:solidFill>
            </a:endParaRPr>
          </a:p>
        </p:txBody>
      </p:sp>
    </p:spTree>
    <p:extLst>
      <p:ext uri="{BB962C8B-B14F-4D97-AF65-F5344CB8AC3E}">
        <p14:creationId xmlns:p14="http://schemas.microsoft.com/office/powerpoint/2010/main" val="6802002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Batch size / load imbalance trade-off</a:t>
            </a:r>
            <a:endParaRPr lang="en-GB" dirty="0"/>
          </a:p>
        </p:txBody>
      </p:sp>
      <p:sp>
        <p:nvSpPr>
          <p:cNvPr id="3" name="Left-Right Arrow 2"/>
          <p:cNvSpPr/>
          <p:nvPr/>
        </p:nvSpPr>
        <p:spPr>
          <a:xfrm>
            <a:off x="1461789" y="2982703"/>
            <a:ext cx="5642991" cy="870858"/>
          </a:xfrm>
          <a:prstGeom prst="leftRightArrow">
            <a:avLst/>
          </a:prstGeom>
          <a:solidFill>
            <a:schemeClr val="accent6">
              <a:lumMod val="40000"/>
              <a:lumOff val="60000"/>
            </a:schemeClr>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0" name="Rectangle 9"/>
          <p:cNvSpPr/>
          <p:nvPr/>
        </p:nvSpPr>
        <p:spPr>
          <a:xfrm>
            <a:off x="1089530" y="4071666"/>
            <a:ext cx="3523144" cy="1477328"/>
          </a:xfrm>
          <a:prstGeom prst="rect">
            <a:avLst/>
          </a:prstGeom>
        </p:spPr>
        <p:txBody>
          <a:bodyPr wrap="none">
            <a:spAutoFit/>
          </a:bodyPr>
          <a:lstStyle/>
          <a:p>
            <a:r>
              <a:rPr lang="en-US" altLang="en-US" dirty="0" smtClean="0">
                <a:solidFill>
                  <a:srgbClr val="5F5F5F"/>
                </a:solidFill>
              </a:rPr>
              <a:t>Divide into large batches of vertices</a:t>
            </a:r>
            <a:br>
              <a:rPr lang="en-US" altLang="en-US" dirty="0" smtClean="0">
                <a:solidFill>
                  <a:srgbClr val="5F5F5F"/>
                </a:solidFill>
              </a:rPr>
            </a:br>
            <a:r>
              <a:rPr lang="en-US" altLang="en-US" dirty="0" smtClean="0">
                <a:solidFill>
                  <a:srgbClr val="5F5F5F"/>
                </a:solidFill>
              </a:rPr>
              <a:t/>
            </a:r>
            <a:br>
              <a:rPr lang="en-US" altLang="en-US" dirty="0" smtClean="0">
                <a:solidFill>
                  <a:srgbClr val="5F5F5F"/>
                </a:solidFill>
              </a:rPr>
            </a:br>
            <a:r>
              <a:rPr lang="en-US" altLang="en-US" dirty="0" smtClean="0">
                <a:solidFill>
                  <a:srgbClr val="5F5F5F"/>
                </a:solidFill>
              </a:rPr>
              <a:t>Reduce overheads</a:t>
            </a:r>
          </a:p>
          <a:p>
            <a:r>
              <a:rPr lang="en-US" dirty="0" smtClean="0">
                <a:solidFill>
                  <a:srgbClr val="5F5F5F"/>
                </a:solidFill>
              </a:rPr>
              <a:t>Risk load imbalance </a:t>
            </a:r>
          </a:p>
          <a:p>
            <a:endParaRPr lang="en-GB" dirty="0">
              <a:solidFill>
                <a:srgbClr val="5F5F5F"/>
              </a:solidFill>
            </a:endParaRPr>
          </a:p>
        </p:txBody>
      </p:sp>
      <p:sp>
        <p:nvSpPr>
          <p:cNvPr id="11" name="Rectangle 10"/>
          <p:cNvSpPr/>
          <p:nvPr/>
        </p:nvSpPr>
        <p:spPr>
          <a:xfrm>
            <a:off x="5641284" y="4071666"/>
            <a:ext cx="3652218" cy="1477328"/>
          </a:xfrm>
          <a:prstGeom prst="rect">
            <a:avLst/>
          </a:prstGeom>
        </p:spPr>
        <p:txBody>
          <a:bodyPr wrap="none">
            <a:spAutoFit/>
          </a:bodyPr>
          <a:lstStyle/>
          <a:p>
            <a:r>
              <a:rPr lang="en-US" altLang="en-US" dirty="0" smtClean="0">
                <a:solidFill>
                  <a:srgbClr val="5F5F5F"/>
                </a:solidFill>
              </a:rPr>
              <a:t>Divide into small batches of vertices</a:t>
            </a:r>
            <a:br>
              <a:rPr lang="en-US" altLang="en-US" dirty="0" smtClean="0">
                <a:solidFill>
                  <a:srgbClr val="5F5F5F"/>
                </a:solidFill>
              </a:rPr>
            </a:br>
            <a:r>
              <a:rPr lang="en-US" altLang="en-US" dirty="0" smtClean="0">
                <a:solidFill>
                  <a:srgbClr val="5F5F5F"/>
                </a:solidFill>
              </a:rPr>
              <a:t/>
            </a:r>
            <a:br>
              <a:rPr lang="en-US" altLang="en-US" dirty="0" smtClean="0">
                <a:solidFill>
                  <a:srgbClr val="5F5F5F"/>
                </a:solidFill>
              </a:rPr>
            </a:br>
            <a:r>
              <a:rPr lang="en-US" altLang="en-US" dirty="0" smtClean="0">
                <a:solidFill>
                  <a:srgbClr val="5F5F5F"/>
                </a:solidFill>
              </a:rPr>
              <a:t>Increase overheads distributing work</a:t>
            </a:r>
          </a:p>
          <a:p>
            <a:r>
              <a:rPr lang="en-US" dirty="0" smtClean="0">
                <a:solidFill>
                  <a:srgbClr val="5F5F5F"/>
                </a:solidFill>
              </a:rPr>
              <a:t>Achieve better load balance</a:t>
            </a:r>
          </a:p>
          <a:p>
            <a:endParaRPr lang="en-GB" dirty="0">
              <a:solidFill>
                <a:srgbClr val="5F5F5F"/>
              </a:solidFill>
            </a:endParaRPr>
          </a:p>
        </p:txBody>
      </p:sp>
    </p:spTree>
    <p:extLst>
      <p:ext uri="{BB962C8B-B14F-4D97-AF65-F5344CB8AC3E}">
        <p14:creationId xmlns:p14="http://schemas.microsoft.com/office/powerpoint/2010/main" val="20669013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Batch size / load imbalance trade-off</a:t>
            </a:r>
            <a:endParaRPr lang="en-GB" dirty="0"/>
          </a:p>
        </p:txBody>
      </p:sp>
      <p:cxnSp>
        <p:nvCxnSpPr>
          <p:cNvPr id="11" name="Straight Arrow Connector 10"/>
          <p:cNvCxnSpPr/>
          <p:nvPr/>
        </p:nvCxnSpPr>
        <p:spPr>
          <a:xfrm flipV="1">
            <a:off x="1086133" y="1915894"/>
            <a:ext cx="0" cy="2699656"/>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307397" y="4615550"/>
            <a:ext cx="1420956" cy="457200"/>
          </a:xfrm>
          <a:prstGeom prst="rect">
            <a:avLst/>
          </a:prstGeom>
          <a:noFill/>
        </p:spPr>
        <p:txBody>
          <a:bodyPr wrap="none" lIns="0" tIns="0" rIns="0" bIns="0" rtlCol="0">
            <a:noAutofit/>
          </a:bodyPr>
          <a:lstStyle/>
          <a:p>
            <a:pPr>
              <a:lnSpc>
                <a:spcPct val="90000"/>
              </a:lnSpc>
            </a:pPr>
            <a:r>
              <a:rPr lang="en-GB" dirty="0" smtClean="0">
                <a:solidFill>
                  <a:srgbClr val="5F5F5F"/>
                </a:solidFill>
              </a:rPr>
              <a:t>Iteration number</a:t>
            </a:r>
          </a:p>
        </p:txBody>
      </p:sp>
      <p:sp>
        <p:nvSpPr>
          <p:cNvPr id="16" name="TextBox 15"/>
          <p:cNvSpPr txBox="1"/>
          <p:nvPr/>
        </p:nvSpPr>
        <p:spPr>
          <a:xfrm rot="16200000">
            <a:off x="428856" y="3824958"/>
            <a:ext cx="914400" cy="220494"/>
          </a:xfrm>
          <a:prstGeom prst="rect">
            <a:avLst/>
          </a:prstGeom>
          <a:noFill/>
        </p:spPr>
        <p:txBody>
          <a:bodyPr wrap="none" lIns="0" tIns="0" rIns="0" bIns="0" rtlCol="0">
            <a:noAutofit/>
          </a:bodyPr>
          <a:lstStyle/>
          <a:p>
            <a:pPr>
              <a:lnSpc>
                <a:spcPct val="90000"/>
              </a:lnSpc>
            </a:pPr>
            <a:r>
              <a:rPr lang="en-GB" dirty="0" smtClean="0">
                <a:solidFill>
                  <a:srgbClr val="5F5F5F"/>
                </a:solidFill>
              </a:rPr>
              <a:t>Iteration execution time</a:t>
            </a:r>
          </a:p>
        </p:txBody>
      </p:sp>
      <p:grpSp>
        <p:nvGrpSpPr>
          <p:cNvPr id="20" name="Group 19"/>
          <p:cNvGrpSpPr/>
          <p:nvPr/>
        </p:nvGrpSpPr>
        <p:grpSpPr>
          <a:xfrm rot="16200000" flipV="1">
            <a:off x="6855469" y="3379362"/>
            <a:ext cx="1289626" cy="235689"/>
            <a:chOff x="4666909" y="2427514"/>
            <a:chExt cx="2693194" cy="314170"/>
          </a:xfrm>
        </p:grpSpPr>
        <p:cxnSp>
          <p:nvCxnSpPr>
            <p:cNvPr id="21" name="Straight Arrow Connector 20"/>
            <p:cNvCxnSpPr/>
            <p:nvPr/>
          </p:nvCxnSpPr>
          <p:spPr>
            <a:xfrm>
              <a:off x="4666909" y="2427514"/>
              <a:ext cx="1" cy="3141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4666911" y="2427514"/>
              <a:ext cx="2693192" cy="0"/>
            </a:xfrm>
            <a:prstGeom prst="straightConnector1">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23" name="TextBox 8"/>
          <p:cNvSpPr txBox="1">
            <a:spLocks noChangeArrowheads="1"/>
          </p:cNvSpPr>
          <p:nvPr/>
        </p:nvSpPr>
        <p:spPr bwMode="auto">
          <a:xfrm>
            <a:off x="7273017" y="1885224"/>
            <a:ext cx="130662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dirty="0" smtClean="0">
                <a:solidFill>
                  <a:srgbClr val="5F5F5F"/>
                </a:solidFill>
              </a:rPr>
              <a:t>Variable amount of work per iteration</a:t>
            </a:r>
            <a:endParaRPr lang="en-GB" altLang="en-US" sz="1800" dirty="0">
              <a:solidFill>
                <a:srgbClr val="5F5F5F"/>
              </a:solidFill>
            </a:endParaRPr>
          </a:p>
        </p:txBody>
      </p:sp>
      <p:graphicFrame>
        <p:nvGraphicFramePr>
          <p:cNvPr id="13" name="Chart 12"/>
          <p:cNvGraphicFramePr>
            <a:graphicFrameLocks/>
          </p:cNvGraphicFramePr>
          <p:nvPr>
            <p:extLst>
              <p:ext uri="{D42A27DB-BD31-4B8C-83A1-F6EECF244321}">
                <p14:modId xmlns:p14="http://schemas.microsoft.com/office/powerpoint/2010/main" val="2170028590"/>
              </p:ext>
            </p:extLst>
          </p:nvPr>
        </p:nvGraphicFramePr>
        <p:xfrm>
          <a:off x="996304" y="963769"/>
          <a:ext cx="6386134" cy="3689568"/>
        </p:xfrm>
        <a:graphic>
          <a:graphicData uri="http://schemas.openxmlformats.org/drawingml/2006/chart">
            <c:chart xmlns:c="http://schemas.openxmlformats.org/drawingml/2006/chart" xmlns:r="http://schemas.openxmlformats.org/officeDocument/2006/relationships" r:id="rId2"/>
          </a:graphicData>
        </a:graphic>
      </p:graphicFrame>
      <p:cxnSp>
        <p:nvCxnSpPr>
          <p:cNvPr id="17" name="Straight Arrow Connector 16"/>
          <p:cNvCxnSpPr/>
          <p:nvPr/>
        </p:nvCxnSpPr>
        <p:spPr>
          <a:xfrm>
            <a:off x="1004469" y="4484922"/>
            <a:ext cx="6557629" cy="0"/>
          </a:xfrm>
          <a:prstGeom prst="straightConnector1">
            <a:avLst/>
          </a:prstGeom>
          <a:ln w="19050">
            <a:solidFill>
              <a:schemeClr val="accent5"/>
            </a:solidFill>
            <a:miter lim="800000"/>
            <a:tailEnd type="arrow"/>
          </a:ln>
        </p:spPr>
        <p:style>
          <a:lnRef idx="1">
            <a:schemeClr val="accent1"/>
          </a:lnRef>
          <a:fillRef idx="0">
            <a:schemeClr val="accent1"/>
          </a:fillRef>
          <a:effectRef idx="0">
            <a:schemeClr val="accent1"/>
          </a:effectRef>
          <a:fontRef idx="minor">
            <a:schemeClr val="tx1"/>
          </a:fontRef>
        </p:style>
      </p:cxnSp>
      <p:sp>
        <p:nvSpPr>
          <p:cNvPr id="24" name="TextBox 8"/>
          <p:cNvSpPr txBox="1">
            <a:spLocks noChangeArrowheads="1"/>
          </p:cNvSpPr>
          <p:nvPr/>
        </p:nvSpPr>
        <p:spPr bwMode="auto">
          <a:xfrm>
            <a:off x="1086133" y="5310819"/>
            <a:ext cx="319715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dirty="0" smtClean="0">
                <a:solidFill>
                  <a:srgbClr val="5F5F5F"/>
                </a:solidFill>
              </a:rPr>
              <a:t>(Actual data – #out-edges of the top 1000 nodes in the SNAP Twitter dataset)</a:t>
            </a:r>
            <a:endParaRPr lang="en-GB" altLang="en-US" sz="1800" dirty="0">
              <a:solidFill>
                <a:srgbClr val="5F5F5F"/>
              </a:solidFill>
            </a:endParaRPr>
          </a:p>
        </p:txBody>
      </p:sp>
    </p:spTree>
    <p:extLst>
      <p:ext uri="{BB962C8B-B14F-4D97-AF65-F5344CB8AC3E}">
        <p14:creationId xmlns:p14="http://schemas.microsoft.com/office/powerpoint/2010/main" val="8251158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performance</a:t>
            </a:r>
            <a:endParaRPr lang="en-GB" dirty="0"/>
          </a:p>
        </p:txBody>
      </p:sp>
      <p:sp>
        <p:nvSpPr>
          <p:cNvPr id="4" name="Text Placeholder 3"/>
          <p:cNvSpPr>
            <a:spLocks noGrp="1"/>
          </p:cNvSpPr>
          <p:nvPr>
            <p:ph type="body" sz="quarter" idx="13"/>
          </p:nvPr>
        </p:nvSpPr>
        <p:spPr/>
        <p:txBody>
          <a:bodyPr/>
          <a:lstStyle/>
          <a:p>
            <a:r>
              <a:rPr lang="en-US" dirty="0" smtClean="0"/>
              <a:t>Complete PageRank execution, SNAP LiveJournal data set</a:t>
            </a:r>
            <a:endParaRPr lang="en-GB" dirty="0"/>
          </a:p>
        </p:txBody>
      </p:sp>
      <p:sp>
        <p:nvSpPr>
          <p:cNvPr id="7" name="TextBox 6"/>
          <p:cNvSpPr txBox="1"/>
          <p:nvPr/>
        </p:nvSpPr>
        <p:spPr>
          <a:xfrm>
            <a:off x="6269670" y="5301581"/>
            <a:ext cx="2593857" cy="1029632"/>
          </a:xfrm>
          <a:prstGeom prst="rect">
            <a:avLst/>
          </a:prstGeom>
          <a:noFill/>
        </p:spPr>
        <p:txBody>
          <a:bodyPr wrap="none" lIns="0" tIns="0" rIns="0" bIns="0" rtlCol="0">
            <a:noAutofit/>
          </a:bodyPr>
          <a:lstStyle/>
          <a:p>
            <a:pPr algn="r">
              <a:lnSpc>
                <a:spcPct val="90000"/>
              </a:lnSpc>
            </a:pPr>
            <a:r>
              <a:rPr lang="en-US" sz="2400" dirty="0" smtClean="0">
                <a:solidFill>
                  <a:srgbClr val="5F5F5F"/>
                </a:solidFill>
              </a:rPr>
              <a:t>8-socket SPARC T5</a:t>
            </a:r>
          </a:p>
          <a:p>
            <a:pPr algn="r">
              <a:lnSpc>
                <a:spcPct val="90000"/>
              </a:lnSpc>
            </a:pPr>
            <a:r>
              <a:rPr lang="en-US" sz="2400" dirty="0" smtClean="0">
                <a:solidFill>
                  <a:srgbClr val="5F5F5F"/>
                </a:solidFill>
              </a:rPr>
              <a:t>16 cores per socket</a:t>
            </a:r>
          </a:p>
          <a:p>
            <a:pPr algn="r">
              <a:lnSpc>
                <a:spcPct val="90000"/>
              </a:lnSpc>
            </a:pPr>
            <a:r>
              <a:rPr lang="en-US" sz="2400" dirty="0" smtClean="0">
                <a:solidFill>
                  <a:srgbClr val="5F5F5F"/>
                </a:solidFill>
              </a:rPr>
              <a:t>8 h/w threads per core</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293" y="1793205"/>
            <a:ext cx="5131337" cy="4466758"/>
          </a:xfrm>
          <a:prstGeom prst="rect">
            <a:avLst/>
          </a:prstGeom>
        </p:spPr>
      </p:pic>
    </p:spTree>
    <p:extLst>
      <p:ext uri="{BB962C8B-B14F-4D97-AF65-F5344CB8AC3E}">
        <p14:creationId xmlns:p14="http://schemas.microsoft.com/office/powerpoint/2010/main" val="9064967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Batch size / load imbalance trade-off</a:t>
            </a:r>
            <a:endParaRPr lang="en-GB" dirty="0"/>
          </a:p>
        </p:txBody>
      </p:sp>
      <p:sp>
        <p:nvSpPr>
          <p:cNvPr id="3" name="Left-Right Arrow 2"/>
          <p:cNvSpPr/>
          <p:nvPr/>
        </p:nvSpPr>
        <p:spPr>
          <a:xfrm>
            <a:off x="1461789" y="2982703"/>
            <a:ext cx="5642991" cy="870858"/>
          </a:xfrm>
          <a:prstGeom prst="leftRightArrow">
            <a:avLst/>
          </a:prstGeom>
          <a:solidFill>
            <a:schemeClr val="accent6">
              <a:lumMod val="40000"/>
              <a:lumOff val="60000"/>
            </a:schemeClr>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cxnSp>
        <p:nvCxnSpPr>
          <p:cNvPr id="7" name="Straight Connector 6"/>
          <p:cNvCxnSpPr/>
          <p:nvPr/>
        </p:nvCxnSpPr>
        <p:spPr>
          <a:xfrm>
            <a:off x="4377197" y="2460180"/>
            <a:ext cx="0" cy="1611486"/>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12" name="TextBox 8"/>
          <p:cNvSpPr txBox="1">
            <a:spLocks noChangeArrowheads="1"/>
          </p:cNvSpPr>
          <p:nvPr/>
        </p:nvSpPr>
        <p:spPr bwMode="auto">
          <a:xfrm>
            <a:off x="1461789" y="1784370"/>
            <a:ext cx="282149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800" dirty="0" smtClean="0">
                <a:solidFill>
                  <a:srgbClr val="5F5F5F"/>
                </a:solidFill>
              </a:rPr>
              <a:t>Typically, choose manually – but getting this right depends on (1) algorithm, (2) machine, (3) data</a:t>
            </a:r>
            <a:endParaRPr lang="en-GB" altLang="en-US" sz="1800" dirty="0">
              <a:solidFill>
                <a:srgbClr val="5F5F5F"/>
              </a:solidFill>
            </a:endParaRPr>
          </a:p>
        </p:txBody>
      </p:sp>
      <p:sp>
        <p:nvSpPr>
          <p:cNvPr id="16" name="TextBox 8"/>
          <p:cNvSpPr txBox="1">
            <a:spLocks noChangeArrowheads="1"/>
          </p:cNvSpPr>
          <p:nvPr/>
        </p:nvSpPr>
        <p:spPr bwMode="auto">
          <a:xfrm>
            <a:off x="6466970" y="1784370"/>
            <a:ext cx="210368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dirty="0" smtClean="0">
                <a:solidFill>
                  <a:srgbClr val="5F5F5F"/>
                </a:solidFill>
              </a:rPr>
              <a:t>Our approach: efficient fine-grained distribution</a:t>
            </a:r>
            <a:endParaRPr lang="en-GB" altLang="en-US" sz="1800" dirty="0">
              <a:solidFill>
                <a:srgbClr val="5F5F5F"/>
              </a:solidFill>
            </a:endParaRPr>
          </a:p>
        </p:txBody>
      </p:sp>
      <p:sp>
        <p:nvSpPr>
          <p:cNvPr id="13" name="Rectangle 12"/>
          <p:cNvSpPr/>
          <p:nvPr/>
        </p:nvSpPr>
        <p:spPr>
          <a:xfrm>
            <a:off x="1089530" y="4071666"/>
            <a:ext cx="3523144" cy="1477328"/>
          </a:xfrm>
          <a:prstGeom prst="rect">
            <a:avLst/>
          </a:prstGeom>
        </p:spPr>
        <p:txBody>
          <a:bodyPr wrap="none">
            <a:spAutoFit/>
          </a:bodyPr>
          <a:lstStyle/>
          <a:p>
            <a:r>
              <a:rPr lang="en-US" altLang="en-US" dirty="0" smtClean="0">
                <a:solidFill>
                  <a:srgbClr val="5F5F5F"/>
                </a:solidFill>
              </a:rPr>
              <a:t>Divide into large batches of vertices</a:t>
            </a:r>
            <a:br>
              <a:rPr lang="en-US" altLang="en-US" dirty="0" smtClean="0">
                <a:solidFill>
                  <a:srgbClr val="5F5F5F"/>
                </a:solidFill>
              </a:rPr>
            </a:br>
            <a:r>
              <a:rPr lang="en-US" altLang="en-US" dirty="0" smtClean="0">
                <a:solidFill>
                  <a:srgbClr val="5F5F5F"/>
                </a:solidFill>
              </a:rPr>
              <a:t/>
            </a:r>
            <a:br>
              <a:rPr lang="en-US" altLang="en-US" dirty="0" smtClean="0">
                <a:solidFill>
                  <a:srgbClr val="5F5F5F"/>
                </a:solidFill>
              </a:rPr>
            </a:br>
            <a:r>
              <a:rPr lang="en-US" altLang="en-US" dirty="0" smtClean="0">
                <a:solidFill>
                  <a:srgbClr val="5F5F5F"/>
                </a:solidFill>
              </a:rPr>
              <a:t>Reduce overheads</a:t>
            </a:r>
          </a:p>
          <a:p>
            <a:r>
              <a:rPr lang="en-US" dirty="0" smtClean="0">
                <a:solidFill>
                  <a:srgbClr val="5F5F5F"/>
                </a:solidFill>
              </a:rPr>
              <a:t>Risk load imbalance </a:t>
            </a:r>
          </a:p>
          <a:p>
            <a:endParaRPr lang="en-GB" dirty="0">
              <a:solidFill>
                <a:srgbClr val="5F5F5F"/>
              </a:solidFill>
            </a:endParaRPr>
          </a:p>
        </p:txBody>
      </p:sp>
      <p:sp>
        <p:nvSpPr>
          <p:cNvPr id="14" name="Rectangle 13"/>
          <p:cNvSpPr/>
          <p:nvPr/>
        </p:nvSpPr>
        <p:spPr>
          <a:xfrm>
            <a:off x="5181571" y="4071666"/>
            <a:ext cx="3652218" cy="1477328"/>
          </a:xfrm>
          <a:prstGeom prst="rect">
            <a:avLst/>
          </a:prstGeom>
        </p:spPr>
        <p:txBody>
          <a:bodyPr wrap="none">
            <a:spAutoFit/>
          </a:bodyPr>
          <a:lstStyle/>
          <a:p>
            <a:r>
              <a:rPr lang="en-US" altLang="en-US" dirty="0" smtClean="0">
                <a:solidFill>
                  <a:srgbClr val="5F5F5F"/>
                </a:solidFill>
              </a:rPr>
              <a:t>Divide into small batches of vertices</a:t>
            </a:r>
            <a:br>
              <a:rPr lang="en-US" altLang="en-US" dirty="0" smtClean="0">
                <a:solidFill>
                  <a:srgbClr val="5F5F5F"/>
                </a:solidFill>
              </a:rPr>
            </a:br>
            <a:r>
              <a:rPr lang="en-US" altLang="en-US" dirty="0" smtClean="0">
                <a:solidFill>
                  <a:srgbClr val="5F5F5F"/>
                </a:solidFill>
              </a:rPr>
              <a:t/>
            </a:r>
            <a:br>
              <a:rPr lang="en-US" altLang="en-US" dirty="0" smtClean="0">
                <a:solidFill>
                  <a:srgbClr val="5F5F5F"/>
                </a:solidFill>
              </a:rPr>
            </a:br>
            <a:r>
              <a:rPr lang="en-US" altLang="en-US" dirty="0" smtClean="0">
                <a:solidFill>
                  <a:srgbClr val="5F5F5F"/>
                </a:solidFill>
              </a:rPr>
              <a:t>Increase overheads distributing work</a:t>
            </a:r>
          </a:p>
          <a:p>
            <a:r>
              <a:rPr lang="en-US" dirty="0" smtClean="0">
                <a:solidFill>
                  <a:srgbClr val="5F5F5F"/>
                </a:solidFill>
              </a:rPr>
              <a:t>Achieve better load balance</a:t>
            </a:r>
          </a:p>
          <a:p>
            <a:endParaRPr lang="en-GB" dirty="0">
              <a:solidFill>
                <a:srgbClr val="5F5F5F"/>
              </a:solidFill>
            </a:endParaRPr>
          </a:p>
        </p:txBody>
      </p:sp>
      <p:cxnSp>
        <p:nvCxnSpPr>
          <p:cNvPr id="5" name="Straight Arrow Connector 4"/>
          <p:cNvCxnSpPr/>
          <p:nvPr/>
        </p:nvCxnSpPr>
        <p:spPr>
          <a:xfrm>
            <a:off x="6402467" y="1447800"/>
            <a:ext cx="0" cy="1970332"/>
          </a:xfrm>
          <a:prstGeom prst="straightConnector1">
            <a:avLst/>
          </a:prstGeom>
          <a:ln w="76200">
            <a:solidFill>
              <a:srgbClr val="232C2F"/>
            </a:solidFill>
            <a:miter lim="8000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41464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Consider distributing 0..16000 vertices, batch size </a:t>
            </a:r>
            <a:r>
              <a:rPr lang="en-GB" dirty="0" smtClean="0"/>
              <a:t>10</a:t>
            </a:r>
            <a:endParaRPr lang="en-GB" dirty="0"/>
          </a:p>
        </p:txBody>
      </p:sp>
      <p:sp>
        <p:nvSpPr>
          <p:cNvPr id="25" name="Rectangle 24"/>
          <p:cNvSpPr/>
          <p:nvPr/>
        </p:nvSpPr>
        <p:spPr>
          <a:xfrm>
            <a:off x="6871740" y="1791091"/>
            <a:ext cx="1041632" cy="369332"/>
          </a:xfrm>
          <a:prstGeom prst="rect">
            <a:avLst/>
          </a:prstGeom>
        </p:spPr>
        <p:txBody>
          <a:bodyPr wrap="none">
            <a:spAutoFit/>
          </a:bodyPr>
          <a:lstStyle/>
          <a:p>
            <a:pPr>
              <a:spcBef>
                <a:spcPct val="0"/>
              </a:spcBef>
            </a:pPr>
            <a:r>
              <a:rPr lang="en-US" altLang="en-US" dirty="0">
                <a:solidFill>
                  <a:srgbClr val="5F5F5F"/>
                </a:solidFill>
              </a:rPr>
              <a:t>8</a:t>
            </a:r>
            <a:r>
              <a:rPr lang="en-US" altLang="en-US" dirty="0" smtClean="0">
                <a:solidFill>
                  <a:srgbClr val="5F5F5F"/>
                </a:solidFill>
              </a:rPr>
              <a:t> sockets</a:t>
            </a:r>
            <a:endParaRPr lang="en-GB" altLang="en-US" dirty="0">
              <a:solidFill>
                <a:srgbClr val="5F5F5F"/>
              </a:solidFill>
            </a:endParaRPr>
          </a:p>
        </p:txBody>
      </p:sp>
      <p:grpSp>
        <p:nvGrpSpPr>
          <p:cNvPr id="54" name="Group 53"/>
          <p:cNvGrpSpPr/>
          <p:nvPr/>
        </p:nvGrpSpPr>
        <p:grpSpPr>
          <a:xfrm>
            <a:off x="531985" y="1628800"/>
            <a:ext cx="5569492" cy="685800"/>
            <a:chOff x="1600200" y="3080657"/>
            <a:chExt cx="7424056" cy="685800"/>
          </a:xfrm>
          <a:solidFill>
            <a:schemeClr val="accent4"/>
          </a:solidFill>
        </p:grpSpPr>
        <p:sp>
          <p:nvSpPr>
            <p:cNvPr id="55" name="Rectangle 54"/>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6" name="Rectangle 55"/>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7" name="Rectangle 56"/>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8" name="Rectangle 57"/>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9" name="Rectangle 58"/>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0" name="Rectangle 59"/>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1" name="Rectangle 60"/>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2" name="Rectangle 61"/>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spTree>
    <p:extLst>
      <p:ext uri="{BB962C8B-B14F-4D97-AF65-F5344CB8AC3E}">
        <p14:creationId xmlns:p14="http://schemas.microsoft.com/office/powerpoint/2010/main" val="9051177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Consider distributing 0</a:t>
            </a:r>
            <a:r>
              <a:rPr lang="en-GB" dirty="0" smtClean="0"/>
              <a:t>..16000 </a:t>
            </a:r>
            <a:r>
              <a:rPr lang="en-GB" dirty="0"/>
              <a:t>vertices, batch size </a:t>
            </a:r>
            <a:r>
              <a:rPr lang="en-GB" dirty="0" smtClean="0"/>
              <a:t>10</a:t>
            </a:r>
            <a:endParaRPr lang="en-GB" dirty="0"/>
          </a:p>
        </p:txBody>
      </p:sp>
      <p:grpSp>
        <p:nvGrpSpPr>
          <p:cNvPr id="18" name="Group 17"/>
          <p:cNvGrpSpPr/>
          <p:nvPr/>
        </p:nvGrpSpPr>
        <p:grpSpPr>
          <a:xfrm>
            <a:off x="531984" y="3080657"/>
            <a:ext cx="2769288" cy="685800"/>
            <a:chOff x="1600200" y="3080657"/>
            <a:chExt cx="7424056" cy="685800"/>
          </a:xfrm>
          <a:solidFill>
            <a:schemeClr val="accent5">
              <a:lumMod val="75000"/>
            </a:schemeClr>
          </a:solidFill>
        </p:grpSpPr>
        <p:sp>
          <p:nvSpPr>
            <p:cNvPr id="10" name="Rectangle 9"/>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1" name="Rectangle 10"/>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2" name="Rectangle 11"/>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3" name="Rectangle 12"/>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4" name="Rectangle 13"/>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5" name="Rectangle 14"/>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6" name="Rectangle 15"/>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7" name="Rectangle 16"/>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cxnSp>
        <p:nvCxnSpPr>
          <p:cNvPr id="21" name="Straight Connector 20"/>
          <p:cNvCxnSpPr/>
          <p:nvPr/>
        </p:nvCxnSpPr>
        <p:spPr>
          <a:xfrm>
            <a:off x="531985" y="2318657"/>
            <a:ext cx="1" cy="762000"/>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087299" y="2318657"/>
            <a:ext cx="5014177" cy="762000"/>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6871740" y="1791091"/>
            <a:ext cx="1041632" cy="369332"/>
          </a:xfrm>
          <a:prstGeom prst="rect">
            <a:avLst/>
          </a:prstGeom>
        </p:spPr>
        <p:txBody>
          <a:bodyPr wrap="none">
            <a:spAutoFit/>
          </a:bodyPr>
          <a:lstStyle/>
          <a:p>
            <a:pPr>
              <a:spcBef>
                <a:spcPct val="0"/>
              </a:spcBef>
            </a:pPr>
            <a:r>
              <a:rPr lang="en-US" altLang="en-US" dirty="0">
                <a:solidFill>
                  <a:srgbClr val="5F5F5F"/>
                </a:solidFill>
              </a:rPr>
              <a:t>8</a:t>
            </a:r>
            <a:r>
              <a:rPr lang="en-US" altLang="en-US" dirty="0" smtClean="0">
                <a:solidFill>
                  <a:srgbClr val="5F5F5F"/>
                </a:solidFill>
              </a:rPr>
              <a:t> sockets</a:t>
            </a:r>
            <a:endParaRPr lang="en-GB" altLang="en-US" dirty="0">
              <a:solidFill>
                <a:srgbClr val="5F5F5F"/>
              </a:solidFill>
            </a:endParaRPr>
          </a:p>
        </p:txBody>
      </p:sp>
      <p:sp>
        <p:nvSpPr>
          <p:cNvPr id="26" name="Rectangle 25"/>
          <p:cNvSpPr/>
          <p:nvPr/>
        </p:nvSpPr>
        <p:spPr>
          <a:xfrm>
            <a:off x="6871740" y="3238891"/>
            <a:ext cx="1992084" cy="369332"/>
          </a:xfrm>
          <a:prstGeom prst="rect">
            <a:avLst/>
          </a:prstGeom>
        </p:spPr>
        <p:txBody>
          <a:bodyPr wrap="none">
            <a:spAutoFit/>
          </a:bodyPr>
          <a:lstStyle/>
          <a:p>
            <a:pPr>
              <a:spcBef>
                <a:spcPct val="0"/>
              </a:spcBef>
            </a:pPr>
            <a:r>
              <a:rPr lang="en-US" altLang="en-US" dirty="0" smtClean="0">
                <a:solidFill>
                  <a:srgbClr val="5F5F5F"/>
                </a:solidFill>
              </a:rPr>
              <a:t>16 cores per socket</a:t>
            </a:r>
            <a:endParaRPr lang="en-GB" altLang="en-US" dirty="0">
              <a:solidFill>
                <a:srgbClr val="5F5F5F"/>
              </a:solidFill>
            </a:endParaRPr>
          </a:p>
        </p:txBody>
      </p:sp>
      <p:grpSp>
        <p:nvGrpSpPr>
          <p:cNvPr id="27" name="Group 26"/>
          <p:cNvGrpSpPr/>
          <p:nvPr/>
        </p:nvGrpSpPr>
        <p:grpSpPr>
          <a:xfrm>
            <a:off x="531985" y="4735286"/>
            <a:ext cx="5569492" cy="685800"/>
            <a:chOff x="1600200" y="3080657"/>
            <a:chExt cx="7424056" cy="685800"/>
          </a:xfrm>
          <a:solidFill>
            <a:schemeClr val="accent5">
              <a:lumMod val="60000"/>
              <a:lumOff val="40000"/>
            </a:schemeClr>
          </a:solidFill>
        </p:grpSpPr>
        <p:sp>
          <p:nvSpPr>
            <p:cNvPr id="28" name="Rectangle 27"/>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29" name="Rectangle 28"/>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0" name="Rectangle 29"/>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1" name="Rectangle 30"/>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2" name="Rectangle 31"/>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3" name="Rectangle 32"/>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4" name="Rectangle 33"/>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5" name="Rectangle 34"/>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cxnSp>
        <p:nvCxnSpPr>
          <p:cNvPr id="37" name="Straight Connector 36"/>
          <p:cNvCxnSpPr/>
          <p:nvPr/>
        </p:nvCxnSpPr>
        <p:spPr>
          <a:xfrm>
            <a:off x="531984" y="3766457"/>
            <a:ext cx="0" cy="968829"/>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808102" y="3766457"/>
            <a:ext cx="5293375" cy="968829"/>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6871741" y="4893520"/>
            <a:ext cx="2331151" cy="369332"/>
          </a:xfrm>
          <a:prstGeom prst="rect">
            <a:avLst/>
          </a:prstGeom>
        </p:spPr>
        <p:txBody>
          <a:bodyPr wrap="none">
            <a:spAutoFit/>
          </a:bodyPr>
          <a:lstStyle/>
          <a:p>
            <a:pPr>
              <a:spcBef>
                <a:spcPct val="0"/>
              </a:spcBef>
            </a:pPr>
            <a:r>
              <a:rPr lang="en-US" altLang="en-US" dirty="0" smtClean="0">
                <a:solidFill>
                  <a:srgbClr val="5F5F5F"/>
                </a:solidFill>
              </a:rPr>
              <a:t>8 h/w threads per core</a:t>
            </a:r>
            <a:endParaRPr lang="en-GB" altLang="en-US" dirty="0">
              <a:solidFill>
                <a:srgbClr val="5F5F5F"/>
              </a:solidFill>
            </a:endParaRPr>
          </a:p>
        </p:txBody>
      </p:sp>
      <p:grpSp>
        <p:nvGrpSpPr>
          <p:cNvPr id="54" name="Group 53"/>
          <p:cNvGrpSpPr/>
          <p:nvPr/>
        </p:nvGrpSpPr>
        <p:grpSpPr>
          <a:xfrm>
            <a:off x="531985" y="1628800"/>
            <a:ext cx="5569492" cy="685800"/>
            <a:chOff x="1600200" y="3080657"/>
            <a:chExt cx="7424056" cy="685800"/>
          </a:xfrm>
          <a:solidFill>
            <a:schemeClr val="accent4"/>
          </a:solidFill>
        </p:grpSpPr>
        <p:sp>
          <p:nvSpPr>
            <p:cNvPr id="55" name="Rectangle 54"/>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6" name="Rectangle 55"/>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7" name="Rectangle 56"/>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8" name="Rectangle 57"/>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9" name="Rectangle 58"/>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0" name="Rectangle 59"/>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1" name="Rectangle 60"/>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2" name="Rectangle 61"/>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grpSp>
        <p:nvGrpSpPr>
          <p:cNvPr id="63" name="Group 62"/>
          <p:cNvGrpSpPr/>
          <p:nvPr/>
        </p:nvGrpSpPr>
        <p:grpSpPr>
          <a:xfrm>
            <a:off x="3380414" y="3080657"/>
            <a:ext cx="2769288" cy="685800"/>
            <a:chOff x="1600200" y="3080657"/>
            <a:chExt cx="7424056" cy="685800"/>
          </a:xfrm>
          <a:solidFill>
            <a:schemeClr val="accent5">
              <a:lumMod val="75000"/>
            </a:schemeClr>
          </a:solidFill>
        </p:grpSpPr>
        <p:sp>
          <p:nvSpPr>
            <p:cNvPr id="64" name="Rectangle 63"/>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5" name="Rectangle 64"/>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6" name="Rectangle 65"/>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7" name="Rectangle 66"/>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8" name="Rectangle 67"/>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9" name="Rectangle 68"/>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70" name="Rectangle 69"/>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71" name="Rectangle 70"/>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sp>
        <p:nvSpPr>
          <p:cNvPr id="3" name="Down Arrow 2"/>
          <p:cNvSpPr/>
          <p:nvPr/>
        </p:nvSpPr>
        <p:spPr>
          <a:xfrm>
            <a:off x="6423906" y="1971703"/>
            <a:ext cx="378717" cy="1451857"/>
          </a:xfrm>
          <a:prstGeom prst="downArrow">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0000"/>
              </a:solidFill>
            </a:endParaRPr>
          </a:p>
        </p:txBody>
      </p:sp>
      <p:sp>
        <p:nvSpPr>
          <p:cNvPr id="4" name="TextBox 3"/>
          <p:cNvSpPr txBox="1"/>
          <p:nvPr/>
        </p:nvSpPr>
        <p:spPr>
          <a:xfrm>
            <a:off x="6871741" y="2275741"/>
            <a:ext cx="1739990" cy="743687"/>
          </a:xfrm>
          <a:prstGeom prst="rect">
            <a:avLst/>
          </a:prstGeom>
          <a:noFill/>
        </p:spPr>
        <p:txBody>
          <a:bodyPr wrap="none" lIns="0" tIns="0" rIns="0" bIns="0" rtlCol="0">
            <a:noAutofit/>
          </a:bodyPr>
          <a:lstStyle/>
          <a:p>
            <a:pPr>
              <a:lnSpc>
                <a:spcPct val="90000"/>
              </a:lnSpc>
            </a:pPr>
            <a:r>
              <a:rPr lang="en-US" dirty="0" smtClean="0">
                <a:solidFill>
                  <a:srgbClr val="FF0000"/>
                </a:solidFill>
              </a:rPr>
              <a:t>Distribute vertices at </a:t>
            </a:r>
            <a:br>
              <a:rPr lang="en-US" dirty="0" smtClean="0">
                <a:solidFill>
                  <a:srgbClr val="FF0000"/>
                </a:solidFill>
              </a:rPr>
            </a:br>
            <a:r>
              <a:rPr lang="en-US" dirty="0" smtClean="0">
                <a:solidFill>
                  <a:srgbClr val="FF0000"/>
                </a:solidFill>
              </a:rPr>
              <a:t>start of loop down to </a:t>
            </a:r>
            <a:br>
              <a:rPr lang="en-US" dirty="0" smtClean="0">
                <a:solidFill>
                  <a:srgbClr val="FF0000"/>
                </a:solidFill>
              </a:rPr>
            </a:br>
            <a:r>
              <a:rPr lang="en-US" dirty="0" smtClean="0">
                <a:solidFill>
                  <a:srgbClr val="FF0000"/>
                </a:solidFill>
              </a:rPr>
              <a:t>per-core counters</a:t>
            </a:r>
            <a:endParaRPr lang="en-GB" dirty="0" smtClean="0">
              <a:solidFill>
                <a:srgbClr val="FF0000"/>
              </a:solidFill>
            </a:endParaRPr>
          </a:p>
        </p:txBody>
      </p:sp>
      <p:sp>
        <p:nvSpPr>
          <p:cNvPr id="5" name="Rectangle 4"/>
          <p:cNvSpPr/>
          <p:nvPr/>
        </p:nvSpPr>
        <p:spPr>
          <a:xfrm>
            <a:off x="705640" y="2436279"/>
            <a:ext cx="1032904" cy="449796"/>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0..125</a:t>
            </a:r>
            <a:endParaRPr lang="en-GB" dirty="0">
              <a:solidFill>
                <a:srgbClr val="FFFFFF"/>
              </a:solidFill>
            </a:endParaRPr>
          </a:p>
        </p:txBody>
      </p:sp>
      <p:sp>
        <p:nvSpPr>
          <p:cNvPr id="49" name="Rectangle 48"/>
          <p:cNvSpPr/>
          <p:nvPr/>
        </p:nvSpPr>
        <p:spPr>
          <a:xfrm>
            <a:off x="1925018" y="2436279"/>
            <a:ext cx="1032904" cy="449796"/>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125..250</a:t>
            </a:r>
            <a:endParaRPr lang="en-GB" dirty="0">
              <a:solidFill>
                <a:srgbClr val="FFFFFF"/>
              </a:solidFill>
            </a:endParaRPr>
          </a:p>
        </p:txBody>
      </p:sp>
      <p:cxnSp>
        <p:nvCxnSpPr>
          <p:cNvPr id="7" name="Straight Connector 6"/>
          <p:cNvCxnSpPr/>
          <p:nvPr/>
        </p:nvCxnSpPr>
        <p:spPr>
          <a:xfrm flipV="1">
            <a:off x="670042" y="2886075"/>
            <a:ext cx="218109" cy="537482"/>
          </a:xfrm>
          <a:prstGeom prst="line">
            <a:avLst/>
          </a:prstGeom>
          <a:ln w="19050">
            <a:solidFill>
              <a:schemeClr val="accent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1026210" y="2886075"/>
            <a:ext cx="1068503" cy="537482"/>
          </a:xfrm>
          <a:prstGeom prst="line">
            <a:avLst/>
          </a:prstGeom>
          <a:ln w="1905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43803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Consider distributing 0..16000 vertices, batch size </a:t>
            </a:r>
            <a:r>
              <a:rPr lang="en-GB" dirty="0" smtClean="0"/>
              <a:t>10</a:t>
            </a:r>
            <a:endParaRPr lang="en-GB" dirty="0"/>
          </a:p>
        </p:txBody>
      </p:sp>
      <p:grpSp>
        <p:nvGrpSpPr>
          <p:cNvPr id="18" name="Group 17"/>
          <p:cNvGrpSpPr/>
          <p:nvPr/>
        </p:nvGrpSpPr>
        <p:grpSpPr>
          <a:xfrm>
            <a:off x="531984" y="3080657"/>
            <a:ext cx="2769288" cy="685800"/>
            <a:chOff x="1600200" y="3080657"/>
            <a:chExt cx="7424056" cy="685800"/>
          </a:xfrm>
          <a:solidFill>
            <a:schemeClr val="accent5">
              <a:lumMod val="75000"/>
            </a:schemeClr>
          </a:solidFill>
        </p:grpSpPr>
        <p:sp>
          <p:nvSpPr>
            <p:cNvPr id="10" name="Rectangle 9"/>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1" name="Rectangle 10"/>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2" name="Rectangle 11"/>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3" name="Rectangle 12"/>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4" name="Rectangle 13"/>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5" name="Rectangle 14"/>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6" name="Rectangle 15"/>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7" name="Rectangle 16"/>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cxnSp>
        <p:nvCxnSpPr>
          <p:cNvPr id="23" name="Straight Connector 22"/>
          <p:cNvCxnSpPr/>
          <p:nvPr/>
        </p:nvCxnSpPr>
        <p:spPr>
          <a:xfrm>
            <a:off x="1087299" y="2318657"/>
            <a:ext cx="5014177" cy="762000"/>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6871740" y="1791091"/>
            <a:ext cx="1041632" cy="369332"/>
          </a:xfrm>
          <a:prstGeom prst="rect">
            <a:avLst/>
          </a:prstGeom>
        </p:spPr>
        <p:txBody>
          <a:bodyPr wrap="none">
            <a:spAutoFit/>
          </a:bodyPr>
          <a:lstStyle/>
          <a:p>
            <a:pPr>
              <a:spcBef>
                <a:spcPct val="0"/>
              </a:spcBef>
            </a:pPr>
            <a:r>
              <a:rPr lang="en-US" altLang="en-US" dirty="0">
                <a:solidFill>
                  <a:srgbClr val="5F5F5F"/>
                </a:solidFill>
              </a:rPr>
              <a:t>8</a:t>
            </a:r>
            <a:r>
              <a:rPr lang="en-US" altLang="en-US" dirty="0" smtClean="0">
                <a:solidFill>
                  <a:srgbClr val="5F5F5F"/>
                </a:solidFill>
              </a:rPr>
              <a:t> sockets</a:t>
            </a:r>
            <a:endParaRPr lang="en-GB" altLang="en-US" dirty="0">
              <a:solidFill>
                <a:srgbClr val="5F5F5F"/>
              </a:solidFill>
            </a:endParaRPr>
          </a:p>
        </p:txBody>
      </p:sp>
      <p:sp>
        <p:nvSpPr>
          <p:cNvPr id="26" name="Rectangle 25"/>
          <p:cNvSpPr/>
          <p:nvPr/>
        </p:nvSpPr>
        <p:spPr>
          <a:xfrm>
            <a:off x="6871740" y="3238891"/>
            <a:ext cx="1992084" cy="369332"/>
          </a:xfrm>
          <a:prstGeom prst="rect">
            <a:avLst/>
          </a:prstGeom>
        </p:spPr>
        <p:txBody>
          <a:bodyPr wrap="none">
            <a:spAutoFit/>
          </a:bodyPr>
          <a:lstStyle/>
          <a:p>
            <a:pPr>
              <a:spcBef>
                <a:spcPct val="0"/>
              </a:spcBef>
            </a:pPr>
            <a:r>
              <a:rPr lang="en-US" altLang="en-US" dirty="0" smtClean="0">
                <a:solidFill>
                  <a:srgbClr val="5F5F5F"/>
                </a:solidFill>
              </a:rPr>
              <a:t>16 cores per socket</a:t>
            </a:r>
            <a:endParaRPr lang="en-GB" altLang="en-US" dirty="0">
              <a:solidFill>
                <a:srgbClr val="5F5F5F"/>
              </a:solidFill>
            </a:endParaRPr>
          </a:p>
        </p:txBody>
      </p:sp>
      <p:grpSp>
        <p:nvGrpSpPr>
          <p:cNvPr id="27" name="Group 26"/>
          <p:cNvGrpSpPr/>
          <p:nvPr/>
        </p:nvGrpSpPr>
        <p:grpSpPr>
          <a:xfrm>
            <a:off x="531985" y="4735286"/>
            <a:ext cx="5569492" cy="685800"/>
            <a:chOff x="1600200" y="3080657"/>
            <a:chExt cx="7424056" cy="685800"/>
          </a:xfrm>
          <a:solidFill>
            <a:schemeClr val="accent5">
              <a:lumMod val="60000"/>
              <a:lumOff val="40000"/>
            </a:schemeClr>
          </a:solidFill>
        </p:grpSpPr>
        <p:sp>
          <p:nvSpPr>
            <p:cNvPr id="28" name="Rectangle 27"/>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29" name="Rectangle 28"/>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0" name="Rectangle 29"/>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1" name="Rectangle 30"/>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2" name="Rectangle 31"/>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3" name="Rectangle 32"/>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4" name="Rectangle 33"/>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5" name="Rectangle 34"/>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cxnSp>
        <p:nvCxnSpPr>
          <p:cNvPr id="37" name="Straight Connector 36"/>
          <p:cNvCxnSpPr/>
          <p:nvPr/>
        </p:nvCxnSpPr>
        <p:spPr>
          <a:xfrm>
            <a:off x="531984" y="3766457"/>
            <a:ext cx="0" cy="968829"/>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808102" y="3766457"/>
            <a:ext cx="5293375" cy="968829"/>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6871741" y="4893520"/>
            <a:ext cx="2331151" cy="369332"/>
          </a:xfrm>
          <a:prstGeom prst="rect">
            <a:avLst/>
          </a:prstGeom>
        </p:spPr>
        <p:txBody>
          <a:bodyPr wrap="none">
            <a:spAutoFit/>
          </a:bodyPr>
          <a:lstStyle/>
          <a:p>
            <a:pPr>
              <a:spcBef>
                <a:spcPct val="0"/>
              </a:spcBef>
            </a:pPr>
            <a:r>
              <a:rPr lang="en-US" altLang="en-US" dirty="0" smtClean="0">
                <a:solidFill>
                  <a:srgbClr val="5F5F5F"/>
                </a:solidFill>
              </a:rPr>
              <a:t>8 h/w threads per core</a:t>
            </a:r>
            <a:endParaRPr lang="en-GB" altLang="en-US" dirty="0">
              <a:solidFill>
                <a:srgbClr val="5F5F5F"/>
              </a:solidFill>
            </a:endParaRPr>
          </a:p>
        </p:txBody>
      </p:sp>
      <p:grpSp>
        <p:nvGrpSpPr>
          <p:cNvPr id="54" name="Group 53"/>
          <p:cNvGrpSpPr/>
          <p:nvPr/>
        </p:nvGrpSpPr>
        <p:grpSpPr>
          <a:xfrm>
            <a:off x="531985" y="1628800"/>
            <a:ext cx="5569492" cy="685800"/>
            <a:chOff x="1600200" y="3080657"/>
            <a:chExt cx="7424056" cy="685800"/>
          </a:xfrm>
          <a:solidFill>
            <a:schemeClr val="accent4"/>
          </a:solidFill>
        </p:grpSpPr>
        <p:sp>
          <p:nvSpPr>
            <p:cNvPr id="55" name="Rectangle 54"/>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6" name="Rectangle 55"/>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7" name="Rectangle 56"/>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8" name="Rectangle 57"/>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9" name="Rectangle 58"/>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0" name="Rectangle 59"/>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1" name="Rectangle 60"/>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2" name="Rectangle 61"/>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grpSp>
        <p:nvGrpSpPr>
          <p:cNvPr id="63" name="Group 62"/>
          <p:cNvGrpSpPr/>
          <p:nvPr/>
        </p:nvGrpSpPr>
        <p:grpSpPr>
          <a:xfrm>
            <a:off x="3380414" y="3080657"/>
            <a:ext cx="2769288" cy="685800"/>
            <a:chOff x="1600200" y="3080657"/>
            <a:chExt cx="7424056" cy="685800"/>
          </a:xfrm>
          <a:solidFill>
            <a:schemeClr val="accent5">
              <a:lumMod val="75000"/>
            </a:schemeClr>
          </a:solidFill>
        </p:grpSpPr>
        <p:sp>
          <p:nvSpPr>
            <p:cNvPr id="64" name="Rectangle 63"/>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5" name="Rectangle 64"/>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6" name="Rectangle 65"/>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7" name="Rectangle 66"/>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8" name="Rectangle 67"/>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9" name="Rectangle 68"/>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70" name="Rectangle 69"/>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71" name="Rectangle 70"/>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sp>
        <p:nvSpPr>
          <p:cNvPr id="3" name="Down Arrow 2"/>
          <p:cNvSpPr/>
          <p:nvPr/>
        </p:nvSpPr>
        <p:spPr>
          <a:xfrm>
            <a:off x="6423906" y="1971703"/>
            <a:ext cx="378717" cy="1451857"/>
          </a:xfrm>
          <a:prstGeom prst="downArrow">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0000"/>
              </a:solidFill>
            </a:endParaRPr>
          </a:p>
        </p:txBody>
      </p:sp>
      <p:sp>
        <p:nvSpPr>
          <p:cNvPr id="4" name="TextBox 3"/>
          <p:cNvSpPr txBox="1"/>
          <p:nvPr/>
        </p:nvSpPr>
        <p:spPr>
          <a:xfrm>
            <a:off x="6871741" y="2275741"/>
            <a:ext cx="1739990" cy="743687"/>
          </a:xfrm>
          <a:prstGeom prst="rect">
            <a:avLst/>
          </a:prstGeom>
          <a:noFill/>
        </p:spPr>
        <p:txBody>
          <a:bodyPr wrap="none" lIns="0" tIns="0" rIns="0" bIns="0" rtlCol="0">
            <a:noAutofit/>
          </a:bodyPr>
          <a:lstStyle/>
          <a:p>
            <a:pPr>
              <a:lnSpc>
                <a:spcPct val="90000"/>
              </a:lnSpc>
            </a:pPr>
            <a:r>
              <a:rPr lang="en-US" dirty="0">
                <a:solidFill>
                  <a:srgbClr val="FF0000"/>
                </a:solidFill>
              </a:rPr>
              <a:t>Distribute vertices at </a:t>
            </a:r>
            <a:br>
              <a:rPr lang="en-US" dirty="0">
                <a:solidFill>
                  <a:srgbClr val="FF0000"/>
                </a:solidFill>
              </a:rPr>
            </a:br>
            <a:r>
              <a:rPr lang="en-US" dirty="0">
                <a:solidFill>
                  <a:srgbClr val="FF0000"/>
                </a:solidFill>
              </a:rPr>
              <a:t>start of loop down to </a:t>
            </a:r>
            <a:br>
              <a:rPr lang="en-US" dirty="0">
                <a:solidFill>
                  <a:srgbClr val="FF0000"/>
                </a:solidFill>
              </a:rPr>
            </a:br>
            <a:r>
              <a:rPr lang="en-US" dirty="0">
                <a:solidFill>
                  <a:srgbClr val="FF0000"/>
                </a:solidFill>
              </a:rPr>
              <a:t>per-core counters</a:t>
            </a:r>
            <a:endParaRPr lang="en-GB" dirty="0">
              <a:solidFill>
                <a:srgbClr val="FF0000"/>
              </a:solidFill>
            </a:endParaRPr>
          </a:p>
        </p:txBody>
      </p:sp>
      <p:cxnSp>
        <p:nvCxnSpPr>
          <p:cNvPr id="7" name="Straight Connector 6"/>
          <p:cNvCxnSpPr/>
          <p:nvPr/>
        </p:nvCxnSpPr>
        <p:spPr>
          <a:xfrm flipV="1">
            <a:off x="670042" y="2886075"/>
            <a:ext cx="218109" cy="537482"/>
          </a:xfrm>
          <a:prstGeom prst="line">
            <a:avLst/>
          </a:prstGeom>
          <a:ln w="19050">
            <a:solidFill>
              <a:schemeClr val="accent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1026210" y="2886075"/>
            <a:ext cx="1068503" cy="537482"/>
          </a:xfrm>
          <a:prstGeom prst="line">
            <a:avLst/>
          </a:prstGeom>
          <a:ln w="19050">
            <a:solidFill>
              <a:schemeClr val="accent1"/>
            </a:solidFill>
            <a:miter lim="800000"/>
          </a:ln>
        </p:spPr>
        <p:style>
          <a:lnRef idx="1">
            <a:schemeClr val="accent1"/>
          </a:lnRef>
          <a:fillRef idx="0">
            <a:schemeClr val="accent1"/>
          </a:fillRef>
          <a:effectRef idx="0">
            <a:schemeClr val="accent1"/>
          </a:effectRef>
          <a:fontRef idx="minor">
            <a:schemeClr val="tx1"/>
          </a:fontRef>
        </p:style>
      </p:cxnSp>
      <p:sp>
        <p:nvSpPr>
          <p:cNvPr id="52" name="Down Arrow 51"/>
          <p:cNvSpPr/>
          <p:nvPr/>
        </p:nvSpPr>
        <p:spPr>
          <a:xfrm rot="10800000">
            <a:off x="6423906" y="3773034"/>
            <a:ext cx="378717" cy="1451857"/>
          </a:xfrm>
          <a:prstGeom prst="downArrow">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0000"/>
              </a:solidFill>
            </a:endParaRPr>
          </a:p>
        </p:txBody>
      </p:sp>
      <p:sp>
        <p:nvSpPr>
          <p:cNvPr id="53" name="TextBox 52"/>
          <p:cNvSpPr txBox="1"/>
          <p:nvPr/>
        </p:nvSpPr>
        <p:spPr>
          <a:xfrm>
            <a:off x="6871741" y="4181850"/>
            <a:ext cx="1739990" cy="743687"/>
          </a:xfrm>
          <a:prstGeom prst="rect">
            <a:avLst/>
          </a:prstGeom>
          <a:noFill/>
        </p:spPr>
        <p:txBody>
          <a:bodyPr wrap="none" lIns="0" tIns="0" rIns="0" bIns="0" rtlCol="0">
            <a:noAutofit/>
          </a:bodyPr>
          <a:lstStyle/>
          <a:p>
            <a:pPr>
              <a:lnSpc>
                <a:spcPct val="90000"/>
              </a:lnSpc>
            </a:pPr>
            <a:r>
              <a:rPr lang="en-US" dirty="0" smtClean="0">
                <a:solidFill>
                  <a:srgbClr val="FF0000"/>
                </a:solidFill>
              </a:rPr>
              <a:t>Aggregate requests </a:t>
            </a:r>
            <a:br>
              <a:rPr lang="en-US" dirty="0" smtClean="0">
                <a:solidFill>
                  <a:srgbClr val="FF0000"/>
                </a:solidFill>
              </a:rPr>
            </a:br>
            <a:r>
              <a:rPr lang="en-US" dirty="0" smtClean="0">
                <a:solidFill>
                  <a:srgbClr val="FF0000"/>
                </a:solidFill>
              </a:rPr>
              <a:t>upwards within a core</a:t>
            </a:r>
            <a:endParaRPr lang="en-GB" dirty="0" smtClean="0">
              <a:solidFill>
                <a:srgbClr val="FF0000"/>
              </a:solidFill>
            </a:endParaRPr>
          </a:p>
        </p:txBody>
      </p:sp>
      <p:cxnSp>
        <p:nvCxnSpPr>
          <p:cNvPr id="72" name="Straight Connector 71"/>
          <p:cNvCxnSpPr/>
          <p:nvPr/>
        </p:nvCxnSpPr>
        <p:spPr>
          <a:xfrm>
            <a:off x="531985" y="2318657"/>
            <a:ext cx="1" cy="762000"/>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74" name="Rectangle 73"/>
          <p:cNvSpPr/>
          <p:nvPr/>
        </p:nvSpPr>
        <p:spPr>
          <a:xfrm>
            <a:off x="705640" y="2436279"/>
            <a:ext cx="1032904" cy="449796"/>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a:solidFill>
                  <a:srgbClr val="FFFFFF"/>
                </a:solidFill>
              </a:rPr>
              <a:t>0..125</a:t>
            </a:r>
            <a:endParaRPr lang="en-GB" dirty="0">
              <a:solidFill>
                <a:srgbClr val="FFFFFF"/>
              </a:solidFill>
            </a:endParaRPr>
          </a:p>
        </p:txBody>
      </p:sp>
      <p:sp>
        <p:nvSpPr>
          <p:cNvPr id="75" name="Rectangle 74"/>
          <p:cNvSpPr/>
          <p:nvPr/>
        </p:nvSpPr>
        <p:spPr>
          <a:xfrm>
            <a:off x="1925018" y="2436279"/>
            <a:ext cx="1032904" cy="449796"/>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a:solidFill>
                  <a:srgbClr val="FFFFFF"/>
                </a:solidFill>
              </a:rPr>
              <a:t>125..250</a:t>
            </a:r>
            <a:endParaRPr lang="en-GB" dirty="0">
              <a:solidFill>
                <a:srgbClr val="FFFFFF"/>
              </a:solidFill>
            </a:endParaRPr>
          </a:p>
        </p:txBody>
      </p:sp>
      <p:cxnSp>
        <p:nvCxnSpPr>
          <p:cNvPr id="76" name="Straight Connector 75"/>
          <p:cNvCxnSpPr/>
          <p:nvPr/>
        </p:nvCxnSpPr>
        <p:spPr>
          <a:xfrm>
            <a:off x="2272809" y="5078189"/>
            <a:ext cx="494226" cy="658797"/>
          </a:xfrm>
          <a:prstGeom prst="line">
            <a:avLst/>
          </a:prstGeom>
          <a:ln w="19050">
            <a:solidFill>
              <a:srgbClr val="232C2F"/>
            </a:solidFill>
            <a:miter lim="800000"/>
          </a:ln>
        </p:spPr>
        <p:style>
          <a:lnRef idx="1">
            <a:schemeClr val="accent1"/>
          </a:lnRef>
          <a:fillRef idx="0">
            <a:schemeClr val="accent1"/>
          </a:fillRef>
          <a:effectRef idx="0">
            <a:schemeClr val="accent1"/>
          </a:effectRef>
          <a:fontRef idx="minor">
            <a:schemeClr val="tx1"/>
          </a:fontRef>
        </p:style>
      </p:cxnSp>
      <p:sp>
        <p:nvSpPr>
          <p:cNvPr id="77" name="Rectangle 76"/>
          <p:cNvSpPr/>
          <p:nvPr/>
        </p:nvSpPr>
        <p:spPr>
          <a:xfrm>
            <a:off x="2519922" y="5738344"/>
            <a:ext cx="2442913" cy="369332"/>
          </a:xfrm>
          <a:prstGeom prst="rect">
            <a:avLst/>
          </a:prstGeom>
        </p:spPr>
        <p:txBody>
          <a:bodyPr wrap="none">
            <a:spAutoFit/>
          </a:bodyPr>
          <a:lstStyle/>
          <a:p>
            <a:pPr>
              <a:spcBef>
                <a:spcPct val="0"/>
              </a:spcBef>
            </a:pPr>
            <a:r>
              <a:rPr lang="en-US" altLang="en-US" dirty="0" smtClean="0">
                <a:solidFill>
                  <a:srgbClr val="5F5F5F"/>
                </a:solidFill>
              </a:rPr>
              <a:t>Per-thread request flags</a:t>
            </a:r>
            <a:endParaRPr lang="en-GB" altLang="en-US" dirty="0">
              <a:solidFill>
                <a:srgbClr val="5F5F5F"/>
              </a:solidFill>
            </a:endParaRPr>
          </a:p>
        </p:txBody>
      </p:sp>
    </p:spTree>
    <p:extLst>
      <p:ext uri="{BB962C8B-B14F-4D97-AF65-F5344CB8AC3E}">
        <p14:creationId xmlns:p14="http://schemas.microsoft.com/office/powerpoint/2010/main" val="19473483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Basic spin-locks</a:t>
            </a:r>
            <a:endParaRPr lang="en-US"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Consider distributing 0..16000 vertices, batch size </a:t>
            </a:r>
            <a:r>
              <a:rPr lang="en-GB" dirty="0" smtClean="0"/>
              <a:t>10</a:t>
            </a:r>
            <a:endParaRPr lang="en-GB" dirty="0"/>
          </a:p>
        </p:txBody>
      </p:sp>
      <p:grpSp>
        <p:nvGrpSpPr>
          <p:cNvPr id="18" name="Group 17"/>
          <p:cNvGrpSpPr/>
          <p:nvPr/>
        </p:nvGrpSpPr>
        <p:grpSpPr>
          <a:xfrm>
            <a:off x="531984" y="3080657"/>
            <a:ext cx="2769288" cy="685800"/>
            <a:chOff x="1600200" y="3080657"/>
            <a:chExt cx="7424056" cy="685800"/>
          </a:xfrm>
          <a:solidFill>
            <a:schemeClr val="accent5">
              <a:lumMod val="75000"/>
            </a:schemeClr>
          </a:solidFill>
        </p:grpSpPr>
        <p:sp>
          <p:nvSpPr>
            <p:cNvPr id="10" name="Rectangle 9"/>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1" name="Rectangle 10"/>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2" name="Rectangle 11"/>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3" name="Rectangle 12"/>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4" name="Rectangle 13"/>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5" name="Rectangle 14"/>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6" name="Rectangle 15"/>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7" name="Rectangle 16"/>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cxnSp>
        <p:nvCxnSpPr>
          <p:cNvPr id="23" name="Straight Connector 22"/>
          <p:cNvCxnSpPr/>
          <p:nvPr/>
        </p:nvCxnSpPr>
        <p:spPr>
          <a:xfrm>
            <a:off x="1087299" y="2318657"/>
            <a:ext cx="5014177" cy="762000"/>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6871740" y="1791091"/>
            <a:ext cx="1041632" cy="369332"/>
          </a:xfrm>
          <a:prstGeom prst="rect">
            <a:avLst/>
          </a:prstGeom>
        </p:spPr>
        <p:txBody>
          <a:bodyPr wrap="none">
            <a:spAutoFit/>
          </a:bodyPr>
          <a:lstStyle/>
          <a:p>
            <a:pPr>
              <a:spcBef>
                <a:spcPct val="0"/>
              </a:spcBef>
            </a:pPr>
            <a:r>
              <a:rPr lang="en-US" altLang="en-US" dirty="0">
                <a:solidFill>
                  <a:srgbClr val="5F5F5F"/>
                </a:solidFill>
              </a:rPr>
              <a:t>8</a:t>
            </a:r>
            <a:r>
              <a:rPr lang="en-US" altLang="en-US" dirty="0" smtClean="0">
                <a:solidFill>
                  <a:srgbClr val="5F5F5F"/>
                </a:solidFill>
              </a:rPr>
              <a:t> sockets</a:t>
            </a:r>
            <a:endParaRPr lang="en-GB" altLang="en-US" dirty="0">
              <a:solidFill>
                <a:srgbClr val="5F5F5F"/>
              </a:solidFill>
            </a:endParaRPr>
          </a:p>
        </p:txBody>
      </p:sp>
      <p:sp>
        <p:nvSpPr>
          <p:cNvPr id="26" name="Rectangle 25"/>
          <p:cNvSpPr/>
          <p:nvPr/>
        </p:nvSpPr>
        <p:spPr>
          <a:xfrm>
            <a:off x="6871740" y="3238891"/>
            <a:ext cx="1992084" cy="369332"/>
          </a:xfrm>
          <a:prstGeom prst="rect">
            <a:avLst/>
          </a:prstGeom>
        </p:spPr>
        <p:txBody>
          <a:bodyPr wrap="none">
            <a:spAutoFit/>
          </a:bodyPr>
          <a:lstStyle/>
          <a:p>
            <a:pPr>
              <a:spcBef>
                <a:spcPct val="0"/>
              </a:spcBef>
            </a:pPr>
            <a:r>
              <a:rPr lang="en-US" altLang="en-US" dirty="0" smtClean="0">
                <a:solidFill>
                  <a:srgbClr val="5F5F5F"/>
                </a:solidFill>
              </a:rPr>
              <a:t>16 cores per socket</a:t>
            </a:r>
            <a:endParaRPr lang="en-GB" altLang="en-US" dirty="0">
              <a:solidFill>
                <a:srgbClr val="5F5F5F"/>
              </a:solidFill>
            </a:endParaRPr>
          </a:p>
        </p:txBody>
      </p:sp>
      <p:sp>
        <p:nvSpPr>
          <p:cNvPr id="28" name="Rectangle 27"/>
          <p:cNvSpPr/>
          <p:nvPr/>
        </p:nvSpPr>
        <p:spPr>
          <a:xfrm>
            <a:off x="531984" y="4735286"/>
            <a:ext cx="555316" cy="685800"/>
          </a:xfrm>
          <a:prstGeom prst="rect">
            <a:avLst/>
          </a:prstGeom>
          <a:solidFill>
            <a:schemeClr val="accent5">
              <a:lumMod val="60000"/>
              <a:lumOff val="40000"/>
            </a:schemeClr>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29" name="Rectangle 28"/>
          <p:cNvSpPr/>
          <p:nvPr/>
        </p:nvSpPr>
        <p:spPr>
          <a:xfrm>
            <a:off x="1248296" y="4735286"/>
            <a:ext cx="555316" cy="685800"/>
          </a:xfrm>
          <a:prstGeom prst="rect">
            <a:avLst/>
          </a:prstGeom>
          <a:solidFill>
            <a:schemeClr val="accent5">
              <a:lumMod val="60000"/>
              <a:lumOff val="40000"/>
            </a:schemeClr>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0" name="Rectangle 29"/>
          <p:cNvSpPr/>
          <p:nvPr/>
        </p:nvSpPr>
        <p:spPr>
          <a:xfrm>
            <a:off x="1964606" y="4735286"/>
            <a:ext cx="555316" cy="685800"/>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1" name="Rectangle 30"/>
          <p:cNvSpPr/>
          <p:nvPr/>
        </p:nvSpPr>
        <p:spPr>
          <a:xfrm>
            <a:off x="2680917" y="4735286"/>
            <a:ext cx="555316" cy="685800"/>
          </a:xfrm>
          <a:prstGeom prst="rect">
            <a:avLst/>
          </a:prstGeom>
          <a:solidFill>
            <a:schemeClr val="accent5">
              <a:lumMod val="60000"/>
              <a:lumOff val="40000"/>
            </a:schemeClr>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2" name="Rectangle 31"/>
          <p:cNvSpPr/>
          <p:nvPr/>
        </p:nvSpPr>
        <p:spPr>
          <a:xfrm>
            <a:off x="3397230" y="4735286"/>
            <a:ext cx="555316" cy="685800"/>
          </a:xfrm>
          <a:prstGeom prst="rect">
            <a:avLst/>
          </a:prstGeom>
          <a:solidFill>
            <a:schemeClr val="accent5">
              <a:lumMod val="60000"/>
              <a:lumOff val="40000"/>
            </a:schemeClr>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3" name="Rectangle 32"/>
          <p:cNvSpPr/>
          <p:nvPr/>
        </p:nvSpPr>
        <p:spPr>
          <a:xfrm>
            <a:off x="4113540" y="4735286"/>
            <a:ext cx="555316" cy="685800"/>
          </a:xfrm>
          <a:prstGeom prst="rect">
            <a:avLst/>
          </a:prstGeom>
          <a:solidFill>
            <a:schemeClr val="accent5">
              <a:lumMod val="60000"/>
              <a:lumOff val="40000"/>
            </a:schemeClr>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4" name="Rectangle 33"/>
          <p:cNvSpPr/>
          <p:nvPr/>
        </p:nvSpPr>
        <p:spPr>
          <a:xfrm>
            <a:off x="4829851" y="4735286"/>
            <a:ext cx="555316" cy="685800"/>
          </a:xfrm>
          <a:prstGeom prst="rect">
            <a:avLst/>
          </a:prstGeom>
          <a:solidFill>
            <a:schemeClr val="accent5">
              <a:lumMod val="60000"/>
              <a:lumOff val="40000"/>
            </a:schemeClr>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5" name="Rectangle 34"/>
          <p:cNvSpPr/>
          <p:nvPr/>
        </p:nvSpPr>
        <p:spPr>
          <a:xfrm>
            <a:off x="5546160" y="4735286"/>
            <a:ext cx="555316" cy="685800"/>
          </a:xfrm>
          <a:prstGeom prst="rect">
            <a:avLst/>
          </a:prstGeom>
          <a:solidFill>
            <a:schemeClr val="accent5">
              <a:lumMod val="60000"/>
              <a:lumOff val="40000"/>
            </a:schemeClr>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cxnSp>
        <p:nvCxnSpPr>
          <p:cNvPr id="37" name="Straight Connector 36"/>
          <p:cNvCxnSpPr/>
          <p:nvPr/>
        </p:nvCxnSpPr>
        <p:spPr>
          <a:xfrm>
            <a:off x="531984" y="3766457"/>
            <a:ext cx="0" cy="968829"/>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808102" y="3766457"/>
            <a:ext cx="5293375" cy="968829"/>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6871741" y="4893520"/>
            <a:ext cx="2331151" cy="369332"/>
          </a:xfrm>
          <a:prstGeom prst="rect">
            <a:avLst/>
          </a:prstGeom>
        </p:spPr>
        <p:txBody>
          <a:bodyPr wrap="none">
            <a:spAutoFit/>
          </a:bodyPr>
          <a:lstStyle/>
          <a:p>
            <a:pPr>
              <a:spcBef>
                <a:spcPct val="0"/>
              </a:spcBef>
            </a:pPr>
            <a:r>
              <a:rPr lang="en-US" altLang="en-US" dirty="0" smtClean="0">
                <a:solidFill>
                  <a:srgbClr val="5F5F5F"/>
                </a:solidFill>
              </a:rPr>
              <a:t>8 h/w threads per core</a:t>
            </a:r>
            <a:endParaRPr lang="en-GB" altLang="en-US" dirty="0">
              <a:solidFill>
                <a:srgbClr val="5F5F5F"/>
              </a:solidFill>
            </a:endParaRPr>
          </a:p>
        </p:txBody>
      </p:sp>
      <p:grpSp>
        <p:nvGrpSpPr>
          <p:cNvPr id="54" name="Group 53"/>
          <p:cNvGrpSpPr/>
          <p:nvPr/>
        </p:nvGrpSpPr>
        <p:grpSpPr>
          <a:xfrm>
            <a:off x="531985" y="1628800"/>
            <a:ext cx="5569492" cy="685800"/>
            <a:chOff x="1600200" y="3080657"/>
            <a:chExt cx="7424056" cy="685800"/>
          </a:xfrm>
          <a:solidFill>
            <a:schemeClr val="accent4"/>
          </a:solidFill>
        </p:grpSpPr>
        <p:sp>
          <p:nvSpPr>
            <p:cNvPr id="55" name="Rectangle 54"/>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6" name="Rectangle 55"/>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7" name="Rectangle 56"/>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8" name="Rectangle 57"/>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9" name="Rectangle 58"/>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0" name="Rectangle 59"/>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1" name="Rectangle 60"/>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2" name="Rectangle 61"/>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grpSp>
        <p:nvGrpSpPr>
          <p:cNvPr id="63" name="Group 62"/>
          <p:cNvGrpSpPr/>
          <p:nvPr/>
        </p:nvGrpSpPr>
        <p:grpSpPr>
          <a:xfrm>
            <a:off x="3380414" y="3080657"/>
            <a:ext cx="2769288" cy="685800"/>
            <a:chOff x="1600200" y="3080657"/>
            <a:chExt cx="7424056" cy="685800"/>
          </a:xfrm>
          <a:solidFill>
            <a:schemeClr val="accent5">
              <a:lumMod val="75000"/>
            </a:schemeClr>
          </a:solidFill>
        </p:grpSpPr>
        <p:sp>
          <p:nvSpPr>
            <p:cNvPr id="64" name="Rectangle 63"/>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5" name="Rectangle 64"/>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6" name="Rectangle 65"/>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7" name="Rectangle 66"/>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8" name="Rectangle 67"/>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9" name="Rectangle 68"/>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70" name="Rectangle 69"/>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71" name="Rectangle 70"/>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sp>
        <p:nvSpPr>
          <p:cNvPr id="3" name="Down Arrow 2"/>
          <p:cNvSpPr/>
          <p:nvPr/>
        </p:nvSpPr>
        <p:spPr>
          <a:xfrm>
            <a:off x="6423906" y="1971703"/>
            <a:ext cx="378717" cy="1451857"/>
          </a:xfrm>
          <a:prstGeom prst="downArrow">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0000"/>
              </a:solidFill>
            </a:endParaRPr>
          </a:p>
        </p:txBody>
      </p:sp>
      <p:sp>
        <p:nvSpPr>
          <p:cNvPr id="4" name="TextBox 3"/>
          <p:cNvSpPr txBox="1"/>
          <p:nvPr/>
        </p:nvSpPr>
        <p:spPr>
          <a:xfrm>
            <a:off x="6871741" y="2275741"/>
            <a:ext cx="1739990" cy="743687"/>
          </a:xfrm>
          <a:prstGeom prst="rect">
            <a:avLst/>
          </a:prstGeom>
          <a:noFill/>
        </p:spPr>
        <p:txBody>
          <a:bodyPr wrap="none" lIns="0" tIns="0" rIns="0" bIns="0" rtlCol="0">
            <a:noAutofit/>
          </a:bodyPr>
          <a:lstStyle/>
          <a:p>
            <a:pPr>
              <a:lnSpc>
                <a:spcPct val="90000"/>
              </a:lnSpc>
            </a:pPr>
            <a:r>
              <a:rPr lang="en-US" dirty="0">
                <a:solidFill>
                  <a:srgbClr val="FF0000"/>
                </a:solidFill>
              </a:rPr>
              <a:t>Distribute vertices at </a:t>
            </a:r>
            <a:br>
              <a:rPr lang="en-US" dirty="0">
                <a:solidFill>
                  <a:srgbClr val="FF0000"/>
                </a:solidFill>
              </a:rPr>
            </a:br>
            <a:r>
              <a:rPr lang="en-US" dirty="0">
                <a:solidFill>
                  <a:srgbClr val="FF0000"/>
                </a:solidFill>
              </a:rPr>
              <a:t>start of loop down to </a:t>
            </a:r>
            <a:br>
              <a:rPr lang="en-US" dirty="0">
                <a:solidFill>
                  <a:srgbClr val="FF0000"/>
                </a:solidFill>
              </a:rPr>
            </a:br>
            <a:r>
              <a:rPr lang="en-US" dirty="0">
                <a:solidFill>
                  <a:srgbClr val="FF0000"/>
                </a:solidFill>
              </a:rPr>
              <a:t>per-core counters</a:t>
            </a:r>
            <a:endParaRPr lang="en-GB" dirty="0">
              <a:solidFill>
                <a:srgbClr val="FF0000"/>
              </a:solidFill>
            </a:endParaRPr>
          </a:p>
        </p:txBody>
      </p:sp>
      <p:cxnSp>
        <p:nvCxnSpPr>
          <p:cNvPr id="7" name="Straight Connector 6"/>
          <p:cNvCxnSpPr/>
          <p:nvPr/>
        </p:nvCxnSpPr>
        <p:spPr>
          <a:xfrm flipV="1">
            <a:off x="670042" y="2886075"/>
            <a:ext cx="218109" cy="537482"/>
          </a:xfrm>
          <a:prstGeom prst="line">
            <a:avLst/>
          </a:prstGeom>
          <a:ln w="19050">
            <a:solidFill>
              <a:schemeClr val="accent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1026210" y="2886075"/>
            <a:ext cx="1068503" cy="537482"/>
          </a:xfrm>
          <a:prstGeom prst="line">
            <a:avLst/>
          </a:prstGeom>
          <a:ln w="19050">
            <a:solidFill>
              <a:schemeClr val="accent1"/>
            </a:solidFill>
            <a:miter lim="800000"/>
          </a:ln>
        </p:spPr>
        <p:style>
          <a:lnRef idx="1">
            <a:schemeClr val="accent1"/>
          </a:lnRef>
          <a:fillRef idx="0">
            <a:schemeClr val="accent1"/>
          </a:fillRef>
          <a:effectRef idx="0">
            <a:schemeClr val="accent1"/>
          </a:effectRef>
          <a:fontRef idx="minor">
            <a:schemeClr val="tx1"/>
          </a:fontRef>
        </p:style>
      </p:cxnSp>
      <p:sp>
        <p:nvSpPr>
          <p:cNvPr id="52" name="Down Arrow 51"/>
          <p:cNvSpPr/>
          <p:nvPr/>
        </p:nvSpPr>
        <p:spPr>
          <a:xfrm rot="10800000">
            <a:off x="6423906" y="3773034"/>
            <a:ext cx="378717" cy="1451857"/>
          </a:xfrm>
          <a:prstGeom prst="downArrow">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0000"/>
              </a:solidFill>
            </a:endParaRPr>
          </a:p>
        </p:txBody>
      </p:sp>
      <p:sp>
        <p:nvSpPr>
          <p:cNvPr id="53" name="TextBox 52"/>
          <p:cNvSpPr txBox="1"/>
          <p:nvPr/>
        </p:nvSpPr>
        <p:spPr>
          <a:xfrm>
            <a:off x="6871741" y="4181850"/>
            <a:ext cx="1739990" cy="743687"/>
          </a:xfrm>
          <a:prstGeom prst="rect">
            <a:avLst/>
          </a:prstGeom>
          <a:noFill/>
        </p:spPr>
        <p:txBody>
          <a:bodyPr wrap="none" lIns="0" tIns="0" rIns="0" bIns="0" rtlCol="0">
            <a:noAutofit/>
          </a:bodyPr>
          <a:lstStyle/>
          <a:p>
            <a:pPr>
              <a:lnSpc>
                <a:spcPct val="90000"/>
              </a:lnSpc>
            </a:pPr>
            <a:r>
              <a:rPr lang="en-US" dirty="0" smtClean="0">
                <a:solidFill>
                  <a:srgbClr val="FF0000"/>
                </a:solidFill>
              </a:rPr>
              <a:t>Aggregate requests </a:t>
            </a:r>
            <a:br>
              <a:rPr lang="en-US" dirty="0" smtClean="0">
                <a:solidFill>
                  <a:srgbClr val="FF0000"/>
                </a:solidFill>
              </a:rPr>
            </a:br>
            <a:r>
              <a:rPr lang="en-US" dirty="0" smtClean="0">
                <a:solidFill>
                  <a:srgbClr val="FF0000"/>
                </a:solidFill>
              </a:rPr>
              <a:t>upwards within a core</a:t>
            </a:r>
            <a:endParaRPr lang="en-GB" dirty="0" smtClean="0">
              <a:solidFill>
                <a:srgbClr val="FF0000"/>
              </a:solidFill>
            </a:endParaRPr>
          </a:p>
        </p:txBody>
      </p:sp>
      <p:cxnSp>
        <p:nvCxnSpPr>
          <p:cNvPr id="72" name="Straight Connector 71"/>
          <p:cNvCxnSpPr/>
          <p:nvPr/>
        </p:nvCxnSpPr>
        <p:spPr>
          <a:xfrm>
            <a:off x="531985" y="2318657"/>
            <a:ext cx="1" cy="762000"/>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705640" y="2436279"/>
            <a:ext cx="1032904" cy="449796"/>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a:solidFill>
                  <a:srgbClr val="FFFFFF"/>
                </a:solidFill>
              </a:rPr>
              <a:t>0..125</a:t>
            </a:r>
            <a:endParaRPr lang="en-GB" dirty="0">
              <a:solidFill>
                <a:srgbClr val="FFFFFF"/>
              </a:solidFill>
            </a:endParaRPr>
          </a:p>
        </p:txBody>
      </p:sp>
      <p:sp>
        <p:nvSpPr>
          <p:cNvPr id="74" name="Rectangle 73"/>
          <p:cNvSpPr/>
          <p:nvPr/>
        </p:nvSpPr>
        <p:spPr>
          <a:xfrm>
            <a:off x="1925018" y="2436279"/>
            <a:ext cx="1032904" cy="449796"/>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a:solidFill>
                  <a:srgbClr val="FFFFFF"/>
                </a:solidFill>
              </a:rPr>
              <a:t>125..250</a:t>
            </a:r>
            <a:endParaRPr lang="en-GB" dirty="0">
              <a:solidFill>
                <a:srgbClr val="FFFFFF"/>
              </a:solidFill>
            </a:endParaRPr>
          </a:p>
        </p:txBody>
      </p:sp>
    </p:spTree>
    <p:extLst>
      <p:ext uri="{BB962C8B-B14F-4D97-AF65-F5344CB8AC3E}">
        <p14:creationId xmlns:p14="http://schemas.microsoft.com/office/powerpoint/2010/main" val="40482638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Consider distributing 0..16000 vertices, batch size </a:t>
            </a:r>
            <a:r>
              <a:rPr lang="en-GB" dirty="0" smtClean="0"/>
              <a:t>10</a:t>
            </a:r>
            <a:endParaRPr lang="en-GB" dirty="0"/>
          </a:p>
        </p:txBody>
      </p:sp>
      <p:grpSp>
        <p:nvGrpSpPr>
          <p:cNvPr id="18" name="Group 17"/>
          <p:cNvGrpSpPr/>
          <p:nvPr/>
        </p:nvGrpSpPr>
        <p:grpSpPr>
          <a:xfrm>
            <a:off x="531984" y="3080657"/>
            <a:ext cx="2769288" cy="685800"/>
            <a:chOff x="1600200" y="3080657"/>
            <a:chExt cx="7424056" cy="685800"/>
          </a:xfrm>
          <a:solidFill>
            <a:schemeClr val="accent5">
              <a:lumMod val="75000"/>
            </a:schemeClr>
          </a:solidFill>
        </p:grpSpPr>
        <p:sp>
          <p:nvSpPr>
            <p:cNvPr id="10" name="Rectangle 9"/>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1" name="Rectangle 10"/>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2" name="Rectangle 11"/>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3" name="Rectangle 12"/>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4" name="Rectangle 13"/>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5" name="Rectangle 14"/>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6" name="Rectangle 15"/>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7" name="Rectangle 16"/>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cxnSp>
        <p:nvCxnSpPr>
          <p:cNvPr id="23" name="Straight Connector 22"/>
          <p:cNvCxnSpPr/>
          <p:nvPr/>
        </p:nvCxnSpPr>
        <p:spPr>
          <a:xfrm>
            <a:off x="1087299" y="2318657"/>
            <a:ext cx="5014177" cy="762000"/>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6871740" y="1791091"/>
            <a:ext cx="1041632" cy="369332"/>
          </a:xfrm>
          <a:prstGeom prst="rect">
            <a:avLst/>
          </a:prstGeom>
        </p:spPr>
        <p:txBody>
          <a:bodyPr wrap="none">
            <a:spAutoFit/>
          </a:bodyPr>
          <a:lstStyle/>
          <a:p>
            <a:pPr>
              <a:spcBef>
                <a:spcPct val="0"/>
              </a:spcBef>
            </a:pPr>
            <a:r>
              <a:rPr lang="en-US" altLang="en-US" dirty="0">
                <a:solidFill>
                  <a:srgbClr val="5F5F5F"/>
                </a:solidFill>
              </a:rPr>
              <a:t>8</a:t>
            </a:r>
            <a:r>
              <a:rPr lang="en-US" altLang="en-US" dirty="0" smtClean="0">
                <a:solidFill>
                  <a:srgbClr val="5F5F5F"/>
                </a:solidFill>
              </a:rPr>
              <a:t> sockets</a:t>
            </a:r>
            <a:endParaRPr lang="en-GB" altLang="en-US" dirty="0">
              <a:solidFill>
                <a:srgbClr val="5F5F5F"/>
              </a:solidFill>
            </a:endParaRPr>
          </a:p>
        </p:txBody>
      </p:sp>
      <p:sp>
        <p:nvSpPr>
          <p:cNvPr id="26" name="Rectangle 25"/>
          <p:cNvSpPr/>
          <p:nvPr/>
        </p:nvSpPr>
        <p:spPr>
          <a:xfrm>
            <a:off x="6871740" y="3238891"/>
            <a:ext cx="1992084" cy="369332"/>
          </a:xfrm>
          <a:prstGeom prst="rect">
            <a:avLst/>
          </a:prstGeom>
        </p:spPr>
        <p:txBody>
          <a:bodyPr wrap="none">
            <a:spAutoFit/>
          </a:bodyPr>
          <a:lstStyle/>
          <a:p>
            <a:pPr>
              <a:spcBef>
                <a:spcPct val="0"/>
              </a:spcBef>
            </a:pPr>
            <a:r>
              <a:rPr lang="en-US" altLang="en-US" dirty="0" smtClean="0">
                <a:solidFill>
                  <a:srgbClr val="5F5F5F"/>
                </a:solidFill>
              </a:rPr>
              <a:t>16 cores per socket</a:t>
            </a:r>
            <a:endParaRPr lang="en-GB" altLang="en-US" dirty="0">
              <a:solidFill>
                <a:srgbClr val="5F5F5F"/>
              </a:solidFill>
            </a:endParaRPr>
          </a:p>
        </p:txBody>
      </p:sp>
      <p:grpSp>
        <p:nvGrpSpPr>
          <p:cNvPr id="27" name="Group 26"/>
          <p:cNvGrpSpPr/>
          <p:nvPr/>
        </p:nvGrpSpPr>
        <p:grpSpPr>
          <a:xfrm>
            <a:off x="531985" y="4735286"/>
            <a:ext cx="5569492" cy="685800"/>
            <a:chOff x="1600200" y="3080657"/>
            <a:chExt cx="7424056" cy="685800"/>
          </a:xfrm>
          <a:solidFill>
            <a:schemeClr val="accent5">
              <a:lumMod val="60000"/>
              <a:lumOff val="40000"/>
            </a:schemeClr>
          </a:solidFill>
        </p:grpSpPr>
        <p:sp>
          <p:nvSpPr>
            <p:cNvPr id="28" name="Rectangle 27"/>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29" name="Rectangle 28"/>
            <p:cNvSpPr/>
            <p:nvPr/>
          </p:nvSpPr>
          <p:spPr>
            <a:xfrm>
              <a:off x="2555033" y="3080657"/>
              <a:ext cx="740228" cy="685800"/>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0" name="Rectangle 29"/>
            <p:cNvSpPr/>
            <p:nvPr/>
          </p:nvSpPr>
          <p:spPr>
            <a:xfrm>
              <a:off x="3509866" y="3080657"/>
              <a:ext cx="740228" cy="685800"/>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1" name="Rectangle 30"/>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2" name="Rectangle 31"/>
            <p:cNvSpPr/>
            <p:nvPr/>
          </p:nvSpPr>
          <p:spPr>
            <a:xfrm>
              <a:off x="5419532" y="3080657"/>
              <a:ext cx="740228" cy="685800"/>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3" name="Rectangle 32"/>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4" name="Rectangle 33"/>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5" name="Rectangle 34"/>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cxnSp>
        <p:nvCxnSpPr>
          <p:cNvPr id="37" name="Straight Connector 36"/>
          <p:cNvCxnSpPr/>
          <p:nvPr/>
        </p:nvCxnSpPr>
        <p:spPr>
          <a:xfrm>
            <a:off x="531984" y="3766457"/>
            <a:ext cx="0" cy="968829"/>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808102" y="3766457"/>
            <a:ext cx="5293375" cy="968829"/>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6871741" y="4893520"/>
            <a:ext cx="2331151" cy="369332"/>
          </a:xfrm>
          <a:prstGeom prst="rect">
            <a:avLst/>
          </a:prstGeom>
        </p:spPr>
        <p:txBody>
          <a:bodyPr wrap="none">
            <a:spAutoFit/>
          </a:bodyPr>
          <a:lstStyle/>
          <a:p>
            <a:pPr>
              <a:spcBef>
                <a:spcPct val="0"/>
              </a:spcBef>
            </a:pPr>
            <a:r>
              <a:rPr lang="en-US" altLang="en-US" dirty="0" smtClean="0">
                <a:solidFill>
                  <a:srgbClr val="5F5F5F"/>
                </a:solidFill>
              </a:rPr>
              <a:t>8 h/w threads per core</a:t>
            </a:r>
            <a:endParaRPr lang="en-GB" altLang="en-US" dirty="0">
              <a:solidFill>
                <a:srgbClr val="5F5F5F"/>
              </a:solidFill>
            </a:endParaRPr>
          </a:p>
        </p:txBody>
      </p:sp>
      <p:grpSp>
        <p:nvGrpSpPr>
          <p:cNvPr id="54" name="Group 53"/>
          <p:cNvGrpSpPr/>
          <p:nvPr/>
        </p:nvGrpSpPr>
        <p:grpSpPr>
          <a:xfrm>
            <a:off x="531985" y="1628800"/>
            <a:ext cx="5569492" cy="685800"/>
            <a:chOff x="1600200" y="3080657"/>
            <a:chExt cx="7424056" cy="685800"/>
          </a:xfrm>
          <a:solidFill>
            <a:schemeClr val="accent4"/>
          </a:solidFill>
        </p:grpSpPr>
        <p:sp>
          <p:nvSpPr>
            <p:cNvPr id="55" name="Rectangle 54"/>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6" name="Rectangle 55"/>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7" name="Rectangle 56"/>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8" name="Rectangle 57"/>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9" name="Rectangle 58"/>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0" name="Rectangle 59"/>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1" name="Rectangle 60"/>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2" name="Rectangle 61"/>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grpSp>
        <p:nvGrpSpPr>
          <p:cNvPr id="63" name="Group 62"/>
          <p:cNvGrpSpPr/>
          <p:nvPr/>
        </p:nvGrpSpPr>
        <p:grpSpPr>
          <a:xfrm>
            <a:off x="3380414" y="3080657"/>
            <a:ext cx="2769288" cy="685800"/>
            <a:chOff x="1600200" y="3080657"/>
            <a:chExt cx="7424056" cy="685800"/>
          </a:xfrm>
          <a:solidFill>
            <a:schemeClr val="accent5">
              <a:lumMod val="75000"/>
            </a:schemeClr>
          </a:solidFill>
        </p:grpSpPr>
        <p:sp>
          <p:nvSpPr>
            <p:cNvPr id="64" name="Rectangle 63"/>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5" name="Rectangle 64"/>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6" name="Rectangle 65"/>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7" name="Rectangle 66"/>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8" name="Rectangle 67"/>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9" name="Rectangle 68"/>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70" name="Rectangle 69"/>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71" name="Rectangle 70"/>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sp>
        <p:nvSpPr>
          <p:cNvPr id="3" name="Down Arrow 2"/>
          <p:cNvSpPr/>
          <p:nvPr/>
        </p:nvSpPr>
        <p:spPr>
          <a:xfrm>
            <a:off x="6423906" y="1971703"/>
            <a:ext cx="378717" cy="1451857"/>
          </a:xfrm>
          <a:prstGeom prst="downArrow">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0000"/>
              </a:solidFill>
            </a:endParaRPr>
          </a:p>
        </p:txBody>
      </p:sp>
      <p:sp>
        <p:nvSpPr>
          <p:cNvPr id="4" name="TextBox 3"/>
          <p:cNvSpPr txBox="1"/>
          <p:nvPr/>
        </p:nvSpPr>
        <p:spPr>
          <a:xfrm>
            <a:off x="6871741" y="2275741"/>
            <a:ext cx="1739990" cy="743687"/>
          </a:xfrm>
          <a:prstGeom prst="rect">
            <a:avLst/>
          </a:prstGeom>
          <a:noFill/>
        </p:spPr>
        <p:txBody>
          <a:bodyPr wrap="none" lIns="0" tIns="0" rIns="0" bIns="0" rtlCol="0">
            <a:noAutofit/>
          </a:bodyPr>
          <a:lstStyle/>
          <a:p>
            <a:pPr>
              <a:lnSpc>
                <a:spcPct val="90000"/>
              </a:lnSpc>
            </a:pPr>
            <a:r>
              <a:rPr lang="en-US" dirty="0">
                <a:solidFill>
                  <a:srgbClr val="FF0000"/>
                </a:solidFill>
              </a:rPr>
              <a:t>Distribute vertices at </a:t>
            </a:r>
            <a:br>
              <a:rPr lang="en-US" dirty="0">
                <a:solidFill>
                  <a:srgbClr val="FF0000"/>
                </a:solidFill>
              </a:rPr>
            </a:br>
            <a:r>
              <a:rPr lang="en-US" dirty="0">
                <a:solidFill>
                  <a:srgbClr val="FF0000"/>
                </a:solidFill>
              </a:rPr>
              <a:t>start of loop down to </a:t>
            </a:r>
            <a:br>
              <a:rPr lang="en-US" dirty="0">
                <a:solidFill>
                  <a:srgbClr val="FF0000"/>
                </a:solidFill>
              </a:rPr>
            </a:br>
            <a:r>
              <a:rPr lang="en-US" dirty="0">
                <a:solidFill>
                  <a:srgbClr val="FF0000"/>
                </a:solidFill>
              </a:rPr>
              <a:t>per-core counters</a:t>
            </a:r>
            <a:endParaRPr lang="en-GB" dirty="0">
              <a:solidFill>
                <a:srgbClr val="FF0000"/>
              </a:solidFill>
            </a:endParaRPr>
          </a:p>
        </p:txBody>
      </p:sp>
      <p:cxnSp>
        <p:nvCxnSpPr>
          <p:cNvPr id="7" name="Straight Connector 6"/>
          <p:cNvCxnSpPr/>
          <p:nvPr/>
        </p:nvCxnSpPr>
        <p:spPr>
          <a:xfrm flipV="1">
            <a:off x="670042" y="2886075"/>
            <a:ext cx="218109" cy="537482"/>
          </a:xfrm>
          <a:prstGeom prst="line">
            <a:avLst/>
          </a:prstGeom>
          <a:ln w="19050">
            <a:solidFill>
              <a:schemeClr val="accent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1026210" y="2886075"/>
            <a:ext cx="1068503" cy="537482"/>
          </a:xfrm>
          <a:prstGeom prst="line">
            <a:avLst/>
          </a:prstGeom>
          <a:ln w="19050">
            <a:solidFill>
              <a:schemeClr val="accent1"/>
            </a:solidFill>
            <a:miter lim="800000"/>
          </a:ln>
        </p:spPr>
        <p:style>
          <a:lnRef idx="1">
            <a:schemeClr val="accent1"/>
          </a:lnRef>
          <a:fillRef idx="0">
            <a:schemeClr val="accent1"/>
          </a:fillRef>
          <a:effectRef idx="0">
            <a:schemeClr val="accent1"/>
          </a:effectRef>
          <a:fontRef idx="minor">
            <a:schemeClr val="tx1"/>
          </a:fontRef>
        </p:style>
      </p:cxnSp>
      <p:sp>
        <p:nvSpPr>
          <p:cNvPr id="52" name="Down Arrow 51"/>
          <p:cNvSpPr/>
          <p:nvPr/>
        </p:nvSpPr>
        <p:spPr>
          <a:xfrm rot="10800000">
            <a:off x="6423906" y="3773034"/>
            <a:ext cx="378717" cy="1451857"/>
          </a:xfrm>
          <a:prstGeom prst="downArrow">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0000"/>
              </a:solidFill>
            </a:endParaRPr>
          </a:p>
        </p:txBody>
      </p:sp>
      <p:sp>
        <p:nvSpPr>
          <p:cNvPr id="53" name="TextBox 52"/>
          <p:cNvSpPr txBox="1"/>
          <p:nvPr/>
        </p:nvSpPr>
        <p:spPr>
          <a:xfrm>
            <a:off x="6871741" y="4181850"/>
            <a:ext cx="1739990" cy="743687"/>
          </a:xfrm>
          <a:prstGeom prst="rect">
            <a:avLst/>
          </a:prstGeom>
          <a:noFill/>
        </p:spPr>
        <p:txBody>
          <a:bodyPr wrap="none" lIns="0" tIns="0" rIns="0" bIns="0" rtlCol="0">
            <a:noAutofit/>
          </a:bodyPr>
          <a:lstStyle/>
          <a:p>
            <a:pPr>
              <a:lnSpc>
                <a:spcPct val="90000"/>
              </a:lnSpc>
            </a:pPr>
            <a:r>
              <a:rPr lang="en-US" dirty="0" smtClean="0">
                <a:solidFill>
                  <a:srgbClr val="FF0000"/>
                </a:solidFill>
              </a:rPr>
              <a:t>Aggregate requests </a:t>
            </a:r>
            <a:br>
              <a:rPr lang="en-US" dirty="0" smtClean="0">
                <a:solidFill>
                  <a:srgbClr val="FF0000"/>
                </a:solidFill>
              </a:rPr>
            </a:br>
            <a:r>
              <a:rPr lang="en-US" dirty="0" smtClean="0">
                <a:solidFill>
                  <a:srgbClr val="FF0000"/>
                </a:solidFill>
              </a:rPr>
              <a:t>upwards within a core</a:t>
            </a:r>
            <a:endParaRPr lang="en-GB" dirty="0" smtClean="0">
              <a:solidFill>
                <a:srgbClr val="FF0000"/>
              </a:solidFill>
            </a:endParaRPr>
          </a:p>
        </p:txBody>
      </p:sp>
      <p:cxnSp>
        <p:nvCxnSpPr>
          <p:cNvPr id="72" name="Straight Connector 71"/>
          <p:cNvCxnSpPr/>
          <p:nvPr/>
        </p:nvCxnSpPr>
        <p:spPr>
          <a:xfrm>
            <a:off x="531985" y="2318657"/>
            <a:ext cx="1" cy="762000"/>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705640" y="2436279"/>
            <a:ext cx="1032904" cy="449796"/>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a:solidFill>
                  <a:srgbClr val="FFFFFF"/>
                </a:solidFill>
              </a:rPr>
              <a:t>0..125</a:t>
            </a:r>
            <a:endParaRPr lang="en-GB" dirty="0">
              <a:solidFill>
                <a:srgbClr val="FFFFFF"/>
              </a:solidFill>
            </a:endParaRPr>
          </a:p>
        </p:txBody>
      </p:sp>
      <p:sp>
        <p:nvSpPr>
          <p:cNvPr id="74" name="Rectangle 73"/>
          <p:cNvSpPr/>
          <p:nvPr/>
        </p:nvSpPr>
        <p:spPr>
          <a:xfrm>
            <a:off x="1925018" y="2436279"/>
            <a:ext cx="1032904" cy="449796"/>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a:solidFill>
                  <a:srgbClr val="FFFFFF"/>
                </a:solidFill>
              </a:rPr>
              <a:t>125..250</a:t>
            </a:r>
            <a:endParaRPr lang="en-GB" dirty="0">
              <a:solidFill>
                <a:srgbClr val="FFFFFF"/>
              </a:solidFill>
            </a:endParaRPr>
          </a:p>
        </p:txBody>
      </p:sp>
    </p:spTree>
    <p:extLst>
      <p:ext uri="{BB962C8B-B14F-4D97-AF65-F5344CB8AC3E}">
        <p14:creationId xmlns:p14="http://schemas.microsoft.com/office/powerpoint/2010/main" val="19985030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Consider distributing 0..16000 vertices, batch size </a:t>
            </a:r>
            <a:r>
              <a:rPr lang="en-GB" dirty="0" smtClean="0"/>
              <a:t>10</a:t>
            </a:r>
            <a:endParaRPr lang="en-GB" dirty="0"/>
          </a:p>
        </p:txBody>
      </p:sp>
      <p:grpSp>
        <p:nvGrpSpPr>
          <p:cNvPr id="18" name="Group 17"/>
          <p:cNvGrpSpPr/>
          <p:nvPr/>
        </p:nvGrpSpPr>
        <p:grpSpPr>
          <a:xfrm>
            <a:off x="531984" y="3080657"/>
            <a:ext cx="2769288" cy="685800"/>
            <a:chOff x="1600200" y="3080657"/>
            <a:chExt cx="7424056" cy="685800"/>
          </a:xfrm>
          <a:solidFill>
            <a:schemeClr val="accent5">
              <a:lumMod val="75000"/>
            </a:schemeClr>
          </a:solidFill>
        </p:grpSpPr>
        <p:sp>
          <p:nvSpPr>
            <p:cNvPr id="10" name="Rectangle 9"/>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1" name="Rectangle 10"/>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2" name="Rectangle 11"/>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3" name="Rectangle 12"/>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4" name="Rectangle 13"/>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5" name="Rectangle 14"/>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6" name="Rectangle 15"/>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7" name="Rectangle 16"/>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cxnSp>
        <p:nvCxnSpPr>
          <p:cNvPr id="23" name="Straight Connector 22"/>
          <p:cNvCxnSpPr/>
          <p:nvPr/>
        </p:nvCxnSpPr>
        <p:spPr>
          <a:xfrm>
            <a:off x="1087299" y="2318657"/>
            <a:ext cx="5014177" cy="762000"/>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6871740" y="1791091"/>
            <a:ext cx="1041632" cy="369332"/>
          </a:xfrm>
          <a:prstGeom prst="rect">
            <a:avLst/>
          </a:prstGeom>
        </p:spPr>
        <p:txBody>
          <a:bodyPr wrap="none">
            <a:spAutoFit/>
          </a:bodyPr>
          <a:lstStyle/>
          <a:p>
            <a:pPr>
              <a:spcBef>
                <a:spcPct val="0"/>
              </a:spcBef>
            </a:pPr>
            <a:r>
              <a:rPr lang="en-US" altLang="en-US" dirty="0">
                <a:solidFill>
                  <a:srgbClr val="5F5F5F"/>
                </a:solidFill>
              </a:rPr>
              <a:t>8</a:t>
            </a:r>
            <a:r>
              <a:rPr lang="en-US" altLang="en-US" dirty="0" smtClean="0">
                <a:solidFill>
                  <a:srgbClr val="5F5F5F"/>
                </a:solidFill>
              </a:rPr>
              <a:t> sockets</a:t>
            </a:r>
            <a:endParaRPr lang="en-GB" altLang="en-US" dirty="0">
              <a:solidFill>
                <a:srgbClr val="5F5F5F"/>
              </a:solidFill>
            </a:endParaRPr>
          </a:p>
        </p:txBody>
      </p:sp>
      <p:sp>
        <p:nvSpPr>
          <p:cNvPr id="26" name="Rectangle 25"/>
          <p:cNvSpPr/>
          <p:nvPr/>
        </p:nvSpPr>
        <p:spPr>
          <a:xfrm>
            <a:off x="6871740" y="3238891"/>
            <a:ext cx="1992084" cy="369332"/>
          </a:xfrm>
          <a:prstGeom prst="rect">
            <a:avLst/>
          </a:prstGeom>
        </p:spPr>
        <p:txBody>
          <a:bodyPr wrap="none">
            <a:spAutoFit/>
          </a:bodyPr>
          <a:lstStyle/>
          <a:p>
            <a:pPr>
              <a:spcBef>
                <a:spcPct val="0"/>
              </a:spcBef>
            </a:pPr>
            <a:r>
              <a:rPr lang="en-US" altLang="en-US" dirty="0" smtClean="0">
                <a:solidFill>
                  <a:srgbClr val="5F5F5F"/>
                </a:solidFill>
              </a:rPr>
              <a:t>16 cores per socket</a:t>
            </a:r>
            <a:endParaRPr lang="en-GB" altLang="en-US" dirty="0">
              <a:solidFill>
                <a:srgbClr val="5F5F5F"/>
              </a:solidFill>
            </a:endParaRPr>
          </a:p>
        </p:txBody>
      </p:sp>
      <p:grpSp>
        <p:nvGrpSpPr>
          <p:cNvPr id="27" name="Group 26"/>
          <p:cNvGrpSpPr/>
          <p:nvPr/>
        </p:nvGrpSpPr>
        <p:grpSpPr>
          <a:xfrm>
            <a:off x="531985" y="4735286"/>
            <a:ext cx="5569492" cy="685800"/>
            <a:chOff x="1600200" y="3080657"/>
            <a:chExt cx="7424056" cy="685800"/>
          </a:xfrm>
          <a:solidFill>
            <a:schemeClr val="accent5">
              <a:lumMod val="60000"/>
              <a:lumOff val="40000"/>
            </a:schemeClr>
          </a:solidFill>
        </p:grpSpPr>
        <p:sp>
          <p:nvSpPr>
            <p:cNvPr id="28" name="Rectangle 27"/>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29" name="Rectangle 28"/>
            <p:cNvSpPr/>
            <p:nvPr/>
          </p:nvSpPr>
          <p:spPr>
            <a:xfrm>
              <a:off x="2555033" y="3080657"/>
              <a:ext cx="740228" cy="685800"/>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0" name="Rectangle 29"/>
            <p:cNvSpPr/>
            <p:nvPr/>
          </p:nvSpPr>
          <p:spPr>
            <a:xfrm>
              <a:off x="3509866" y="3080657"/>
              <a:ext cx="740228" cy="685800"/>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1" name="Rectangle 30"/>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2" name="Rectangle 31"/>
            <p:cNvSpPr/>
            <p:nvPr/>
          </p:nvSpPr>
          <p:spPr>
            <a:xfrm>
              <a:off x="5419532" y="3080657"/>
              <a:ext cx="740228" cy="685800"/>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3" name="Rectangle 32"/>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4" name="Rectangle 33"/>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5" name="Rectangle 34"/>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cxnSp>
        <p:nvCxnSpPr>
          <p:cNvPr id="37" name="Straight Connector 36"/>
          <p:cNvCxnSpPr/>
          <p:nvPr/>
        </p:nvCxnSpPr>
        <p:spPr>
          <a:xfrm>
            <a:off x="531984" y="3766457"/>
            <a:ext cx="0" cy="968829"/>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808102" y="3766457"/>
            <a:ext cx="5293375" cy="968829"/>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6871741" y="4893520"/>
            <a:ext cx="2331151" cy="369332"/>
          </a:xfrm>
          <a:prstGeom prst="rect">
            <a:avLst/>
          </a:prstGeom>
        </p:spPr>
        <p:txBody>
          <a:bodyPr wrap="none">
            <a:spAutoFit/>
          </a:bodyPr>
          <a:lstStyle/>
          <a:p>
            <a:pPr>
              <a:spcBef>
                <a:spcPct val="0"/>
              </a:spcBef>
            </a:pPr>
            <a:r>
              <a:rPr lang="en-US" altLang="en-US" dirty="0" smtClean="0">
                <a:solidFill>
                  <a:srgbClr val="5F5F5F"/>
                </a:solidFill>
              </a:rPr>
              <a:t>8 h/w threads per core</a:t>
            </a:r>
            <a:endParaRPr lang="en-GB" altLang="en-US" dirty="0">
              <a:solidFill>
                <a:srgbClr val="5F5F5F"/>
              </a:solidFill>
            </a:endParaRPr>
          </a:p>
        </p:txBody>
      </p:sp>
      <p:grpSp>
        <p:nvGrpSpPr>
          <p:cNvPr id="54" name="Group 53"/>
          <p:cNvGrpSpPr/>
          <p:nvPr/>
        </p:nvGrpSpPr>
        <p:grpSpPr>
          <a:xfrm>
            <a:off x="531985" y="1628800"/>
            <a:ext cx="5569492" cy="685800"/>
            <a:chOff x="1600200" y="3080657"/>
            <a:chExt cx="7424056" cy="685800"/>
          </a:xfrm>
          <a:solidFill>
            <a:schemeClr val="accent4"/>
          </a:solidFill>
        </p:grpSpPr>
        <p:sp>
          <p:nvSpPr>
            <p:cNvPr id="55" name="Rectangle 54"/>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6" name="Rectangle 55"/>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7" name="Rectangle 56"/>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8" name="Rectangle 57"/>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9" name="Rectangle 58"/>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0" name="Rectangle 59"/>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1" name="Rectangle 60"/>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2" name="Rectangle 61"/>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grpSp>
        <p:nvGrpSpPr>
          <p:cNvPr id="63" name="Group 62"/>
          <p:cNvGrpSpPr/>
          <p:nvPr/>
        </p:nvGrpSpPr>
        <p:grpSpPr>
          <a:xfrm>
            <a:off x="3380414" y="3080657"/>
            <a:ext cx="2769288" cy="685800"/>
            <a:chOff x="1600200" y="3080657"/>
            <a:chExt cx="7424056" cy="685800"/>
          </a:xfrm>
          <a:solidFill>
            <a:schemeClr val="accent5">
              <a:lumMod val="75000"/>
            </a:schemeClr>
          </a:solidFill>
        </p:grpSpPr>
        <p:sp>
          <p:nvSpPr>
            <p:cNvPr id="64" name="Rectangle 63"/>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5" name="Rectangle 64"/>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6" name="Rectangle 65"/>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7" name="Rectangle 66"/>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8" name="Rectangle 67"/>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9" name="Rectangle 68"/>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70" name="Rectangle 69"/>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71" name="Rectangle 70"/>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sp>
        <p:nvSpPr>
          <p:cNvPr id="3" name="Down Arrow 2"/>
          <p:cNvSpPr/>
          <p:nvPr/>
        </p:nvSpPr>
        <p:spPr>
          <a:xfrm>
            <a:off x="6423906" y="1971703"/>
            <a:ext cx="378717" cy="1451857"/>
          </a:xfrm>
          <a:prstGeom prst="downArrow">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0000"/>
              </a:solidFill>
            </a:endParaRPr>
          </a:p>
        </p:txBody>
      </p:sp>
      <p:sp>
        <p:nvSpPr>
          <p:cNvPr id="4" name="TextBox 3"/>
          <p:cNvSpPr txBox="1"/>
          <p:nvPr/>
        </p:nvSpPr>
        <p:spPr>
          <a:xfrm>
            <a:off x="6871741" y="2275741"/>
            <a:ext cx="1739990" cy="743687"/>
          </a:xfrm>
          <a:prstGeom prst="rect">
            <a:avLst/>
          </a:prstGeom>
          <a:noFill/>
        </p:spPr>
        <p:txBody>
          <a:bodyPr wrap="none" lIns="0" tIns="0" rIns="0" bIns="0" rtlCol="0">
            <a:noAutofit/>
          </a:bodyPr>
          <a:lstStyle/>
          <a:p>
            <a:pPr>
              <a:lnSpc>
                <a:spcPct val="90000"/>
              </a:lnSpc>
            </a:pPr>
            <a:r>
              <a:rPr lang="en-US" dirty="0">
                <a:solidFill>
                  <a:srgbClr val="FF0000"/>
                </a:solidFill>
              </a:rPr>
              <a:t>Distribute vertices at </a:t>
            </a:r>
            <a:br>
              <a:rPr lang="en-US" dirty="0">
                <a:solidFill>
                  <a:srgbClr val="FF0000"/>
                </a:solidFill>
              </a:rPr>
            </a:br>
            <a:r>
              <a:rPr lang="en-US" dirty="0">
                <a:solidFill>
                  <a:srgbClr val="FF0000"/>
                </a:solidFill>
              </a:rPr>
              <a:t>start of loop down to </a:t>
            </a:r>
            <a:br>
              <a:rPr lang="en-US" dirty="0">
                <a:solidFill>
                  <a:srgbClr val="FF0000"/>
                </a:solidFill>
              </a:rPr>
            </a:br>
            <a:r>
              <a:rPr lang="en-US" dirty="0">
                <a:solidFill>
                  <a:srgbClr val="FF0000"/>
                </a:solidFill>
              </a:rPr>
              <a:t>per-core counters</a:t>
            </a:r>
            <a:endParaRPr lang="en-GB" dirty="0">
              <a:solidFill>
                <a:srgbClr val="FF0000"/>
              </a:solidFill>
            </a:endParaRPr>
          </a:p>
        </p:txBody>
      </p:sp>
      <p:cxnSp>
        <p:nvCxnSpPr>
          <p:cNvPr id="7" name="Straight Connector 6"/>
          <p:cNvCxnSpPr/>
          <p:nvPr/>
        </p:nvCxnSpPr>
        <p:spPr>
          <a:xfrm flipV="1">
            <a:off x="670042" y="2886075"/>
            <a:ext cx="218109" cy="537482"/>
          </a:xfrm>
          <a:prstGeom prst="line">
            <a:avLst/>
          </a:prstGeom>
          <a:ln w="19050">
            <a:solidFill>
              <a:schemeClr val="accent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1026210" y="2886075"/>
            <a:ext cx="1068503" cy="537482"/>
          </a:xfrm>
          <a:prstGeom prst="line">
            <a:avLst/>
          </a:prstGeom>
          <a:ln w="19050">
            <a:solidFill>
              <a:schemeClr val="accent1"/>
            </a:solidFill>
            <a:miter lim="800000"/>
          </a:ln>
        </p:spPr>
        <p:style>
          <a:lnRef idx="1">
            <a:schemeClr val="accent1"/>
          </a:lnRef>
          <a:fillRef idx="0">
            <a:schemeClr val="accent1"/>
          </a:fillRef>
          <a:effectRef idx="0">
            <a:schemeClr val="accent1"/>
          </a:effectRef>
          <a:fontRef idx="minor">
            <a:schemeClr val="tx1"/>
          </a:fontRef>
        </p:style>
      </p:cxnSp>
      <p:sp>
        <p:nvSpPr>
          <p:cNvPr id="52" name="Down Arrow 51"/>
          <p:cNvSpPr/>
          <p:nvPr/>
        </p:nvSpPr>
        <p:spPr>
          <a:xfrm rot="10800000">
            <a:off x="6423906" y="3773034"/>
            <a:ext cx="378717" cy="1451857"/>
          </a:xfrm>
          <a:prstGeom prst="downArrow">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0000"/>
              </a:solidFill>
            </a:endParaRPr>
          </a:p>
        </p:txBody>
      </p:sp>
      <p:sp>
        <p:nvSpPr>
          <p:cNvPr id="53" name="TextBox 52"/>
          <p:cNvSpPr txBox="1"/>
          <p:nvPr/>
        </p:nvSpPr>
        <p:spPr>
          <a:xfrm>
            <a:off x="6871741" y="4181850"/>
            <a:ext cx="1739990" cy="743687"/>
          </a:xfrm>
          <a:prstGeom prst="rect">
            <a:avLst/>
          </a:prstGeom>
          <a:noFill/>
        </p:spPr>
        <p:txBody>
          <a:bodyPr wrap="none" lIns="0" tIns="0" rIns="0" bIns="0" rtlCol="0">
            <a:noAutofit/>
          </a:bodyPr>
          <a:lstStyle/>
          <a:p>
            <a:pPr>
              <a:lnSpc>
                <a:spcPct val="90000"/>
              </a:lnSpc>
            </a:pPr>
            <a:r>
              <a:rPr lang="en-US" dirty="0" smtClean="0">
                <a:solidFill>
                  <a:srgbClr val="FF0000"/>
                </a:solidFill>
              </a:rPr>
              <a:t>Aggregate requests </a:t>
            </a:r>
            <a:br>
              <a:rPr lang="en-US" dirty="0" smtClean="0">
                <a:solidFill>
                  <a:srgbClr val="FF0000"/>
                </a:solidFill>
              </a:rPr>
            </a:br>
            <a:r>
              <a:rPr lang="en-US" dirty="0" smtClean="0">
                <a:solidFill>
                  <a:srgbClr val="FF0000"/>
                </a:solidFill>
              </a:rPr>
              <a:t>upwards within a core</a:t>
            </a:r>
            <a:endParaRPr lang="en-GB" dirty="0" smtClean="0">
              <a:solidFill>
                <a:srgbClr val="FF0000"/>
              </a:solidFill>
            </a:endParaRPr>
          </a:p>
        </p:txBody>
      </p:sp>
      <p:sp>
        <p:nvSpPr>
          <p:cNvPr id="20" name="Down Arrow 19"/>
          <p:cNvSpPr/>
          <p:nvPr/>
        </p:nvSpPr>
        <p:spPr>
          <a:xfrm rot="6883242">
            <a:off x="1365719" y="3827457"/>
            <a:ext cx="681577" cy="898078"/>
          </a:xfrm>
          <a:prstGeom prst="downArrow">
            <a:avLst/>
          </a:prstGeom>
          <a:solidFill>
            <a:srgbClr val="232C2F"/>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dirty="0">
              <a:solidFill>
                <a:srgbClr val="FFFFFF"/>
              </a:solidFill>
            </a:endParaRPr>
          </a:p>
        </p:txBody>
      </p:sp>
      <p:sp>
        <p:nvSpPr>
          <p:cNvPr id="73" name="TextBox 72"/>
          <p:cNvSpPr txBox="1"/>
          <p:nvPr/>
        </p:nvSpPr>
        <p:spPr>
          <a:xfrm rot="1552999">
            <a:off x="1559987" y="4182944"/>
            <a:ext cx="511523" cy="304800"/>
          </a:xfrm>
          <a:prstGeom prst="rect">
            <a:avLst/>
          </a:prstGeom>
          <a:solidFill>
            <a:srgbClr val="232C2F"/>
          </a:solidFill>
        </p:spPr>
        <p:txBody>
          <a:bodyPr wrap="none" lIns="0" tIns="0" rIns="0" bIns="0" rtlCol="0" anchor="ctr">
            <a:noAutofit/>
          </a:bodyPr>
          <a:lstStyle/>
          <a:p>
            <a:pPr algn="ctr">
              <a:lnSpc>
                <a:spcPct val="90000"/>
              </a:lnSpc>
            </a:pPr>
            <a:r>
              <a:rPr lang="en-US" dirty="0" smtClean="0">
                <a:solidFill>
                  <a:srgbClr val="FFFFFF"/>
                </a:solidFill>
              </a:rPr>
              <a:t>3*10</a:t>
            </a:r>
            <a:endParaRPr lang="en-GB" dirty="0" smtClean="0">
              <a:solidFill>
                <a:srgbClr val="FFFFFF"/>
              </a:solidFill>
            </a:endParaRPr>
          </a:p>
        </p:txBody>
      </p:sp>
      <p:cxnSp>
        <p:nvCxnSpPr>
          <p:cNvPr id="72" name="Straight Connector 71"/>
          <p:cNvCxnSpPr/>
          <p:nvPr/>
        </p:nvCxnSpPr>
        <p:spPr>
          <a:xfrm>
            <a:off x="531985" y="2318657"/>
            <a:ext cx="1" cy="762000"/>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74" name="Rectangle 73"/>
          <p:cNvSpPr/>
          <p:nvPr/>
        </p:nvSpPr>
        <p:spPr>
          <a:xfrm>
            <a:off x="705640" y="2436279"/>
            <a:ext cx="1032904" cy="449796"/>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a:solidFill>
                  <a:srgbClr val="FFFFFF"/>
                </a:solidFill>
              </a:rPr>
              <a:t>0..125</a:t>
            </a:r>
            <a:endParaRPr lang="en-GB" dirty="0">
              <a:solidFill>
                <a:srgbClr val="FFFFFF"/>
              </a:solidFill>
            </a:endParaRPr>
          </a:p>
        </p:txBody>
      </p:sp>
      <p:sp>
        <p:nvSpPr>
          <p:cNvPr id="75" name="Rectangle 74"/>
          <p:cNvSpPr/>
          <p:nvPr/>
        </p:nvSpPr>
        <p:spPr>
          <a:xfrm>
            <a:off x="1925018" y="2436279"/>
            <a:ext cx="1032904" cy="449796"/>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a:solidFill>
                  <a:srgbClr val="FFFFFF"/>
                </a:solidFill>
              </a:rPr>
              <a:t>125..250</a:t>
            </a:r>
            <a:endParaRPr lang="en-GB" dirty="0">
              <a:solidFill>
                <a:srgbClr val="FFFFFF"/>
              </a:solidFill>
            </a:endParaRPr>
          </a:p>
        </p:txBody>
      </p:sp>
    </p:spTree>
    <p:extLst>
      <p:ext uri="{BB962C8B-B14F-4D97-AF65-F5344CB8AC3E}">
        <p14:creationId xmlns:p14="http://schemas.microsoft.com/office/powerpoint/2010/main" val="12534533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Consider distributing 0..16000 vertices, batch size </a:t>
            </a:r>
            <a:r>
              <a:rPr lang="en-GB" dirty="0" smtClean="0"/>
              <a:t>10</a:t>
            </a:r>
            <a:endParaRPr lang="en-GB" dirty="0"/>
          </a:p>
        </p:txBody>
      </p:sp>
      <p:grpSp>
        <p:nvGrpSpPr>
          <p:cNvPr id="18" name="Group 17"/>
          <p:cNvGrpSpPr/>
          <p:nvPr/>
        </p:nvGrpSpPr>
        <p:grpSpPr>
          <a:xfrm>
            <a:off x="531984" y="3080657"/>
            <a:ext cx="2769288" cy="685800"/>
            <a:chOff x="1600200" y="3080657"/>
            <a:chExt cx="7424056" cy="685800"/>
          </a:xfrm>
          <a:solidFill>
            <a:schemeClr val="accent5">
              <a:lumMod val="75000"/>
            </a:schemeClr>
          </a:solidFill>
        </p:grpSpPr>
        <p:sp>
          <p:nvSpPr>
            <p:cNvPr id="10" name="Rectangle 9"/>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1" name="Rectangle 10"/>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2" name="Rectangle 11"/>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3" name="Rectangle 12"/>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4" name="Rectangle 13"/>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5" name="Rectangle 14"/>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6" name="Rectangle 15"/>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17" name="Rectangle 16"/>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cxnSp>
        <p:nvCxnSpPr>
          <p:cNvPr id="23" name="Straight Connector 22"/>
          <p:cNvCxnSpPr/>
          <p:nvPr/>
        </p:nvCxnSpPr>
        <p:spPr>
          <a:xfrm>
            <a:off x="1087299" y="2318657"/>
            <a:ext cx="5014177" cy="762000"/>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6871740" y="1791091"/>
            <a:ext cx="1041632" cy="369332"/>
          </a:xfrm>
          <a:prstGeom prst="rect">
            <a:avLst/>
          </a:prstGeom>
        </p:spPr>
        <p:txBody>
          <a:bodyPr wrap="none">
            <a:spAutoFit/>
          </a:bodyPr>
          <a:lstStyle/>
          <a:p>
            <a:pPr>
              <a:spcBef>
                <a:spcPct val="0"/>
              </a:spcBef>
            </a:pPr>
            <a:r>
              <a:rPr lang="en-US" altLang="en-US" dirty="0">
                <a:solidFill>
                  <a:srgbClr val="5F5F5F"/>
                </a:solidFill>
              </a:rPr>
              <a:t>8</a:t>
            </a:r>
            <a:r>
              <a:rPr lang="en-US" altLang="en-US" dirty="0" smtClean="0">
                <a:solidFill>
                  <a:srgbClr val="5F5F5F"/>
                </a:solidFill>
              </a:rPr>
              <a:t> sockets</a:t>
            </a:r>
            <a:endParaRPr lang="en-GB" altLang="en-US" dirty="0">
              <a:solidFill>
                <a:srgbClr val="5F5F5F"/>
              </a:solidFill>
            </a:endParaRPr>
          </a:p>
        </p:txBody>
      </p:sp>
      <p:sp>
        <p:nvSpPr>
          <p:cNvPr id="26" name="Rectangle 25"/>
          <p:cNvSpPr/>
          <p:nvPr/>
        </p:nvSpPr>
        <p:spPr>
          <a:xfrm>
            <a:off x="6871740" y="3238891"/>
            <a:ext cx="1992084" cy="369332"/>
          </a:xfrm>
          <a:prstGeom prst="rect">
            <a:avLst/>
          </a:prstGeom>
        </p:spPr>
        <p:txBody>
          <a:bodyPr wrap="none">
            <a:spAutoFit/>
          </a:bodyPr>
          <a:lstStyle/>
          <a:p>
            <a:pPr>
              <a:spcBef>
                <a:spcPct val="0"/>
              </a:spcBef>
            </a:pPr>
            <a:r>
              <a:rPr lang="en-US" altLang="en-US" dirty="0" smtClean="0">
                <a:solidFill>
                  <a:srgbClr val="5F5F5F"/>
                </a:solidFill>
              </a:rPr>
              <a:t>16 cores per socket</a:t>
            </a:r>
            <a:endParaRPr lang="en-GB" altLang="en-US" dirty="0">
              <a:solidFill>
                <a:srgbClr val="5F5F5F"/>
              </a:solidFill>
            </a:endParaRPr>
          </a:p>
        </p:txBody>
      </p:sp>
      <p:grpSp>
        <p:nvGrpSpPr>
          <p:cNvPr id="27" name="Group 26"/>
          <p:cNvGrpSpPr/>
          <p:nvPr/>
        </p:nvGrpSpPr>
        <p:grpSpPr>
          <a:xfrm>
            <a:off x="531985" y="4735286"/>
            <a:ext cx="5569492" cy="685800"/>
            <a:chOff x="1600200" y="3080657"/>
            <a:chExt cx="7424056" cy="685800"/>
          </a:xfrm>
          <a:solidFill>
            <a:schemeClr val="accent5">
              <a:lumMod val="60000"/>
              <a:lumOff val="40000"/>
            </a:schemeClr>
          </a:solidFill>
        </p:grpSpPr>
        <p:sp>
          <p:nvSpPr>
            <p:cNvPr id="28" name="Rectangle 27"/>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29" name="Rectangle 28"/>
            <p:cNvSpPr/>
            <p:nvPr/>
          </p:nvSpPr>
          <p:spPr>
            <a:xfrm>
              <a:off x="2555033" y="3080657"/>
              <a:ext cx="740228" cy="685800"/>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0" numCol="1" spcCol="0" rtlCol="0" fromWordArt="0" anchor="ctr" anchorCtr="0" forceAA="0" compatLnSpc="1">
              <a:prstTxWarp prst="textNoShape">
                <a:avLst/>
              </a:prstTxWarp>
              <a:noAutofit/>
            </a:bodyPr>
            <a:lstStyle/>
            <a:p>
              <a:pPr algn="ctr">
                <a:lnSpc>
                  <a:spcPct val="90000"/>
                </a:lnSpc>
              </a:pPr>
              <a:r>
                <a:rPr lang="en-US" sz="1700" dirty="0" smtClean="0">
                  <a:solidFill>
                    <a:srgbClr val="FFFFFF"/>
                  </a:solidFill>
                </a:rPr>
                <a:t>0..10</a:t>
              </a:r>
              <a:endParaRPr lang="en-GB" sz="1700" dirty="0">
                <a:solidFill>
                  <a:srgbClr val="FFFFFF"/>
                </a:solidFill>
              </a:endParaRPr>
            </a:p>
          </p:txBody>
        </p:sp>
        <p:sp>
          <p:nvSpPr>
            <p:cNvPr id="30" name="Rectangle 29"/>
            <p:cNvSpPr/>
            <p:nvPr/>
          </p:nvSpPr>
          <p:spPr>
            <a:xfrm>
              <a:off x="3509866" y="3080657"/>
              <a:ext cx="740228" cy="685800"/>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0" numCol="1" spcCol="0" rtlCol="0" fromWordArt="0" anchor="ctr" anchorCtr="0" forceAA="0" compatLnSpc="1">
              <a:prstTxWarp prst="textNoShape">
                <a:avLst/>
              </a:prstTxWarp>
              <a:noAutofit/>
            </a:bodyPr>
            <a:lstStyle/>
            <a:p>
              <a:pPr algn="ctr">
                <a:lnSpc>
                  <a:spcPct val="90000"/>
                </a:lnSpc>
              </a:pPr>
              <a:r>
                <a:rPr lang="en-US" sz="1700" dirty="0" smtClean="0">
                  <a:solidFill>
                    <a:srgbClr val="FFFFFF"/>
                  </a:solidFill>
                </a:rPr>
                <a:t>10..20</a:t>
              </a:r>
              <a:endParaRPr lang="en-GB" sz="1700" dirty="0">
                <a:solidFill>
                  <a:srgbClr val="FFFFFF"/>
                </a:solidFill>
              </a:endParaRPr>
            </a:p>
          </p:txBody>
        </p:sp>
        <p:sp>
          <p:nvSpPr>
            <p:cNvPr id="31" name="Rectangle 30"/>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2" name="Rectangle 31"/>
            <p:cNvSpPr/>
            <p:nvPr/>
          </p:nvSpPr>
          <p:spPr>
            <a:xfrm>
              <a:off x="5419532" y="3080657"/>
              <a:ext cx="740228" cy="685800"/>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90000"/>
                </a:lnSpc>
              </a:pPr>
              <a:r>
                <a:rPr lang="en-US" sz="1700" dirty="0" smtClean="0">
                  <a:solidFill>
                    <a:srgbClr val="FFFFFF"/>
                  </a:solidFill>
                </a:rPr>
                <a:t>20..30</a:t>
              </a:r>
              <a:endParaRPr lang="en-GB" sz="1700" dirty="0">
                <a:solidFill>
                  <a:srgbClr val="FFFFFF"/>
                </a:solidFill>
              </a:endParaRPr>
            </a:p>
          </p:txBody>
        </p:sp>
        <p:sp>
          <p:nvSpPr>
            <p:cNvPr id="33" name="Rectangle 32"/>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4" name="Rectangle 33"/>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35" name="Rectangle 34"/>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cxnSp>
        <p:nvCxnSpPr>
          <p:cNvPr id="37" name="Straight Connector 36"/>
          <p:cNvCxnSpPr/>
          <p:nvPr/>
        </p:nvCxnSpPr>
        <p:spPr>
          <a:xfrm>
            <a:off x="531984" y="3766457"/>
            <a:ext cx="0" cy="968829"/>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808102" y="3766457"/>
            <a:ext cx="5293375" cy="968829"/>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6871741" y="4893520"/>
            <a:ext cx="2331151" cy="369332"/>
          </a:xfrm>
          <a:prstGeom prst="rect">
            <a:avLst/>
          </a:prstGeom>
        </p:spPr>
        <p:txBody>
          <a:bodyPr wrap="none">
            <a:spAutoFit/>
          </a:bodyPr>
          <a:lstStyle/>
          <a:p>
            <a:pPr>
              <a:spcBef>
                <a:spcPct val="0"/>
              </a:spcBef>
            </a:pPr>
            <a:r>
              <a:rPr lang="en-US" altLang="en-US" dirty="0" smtClean="0">
                <a:solidFill>
                  <a:srgbClr val="5F5F5F"/>
                </a:solidFill>
              </a:rPr>
              <a:t>8 h/w threads per core</a:t>
            </a:r>
            <a:endParaRPr lang="en-GB" altLang="en-US" dirty="0">
              <a:solidFill>
                <a:srgbClr val="5F5F5F"/>
              </a:solidFill>
            </a:endParaRPr>
          </a:p>
        </p:txBody>
      </p:sp>
      <p:grpSp>
        <p:nvGrpSpPr>
          <p:cNvPr id="54" name="Group 53"/>
          <p:cNvGrpSpPr/>
          <p:nvPr/>
        </p:nvGrpSpPr>
        <p:grpSpPr>
          <a:xfrm>
            <a:off x="531985" y="1628800"/>
            <a:ext cx="5569492" cy="685800"/>
            <a:chOff x="1600200" y="3080657"/>
            <a:chExt cx="7424056" cy="685800"/>
          </a:xfrm>
          <a:solidFill>
            <a:schemeClr val="accent4"/>
          </a:solidFill>
        </p:grpSpPr>
        <p:sp>
          <p:nvSpPr>
            <p:cNvPr id="55" name="Rectangle 54"/>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6" name="Rectangle 55"/>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7" name="Rectangle 56"/>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8" name="Rectangle 57"/>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59" name="Rectangle 58"/>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0" name="Rectangle 59"/>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1" name="Rectangle 60"/>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2" name="Rectangle 61"/>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grpSp>
        <p:nvGrpSpPr>
          <p:cNvPr id="63" name="Group 62"/>
          <p:cNvGrpSpPr/>
          <p:nvPr/>
        </p:nvGrpSpPr>
        <p:grpSpPr>
          <a:xfrm>
            <a:off x="3380414" y="3080657"/>
            <a:ext cx="2769288" cy="685800"/>
            <a:chOff x="1600200" y="3080657"/>
            <a:chExt cx="7424056" cy="685800"/>
          </a:xfrm>
          <a:solidFill>
            <a:schemeClr val="accent5">
              <a:lumMod val="75000"/>
            </a:schemeClr>
          </a:solidFill>
        </p:grpSpPr>
        <p:sp>
          <p:nvSpPr>
            <p:cNvPr id="64" name="Rectangle 63"/>
            <p:cNvSpPr/>
            <p:nvPr/>
          </p:nvSpPr>
          <p:spPr>
            <a:xfrm>
              <a:off x="1600200"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5" name="Rectangle 64"/>
            <p:cNvSpPr/>
            <p:nvPr/>
          </p:nvSpPr>
          <p:spPr>
            <a:xfrm>
              <a:off x="2555033"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6" name="Rectangle 65"/>
            <p:cNvSpPr/>
            <p:nvPr/>
          </p:nvSpPr>
          <p:spPr>
            <a:xfrm>
              <a:off x="3509866"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7" name="Rectangle 66"/>
            <p:cNvSpPr/>
            <p:nvPr/>
          </p:nvSpPr>
          <p:spPr>
            <a:xfrm>
              <a:off x="4464699"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8" name="Rectangle 67"/>
            <p:cNvSpPr/>
            <p:nvPr/>
          </p:nvSpPr>
          <p:spPr>
            <a:xfrm>
              <a:off x="5419532"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69" name="Rectangle 68"/>
            <p:cNvSpPr/>
            <p:nvPr/>
          </p:nvSpPr>
          <p:spPr>
            <a:xfrm>
              <a:off x="6374365"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70" name="Rectangle 69"/>
            <p:cNvSpPr/>
            <p:nvPr/>
          </p:nvSpPr>
          <p:spPr>
            <a:xfrm>
              <a:off x="732919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sp>
          <p:nvSpPr>
            <p:cNvPr id="71" name="Rectangle 70"/>
            <p:cNvSpPr/>
            <p:nvPr/>
          </p:nvSpPr>
          <p:spPr>
            <a:xfrm>
              <a:off x="8284028" y="3080657"/>
              <a:ext cx="740228" cy="685800"/>
            </a:xfrm>
            <a:prstGeom prst="rect">
              <a:avLst/>
            </a:prstGeom>
            <a:grp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FFFF"/>
                </a:solidFill>
              </a:endParaRPr>
            </a:p>
          </p:txBody>
        </p:sp>
      </p:grpSp>
      <p:sp>
        <p:nvSpPr>
          <p:cNvPr id="3" name="Down Arrow 2"/>
          <p:cNvSpPr/>
          <p:nvPr/>
        </p:nvSpPr>
        <p:spPr>
          <a:xfrm>
            <a:off x="6423906" y="1971703"/>
            <a:ext cx="378717" cy="1451857"/>
          </a:xfrm>
          <a:prstGeom prst="downArrow">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0000"/>
              </a:solidFill>
            </a:endParaRPr>
          </a:p>
        </p:txBody>
      </p:sp>
      <p:sp>
        <p:nvSpPr>
          <p:cNvPr id="4" name="TextBox 3"/>
          <p:cNvSpPr txBox="1"/>
          <p:nvPr/>
        </p:nvSpPr>
        <p:spPr>
          <a:xfrm>
            <a:off x="6871741" y="2275741"/>
            <a:ext cx="1739990" cy="743687"/>
          </a:xfrm>
          <a:prstGeom prst="rect">
            <a:avLst/>
          </a:prstGeom>
          <a:noFill/>
        </p:spPr>
        <p:txBody>
          <a:bodyPr wrap="none" lIns="0" tIns="0" rIns="0" bIns="0" rtlCol="0">
            <a:noAutofit/>
          </a:bodyPr>
          <a:lstStyle/>
          <a:p>
            <a:pPr>
              <a:lnSpc>
                <a:spcPct val="90000"/>
              </a:lnSpc>
            </a:pPr>
            <a:r>
              <a:rPr lang="en-US" dirty="0">
                <a:solidFill>
                  <a:srgbClr val="FF0000"/>
                </a:solidFill>
              </a:rPr>
              <a:t>Distribute vertices at </a:t>
            </a:r>
            <a:br>
              <a:rPr lang="en-US" dirty="0">
                <a:solidFill>
                  <a:srgbClr val="FF0000"/>
                </a:solidFill>
              </a:rPr>
            </a:br>
            <a:r>
              <a:rPr lang="en-US" dirty="0">
                <a:solidFill>
                  <a:srgbClr val="FF0000"/>
                </a:solidFill>
              </a:rPr>
              <a:t>start of loop down to </a:t>
            </a:r>
            <a:br>
              <a:rPr lang="en-US" dirty="0">
                <a:solidFill>
                  <a:srgbClr val="FF0000"/>
                </a:solidFill>
              </a:rPr>
            </a:br>
            <a:r>
              <a:rPr lang="en-US" dirty="0">
                <a:solidFill>
                  <a:srgbClr val="FF0000"/>
                </a:solidFill>
              </a:rPr>
              <a:t>per-core counters</a:t>
            </a:r>
            <a:endParaRPr lang="en-GB" dirty="0">
              <a:solidFill>
                <a:srgbClr val="FF0000"/>
              </a:solidFill>
            </a:endParaRPr>
          </a:p>
        </p:txBody>
      </p:sp>
      <p:cxnSp>
        <p:nvCxnSpPr>
          <p:cNvPr id="7" name="Straight Connector 6"/>
          <p:cNvCxnSpPr/>
          <p:nvPr/>
        </p:nvCxnSpPr>
        <p:spPr>
          <a:xfrm flipV="1">
            <a:off x="670042" y="2886075"/>
            <a:ext cx="218109" cy="537482"/>
          </a:xfrm>
          <a:prstGeom prst="line">
            <a:avLst/>
          </a:prstGeom>
          <a:ln w="19050">
            <a:solidFill>
              <a:schemeClr val="accent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1026210" y="2886075"/>
            <a:ext cx="1068503" cy="537482"/>
          </a:xfrm>
          <a:prstGeom prst="line">
            <a:avLst/>
          </a:prstGeom>
          <a:ln w="19050">
            <a:solidFill>
              <a:schemeClr val="accent1"/>
            </a:solidFill>
            <a:miter lim="800000"/>
          </a:ln>
        </p:spPr>
        <p:style>
          <a:lnRef idx="1">
            <a:schemeClr val="accent1"/>
          </a:lnRef>
          <a:fillRef idx="0">
            <a:schemeClr val="accent1"/>
          </a:fillRef>
          <a:effectRef idx="0">
            <a:schemeClr val="accent1"/>
          </a:effectRef>
          <a:fontRef idx="minor">
            <a:schemeClr val="tx1"/>
          </a:fontRef>
        </p:style>
      </p:cxnSp>
      <p:sp>
        <p:nvSpPr>
          <p:cNvPr id="52" name="Down Arrow 51"/>
          <p:cNvSpPr/>
          <p:nvPr/>
        </p:nvSpPr>
        <p:spPr>
          <a:xfrm rot="10800000">
            <a:off x="6423906" y="3773034"/>
            <a:ext cx="378717" cy="1451857"/>
          </a:xfrm>
          <a:prstGeom prst="downArrow">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GB">
              <a:solidFill>
                <a:srgbClr val="FF0000"/>
              </a:solidFill>
            </a:endParaRPr>
          </a:p>
        </p:txBody>
      </p:sp>
      <p:sp>
        <p:nvSpPr>
          <p:cNvPr id="53" name="TextBox 52"/>
          <p:cNvSpPr txBox="1"/>
          <p:nvPr/>
        </p:nvSpPr>
        <p:spPr>
          <a:xfrm>
            <a:off x="6871741" y="4181850"/>
            <a:ext cx="1739990" cy="743687"/>
          </a:xfrm>
          <a:prstGeom prst="rect">
            <a:avLst/>
          </a:prstGeom>
          <a:noFill/>
        </p:spPr>
        <p:txBody>
          <a:bodyPr wrap="none" lIns="0" tIns="0" rIns="0" bIns="0" rtlCol="0">
            <a:noAutofit/>
          </a:bodyPr>
          <a:lstStyle/>
          <a:p>
            <a:pPr>
              <a:lnSpc>
                <a:spcPct val="90000"/>
              </a:lnSpc>
            </a:pPr>
            <a:r>
              <a:rPr lang="en-US" dirty="0" smtClean="0">
                <a:solidFill>
                  <a:srgbClr val="FF0000"/>
                </a:solidFill>
              </a:rPr>
              <a:t>Aggregate requests </a:t>
            </a:r>
            <a:br>
              <a:rPr lang="en-US" dirty="0" smtClean="0">
                <a:solidFill>
                  <a:srgbClr val="FF0000"/>
                </a:solidFill>
              </a:rPr>
            </a:br>
            <a:r>
              <a:rPr lang="en-US" dirty="0" smtClean="0">
                <a:solidFill>
                  <a:srgbClr val="FF0000"/>
                </a:solidFill>
              </a:rPr>
              <a:t>upwards within a core</a:t>
            </a:r>
            <a:endParaRPr lang="en-GB" dirty="0" smtClean="0">
              <a:solidFill>
                <a:srgbClr val="FF0000"/>
              </a:solidFill>
            </a:endParaRPr>
          </a:p>
        </p:txBody>
      </p:sp>
      <p:cxnSp>
        <p:nvCxnSpPr>
          <p:cNvPr id="72" name="Straight Connector 71"/>
          <p:cNvCxnSpPr/>
          <p:nvPr/>
        </p:nvCxnSpPr>
        <p:spPr>
          <a:xfrm>
            <a:off x="531985" y="2318657"/>
            <a:ext cx="1" cy="762000"/>
          </a:xfrm>
          <a:prstGeom prst="line">
            <a:avLst/>
          </a:prstGeom>
          <a:ln w="19050">
            <a:solidFill>
              <a:schemeClr val="accent5"/>
            </a:solidFill>
            <a:miter lim="800000"/>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705640" y="2436279"/>
            <a:ext cx="1032904" cy="449796"/>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smtClean="0">
                <a:solidFill>
                  <a:srgbClr val="FFFFFF"/>
                </a:solidFill>
              </a:rPr>
              <a:t>30..</a:t>
            </a:r>
            <a:r>
              <a:rPr lang="en-US" dirty="0">
                <a:solidFill>
                  <a:srgbClr val="FFFFFF"/>
                </a:solidFill>
              </a:rPr>
              <a:t>125</a:t>
            </a:r>
            <a:endParaRPr lang="en-GB" dirty="0">
              <a:solidFill>
                <a:srgbClr val="FFFFFF"/>
              </a:solidFill>
            </a:endParaRPr>
          </a:p>
        </p:txBody>
      </p:sp>
      <p:sp>
        <p:nvSpPr>
          <p:cNvPr id="74" name="Rectangle 73"/>
          <p:cNvSpPr/>
          <p:nvPr/>
        </p:nvSpPr>
        <p:spPr>
          <a:xfrm>
            <a:off x="1925018" y="2436279"/>
            <a:ext cx="1032904" cy="449796"/>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r>
              <a:rPr lang="en-US" dirty="0">
                <a:solidFill>
                  <a:srgbClr val="FFFFFF"/>
                </a:solidFill>
              </a:rPr>
              <a:t>125..250</a:t>
            </a:r>
            <a:endParaRPr lang="en-GB" dirty="0">
              <a:solidFill>
                <a:srgbClr val="FFFFFF"/>
              </a:solidFill>
            </a:endParaRPr>
          </a:p>
        </p:txBody>
      </p:sp>
    </p:spTree>
    <p:extLst>
      <p:ext uri="{BB962C8B-B14F-4D97-AF65-F5344CB8AC3E}">
        <p14:creationId xmlns:p14="http://schemas.microsoft.com/office/powerpoint/2010/main" val="11756429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69"/>
          <p:cNvSpPr>
            <a:spLocks noChangeAspect="1" noChangeArrowheads="1" noTextEdit="1"/>
          </p:cNvSpPr>
          <p:nvPr/>
        </p:nvSpPr>
        <p:spPr bwMode="auto">
          <a:xfrm>
            <a:off x="4033699" y="1804991"/>
            <a:ext cx="4563663" cy="446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grpSp>
        <p:nvGrpSpPr>
          <p:cNvPr id="61" name="Group 440"/>
          <p:cNvGrpSpPr>
            <a:grpSpLocks noChangeAspect="1"/>
          </p:cNvGrpSpPr>
          <p:nvPr/>
        </p:nvGrpSpPr>
        <p:grpSpPr bwMode="auto">
          <a:xfrm>
            <a:off x="4171847" y="1804991"/>
            <a:ext cx="4579145" cy="4467225"/>
            <a:chOff x="3707" y="1137"/>
            <a:chExt cx="3845" cy="2814"/>
          </a:xfrm>
        </p:grpSpPr>
        <p:sp>
          <p:nvSpPr>
            <p:cNvPr id="62" name="AutoShape 439"/>
            <p:cNvSpPr>
              <a:spLocks noChangeAspect="1" noChangeArrowheads="1" noTextEdit="1"/>
            </p:cNvSpPr>
            <p:nvPr/>
          </p:nvSpPr>
          <p:spPr bwMode="auto">
            <a:xfrm>
              <a:off x="3707" y="1137"/>
              <a:ext cx="3832" cy="2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63" name="Rectangle 441"/>
            <p:cNvSpPr>
              <a:spLocks noChangeArrowheads="1"/>
            </p:cNvSpPr>
            <p:nvPr/>
          </p:nvSpPr>
          <p:spPr bwMode="auto">
            <a:xfrm>
              <a:off x="3959" y="3081"/>
              <a:ext cx="47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1024</a:t>
              </a:r>
              <a:endParaRPr lang="en-US" altLang="en-US" smtClean="0">
                <a:solidFill>
                  <a:srgbClr val="5F5F5F"/>
                </a:solidFill>
              </a:endParaRPr>
            </a:p>
          </p:txBody>
        </p:sp>
        <p:sp>
          <p:nvSpPr>
            <p:cNvPr id="64" name="Rectangle 442"/>
            <p:cNvSpPr>
              <a:spLocks noChangeArrowheads="1"/>
            </p:cNvSpPr>
            <p:nvPr/>
          </p:nvSpPr>
          <p:spPr bwMode="auto">
            <a:xfrm>
              <a:off x="4050" y="2749"/>
              <a:ext cx="35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512</a:t>
              </a:r>
              <a:endParaRPr lang="en-US" altLang="en-US" smtClean="0">
                <a:solidFill>
                  <a:srgbClr val="5F5F5F"/>
                </a:solidFill>
              </a:endParaRPr>
            </a:p>
          </p:txBody>
        </p:sp>
        <p:sp>
          <p:nvSpPr>
            <p:cNvPr id="65" name="Rectangle 443"/>
            <p:cNvSpPr>
              <a:spLocks noChangeArrowheads="1"/>
            </p:cNvSpPr>
            <p:nvPr/>
          </p:nvSpPr>
          <p:spPr bwMode="auto">
            <a:xfrm>
              <a:off x="4050" y="2416"/>
              <a:ext cx="35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256</a:t>
              </a:r>
              <a:endParaRPr lang="en-US" altLang="en-US" smtClean="0">
                <a:solidFill>
                  <a:srgbClr val="5F5F5F"/>
                </a:solidFill>
              </a:endParaRPr>
            </a:p>
          </p:txBody>
        </p:sp>
        <p:sp>
          <p:nvSpPr>
            <p:cNvPr id="66" name="Rectangle 444"/>
            <p:cNvSpPr>
              <a:spLocks noChangeArrowheads="1"/>
            </p:cNvSpPr>
            <p:nvPr/>
          </p:nvSpPr>
          <p:spPr bwMode="auto">
            <a:xfrm>
              <a:off x="4050" y="2084"/>
              <a:ext cx="35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128</a:t>
              </a:r>
              <a:endParaRPr lang="en-US" altLang="en-US" smtClean="0">
                <a:solidFill>
                  <a:srgbClr val="5F5F5F"/>
                </a:solidFill>
              </a:endParaRPr>
            </a:p>
          </p:txBody>
        </p:sp>
        <p:sp>
          <p:nvSpPr>
            <p:cNvPr id="67" name="Rectangle 445"/>
            <p:cNvSpPr>
              <a:spLocks noChangeArrowheads="1"/>
            </p:cNvSpPr>
            <p:nvPr/>
          </p:nvSpPr>
          <p:spPr bwMode="auto">
            <a:xfrm>
              <a:off x="4141" y="1752"/>
              <a:ext cx="240"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64</a:t>
              </a:r>
              <a:endParaRPr lang="en-US" altLang="en-US" smtClean="0">
                <a:solidFill>
                  <a:srgbClr val="5F5F5F"/>
                </a:solidFill>
              </a:endParaRPr>
            </a:p>
          </p:txBody>
        </p:sp>
        <p:sp>
          <p:nvSpPr>
            <p:cNvPr id="68" name="Rectangle 446"/>
            <p:cNvSpPr>
              <a:spLocks noChangeArrowheads="1"/>
            </p:cNvSpPr>
            <p:nvPr/>
          </p:nvSpPr>
          <p:spPr bwMode="auto">
            <a:xfrm>
              <a:off x="4141" y="1420"/>
              <a:ext cx="240"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32</a:t>
              </a:r>
              <a:endParaRPr lang="en-US" altLang="en-US" smtClean="0">
                <a:solidFill>
                  <a:srgbClr val="5F5F5F"/>
                </a:solidFill>
              </a:endParaRPr>
            </a:p>
          </p:txBody>
        </p:sp>
        <p:sp>
          <p:nvSpPr>
            <p:cNvPr id="69" name="Rectangle 447"/>
            <p:cNvSpPr>
              <a:spLocks noChangeArrowheads="1"/>
            </p:cNvSpPr>
            <p:nvPr/>
          </p:nvSpPr>
          <p:spPr bwMode="auto">
            <a:xfrm>
              <a:off x="4492" y="3451"/>
              <a:ext cx="47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1024</a:t>
              </a:r>
              <a:endParaRPr lang="en-US" altLang="en-US" smtClean="0">
                <a:solidFill>
                  <a:srgbClr val="5F5F5F"/>
                </a:solidFill>
              </a:endParaRPr>
            </a:p>
          </p:txBody>
        </p:sp>
        <p:sp>
          <p:nvSpPr>
            <p:cNvPr id="70" name="Rectangle 448"/>
            <p:cNvSpPr>
              <a:spLocks noChangeArrowheads="1"/>
            </p:cNvSpPr>
            <p:nvPr/>
          </p:nvSpPr>
          <p:spPr bwMode="auto">
            <a:xfrm>
              <a:off x="4975" y="3451"/>
              <a:ext cx="35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256</a:t>
              </a:r>
              <a:endParaRPr lang="en-US" altLang="en-US" smtClean="0">
                <a:solidFill>
                  <a:srgbClr val="5F5F5F"/>
                </a:solidFill>
              </a:endParaRPr>
            </a:p>
          </p:txBody>
        </p:sp>
        <p:sp>
          <p:nvSpPr>
            <p:cNvPr id="71" name="Rectangle 449"/>
            <p:cNvSpPr>
              <a:spLocks noChangeArrowheads="1"/>
            </p:cNvSpPr>
            <p:nvPr/>
          </p:nvSpPr>
          <p:spPr bwMode="auto">
            <a:xfrm>
              <a:off x="5457" y="3451"/>
              <a:ext cx="240"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64</a:t>
              </a:r>
              <a:endParaRPr lang="en-US" altLang="en-US" smtClean="0">
                <a:solidFill>
                  <a:srgbClr val="5F5F5F"/>
                </a:solidFill>
              </a:endParaRPr>
            </a:p>
          </p:txBody>
        </p:sp>
        <p:sp>
          <p:nvSpPr>
            <p:cNvPr id="72" name="Rectangle 450"/>
            <p:cNvSpPr>
              <a:spLocks noChangeArrowheads="1"/>
            </p:cNvSpPr>
            <p:nvPr/>
          </p:nvSpPr>
          <p:spPr bwMode="auto">
            <a:xfrm>
              <a:off x="5894" y="3451"/>
              <a:ext cx="240"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16</a:t>
              </a:r>
              <a:endParaRPr lang="en-US" altLang="en-US" smtClean="0">
                <a:solidFill>
                  <a:srgbClr val="5F5F5F"/>
                </a:solidFill>
              </a:endParaRPr>
            </a:p>
          </p:txBody>
        </p:sp>
        <p:sp>
          <p:nvSpPr>
            <p:cNvPr id="73" name="Rectangle 451"/>
            <p:cNvSpPr>
              <a:spLocks noChangeArrowheads="1"/>
            </p:cNvSpPr>
            <p:nvPr/>
          </p:nvSpPr>
          <p:spPr bwMode="auto">
            <a:xfrm>
              <a:off x="6377" y="3451"/>
              <a:ext cx="120"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4</a:t>
              </a:r>
              <a:endParaRPr lang="en-US" altLang="en-US" smtClean="0">
                <a:solidFill>
                  <a:srgbClr val="5F5F5F"/>
                </a:solidFill>
              </a:endParaRPr>
            </a:p>
          </p:txBody>
        </p:sp>
        <p:sp>
          <p:nvSpPr>
            <p:cNvPr id="74" name="Rectangle 452"/>
            <p:cNvSpPr>
              <a:spLocks noChangeArrowheads="1"/>
            </p:cNvSpPr>
            <p:nvPr/>
          </p:nvSpPr>
          <p:spPr bwMode="auto">
            <a:xfrm>
              <a:off x="4491" y="1326"/>
              <a:ext cx="2185" cy="1992"/>
            </a:xfrm>
            <a:prstGeom prst="rect">
              <a:avLst/>
            </a:prstGeom>
            <a:noFill/>
            <a:ln w="1905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75" name="Rectangle 453"/>
            <p:cNvSpPr>
              <a:spLocks noChangeArrowheads="1"/>
            </p:cNvSpPr>
            <p:nvPr/>
          </p:nvSpPr>
          <p:spPr bwMode="auto">
            <a:xfrm rot="16200000">
              <a:off x="3592" y="2192"/>
              <a:ext cx="593"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Threads</a:t>
              </a:r>
              <a:endParaRPr lang="en-US" altLang="en-US" smtClean="0">
                <a:solidFill>
                  <a:srgbClr val="5F5F5F"/>
                </a:solidFill>
              </a:endParaRPr>
            </a:p>
          </p:txBody>
        </p:sp>
        <p:sp>
          <p:nvSpPr>
            <p:cNvPr id="76" name="Rectangle 454"/>
            <p:cNvSpPr>
              <a:spLocks noChangeArrowheads="1"/>
            </p:cNvSpPr>
            <p:nvPr/>
          </p:nvSpPr>
          <p:spPr bwMode="auto">
            <a:xfrm>
              <a:off x="5173" y="3686"/>
              <a:ext cx="993"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Batch size</a:t>
              </a:r>
              <a:endParaRPr lang="en-US" altLang="en-US" smtClean="0">
                <a:solidFill>
                  <a:srgbClr val="5F5F5F"/>
                </a:solidFill>
              </a:endParaRPr>
            </a:p>
          </p:txBody>
        </p:sp>
        <p:sp>
          <p:nvSpPr>
            <p:cNvPr id="77" name="Rectangle 455"/>
            <p:cNvSpPr>
              <a:spLocks noChangeArrowheads="1"/>
            </p:cNvSpPr>
            <p:nvPr/>
          </p:nvSpPr>
          <p:spPr bwMode="auto">
            <a:xfrm>
              <a:off x="4491" y="2986"/>
              <a:ext cx="437" cy="332"/>
            </a:xfrm>
            <a:prstGeom prst="rect">
              <a:avLst/>
            </a:prstGeom>
            <a:solidFill>
              <a:srgbClr val="F1F1F1"/>
            </a:solidFill>
            <a:ln w="19050">
              <a:solidFill>
                <a:srgbClr val="F1F1F1"/>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78" name="Rectangle 456"/>
            <p:cNvSpPr>
              <a:spLocks noChangeArrowheads="1"/>
            </p:cNvSpPr>
            <p:nvPr/>
          </p:nvSpPr>
          <p:spPr bwMode="auto">
            <a:xfrm>
              <a:off x="4928" y="2986"/>
              <a:ext cx="437" cy="332"/>
            </a:xfrm>
            <a:prstGeom prst="rect">
              <a:avLst/>
            </a:prstGeom>
            <a:solidFill>
              <a:srgbClr val="FCFCFC"/>
            </a:solidFill>
            <a:ln w="19050">
              <a:solidFill>
                <a:srgbClr val="FCFCFC"/>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79" name="Rectangle 457"/>
            <p:cNvSpPr>
              <a:spLocks noChangeArrowheads="1"/>
            </p:cNvSpPr>
            <p:nvPr/>
          </p:nvSpPr>
          <p:spPr bwMode="auto">
            <a:xfrm>
              <a:off x="5365" y="2986"/>
              <a:ext cx="437" cy="332"/>
            </a:xfrm>
            <a:prstGeom prst="rect">
              <a:avLst/>
            </a:prstGeom>
            <a:solidFill>
              <a:srgbClr val="FFFFFF"/>
            </a:solidFill>
            <a:ln w="1905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80" name="Rectangle 458"/>
            <p:cNvSpPr>
              <a:spLocks noChangeArrowheads="1"/>
            </p:cNvSpPr>
            <p:nvPr/>
          </p:nvSpPr>
          <p:spPr bwMode="auto">
            <a:xfrm>
              <a:off x="5802" y="2986"/>
              <a:ext cx="437" cy="332"/>
            </a:xfrm>
            <a:prstGeom prst="rect">
              <a:avLst/>
            </a:prstGeom>
            <a:solidFill>
              <a:srgbClr val="FFFFFF"/>
            </a:solidFill>
            <a:ln w="1905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81" name="Rectangle 459"/>
            <p:cNvSpPr>
              <a:spLocks noChangeArrowheads="1"/>
            </p:cNvSpPr>
            <p:nvPr/>
          </p:nvSpPr>
          <p:spPr bwMode="auto">
            <a:xfrm>
              <a:off x="6239" y="2986"/>
              <a:ext cx="437" cy="332"/>
            </a:xfrm>
            <a:prstGeom prst="rect">
              <a:avLst/>
            </a:prstGeom>
            <a:solidFill>
              <a:srgbClr val="FDFDFD"/>
            </a:solidFill>
            <a:ln w="19050">
              <a:solidFill>
                <a:srgbClr val="FDFDFD"/>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82" name="Rectangle 460"/>
            <p:cNvSpPr>
              <a:spLocks noChangeArrowheads="1"/>
            </p:cNvSpPr>
            <p:nvPr/>
          </p:nvSpPr>
          <p:spPr bwMode="auto">
            <a:xfrm>
              <a:off x="4491" y="2654"/>
              <a:ext cx="437" cy="332"/>
            </a:xfrm>
            <a:prstGeom prst="rect">
              <a:avLst/>
            </a:prstGeom>
            <a:solidFill>
              <a:srgbClr val="FFFFFF"/>
            </a:solidFill>
            <a:ln w="1905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83" name="Rectangle 461"/>
            <p:cNvSpPr>
              <a:spLocks noChangeArrowheads="1"/>
            </p:cNvSpPr>
            <p:nvPr/>
          </p:nvSpPr>
          <p:spPr bwMode="auto">
            <a:xfrm>
              <a:off x="4928" y="2654"/>
              <a:ext cx="437" cy="332"/>
            </a:xfrm>
            <a:prstGeom prst="rect">
              <a:avLst/>
            </a:prstGeom>
            <a:solidFill>
              <a:srgbClr val="FFFFFF"/>
            </a:solidFill>
            <a:ln w="1905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84" name="Rectangle 462"/>
            <p:cNvSpPr>
              <a:spLocks noChangeArrowheads="1"/>
            </p:cNvSpPr>
            <p:nvPr/>
          </p:nvSpPr>
          <p:spPr bwMode="auto">
            <a:xfrm>
              <a:off x="5365" y="2654"/>
              <a:ext cx="437" cy="332"/>
            </a:xfrm>
            <a:prstGeom prst="rect">
              <a:avLst/>
            </a:prstGeom>
            <a:solidFill>
              <a:srgbClr val="FFFFFF"/>
            </a:solidFill>
            <a:ln w="1905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85" name="Rectangle 463"/>
            <p:cNvSpPr>
              <a:spLocks noChangeArrowheads="1"/>
            </p:cNvSpPr>
            <p:nvPr/>
          </p:nvSpPr>
          <p:spPr bwMode="auto">
            <a:xfrm>
              <a:off x="5802" y="2654"/>
              <a:ext cx="437" cy="332"/>
            </a:xfrm>
            <a:prstGeom prst="rect">
              <a:avLst/>
            </a:prstGeom>
            <a:solidFill>
              <a:srgbClr val="FFFFFF"/>
            </a:solidFill>
            <a:ln w="1905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86" name="Rectangle 464"/>
            <p:cNvSpPr>
              <a:spLocks noChangeArrowheads="1"/>
            </p:cNvSpPr>
            <p:nvPr/>
          </p:nvSpPr>
          <p:spPr bwMode="auto">
            <a:xfrm>
              <a:off x="6239" y="2654"/>
              <a:ext cx="437" cy="332"/>
            </a:xfrm>
            <a:prstGeom prst="rect">
              <a:avLst/>
            </a:prstGeom>
            <a:solidFill>
              <a:srgbClr val="EDEDED"/>
            </a:solidFill>
            <a:ln w="19050">
              <a:solidFill>
                <a:srgbClr val="EDEDED"/>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87" name="Rectangle 465"/>
            <p:cNvSpPr>
              <a:spLocks noChangeArrowheads="1"/>
            </p:cNvSpPr>
            <p:nvPr/>
          </p:nvSpPr>
          <p:spPr bwMode="auto">
            <a:xfrm>
              <a:off x="4491" y="2322"/>
              <a:ext cx="437" cy="332"/>
            </a:xfrm>
            <a:prstGeom prst="rect">
              <a:avLst/>
            </a:prstGeom>
            <a:solidFill>
              <a:srgbClr val="F8F8F8"/>
            </a:solidFill>
            <a:ln w="19050">
              <a:solidFill>
                <a:srgbClr val="F8F8F8"/>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88" name="Rectangle 466"/>
            <p:cNvSpPr>
              <a:spLocks noChangeArrowheads="1"/>
            </p:cNvSpPr>
            <p:nvPr/>
          </p:nvSpPr>
          <p:spPr bwMode="auto">
            <a:xfrm>
              <a:off x="4928" y="2322"/>
              <a:ext cx="437" cy="332"/>
            </a:xfrm>
            <a:prstGeom prst="rect">
              <a:avLst/>
            </a:prstGeom>
            <a:solidFill>
              <a:srgbClr val="F9F9F9"/>
            </a:solidFill>
            <a:ln w="19050">
              <a:solidFill>
                <a:srgbClr val="F9F9F9"/>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89" name="Rectangle 467"/>
            <p:cNvSpPr>
              <a:spLocks noChangeArrowheads="1"/>
            </p:cNvSpPr>
            <p:nvPr/>
          </p:nvSpPr>
          <p:spPr bwMode="auto">
            <a:xfrm>
              <a:off x="5365" y="2322"/>
              <a:ext cx="437" cy="332"/>
            </a:xfrm>
            <a:prstGeom prst="rect">
              <a:avLst/>
            </a:prstGeom>
            <a:solidFill>
              <a:srgbClr val="FCFCFC"/>
            </a:solidFill>
            <a:ln w="19050">
              <a:solidFill>
                <a:srgbClr val="FCFCFC"/>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90" name="Rectangle 468"/>
            <p:cNvSpPr>
              <a:spLocks noChangeArrowheads="1"/>
            </p:cNvSpPr>
            <p:nvPr/>
          </p:nvSpPr>
          <p:spPr bwMode="auto">
            <a:xfrm>
              <a:off x="5802" y="2322"/>
              <a:ext cx="437" cy="332"/>
            </a:xfrm>
            <a:prstGeom prst="rect">
              <a:avLst/>
            </a:prstGeom>
            <a:solidFill>
              <a:srgbClr val="F2F2F2"/>
            </a:solidFill>
            <a:ln w="19050">
              <a:solidFill>
                <a:srgbClr val="F2F2F2"/>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91" name="Rectangle 469"/>
            <p:cNvSpPr>
              <a:spLocks noChangeArrowheads="1"/>
            </p:cNvSpPr>
            <p:nvPr/>
          </p:nvSpPr>
          <p:spPr bwMode="auto">
            <a:xfrm>
              <a:off x="6239" y="2322"/>
              <a:ext cx="437" cy="332"/>
            </a:xfrm>
            <a:prstGeom prst="rect">
              <a:avLst/>
            </a:prstGeom>
            <a:solidFill>
              <a:srgbClr val="BABABA"/>
            </a:solidFill>
            <a:ln w="19050">
              <a:solidFill>
                <a:srgbClr val="BABABA"/>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92" name="Rectangle 470"/>
            <p:cNvSpPr>
              <a:spLocks noChangeArrowheads="1"/>
            </p:cNvSpPr>
            <p:nvPr/>
          </p:nvSpPr>
          <p:spPr bwMode="auto">
            <a:xfrm>
              <a:off x="4491" y="1990"/>
              <a:ext cx="437" cy="332"/>
            </a:xfrm>
            <a:prstGeom prst="rect">
              <a:avLst/>
            </a:prstGeom>
            <a:solidFill>
              <a:srgbClr val="E0E0E0"/>
            </a:solidFill>
            <a:ln w="19050">
              <a:solidFill>
                <a:srgbClr val="E0E0E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93" name="Rectangle 471"/>
            <p:cNvSpPr>
              <a:spLocks noChangeArrowheads="1"/>
            </p:cNvSpPr>
            <p:nvPr/>
          </p:nvSpPr>
          <p:spPr bwMode="auto">
            <a:xfrm>
              <a:off x="4928" y="1990"/>
              <a:ext cx="437" cy="332"/>
            </a:xfrm>
            <a:prstGeom prst="rect">
              <a:avLst/>
            </a:prstGeom>
            <a:solidFill>
              <a:srgbClr val="E2E2E2"/>
            </a:solidFill>
            <a:ln w="19050">
              <a:solidFill>
                <a:srgbClr val="E2E2E2"/>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94" name="Rectangle 472"/>
            <p:cNvSpPr>
              <a:spLocks noChangeArrowheads="1"/>
            </p:cNvSpPr>
            <p:nvPr/>
          </p:nvSpPr>
          <p:spPr bwMode="auto">
            <a:xfrm>
              <a:off x="5365" y="1990"/>
              <a:ext cx="437" cy="332"/>
            </a:xfrm>
            <a:prstGeom prst="rect">
              <a:avLst/>
            </a:prstGeom>
            <a:solidFill>
              <a:srgbClr val="E0E0E0"/>
            </a:solidFill>
            <a:ln w="19050">
              <a:solidFill>
                <a:srgbClr val="E0E0E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95" name="Rectangle 473"/>
            <p:cNvSpPr>
              <a:spLocks noChangeArrowheads="1"/>
            </p:cNvSpPr>
            <p:nvPr/>
          </p:nvSpPr>
          <p:spPr bwMode="auto">
            <a:xfrm>
              <a:off x="5802" y="1990"/>
              <a:ext cx="437" cy="332"/>
            </a:xfrm>
            <a:prstGeom prst="rect">
              <a:avLst/>
            </a:prstGeom>
            <a:solidFill>
              <a:srgbClr val="C6C6C6"/>
            </a:solidFill>
            <a:ln w="19050">
              <a:solidFill>
                <a:srgbClr val="C6C6C6"/>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96" name="Rectangle 474"/>
            <p:cNvSpPr>
              <a:spLocks noChangeArrowheads="1"/>
            </p:cNvSpPr>
            <p:nvPr/>
          </p:nvSpPr>
          <p:spPr bwMode="auto">
            <a:xfrm>
              <a:off x="6239" y="1990"/>
              <a:ext cx="437" cy="332"/>
            </a:xfrm>
            <a:prstGeom prst="rect">
              <a:avLst/>
            </a:prstGeom>
            <a:solidFill>
              <a:srgbClr val="707070"/>
            </a:solidFill>
            <a:ln w="19050">
              <a:solidFill>
                <a:srgbClr val="70707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97" name="Rectangle 475"/>
            <p:cNvSpPr>
              <a:spLocks noChangeArrowheads="1"/>
            </p:cNvSpPr>
            <p:nvPr/>
          </p:nvSpPr>
          <p:spPr bwMode="auto">
            <a:xfrm>
              <a:off x="4491" y="1658"/>
              <a:ext cx="437" cy="332"/>
            </a:xfrm>
            <a:prstGeom prst="rect">
              <a:avLst/>
            </a:prstGeom>
            <a:solidFill>
              <a:srgbClr val="787878"/>
            </a:solidFill>
            <a:ln w="19050">
              <a:solidFill>
                <a:srgbClr val="787878"/>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98" name="Rectangle 476"/>
            <p:cNvSpPr>
              <a:spLocks noChangeArrowheads="1"/>
            </p:cNvSpPr>
            <p:nvPr/>
          </p:nvSpPr>
          <p:spPr bwMode="auto">
            <a:xfrm>
              <a:off x="4928" y="1658"/>
              <a:ext cx="437" cy="332"/>
            </a:xfrm>
            <a:prstGeom prst="rect">
              <a:avLst/>
            </a:prstGeom>
            <a:solidFill>
              <a:srgbClr val="7A7A7A"/>
            </a:solidFill>
            <a:ln w="19050">
              <a:solidFill>
                <a:srgbClr val="7A7A7A"/>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99" name="Rectangle 477"/>
            <p:cNvSpPr>
              <a:spLocks noChangeArrowheads="1"/>
            </p:cNvSpPr>
            <p:nvPr/>
          </p:nvSpPr>
          <p:spPr bwMode="auto">
            <a:xfrm>
              <a:off x="5365" y="1658"/>
              <a:ext cx="437" cy="332"/>
            </a:xfrm>
            <a:prstGeom prst="rect">
              <a:avLst/>
            </a:prstGeom>
            <a:solidFill>
              <a:srgbClr val="777777"/>
            </a:solidFill>
            <a:ln w="19050">
              <a:solidFill>
                <a:srgbClr val="777777"/>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00" name="Rectangle 478"/>
            <p:cNvSpPr>
              <a:spLocks noChangeArrowheads="1"/>
            </p:cNvSpPr>
            <p:nvPr/>
          </p:nvSpPr>
          <p:spPr bwMode="auto">
            <a:xfrm>
              <a:off x="5802" y="1658"/>
              <a:ext cx="437" cy="332"/>
            </a:xfrm>
            <a:prstGeom prst="rect">
              <a:avLst/>
            </a:prstGeom>
            <a:solidFill>
              <a:srgbClr val="6A6A6A"/>
            </a:solidFill>
            <a:ln w="19050">
              <a:solidFill>
                <a:srgbClr val="6A6A6A"/>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01" name="Rectangle 479"/>
            <p:cNvSpPr>
              <a:spLocks noChangeArrowheads="1"/>
            </p:cNvSpPr>
            <p:nvPr/>
          </p:nvSpPr>
          <p:spPr bwMode="auto">
            <a:xfrm>
              <a:off x="6239" y="1658"/>
              <a:ext cx="437" cy="332"/>
            </a:xfrm>
            <a:prstGeom prst="rect">
              <a:avLst/>
            </a:prstGeom>
            <a:solidFill>
              <a:srgbClr val="060606"/>
            </a:solidFill>
            <a:ln w="19050">
              <a:solidFill>
                <a:srgbClr val="060606"/>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02" name="Rectangle 480"/>
            <p:cNvSpPr>
              <a:spLocks noChangeArrowheads="1"/>
            </p:cNvSpPr>
            <p:nvPr/>
          </p:nvSpPr>
          <p:spPr bwMode="auto">
            <a:xfrm>
              <a:off x="4491" y="1326"/>
              <a:ext cx="437" cy="332"/>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03" name="Rectangle 481"/>
            <p:cNvSpPr>
              <a:spLocks noChangeArrowheads="1"/>
            </p:cNvSpPr>
            <p:nvPr/>
          </p:nvSpPr>
          <p:spPr bwMode="auto">
            <a:xfrm>
              <a:off x="4928" y="1326"/>
              <a:ext cx="437" cy="332"/>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04" name="Rectangle 482"/>
            <p:cNvSpPr>
              <a:spLocks noChangeArrowheads="1"/>
            </p:cNvSpPr>
            <p:nvPr/>
          </p:nvSpPr>
          <p:spPr bwMode="auto">
            <a:xfrm>
              <a:off x="5365" y="1326"/>
              <a:ext cx="437" cy="332"/>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05" name="Rectangle 483"/>
            <p:cNvSpPr>
              <a:spLocks noChangeArrowheads="1"/>
            </p:cNvSpPr>
            <p:nvPr/>
          </p:nvSpPr>
          <p:spPr bwMode="auto">
            <a:xfrm>
              <a:off x="5802" y="1326"/>
              <a:ext cx="437" cy="332"/>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06" name="Rectangle 484"/>
            <p:cNvSpPr>
              <a:spLocks noChangeArrowheads="1"/>
            </p:cNvSpPr>
            <p:nvPr/>
          </p:nvSpPr>
          <p:spPr bwMode="auto">
            <a:xfrm>
              <a:off x="6239" y="1326"/>
              <a:ext cx="437" cy="332"/>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07" name="Rectangle 485"/>
            <p:cNvSpPr>
              <a:spLocks noChangeArrowheads="1"/>
            </p:cNvSpPr>
            <p:nvPr/>
          </p:nvSpPr>
          <p:spPr bwMode="auto">
            <a:xfrm>
              <a:off x="4491" y="1326"/>
              <a:ext cx="2185" cy="1992"/>
            </a:xfrm>
            <a:prstGeom prst="rect">
              <a:avLst/>
            </a:prstGeom>
            <a:noFill/>
            <a:ln w="1905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08" name="Rectangle 486"/>
            <p:cNvSpPr>
              <a:spLocks noChangeArrowheads="1"/>
            </p:cNvSpPr>
            <p:nvPr/>
          </p:nvSpPr>
          <p:spPr bwMode="auto">
            <a:xfrm>
              <a:off x="6731" y="3303"/>
              <a:ext cx="109" cy="15"/>
            </a:xfrm>
            <a:prstGeom prst="rect">
              <a:avLst/>
            </a:prstGeom>
            <a:solidFill>
              <a:srgbClr val="FFFFFF"/>
            </a:solidFill>
            <a:ln w="1905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09" name="Rectangle 487"/>
            <p:cNvSpPr>
              <a:spLocks noChangeArrowheads="1"/>
            </p:cNvSpPr>
            <p:nvPr/>
          </p:nvSpPr>
          <p:spPr bwMode="auto">
            <a:xfrm>
              <a:off x="6731" y="3287"/>
              <a:ext cx="109" cy="16"/>
            </a:xfrm>
            <a:prstGeom prst="rect">
              <a:avLst/>
            </a:prstGeom>
            <a:solidFill>
              <a:srgbClr val="FDFDFD"/>
            </a:solidFill>
            <a:ln w="19050">
              <a:solidFill>
                <a:srgbClr val="FDFDFD"/>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10" name="Rectangle 488"/>
            <p:cNvSpPr>
              <a:spLocks noChangeArrowheads="1"/>
            </p:cNvSpPr>
            <p:nvPr/>
          </p:nvSpPr>
          <p:spPr bwMode="auto">
            <a:xfrm>
              <a:off x="6731" y="3272"/>
              <a:ext cx="109" cy="15"/>
            </a:xfrm>
            <a:prstGeom prst="rect">
              <a:avLst/>
            </a:prstGeom>
            <a:solidFill>
              <a:srgbClr val="FBFBFB"/>
            </a:solidFill>
            <a:ln w="19050">
              <a:solidFill>
                <a:srgbClr val="FBFBFB"/>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11" name="Rectangle 489"/>
            <p:cNvSpPr>
              <a:spLocks noChangeArrowheads="1"/>
            </p:cNvSpPr>
            <p:nvPr/>
          </p:nvSpPr>
          <p:spPr bwMode="auto">
            <a:xfrm>
              <a:off x="6731" y="3256"/>
              <a:ext cx="109" cy="16"/>
            </a:xfrm>
            <a:prstGeom prst="rect">
              <a:avLst/>
            </a:prstGeom>
            <a:solidFill>
              <a:srgbClr val="F9F9F9"/>
            </a:solidFill>
            <a:ln w="19050">
              <a:solidFill>
                <a:srgbClr val="F9F9F9"/>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12" name="Rectangle 490"/>
            <p:cNvSpPr>
              <a:spLocks noChangeArrowheads="1"/>
            </p:cNvSpPr>
            <p:nvPr/>
          </p:nvSpPr>
          <p:spPr bwMode="auto">
            <a:xfrm>
              <a:off x="6731" y="3241"/>
              <a:ext cx="109" cy="15"/>
            </a:xfrm>
            <a:prstGeom prst="rect">
              <a:avLst/>
            </a:prstGeom>
            <a:solidFill>
              <a:srgbClr val="F7F7F7"/>
            </a:solidFill>
            <a:ln w="19050">
              <a:solidFill>
                <a:srgbClr val="F7F7F7"/>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13" name="Rectangle 491"/>
            <p:cNvSpPr>
              <a:spLocks noChangeArrowheads="1"/>
            </p:cNvSpPr>
            <p:nvPr/>
          </p:nvSpPr>
          <p:spPr bwMode="auto">
            <a:xfrm>
              <a:off x="6731" y="3225"/>
              <a:ext cx="109" cy="16"/>
            </a:xfrm>
            <a:prstGeom prst="rect">
              <a:avLst/>
            </a:prstGeom>
            <a:solidFill>
              <a:srgbClr val="F5F5F5"/>
            </a:solidFill>
            <a:ln w="19050">
              <a:solidFill>
                <a:srgbClr val="F5F5F5"/>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14" name="Rectangle 492"/>
            <p:cNvSpPr>
              <a:spLocks noChangeArrowheads="1"/>
            </p:cNvSpPr>
            <p:nvPr/>
          </p:nvSpPr>
          <p:spPr bwMode="auto">
            <a:xfrm>
              <a:off x="6731" y="3209"/>
              <a:ext cx="109" cy="16"/>
            </a:xfrm>
            <a:prstGeom prst="rect">
              <a:avLst/>
            </a:prstGeom>
            <a:solidFill>
              <a:srgbClr val="F3F3F3"/>
            </a:solidFill>
            <a:ln w="19050">
              <a:solidFill>
                <a:srgbClr val="F3F3F3"/>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15" name="Rectangle 493"/>
            <p:cNvSpPr>
              <a:spLocks noChangeArrowheads="1"/>
            </p:cNvSpPr>
            <p:nvPr/>
          </p:nvSpPr>
          <p:spPr bwMode="auto">
            <a:xfrm>
              <a:off x="6731" y="3194"/>
              <a:ext cx="109" cy="16"/>
            </a:xfrm>
            <a:prstGeom prst="rect">
              <a:avLst/>
            </a:prstGeom>
            <a:solidFill>
              <a:srgbClr val="F1F1F1"/>
            </a:solidFill>
            <a:ln w="19050">
              <a:solidFill>
                <a:srgbClr val="F1F1F1"/>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16" name="Rectangle 494"/>
            <p:cNvSpPr>
              <a:spLocks noChangeArrowheads="1"/>
            </p:cNvSpPr>
            <p:nvPr/>
          </p:nvSpPr>
          <p:spPr bwMode="auto">
            <a:xfrm>
              <a:off x="6731" y="3178"/>
              <a:ext cx="109" cy="16"/>
            </a:xfrm>
            <a:prstGeom prst="rect">
              <a:avLst/>
            </a:prstGeom>
            <a:solidFill>
              <a:srgbClr val="EFEFEF"/>
            </a:solidFill>
            <a:ln w="19050">
              <a:solidFill>
                <a:srgbClr val="EFEFE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17" name="Rectangle 495"/>
            <p:cNvSpPr>
              <a:spLocks noChangeArrowheads="1"/>
            </p:cNvSpPr>
            <p:nvPr/>
          </p:nvSpPr>
          <p:spPr bwMode="auto">
            <a:xfrm>
              <a:off x="6731" y="3163"/>
              <a:ext cx="109" cy="15"/>
            </a:xfrm>
            <a:prstGeom prst="rect">
              <a:avLst/>
            </a:prstGeom>
            <a:solidFill>
              <a:srgbClr val="EDEDED"/>
            </a:solidFill>
            <a:ln w="19050">
              <a:solidFill>
                <a:srgbClr val="EDEDED"/>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18" name="Rectangle 496"/>
            <p:cNvSpPr>
              <a:spLocks noChangeArrowheads="1"/>
            </p:cNvSpPr>
            <p:nvPr/>
          </p:nvSpPr>
          <p:spPr bwMode="auto">
            <a:xfrm>
              <a:off x="6731" y="3147"/>
              <a:ext cx="109" cy="16"/>
            </a:xfrm>
            <a:prstGeom prst="rect">
              <a:avLst/>
            </a:prstGeom>
            <a:solidFill>
              <a:srgbClr val="EBEBEB"/>
            </a:solidFill>
            <a:ln w="19050">
              <a:solidFill>
                <a:srgbClr val="EBEBEB"/>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19" name="Rectangle 497"/>
            <p:cNvSpPr>
              <a:spLocks noChangeArrowheads="1"/>
            </p:cNvSpPr>
            <p:nvPr/>
          </p:nvSpPr>
          <p:spPr bwMode="auto">
            <a:xfrm>
              <a:off x="6731" y="3132"/>
              <a:ext cx="109" cy="15"/>
            </a:xfrm>
            <a:prstGeom prst="rect">
              <a:avLst/>
            </a:prstGeom>
            <a:solidFill>
              <a:srgbClr val="E9E9E9"/>
            </a:solidFill>
            <a:ln w="19050">
              <a:solidFill>
                <a:srgbClr val="E9E9E9"/>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20" name="Rectangle 498"/>
            <p:cNvSpPr>
              <a:spLocks noChangeArrowheads="1"/>
            </p:cNvSpPr>
            <p:nvPr/>
          </p:nvSpPr>
          <p:spPr bwMode="auto">
            <a:xfrm>
              <a:off x="6731" y="3116"/>
              <a:ext cx="109" cy="16"/>
            </a:xfrm>
            <a:prstGeom prst="rect">
              <a:avLst/>
            </a:prstGeom>
            <a:solidFill>
              <a:srgbClr val="E7E7E7"/>
            </a:solidFill>
            <a:ln w="19050">
              <a:solidFill>
                <a:srgbClr val="E7E7E7"/>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21" name="Rectangle 499"/>
            <p:cNvSpPr>
              <a:spLocks noChangeArrowheads="1"/>
            </p:cNvSpPr>
            <p:nvPr/>
          </p:nvSpPr>
          <p:spPr bwMode="auto">
            <a:xfrm>
              <a:off x="6731" y="3100"/>
              <a:ext cx="109" cy="16"/>
            </a:xfrm>
            <a:prstGeom prst="rect">
              <a:avLst/>
            </a:prstGeom>
            <a:solidFill>
              <a:srgbClr val="E5E5E5"/>
            </a:solidFill>
            <a:ln w="19050">
              <a:solidFill>
                <a:srgbClr val="E5E5E5"/>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22" name="Rectangle 500"/>
            <p:cNvSpPr>
              <a:spLocks noChangeArrowheads="1"/>
            </p:cNvSpPr>
            <p:nvPr/>
          </p:nvSpPr>
          <p:spPr bwMode="auto">
            <a:xfrm>
              <a:off x="6731" y="3085"/>
              <a:ext cx="109" cy="16"/>
            </a:xfrm>
            <a:prstGeom prst="rect">
              <a:avLst/>
            </a:prstGeom>
            <a:solidFill>
              <a:srgbClr val="E3E3E3"/>
            </a:solidFill>
            <a:ln w="19050">
              <a:solidFill>
                <a:srgbClr val="E3E3E3"/>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23" name="Rectangle 501"/>
            <p:cNvSpPr>
              <a:spLocks noChangeArrowheads="1"/>
            </p:cNvSpPr>
            <p:nvPr/>
          </p:nvSpPr>
          <p:spPr bwMode="auto">
            <a:xfrm>
              <a:off x="6731" y="3069"/>
              <a:ext cx="109" cy="16"/>
            </a:xfrm>
            <a:prstGeom prst="rect">
              <a:avLst/>
            </a:prstGeom>
            <a:solidFill>
              <a:srgbClr val="E1E1E1"/>
            </a:solidFill>
            <a:ln w="19050">
              <a:solidFill>
                <a:srgbClr val="E1E1E1"/>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24" name="Rectangle 502"/>
            <p:cNvSpPr>
              <a:spLocks noChangeArrowheads="1"/>
            </p:cNvSpPr>
            <p:nvPr/>
          </p:nvSpPr>
          <p:spPr bwMode="auto">
            <a:xfrm>
              <a:off x="6731" y="3054"/>
              <a:ext cx="109" cy="16"/>
            </a:xfrm>
            <a:prstGeom prst="rect">
              <a:avLst/>
            </a:prstGeom>
            <a:solidFill>
              <a:srgbClr val="DFDFDF"/>
            </a:solidFill>
            <a:ln w="19050">
              <a:solidFill>
                <a:srgbClr val="DFDFD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25" name="Rectangle 503"/>
            <p:cNvSpPr>
              <a:spLocks noChangeArrowheads="1"/>
            </p:cNvSpPr>
            <p:nvPr/>
          </p:nvSpPr>
          <p:spPr bwMode="auto">
            <a:xfrm>
              <a:off x="6731" y="3038"/>
              <a:ext cx="109" cy="16"/>
            </a:xfrm>
            <a:prstGeom prst="rect">
              <a:avLst/>
            </a:prstGeom>
            <a:solidFill>
              <a:srgbClr val="DDDDDD"/>
            </a:solidFill>
            <a:ln w="19050">
              <a:solidFill>
                <a:srgbClr val="DDDDDD"/>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26" name="Rectangle 504"/>
            <p:cNvSpPr>
              <a:spLocks noChangeArrowheads="1"/>
            </p:cNvSpPr>
            <p:nvPr/>
          </p:nvSpPr>
          <p:spPr bwMode="auto">
            <a:xfrm>
              <a:off x="6731" y="3023"/>
              <a:ext cx="109" cy="15"/>
            </a:xfrm>
            <a:prstGeom prst="rect">
              <a:avLst/>
            </a:prstGeom>
            <a:solidFill>
              <a:srgbClr val="DBDBDB"/>
            </a:solidFill>
            <a:ln w="19050">
              <a:solidFill>
                <a:srgbClr val="DBDBDB"/>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27" name="Rectangle 505"/>
            <p:cNvSpPr>
              <a:spLocks noChangeArrowheads="1"/>
            </p:cNvSpPr>
            <p:nvPr/>
          </p:nvSpPr>
          <p:spPr bwMode="auto">
            <a:xfrm>
              <a:off x="6731" y="3007"/>
              <a:ext cx="109" cy="16"/>
            </a:xfrm>
            <a:prstGeom prst="rect">
              <a:avLst/>
            </a:prstGeom>
            <a:solidFill>
              <a:srgbClr val="D9D9D9"/>
            </a:solidFill>
            <a:ln w="19050">
              <a:solidFill>
                <a:srgbClr val="D9D9D9"/>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28" name="Rectangle 506"/>
            <p:cNvSpPr>
              <a:spLocks noChangeArrowheads="1"/>
            </p:cNvSpPr>
            <p:nvPr/>
          </p:nvSpPr>
          <p:spPr bwMode="auto">
            <a:xfrm>
              <a:off x="6731" y="2991"/>
              <a:ext cx="109" cy="16"/>
            </a:xfrm>
            <a:prstGeom prst="rect">
              <a:avLst/>
            </a:prstGeom>
            <a:solidFill>
              <a:srgbClr val="D7D7D7"/>
            </a:solidFill>
            <a:ln w="19050">
              <a:solidFill>
                <a:srgbClr val="D7D7D7"/>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29" name="Rectangle 507"/>
            <p:cNvSpPr>
              <a:spLocks noChangeArrowheads="1"/>
            </p:cNvSpPr>
            <p:nvPr/>
          </p:nvSpPr>
          <p:spPr bwMode="auto">
            <a:xfrm>
              <a:off x="6731" y="2976"/>
              <a:ext cx="109" cy="16"/>
            </a:xfrm>
            <a:prstGeom prst="rect">
              <a:avLst/>
            </a:prstGeom>
            <a:solidFill>
              <a:srgbClr val="D5D5D5"/>
            </a:solidFill>
            <a:ln w="19050">
              <a:solidFill>
                <a:srgbClr val="D5D5D5"/>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30" name="Rectangle 508"/>
            <p:cNvSpPr>
              <a:spLocks noChangeArrowheads="1"/>
            </p:cNvSpPr>
            <p:nvPr/>
          </p:nvSpPr>
          <p:spPr bwMode="auto">
            <a:xfrm>
              <a:off x="6731" y="2960"/>
              <a:ext cx="109" cy="16"/>
            </a:xfrm>
            <a:prstGeom prst="rect">
              <a:avLst/>
            </a:prstGeom>
            <a:solidFill>
              <a:srgbClr val="D3D3D3"/>
            </a:solidFill>
            <a:ln w="19050">
              <a:solidFill>
                <a:srgbClr val="D3D3D3"/>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31" name="Rectangle 509"/>
            <p:cNvSpPr>
              <a:spLocks noChangeArrowheads="1"/>
            </p:cNvSpPr>
            <p:nvPr/>
          </p:nvSpPr>
          <p:spPr bwMode="auto">
            <a:xfrm>
              <a:off x="6731" y="2945"/>
              <a:ext cx="109" cy="15"/>
            </a:xfrm>
            <a:prstGeom prst="rect">
              <a:avLst/>
            </a:prstGeom>
            <a:solidFill>
              <a:srgbClr val="D1D1D1"/>
            </a:solidFill>
            <a:ln w="19050">
              <a:solidFill>
                <a:srgbClr val="D1D1D1"/>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32" name="Rectangle 510"/>
            <p:cNvSpPr>
              <a:spLocks noChangeArrowheads="1"/>
            </p:cNvSpPr>
            <p:nvPr/>
          </p:nvSpPr>
          <p:spPr bwMode="auto">
            <a:xfrm>
              <a:off x="6731" y="2929"/>
              <a:ext cx="109" cy="16"/>
            </a:xfrm>
            <a:prstGeom prst="rect">
              <a:avLst/>
            </a:prstGeom>
            <a:solidFill>
              <a:srgbClr val="CFCFCF"/>
            </a:solidFill>
            <a:ln w="19050">
              <a:solidFill>
                <a:srgbClr val="CFCFC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33" name="Rectangle 511"/>
            <p:cNvSpPr>
              <a:spLocks noChangeArrowheads="1"/>
            </p:cNvSpPr>
            <p:nvPr/>
          </p:nvSpPr>
          <p:spPr bwMode="auto">
            <a:xfrm>
              <a:off x="6731" y="2914"/>
              <a:ext cx="109" cy="15"/>
            </a:xfrm>
            <a:prstGeom prst="rect">
              <a:avLst/>
            </a:prstGeom>
            <a:solidFill>
              <a:srgbClr val="CDCDCD"/>
            </a:solidFill>
            <a:ln w="19050">
              <a:solidFill>
                <a:srgbClr val="CDCDCD"/>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34" name="Rectangle 512"/>
            <p:cNvSpPr>
              <a:spLocks noChangeArrowheads="1"/>
            </p:cNvSpPr>
            <p:nvPr/>
          </p:nvSpPr>
          <p:spPr bwMode="auto">
            <a:xfrm>
              <a:off x="6731" y="2898"/>
              <a:ext cx="109" cy="16"/>
            </a:xfrm>
            <a:prstGeom prst="rect">
              <a:avLst/>
            </a:prstGeom>
            <a:solidFill>
              <a:srgbClr val="CBCBCB"/>
            </a:solidFill>
            <a:ln w="19050">
              <a:solidFill>
                <a:srgbClr val="CBCBCB"/>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35" name="Rectangle 513"/>
            <p:cNvSpPr>
              <a:spLocks noChangeArrowheads="1"/>
            </p:cNvSpPr>
            <p:nvPr/>
          </p:nvSpPr>
          <p:spPr bwMode="auto">
            <a:xfrm>
              <a:off x="6731" y="2882"/>
              <a:ext cx="109" cy="16"/>
            </a:xfrm>
            <a:prstGeom prst="rect">
              <a:avLst/>
            </a:prstGeom>
            <a:solidFill>
              <a:srgbClr val="C9C9C9"/>
            </a:solidFill>
            <a:ln w="19050">
              <a:solidFill>
                <a:srgbClr val="C9C9C9"/>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36" name="Rectangle 514"/>
            <p:cNvSpPr>
              <a:spLocks noChangeArrowheads="1"/>
            </p:cNvSpPr>
            <p:nvPr/>
          </p:nvSpPr>
          <p:spPr bwMode="auto">
            <a:xfrm>
              <a:off x="6731" y="2867"/>
              <a:ext cx="109" cy="16"/>
            </a:xfrm>
            <a:prstGeom prst="rect">
              <a:avLst/>
            </a:prstGeom>
            <a:solidFill>
              <a:srgbClr val="C7C7C7"/>
            </a:solidFill>
            <a:ln w="19050">
              <a:solidFill>
                <a:srgbClr val="C7C7C7"/>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37" name="Rectangle 515"/>
            <p:cNvSpPr>
              <a:spLocks noChangeArrowheads="1"/>
            </p:cNvSpPr>
            <p:nvPr/>
          </p:nvSpPr>
          <p:spPr bwMode="auto">
            <a:xfrm>
              <a:off x="6731" y="2851"/>
              <a:ext cx="109" cy="16"/>
            </a:xfrm>
            <a:prstGeom prst="rect">
              <a:avLst/>
            </a:prstGeom>
            <a:solidFill>
              <a:srgbClr val="C5C5C5"/>
            </a:solidFill>
            <a:ln w="19050">
              <a:solidFill>
                <a:srgbClr val="C5C5C5"/>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38" name="Rectangle 516"/>
            <p:cNvSpPr>
              <a:spLocks noChangeArrowheads="1"/>
            </p:cNvSpPr>
            <p:nvPr/>
          </p:nvSpPr>
          <p:spPr bwMode="auto">
            <a:xfrm>
              <a:off x="6731" y="2836"/>
              <a:ext cx="109" cy="16"/>
            </a:xfrm>
            <a:prstGeom prst="rect">
              <a:avLst/>
            </a:prstGeom>
            <a:solidFill>
              <a:srgbClr val="C3C3C3"/>
            </a:solidFill>
            <a:ln w="19050">
              <a:solidFill>
                <a:srgbClr val="C3C3C3"/>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39" name="Rectangle 517"/>
            <p:cNvSpPr>
              <a:spLocks noChangeArrowheads="1"/>
            </p:cNvSpPr>
            <p:nvPr/>
          </p:nvSpPr>
          <p:spPr bwMode="auto">
            <a:xfrm>
              <a:off x="6731" y="2820"/>
              <a:ext cx="109" cy="16"/>
            </a:xfrm>
            <a:prstGeom prst="rect">
              <a:avLst/>
            </a:prstGeom>
            <a:solidFill>
              <a:srgbClr val="C1C1C1"/>
            </a:solidFill>
            <a:ln w="19050">
              <a:solidFill>
                <a:srgbClr val="C1C1C1"/>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40" name="Rectangle 518"/>
            <p:cNvSpPr>
              <a:spLocks noChangeArrowheads="1"/>
            </p:cNvSpPr>
            <p:nvPr/>
          </p:nvSpPr>
          <p:spPr bwMode="auto">
            <a:xfrm>
              <a:off x="6731" y="2805"/>
              <a:ext cx="109" cy="15"/>
            </a:xfrm>
            <a:prstGeom prst="rect">
              <a:avLst/>
            </a:prstGeom>
            <a:solidFill>
              <a:srgbClr val="BFBFBF"/>
            </a:solidFill>
            <a:ln w="19050">
              <a:solidFill>
                <a:srgbClr val="BFBFB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41" name="Rectangle 519"/>
            <p:cNvSpPr>
              <a:spLocks noChangeArrowheads="1"/>
            </p:cNvSpPr>
            <p:nvPr/>
          </p:nvSpPr>
          <p:spPr bwMode="auto">
            <a:xfrm>
              <a:off x="6731" y="2789"/>
              <a:ext cx="109" cy="16"/>
            </a:xfrm>
            <a:prstGeom prst="rect">
              <a:avLst/>
            </a:prstGeom>
            <a:solidFill>
              <a:srgbClr val="BDBDBD"/>
            </a:solidFill>
            <a:ln w="19050">
              <a:solidFill>
                <a:srgbClr val="BDBDBD"/>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42" name="Rectangle 520"/>
            <p:cNvSpPr>
              <a:spLocks noChangeArrowheads="1"/>
            </p:cNvSpPr>
            <p:nvPr/>
          </p:nvSpPr>
          <p:spPr bwMode="auto">
            <a:xfrm>
              <a:off x="6731" y="2774"/>
              <a:ext cx="109" cy="15"/>
            </a:xfrm>
            <a:prstGeom prst="rect">
              <a:avLst/>
            </a:prstGeom>
            <a:solidFill>
              <a:srgbClr val="BBBBBB"/>
            </a:solidFill>
            <a:ln w="19050">
              <a:solidFill>
                <a:srgbClr val="BBBBBB"/>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43" name="Rectangle 521"/>
            <p:cNvSpPr>
              <a:spLocks noChangeArrowheads="1"/>
            </p:cNvSpPr>
            <p:nvPr/>
          </p:nvSpPr>
          <p:spPr bwMode="auto">
            <a:xfrm>
              <a:off x="6731" y="2758"/>
              <a:ext cx="109" cy="16"/>
            </a:xfrm>
            <a:prstGeom prst="rect">
              <a:avLst/>
            </a:prstGeom>
            <a:solidFill>
              <a:srgbClr val="B9B9B9"/>
            </a:solidFill>
            <a:ln w="19050">
              <a:solidFill>
                <a:srgbClr val="B9B9B9"/>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44" name="Rectangle 522"/>
            <p:cNvSpPr>
              <a:spLocks noChangeArrowheads="1"/>
            </p:cNvSpPr>
            <p:nvPr/>
          </p:nvSpPr>
          <p:spPr bwMode="auto">
            <a:xfrm>
              <a:off x="6731" y="2742"/>
              <a:ext cx="109" cy="16"/>
            </a:xfrm>
            <a:prstGeom prst="rect">
              <a:avLst/>
            </a:prstGeom>
            <a:solidFill>
              <a:srgbClr val="B7B7B7"/>
            </a:solidFill>
            <a:ln w="19050">
              <a:solidFill>
                <a:srgbClr val="B7B7B7"/>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45" name="Rectangle 523"/>
            <p:cNvSpPr>
              <a:spLocks noChangeArrowheads="1"/>
            </p:cNvSpPr>
            <p:nvPr/>
          </p:nvSpPr>
          <p:spPr bwMode="auto">
            <a:xfrm>
              <a:off x="6731" y="2727"/>
              <a:ext cx="109" cy="16"/>
            </a:xfrm>
            <a:prstGeom prst="rect">
              <a:avLst/>
            </a:prstGeom>
            <a:solidFill>
              <a:srgbClr val="B5B5B5"/>
            </a:solidFill>
            <a:ln w="19050">
              <a:solidFill>
                <a:srgbClr val="B5B5B5"/>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46" name="Rectangle 524"/>
            <p:cNvSpPr>
              <a:spLocks noChangeArrowheads="1"/>
            </p:cNvSpPr>
            <p:nvPr/>
          </p:nvSpPr>
          <p:spPr bwMode="auto">
            <a:xfrm>
              <a:off x="6731" y="2711"/>
              <a:ext cx="109" cy="16"/>
            </a:xfrm>
            <a:prstGeom prst="rect">
              <a:avLst/>
            </a:prstGeom>
            <a:solidFill>
              <a:srgbClr val="B3B3B3"/>
            </a:solidFill>
            <a:ln w="19050">
              <a:solidFill>
                <a:srgbClr val="B3B3B3"/>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47" name="Rectangle 525"/>
            <p:cNvSpPr>
              <a:spLocks noChangeArrowheads="1"/>
            </p:cNvSpPr>
            <p:nvPr/>
          </p:nvSpPr>
          <p:spPr bwMode="auto">
            <a:xfrm>
              <a:off x="6731" y="2696"/>
              <a:ext cx="109" cy="16"/>
            </a:xfrm>
            <a:prstGeom prst="rect">
              <a:avLst/>
            </a:prstGeom>
            <a:solidFill>
              <a:srgbClr val="B1B1B1"/>
            </a:solidFill>
            <a:ln w="19050">
              <a:solidFill>
                <a:srgbClr val="B1B1B1"/>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48" name="Rectangle 526"/>
            <p:cNvSpPr>
              <a:spLocks noChangeArrowheads="1"/>
            </p:cNvSpPr>
            <p:nvPr/>
          </p:nvSpPr>
          <p:spPr bwMode="auto">
            <a:xfrm>
              <a:off x="6731" y="2680"/>
              <a:ext cx="109" cy="16"/>
            </a:xfrm>
            <a:prstGeom prst="rect">
              <a:avLst/>
            </a:prstGeom>
            <a:solidFill>
              <a:srgbClr val="AFAFAF"/>
            </a:solidFill>
            <a:ln w="19050">
              <a:solidFill>
                <a:srgbClr val="AFAFA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49" name="Rectangle 527"/>
            <p:cNvSpPr>
              <a:spLocks noChangeArrowheads="1"/>
            </p:cNvSpPr>
            <p:nvPr/>
          </p:nvSpPr>
          <p:spPr bwMode="auto">
            <a:xfrm>
              <a:off x="6731" y="2664"/>
              <a:ext cx="109" cy="16"/>
            </a:xfrm>
            <a:prstGeom prst="rect">
              <a:avLst/>
            </a:prstGeom>
            <a:solidFill>
              <a:srgbClr val="ADADAD"/>
            </a:solidFill>
            <a:ln w="19050">
              <a:solidFill>
                <a:srgbClr val="ADADAD"/>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50" name="Rectangle 528"/>
            <p:cNvSpPr>
              <a:spLocks noChangeArrowheads="1"/>
            </p:cNvSpPr>
            <p:nvPr/>
          </p:nvSpPr>
          <p:spPr bwMode="auto">
            <a:xfrm>
              <a:off x="6731" y="2649"/>
              <a:ext cx="109" cy="16"/>
            </a:xfrm>
            <a:prstGeom prst="rect">
              <a:avLst/>
            </a:prstGeom>
            <a:solidFill>
              <a:srgbClr val="ABABAB"/>
            </a:solidFill>
            <a:ln w="19050">
              <a:solidFill>
                <a:srgbClr val="ABABAB"/>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51" name="Rectangle 529"/>
            <p:cNvSpPr>
              <a:spLocks noChangeArrowheads="1"/>
            </p:cNvSpPr>
            <p:nvPr/>
          </p:nvSpPr>
          <p:spPr bwMode="auto">
            <a:xfrm>
              <a:off x="6731" y="2633"/>
              <a:ext cx="109" cy="16"/>
            </a:xfrm>
            <a:prstGeom prst="rect">
              <a:avLst/>
            </a:prstGeom>
            <a:solidFill>
              <a:srgbClr val="A9A9A9"/>
            </a:solidFill>
            <a:ln w="19050">
              <a:solidFill>
                <a:srgbClr val="A9A9A9"/>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52" name="Rectangle 530"/>
            <p:cNvSpPr>
              <a:spLocks noChangeArrowheads="1"/>
            </p:cNvSpPr>
            <p:nvPr/>
          </p:nvSpPr>
          <p:spPr bwMode="auto">
            <a:xfrm>
              <a:off x="6731" y="2618"/>
              <a:ext cx="109" cy="16"/>
            </a:xfrm>
            <a:prstGeom prst="rect">
              <a:avLst/>
            </a:prstGeom>
            <a:solidFill>
              <a:srgbClr val="A7A7A7"/>
            </a:solidFill>
            <a:ln w="19050">
              <a:solidFill>
                <a:srgbClr val="A7A7A7"/>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53" name="Rectangle 531"/>
            <p:cNvSpPr>
              <a:spLocks noChangeArrowheads="1"/>
            </p:cNvSpPr>
            <p:nvPr/>
          </p:nvSpPr>
          <p:spPr bwMode="auto">
            <a:xfrm>
              <a:off x="6731" y="2602"/>
              <a:ext cx="109" cy="16"/>
            </a:xfrm>
            <a:prstGeom prst="rect">
              <a:avLst/>
            </a:prstGeom>
            <a:solidFill>
              <a:srgbClr val="A5A5A5"/>
            </a:solidFill>
            <a:ln w="19050">
              <a:solidFill>
                <a:srgbClr val="A5A5A5"/>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54" name="Rectangle 532"/>
            <p:cNvSpPr>
              <a:spLocks noChangeArrowheads="1"/>
            </p:cNvSpPr>
            <p:nvPr/>
          </p:nvSpPr>
          <p:spPr bwMode="auto">
            <a:xfrm>
              <a:off x="6731" y="2587"/>
              <a:ext cx="109" cy="15"/>
            </a:xfrm>
            <a:prstGeom prst="rect">
              <a:avLst/>
            </a:prstGeom>
            <a:solidFill>
              <a:srgbClr val="A3A3A3"/>
            </a:solidFill>
            <a:ln w="19050">
              <a:solidFill>
                <a:srgbClr val="A3A3A3"/>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55" name="Rectangle 533"/>
            <p:cNvSpPr>
              <a:spLocks noChangeArrowheads="1"/>
            </p:cNvSpPr>
            <p:nvPr/>
          </p:nvSpPr>
          <p:spPr bwMode="auto">
            <a:xfrm>
              <a:off x="6731" y="2571"/>
              <a:ext cx="109" cy="16"/>
            </a:xfrm>
            <a:prstGeom prst="rect">
              <a:avLst/>
            </a:prstGeom>
            <a:solidFill>
              <a:srgbClr val="A1A1A1"/>
            </a:solidFill>
            <a:ln w="19050">
              <a:solidFill>
                <a:srgbClr val="A1A1A1"/>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56" name="Rectangle 534"/>
            <p:cNvSpPr>
              <a:spLocks noChangeArrowheads="1"/>
            </p:cNvSpPr>
            <p:nvPr/>
          </p:nvSpPr>
          <p:spPr bwMode="auto">
            <a:xfrm>
              <a:off x="6731" y="2556"/>
              <a:ext cx="109" cy="15"/>
            </a:xfrm>
            <a:prstGeom prst="rect">
              <a:avLst/>
            </a:prstGeom>
            <a:solidFill>
              <a:srgbClr val="9F9F9F"/>
            </a:solidFill>
            <a:ln w="19050">
              <a:solidFill>
                <a:srgbClr val="9F9F9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57" name="Rectangle 535"/>
            <p:cNvSpPr>
              <a:spLocks noChangeArrowheads="1"/>
            </p:cNvSpPr>
            <p:nvPr/>
          </p:nvSpPr>
          <p:spPr bwMode="auto">
            <a:xfrm>
              <a:off x="6731" y="2540"/>
              <a:ext cx="109" cy="16"/>
            </a:xfrm>
            <a:prstGeom prst="rect">
              <a:avLst/>
            </a:prstGeom>
            <a:solidFill>
              <a:srgbClr val="9D9D9D"/>
            </a:solidFill>
            <a:ln w="19050">
              <a:solidFill>
                <a:srgbClr val="9D9D9D"/>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58" name="Rectangle 536"/>
            <p:cNvSpPr>
              <a:spLocks noChangeArrowheads="1"/>
            </p:cNvSpPr>
            <p:nvPr/>
          </p:nvSpPr>
          <p:spPr bwMode="auto">
            <a:xfrm>
              <a:off x="6731" y="2524"/>
              <a:ext cx="109" cy="16"/>
            </a:xfrm>
            <a:prstGeom prst="rect">
              <a:avLst/>
            </a:prstGeom>
            <a:solidFill>
              <a:srgbClr val="9B9B9B"/>
            </a:solidFill>
            <a:ln w="19050">
              <a:solidFill>
                <a:srgbClr val="9B9B9B"/>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59" name="Rectangle 537"/>
            <p:cNvSpPr>
              <a:spLocks noChangeArrowheads="1"/>
            </p:cNvSpPr>
            <p:nvPr/>
          </p:nvSpPr>
          <p:spPr bwMode="auto">
            <a:xfrm>
              <a:off x="6731" y="2509"/>
              <a:ext cx="109" cy="16"/>
            </a:xfrm>
            <a:prstGeom prst="rect">
              <a:avLst/>
            </a:prstGeom>
            <a:solidFill>
              <a:srgbClr val="999999"/>
            </a:solidFill>
            <a:ln w="19050">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60" name="Rectangle 538"/>
            <p:cNvSpPr>
              <a:spLocks noChangeArrowheads="1"/>
            </p:cNvSpPr>
            <p:nvPr/>
          </p:nvSpPr>
          <p:spPr bwMode="auto">
            <a:xfrm>
              <a:off x="6731" y="2493"/>
              <a:ext cx="109" cy="16"/>
            </a:xfrm>
            <a:prstGeom prst="rect">
              <a:avLst/>
            </a:prstGeom>
            <a:solidFill>
              <a:srgbClr val="979797"/>
            </a:solidFill>
            <a:ln w="19050">
              <a:solidFill>
                <a:srgbClr val="979797"/>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61" name="Rectangle 539"/>
            <p:cNvSpPr>
              <a:spLocks noChangeArrowheads="1"/>
            </p:cNvSpPr>
            <p:nvPr/>
          </p:nvSpPr>
          <p:spPr bwMode="auto">
            <a:xfrm>
              <a:off x="6731" y="2478"/>
              <a:ext cx="109" cy="16"/>
            </a:xfrm>
            <a:prstGeom prst="rect">
              <a:avLst/>
            </a:prstGeom>
            <a:solidFill>
              <a:srgbClr val="959595"/>
            </a:solidFill>
            <a:ln w="19050">
              <a:solidFill>
                <a:srgbClr val="959595"/>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62" name="Rectangle 540"/>
            <p:cNvSpPr>
              <a:spLocks noChangeArrowheads="1"/>
            </p:cNvSpPr>
            <p:nvPr/>
          </p:nvSpPr>
          <p:spPr bwMode="auto">
            <a:xfrm>
              <a:off x="6731" y="2462"/>
              <a:ext cx="109" cy="16"/>
            </a:xfrm>
            <a:prstGeom prst="rect">
              <a:avLst/>
            </a:prstGeom>
            <a:solidFill>
              <a:srgbClr val="939393"/>
            </a:solidFill>
            <a:ln w="19050">
              <a:solidFill>
                <a:srgbClr val="939393"/>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63" name="Rectangle 541"/>
            <p:cNvSpPr>
              <a:spLocks noChangeArrowheads="1"/>
            </p:cNvSpPr>
            <p:nvPr/>
          </p:nvSpPr>
          <p:spPr bwMode="auto">
            <a:xfrm>
              <a:off x="6731" y="2447"/>
              <a:ext cx="109" cy="15"/>
            </a:xfrm>
            <a:prstGeom prst="rect">
              <a:avLst/>
            </a:prstGeom>
            <a:solidFill>
              <a:srgbClr val="919191"/>
            </a:solidFill>
            <a:ln w="19050">
              <a:solidFill>
                <a:srgbClr val="919191"/>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64" name="Rectangle 542"/>
            <p:cNvSpPr>
              <a:spLocks noChangeArrowheads="1"/>
            </p:cNvSpPr>
            <p:nvPr/>
          </p:nvSpPr>
          <p:spPr bwMode="auto">
            <a:xfrm>
              <a:off x="6731" y="2431"/>
              <a:ext cx="109" cy="16"/>
            </a:xfrm>
            <a:prstGeom prst="rect">
              <a:avLst/>
            </a:prstGeom>
            <a:solidFill>
              <a:srgbClr val="8F8F8F"/>
            </a:solidFill>
            <a:ln w="19050">
              <a:solidFill>
                <a:srgbClr val="8F8F8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65" name="Rectangle 543"/>
            <p:cNvSpPr>
              <a:spLocks noChangeArrowheads="1"/>
            </p:cNvSpPr>
            <p:nvPr/>
          </p:nvSpPr>
          <p:spPr bwMode="auto">
            <a:xfrm>
              <a:off x="6731" y="2416"/>
              <a:ext cx="109" cy="15"/>
            </a:xfrm>
            <a:prstGeom prst="rect">
              <a:avLst/>
            </a:prstGeom>
            <a:solidFill>
              <a:srgbClr val="8D8D8D"/>
            </a:solidFill>
            <a:ln w="19050">
              <a:solidFill>
                <a:srgbClr val="8D8D8D"/>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66" name="Rectangle 544"/>
            <p:cNvSpPr>
              <a:spLocks noChangeArrowheads="1"/>
            </p:cNvSpPr>
            <p:nvPr/>
          </p:nvSpPr>
          <p:spPr bwMode="auto">
            <a:xfrm>
              <a:off x="6731" y="2400"/>
              <a:ext cx="109" cy="16"/>
            </a:xfrm>
            <a:prstGeom prst="rect">
              <a:avLst/>
            </a:prstGeom>
            <a:solidFill>
              <a:srgbClr val="8B8B8B"/>
            </a:solidFill>
            <a:ln w="19050">
              <a:solidFill>
                <a:srgbClr val="8B8B8B"/>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67" name="Rectangle 545"/>
            <p:cNvSpPr>
              <a:spLocks noChangeArrowheads="1"/>
            </p:cNvSpPr>
            <p:nvPr/>
          </p:nvSpPr>
          <p:spPr bwMode="auto">
            <a:xfrm>
              <a:off x="6731" y="2384"/>
              <a:ext cx="109" cy="16"/>
            </a:xfrm>
            <a:prstGeom prst="rect">
              <a:avLst/>
            </a:prstGeom>
            <a:solidFill>
              <a:srgbClr val="898989"/>
            </a:solidFill>
            <a:ln w="19050">
              <a:solidFill>
                <a:srgbClr val="898989"/>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68" name="Rectangle 546"/>
            <p:cNvSpPr>
              <a:spLocks noChangeArrowheads="1"/>
            </p:cNvSpPr>
            <p:nvPr/>
          </p:nvSpPr>
          <p:spPr bwMode="auto">
            <a:xfrm>
              <a:off x="6731" y="2369"/>
              <a:ext cx="109" cy="16"/>
            </a:xfrm>
            <a:prstGeom prst="rect">
              <a:avLst/>
            </a:prstGeom>
            <a:solidFill>
              <a:srgbClr val="878787"/>
            </a:solidFill>
            <a:ln w="19050">
              <a:solidFill>
                <a:srgbClr val="878787"/>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69" name="Rectangle 547"/>
            <p:cNvSpPr>
              <a:spLocks noChangeArrowheads="1"/>
            </p:cNvSpPr>
            <p:nvPr/>
          </p:nvSpPr>
          <p:spPr bwMode="auto">
            <a:xfrm>
              <a:off x="6731" y="2353"/>
              <a:ext cx="109" cy="16"/>
            </a:xfrm>
            <a:prstGeom prst="rect">
              <a:avLst/>
            </a:prstGeom>
            <a:solidFill>
              <a:srgbClr val="858585"/>
            </a:solidFill>
            <a:ln w="19050">
              <a:solidFill>
                <a:srgbClr val="858585"/>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70" name="Rectangle 548"/>
            <p:cNvSpPr>
              <a:spLocks noChangeArrowheads="1"/>
            </p:cNvSpPr>
            <p:nvPr/>
          </p:nvSpPr>
          <p:spPr bwMode="auto">
            <a:xfrm>
              <a:off x="6731" y="2338"/>
              <a:ext cx="109" cy="16"/>
            </a:xfrm>
            <a:prstGeom prst="rect">
              <a:avLst/>
            </a:prstGeom>
            <a:solidFill>
              <a:srgbClr val="838383"/>
            </a:solidFill>
            <a:ln w="19050">
              <a:solidFill>
                <a:srgbClr val="838383"/>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71" name="Rectangle 549"/>
            <p:cNvSpPr>
              <a:spLocks noChangeArrowheads="1"/>
            </p:cNvSpPr>
            <p:nvPr/>
          </p:nvSpPr>
          <p:spPr bwMode="auto">
            <a:xfrm>
              <a:off x="6731" y="2322"/>
              <a:ext cx="109" cy="16"/>
            </a:xfrm>
            <a:prstGeom prst="rect">
              <a:avLst/>
            </a:prstGeom>
            <a:solidFill>
              <a:srgbClr val="818181"/>
            </a:solidFill>
            <a:ln w="19050">
              <a:solidFill>
                <a:srgbClr val="818181"/>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72" name="Rectangle 550"/>
            <p:cNvSpPr>
              <a:spLocks noChangeArrowheads="1"/>
            </p:cNvSpPr>
            <p:nvPr/>
          </p:nvSpPr>
          <p:spPr bwMode="auto">
            <a:xfrm>
              <a:off x="6731" y="2306"/>
              <a:ext cx="109" cy="16"/>
            </a:xfrm>
            <a:prstGeom prst="rect">
              <a:avLst/>
            </a:prstGeom>
            <a:solidFill>
              <a:srgbClr val="7F7F7F"/>
            </a:solidFill>
            <a:ln w="19050">
              <a:solidFill>
                <a:srgbClr val="7F7F7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73" name="Rectangle 551"/>
            <p:cNvSpPr>
              <a:spLocks noChangeArrowheads="1"/>
            </p:cNvSpPr>
            <p:nvPr/>
          </p:nvSpPr>
          <p:spPr bwMode="auto">
            <a:xfrm>
              <a:off x="6731" y="2291"/>
              <a:ext cx="109" cy="16"/>
            </a:xfrm>
            <a:prstGeom prst="rect">
              <a:avLst/>
            </a:prstGeom>
            <a:solidFill>
              <a:srgbClr val="7D7D7D"/>
            </a:solidFill>
            <a:ln w="19050">
              <a:solidFill>
                <a:srgbClr val="7D7D7D"/>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74" name="Rectangle 552"/>
            <p:cNvSpPr>
              <a:spLocks noChangeArrowheads="1"/>
            </p:cNvSpPr>
            <p:nvPr/>
          </p:nvSpPr>
          <p:spPr bwMode="auto">
            <a:xfrm>
              <a:off x="6731" y="2275"/>
              <a:ext cx="109" cy="16"/>
            </a:xfrm>
            <a:prstGeom prst="rect">
              <a:avLst/>
            </a:prstGeom>
            <a:solidFill>
              <a:srgbClr val="7B7B7B"/>
            </a:solidFill>
            <a:ln w="19050">
              <a:solidFill>
                <a:srgbClr val="7B7B7B"/>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75" name="Rectangle 553"/>
            <p:cNvSpPr>
              <a:spLocks noChangeArrowheads="1"/>
            </p:cNvSpPr>
            <p:nvPr/>
          </p:nvSpPr>
          <p:spPr bwMode="auto">
            <a:xfrm>
              <a:off x="6731" y="2260"/>
              <a:ext cx="109" cy="16"/>
            </a:xfrm>
            <a:prstGeom prst="rect">
              <a:avLst/>
            </a:prstGeom>
            <a:solidFill>
              <a:srgbClr val="7A7A7A"/>
            </a:solidFill>
            <a:ln w="19050">
              <a:solidFill>
                <a:srgbClr val="7A7A7A"/>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76" name="Rectangle 554"/>
            <p:cNvSpPr>
              <a:spLocks noChangeArrowheads="1"/>
            </p:cNvSpPr>
            <p:nvPr/>
          </p:nvSpPr>
          <p:spPr bwMode="auto">
            <a:xfrm>
              <a:off x="6731" y="2244"/>
              <a:ext cx="109" cy="16"/>
            </a:xfrm>
            <a:prstGeom prst="rect">
              <a:avLst/>
            </a:prstGeom>
            <a:solidFill>
              <a:srgbClr val="787878"/>
            </a:solidFill>
            <a:ln w="19050">
              <a:solidFill>
                <a:srgbClr val="787878"/>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77" name="Rectangle 555"/>
            <p:cNvSpPr>
              <a:spLocks noChangeArrowheads="1"/>
            </p:cNvSpPr>
            <p:nvPr/>
          </p:nvSpPr>
          <p:spPr bwMode="auto">
            <a:xfrm>
              <a:off x="6731" y="2229"/>
              <a:ext cx="109" cy="15"/>
            </a:xfrm>
            <a:prstGeom prst="rect">
              <a:avLst/>
            </a:prstGeom>
            <a:solidFill>
              <a:srgbClr val="767676"/>
            </a:solidFill>
            <a:ln w="19050">
              <a:solidFill>
                <a:srgbClr val="767676"/>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78" name="Rectangle 556"/>
            <p:cNvSpPr>
              <a:spLocks noChangeArrowheads="1"/>
            </p:cNvSpPr>
            <p:nvPr/>
          </p:nvSpPr>
          <p:spPr bwMode="auto">
            <a:xfrm>
              <a:off x="6731" y="2213"/>
              <a:ext cx="109" cy="16"/>
            </a:xfrm>
            <a:prstGeom prst="rect">
              <a:avLst/>
            </a:prstGeom>
            <a:solidFill>
              <a:srgbClr val="747474"/>
            </a:solidFill>
            <a:ln w="19050">
              <a:solidFill>
                <a:srgbClr val="747474"/>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79" name="Rectangle 557"/>
            <p:cNvSpPr>
              <a:spLocks noChangeArrowheads="1"/>
            </p:cNvSpPr>
            <p:nvPr/>
          </p:nvSpPr>
          <p:spPr bwMode="auto">
            <a:xfrm>
              <a:off x="6731" y="2198"/>
              <a:ext cx="109" cy="15"/>
            </a:xfrm>
            <a:prstGeom prst="rect">
              <a:avLst/>
            </a:prstGeom>
            <a:solidFill>
              <a:srgbClr val="727272"/>
            </a:solidFill>
            <a:ln w="19050">
              <a:solidFill>
                <a:srgbClr val="727272"/>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80" name="Rectangle 558"/>
            <p:cNvSpPr>
              <a:spLocks noChangeArrowheads="1"/>
            </p:cNvSpPr>
            <p:nvPr/>
          </p:nvSpPr>
          <p:spPr bwMode="auto">
            <a:xfrm>
              <a:off x="6731" y="2182"/>
              <a:ext cx="109" cy="16"/>
            </a:xfrm>
            <a:prstGeom prst="rect">
              <a:avLst/>
            </a:prstGeom>
            <a:solidFill>
              <a:srgbClr val="707070"/>
            </a:solidFill>
            <a:ln w="19050">
              <a:solidFill>
                <a:srgbClr val="70707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81" name="Rectangle 559"/>
            <p:cNvSpPr>
              <a:spLocks noChangeArrowheads="1"/>
            </p:cNvSpPr>
            <p:nvPr/>
          </p:nvSpPr>
          <p:spPr bwMode="auto">
            <a:xfrm>
              <a:off x="6731" y="2166"/>
              <a:ext cx="109" cy="16"/>
            </a:xfrm>
            <a:prstGeom prst="rect">
              <a:avLst/>
            </a:prstGeom>
            <a:solidFill>
              <a:srgbClr val="6E6E6E"/>
            </a:solidFill>
            <a:ln w="19050">
              <a:solidFill>
                <a:srgbClr val="6E6E6E"/>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82" name="Rectangle 560"/>
            <p:cNvSpPr>
              <a:spLocks noChangeArrowheads="1"/>
            </p:cNvSpPr>
            <p:nvPr/>
          </p:nvSpPr>
          <p:spPr bwMode="auto">
            <a:xfrm>
              <a:off x="6731" y="2151"/>
              <a:ext cx="109" cy="16"/>
            </a:xfrm>
            <a:prstGeom prst="rect">
              <a:avLst/>
            </a:prstGeom>
            <a:solidFill>
              <a:srgbClr val="6C6C6C"/>
            </a:solidFill>
            <a:ln w="19050">
              <a:solidFill>
                <a:srgbClr val="6C6C6C"/>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83" name="Rectangle 561"/>
            <p:cNvSpPr>
              <a:spLocks noChangeArrowheads="1"/>
            </p:cNvSpPr>
            <p:nvPr/>
          </p:nvSpPr>
          <p:spPr bwMode="auto">
            <a:xfrm>
              <a:off x="6731" y="2135"/>
              <a:ext cx="109" cy="16"/>
            </a:xfrm>
            <a:prstGeom prst="rect">
              <a:avLst/>
            </a:prstGeom>
            <a:solidFill>
              <a:srgbClr val="6A6A6A"/>
            </a:solidFill>
            <a:ln w="19050">
              <a:solidFill>
                <a:srgbClr val="6A6A6A"/>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84" name="Rectangle 562"/>
            <p:cNvSpPr>
              <a:spLocks noChangeArrowheads="1"/>
            </p:cNvSpPr>
            <p:nvPr/>
          </p:nvSpPr>
          <p:spPr bwMode="auto">
            <a:xfrm>
              <a:off x="6731" y="2120"/>
              <a:ext cx="109" cy="16"/>
            </a:xfrm>
            <a:prstGeom prst="rect">
              <a:avLst/>
            </a:prstGeom>
            <a:solidFill>
              <a:srgbClr val="686868"/>
            </a:solidFill>
            <a:ln w="19050">
              <a:solidFill>
                <a:srgbClr val="686868"/>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85" name="Rectangle 563"/>
            <p:cNvSpPr>
              <a:spLocks noChangeArrowheads="1"/>
            </p:cNvSpPr>
            <p:nvPr/>
          </p:nvSpPr>
          <p:spPr bwMode="auto">
            <a:xfrm>
              <a:off x="6731" y="2104"/>
              <a:ext cx="109" cy="16"/>
            </a:xfrm>
            <a:prstGeom prst="rect">
              <a:avLst/>
            </a:prstGeom>
            <a:solidFill>
              <a:srgbClr val="666666"/>
            </a:solidFill>
            <a:ln w="19050">
              <a:solidFill>
                <a:srgbClr val="666666"/>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86" name="Rectangle 564"/>
            <p:cNvSpPr>
              <a:spLocks noChangeArrowheads="1"/>
            </p:cNvSpPr>
            <p:nvPr/>
          </p:nvSpPr>
          <p:spPr bwMode="auto">
            <a:xfrm>
              <a:off x="6731" y="2089"/>
              <a:ext cx="109" cy="15"/>
            </a:xfrm>
            <a:prstGeom prst="rect">
              <a:avLst/>
            </a:prstGeom>
            <a:solidFill>
              <a:srgbClr val="646464"/>
            </a:solidFill>
            <a:ln w="19050">
              <a:solidFill>
                <a:srgbClr val="646464"/>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87" name="Rectangle 565"/>
            <p:cNvSpPr>
              <a:spLocks noChangeArrowheads="1"/>
            </p:cNvSpPr>
            <p:nvPr/>
          </p:nvSpPr>
          <p:spPr bwMode="auto">
            <a:xfrm>
              <a:off x="6731" y="2073"/>
              <a:ext cx="109" cy="16"/>
            </a:xfrm>
            <a:prstGeom prst="rect">
              <a:avLst/>
            </a:prstGeom>
            <a:solidFill>
              <a:srgbClr val="626262"/>
            </a:solidFill>
            <a:ln w="19050">
              <a:solidFill>
                <a:srgbClr val="626262"/>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88" name="Rectangle 566"/>
            <p:cNvSpPr>
              <a:spLocks noChangeArrowheads="1"/>
            </p:cNvSpPr>
            <p:nvPr/>
          </p:nvSpPr>
          <p:spPr bwMode="auto">
            <a:xfrm>
              <a:off x="6731" y="2058"/>
              <a:ext cx="109" cy="15"/>
            </a:xfrm>
            <a:prstGeom prst="rect">
              <a:avLst/>
            </a:prstGeom>
            <a:solidFill>
              <a:srgbClr val="606060"/>
            </a:solidFill>
            <a:ln w="19050">
              <a:solidFill>
                <a:srgbClr val="60606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89" name="Rectangle 567"/>
            <p:cNvSpPr>
              <a:spLocks noChangeArrowheads="1"/>
            </p:cNvSpPr>
            <p:nvPr/>
          </p:nvSpPr>
          <p:spPr bwMode="auto">
            <a:xfrm>
              <a:off x="6731" y="2042"/>
              <a:ext cx="109" cy="16"/>
            </a:xfrm>
            <a:prstGeom prst="rect">
              <a:avLst/>
            </a:prstGeom>
            <a:solidFill>
              <a:srgbClr val="5E5E5E"/>
            </a:solidFill>
            <a:ln w="19050">
              <a:solidFill>
                <a:srgbClr val="5E5E5E"/>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90" name="Rectangle 568"/>
            <p:cNvSpPr>
              <a:spLocks noChangeArrowheads="1"/>
            </p:cNvSpPr>
            <p:nvPr/>
          </p:nvSpPr>
          <p:spPr bwMode="auto">
            <a:xfrm>
              <a:off x="6731" y="2026"/>
              <a:ext cx="109" cy="16"/>
            </a:xfrm>
            <a:prstGeom prst="rect">
              <a:avLst/>
            </a:prstGeom>
            <a:solidFill>
              <a:srgbClr val="5C5C5C"/>
            </a:solidFill>
            <a:ln w="19050">
              <a:solidFill>
                <a:srgbClr val="5C5C5C"/>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91" name="Rectangle 569"/>
            <p:cNvSpPr>
              <a:spLocks noChangeArrowheads="1"/>
            </p:cNvSpPr>
            <p:nvPr/>
          </p:nvSpPr>
          <p:spPr bwMode="auto">
            <a:xfrm>
              <a:off x="6731" y="2011"/>
              <a:ext cx="109" cy="16"/>
            </a:xfrm>
            <a:prstGeom prst="rect">
              <a:avLst/>
            </a:prstGeom>
            <a:solidFill>
              <a:srgbClr val="5A5A5A"/>
            </a:solidFill>
            <a:ln w="19050">
              <a:solidFill>
                <a:srgbClr val="5A5A5A"/>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92" name="Rectangle 570"/>
            <p:cNvSpPr>
              <a:spLocks noChangeArrowheads="1"/>
            </p:cNvSpPr>
            <p:nvPr/>
          </p:nvSpPr>
          <p:spPr bwMode="auto">
            <a:xfrm>
              <a:off x="6731" y="1995"/>
              <a:ext cx="109" cy="16"/>
            </a:xfrm>
            <a:prstGeom prst="rect">
              <a:avLst/>
            </a:prstGeom>
            <a:solidFill>
              <a:srgbClr val="585858"/>
            </a:solidFill>
            <a:ln w="19050">
              <a:solidFill>
                <a:srgbClr val="585858"/>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93" name="Rectangle 571"/>
            <p:cNvSpPr>
              <a:spLocks noChangeArrowheads="1"/>
            </p:cNvSpPr>
            <p:nvPr/>
          </p:nvSpPr>
          <p:spPr bwMode="auto">
            <a:xfrm>
              <a:off x="6731" y="1980"/>
              <a:ext cx="109" cy="15"/>
            </a:xfrm>
            <a:prstGeom prst="rect">
              <a:avLst/>
            </a:prstGeom>
            <a:solidFill>
              <a:srgbClr val="565656"/>
            </a:solidFill>
            <a:ln w="19050">
              <a:solidFill>
                <a:srgbClr val="565656"/>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94" name="Rectangle 572"/>
            <p:cNvSpPr>
              <a:spLocks noChangeArrowheads="1"/>
            </p:cNvSpPr>
            <p:nvPr/>
          </p:nvSpPr>
          <p:spPr bwMode="auto">
            <a:xfrm>
              <a:off x="6731" y="1964"/>
              <a:ext cx="109" cy="16"/>
            </a:xfrm>
            <a:prstGeom prst="rect">
              <a:avLst/>
            </a:prstGeom>
            <a:solidFill>
              <a:srgbClr val="545454"/>
            </a:solidFill>
            <a:ln w="19050">
              <a:solidFill>
                <a:srgbClr val="545454"/>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95" name="Rectangle 573"/>
            <p:cNvSpPr>
              <a:spLocks noChangeArrowheads="1"/>
            </p:cNvSpPr>
            <p:nvPr/>
          </p:nvSpPr>
          <p:spPr bwMode="auto">
            <a:xfrm>
              <a:off x="6731" y="1948"/>
              <a:ext cx="109" cy="16"/>
            </a:xfrm>
            <a:prstGeom prst="rect">
              <a:avLst/>
            </a:prstGeom>
            <a:solidFill>
              <a:srgbClr val="525252"/>
            </a:solidFill>
            <a:ln w="19050">
              <a:solidFill>
                <a:srgbClr val="525252"/>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96" name="Rectangle 574"/>
            <p:cNvSpPr>
              <a:spLocks noChangeArrowheads="1"/>
            </p:cNvSpPr>
            <p:nvPr/>
          </p:nvSpPr>
          <p:spPr bwMode="auto">
            <a:xfrm>
              <a:off x="6731" y="1933"/>
              <a:ext cx="109" cy="16"/>
            </a:xfrm>
            <a:prstGeom prst="rect">
              <a:avLst/>
            </a:prstGeom>
            <a:solidFill>
              <a:srgbClr val="505050"/>
            </a:solidFill>
            <a:ln w="19050">
              <a:solidFill>
                <a:srgbClr val="50505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97" name="Rectangle 575"/>
            <p:cNvSpPr>
              <a:spLocks noChangeArrowheads="1"/>
            </p:cNvSpPr>
            <p:nvPr/>
          </p:nvSpPr>
          <p:spPr bwMode="auto">
            <a:xfrm>
              <a:off x="6731" y="1917"/>
              <a:ext cx="109" cy="16"/>
            </a:xfrm>
            <a:prstGeom prst="rect">
              <a:avLst/>
            </a:prstGeom>
            <a:solidFill>
              <a:srgbClr val="4E4E4E"/>
            </a:solidFill>
            <a:ln w="19050">
              <a:solidFill>
                <a:srgbClr val="4E4E4E"/>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98" name="Rectangle 576"/>
            <p:cNvSpPr>
              <a:spLocks noChangeArrowheads="1"/>
            </p:cNvSpPr>
            <p:nvPr/>
          </p:nvSpPr>
          <p:spPr bwMode="auto">
            <a:xfrm>
              <a:off x="6731" y="1902"/>
              <a:ext cx="109" cy="15"/>
            </a:xfrm>
            <a:prstGeom prst="rect">
              <a:avLst/>
            </a:prstGeom>
            <a:solidFill>
              <a:srgbClr val="4C4C4C"/>
            </a:solidFill>
            <a:ln w="19050">
              <a:solidFill>
                <a:srgbClr val="4C4C4C"/>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199" name="Rectangle 577"/>
            <p:cNvSpPr>
              <a:spLocks noChangeArrowheads="1"/>
            </p:cNvSpPr>
            <p:nvPr/>
          </p:nvSpPr>
          <p:spPr bwMode="auto">
            <a:xfrm>
              <a:off x="6731" y="1886"/>
              <a:ext cx="109" cy="16"/>
            </a:xfrm>
            <a:prstGeom prst="rect">
              <a:avLst/>
            </a:prstGeom>
            <a:solidFill>
              <a:srgbClr val="4A4A4A"/>
            </a:solidFill>
            <a:ln w="19050">
              <a:solidFill>
                <a:srgbClr val="4A4A4A"/>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00" name="Rectangle 578"/>
            <p:cNvSpPr>
              <a:spLocks noChangeArrowheads="1"/>
            </p:cNvSpPr>
            <p:nvPr/>
          </p:nvSpPr>
          <p:spPr bwMode="auto">
            <a:xfrm>
              <a:off x="6731" y="1871"/>
              <a:ext cx="109" cy="15"/>
            </a:xfrm>
            <a:prstGeom prst="rect">
              <a:avLst/>
            </a:prstGeom>
            <a:solidFill>
              <a:srgbClr val="484848"/>
            </a:solidFill>
            <a:ln w="19050">
              <a:solidFill>
                <a:srgbClr val="484848"/>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01" name="Rectangle 579"/>
            <p:cNvSpPr>
              <a:spLocks noChangeArrowheads="1"/>
            </p:cNvSpPr>
            <p:nvPr/>
          </p:nvSpPr>
          <p:spPr bwMode="auto">
            <a:xfrm>
              <a:off x="6731" y="1855"/>
              <a:ext cx="109" cy="16"/>
            </a:xfrm>
            <a:prstGeom prst="rect">
              <a:avLst/>
            </a:prstGeom>
            <a:solidFill>
              <a:srgbClr val="464646"/>
            </a:solidFill>
            <a:ln w="19050">
              <a:solidFill>
                <a:srgbClr val="464646"/>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02" name="Rectangle 580"/>
            <p:cNvSpPr>
              <a:spLocks noChangeArrowheads="1"/>
            </p:cNvSpPr>
            <p:nvPr/>
          </p:nvSpPr>
          <p:spPr bwMode="auto">
            <a:xfrm>
              <a:off x="6731" y="1840"/>
              <a:ext cx="109" cy="15"/>
            </a:xfrm>
            <a:prstGeom prst="rect">
              <a:avLst/>
            </a:prstGeom>
            <a:solidFill>
              <a:srgbClr val="444444"/>
            </a:solidFill>
            <a:ln w="19050">
              <a:solidFill>
                <a:srgbClr val="444444"/>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03" name="Rectangle 581"/>
            <p:cNvSpPr>
              <a:spLocks noChangeArrowheads="1"/>
            </p:cNvSpPr>
            <p:nvPr/>
          </p:nvSpPr>
          <p:spPr bwMode="auto">
            <a:xfrm>
              <a:off x="6731" y="1824"/>
              <a:ext cx="109" cy="16"/>
            </a:xfrm>
            <a:prstGeom prst="rect">
              <a:avLst/>
            </a:prstGeom>
            <a:solidFill>
              <a:srgbClr val="424242"/>
            </a:solidFill>
            <a:ln w="19050">
              <a:solidFill>
                <a:srgbClr val="424242"/>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04" name="Rectangle 582"/>
            <p:cNvSpPr>
              <a:spLocks noChangeArrowheads="1"/>
            </p:cNvSpPr>
            <p:nvPr/>
          </p:nvSpPr>
          <p:spPr bwMode="auto">
            <a:xfrm>
              <a:off x="6731" y="1808"/>
              <a:ext cx="109" cy="16"/>
            </a:xfrm>
            <a:prstGeom prst="rect">
              <a:avLst/>
            </a:prstGeom>
            <a:solidFill>
              <a:srgbClr val="404040"/>
            </a:solidFill>
            <a:ln w="19050">
              <a:solidFill>
                <a:srgbClr val="40404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05" name="Rectangle 583"/>
            <p:cNvSpPr>
              <a:spLocks noChangeArrowheads="1"/>
            </p:cNvSpPr>
            <p:nvPr/>
          </p:nvSpPr>
          <p:spPr bwMode="auto">
            <a:xfrm>
              <a:off x="6731" y="1793"/>
              <a:ext cx="109" cy="16"/>
            </a:xfrm>
            <a:prstGeom prst="rect">
              <a:avLst/>
            </a:prstGeom>
            <a:solidFill>
              <a:srgbClr val="3E3E3E"/>
            </a:solidFill>
            <a:ln w="19050">
              <a:solidFill>
                <a:srgbClr val="3E3E3E"/>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06" name="Rectangle 584"/>
            <p:cNvSpPr>
              <a:spLocks noChangeArrowheads="1"/>
            </p:cNvSpPr>
            <p:nvPr/>
          </p:nvSpPr>
          <p:spPr bwMode="auto">
            <a:xfrm>
              <a:off x="6731" y="1777"/>
              <a:ext cx="109" cy="16"/>
            </a:xfrm>
            <a:prstGeom prst="rect">
              <a:avLst/>
            </a:prstGeom>
            <a:solidFill>
              <a:srgbClr val="3C3C3C"/>
            </a:solidFill>
            <a:ln w="19050">
              <a:solidFill>
                <a:srgbClr val="3C3C3C"/>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07" name="Rectangle 585"/>
            <p:cNvSpPr>
              <a:spLocks noChangeArrowheads="1"/>
            </p:cNvSpPr>
            <p:nvPr/>
          </p:nvSpPr>
          <p:spPr bwMode="auto">
            <a:xfrm>
              <a:off x="6731" y="1762"/>
              <a:ext cx="109" cy="15"/>
            </a:xfrm>
            <a:prstGeom prst="rect">
              <a:avLst/>
            </a:prstGeom>
            <a:solidFill>
              <a:srgbClr val="3A3A3A"/>
            </a:solidFill>
            <a:ln w="19050">
              <a:solidFill>
                <a:srgbClr val="3A3A3A"/>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08" name="Rectangle 586"/>
            <p:cNvSpPr>
              <a:spLocks noChangeArrowheads="1"/>
            </p:cNvSpPr>
            <p:nvPr/>
          </p:nvSpPr>
          <p:spPr bwMode="auto">
            <a:xfrm>
              <a:off x="6731" y="1746"/>
              <a:ext cx="109" cy="16"/>
            </a:xfrm>
            <a:prstGeom prst="rect">
              <a:avLst/>
            </a:prstGeom>
            <a:solidFill>
              <a:srgbClr val="383838"/>
            </a:solidFill>
            <a:ln w="19050">
              <a:solidFill>
                <a:srgbClr val="383838"/>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09" name="Rectangle 587"/>
            <p:cNvSpPr>
              <a:spLocks noChangeArrowheads="1"/>
            </p:cNvSpPr>
            <p:nvPr/>
          </p:nvSpPr>
          <p:spPr bwMode="auto">
            <a:xfrm>
              <a:off x="6731" y="1731"/>
              <a:ext cx="109" cy="15"/>
            </a:xfrm>
            <a:prstGeom prst="rect">
              <a:avLst/>
            </a:prstGeom>
            <a:solidFill>
              <a:srgbClr val="363636"/>
            </a:solidFill>
            <a:ln w="19050">
              <a:solidFill>
                <a:srgbClr val="363636"/>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10" name="Rectangle 588"/>
            <p:cNvSpPr>
              <a:spLocks noChangeArrowheads="1"/>
            </p:cNvSpPr>
            <p:nvPr/>
          </p:nvSpPr>
          <p:spPr bwMode="auto">
            <a:xfrm>
              <a:off x="6731" y="1715"/>
              <a:ext cx="109" cy="16"/>
            </a:xfrm>
            <a:prstGeom prst="rect">
              <a:avLst/>
            </a:prstGeom>
            <a:solidFill>
              <a:srgbClr val="343434"/>
            </a:solidFill>
            <a:ln w="19050">
              <a:solidFill>
                <a:srgbClr val="343434"/>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11" name="Rectangle 589"/>
            <p:cNvSpPr>
              <a:spLocks noChangeArrowheads="1"/>
            </p:cNvSpPr>
            <p:nvPr/>
          </p:nvSpPr>
          <p:spPr bwMode="auto">
            <a:xfrm>
              <a:off x="6731" y="1699"/>
              <a:ext cx="109" cy="16"/>
            </a:xfrm>
            <a:prstGeom prst="rect">
              <a:avLst/>
            </a:prstGeom>
            <a:solidFill>
              <a:srgbClr val="323232"/>
            </a:solidFill>
            <a:ln w="19050">
              <a:solidFill>
                <a:srgbClr val="323232"/>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12" name="Rectangle 590"/>
            <p:cNvSpPr>
              <a:spLocks noChangeArrowheads="1"/>
            </p:cNvSpPr>
            <p:nvPr/>
          </p:nvSpPr>
          <p:spPr bwMode="auto">
            <a:xfrm>
              <a:off x="6731" y="1684"/>
              <a:ext cx="109" cy="16"/>
            </a:xfrm>
            <a:prstGeom prst="rect">
              <a:avLst/>
            </a:prstGeom>
            <a:solidFill>
              <a:srgbClr val="303030"/>
            </a:solidFill>
            <a:ln w="19050">
              <a:solidFill>
                <a:srgbClr val="30303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13" name="Rectangle 591"/>
            <p:cNvSpPr>
              <a:spLocks noChangeArrowheads="1"/>
            </p:cNvSpPr>
            <p:nvPr/>
          </p:nvSpPr>
          <p:spPr bwMode="auto">
            <a:xfrm>
              <a:off x="6731" y="1668"/>
              <a:ext cx="109" cy="16"/>
            </a:xfrm>
            <a:prstGeom prst="rect">
              <a:avLst/>
            </a:prstGeom>
            <a:solidFill>
              <a:srgbClr val="2E2E2E"/>
            </a:solidFill>
            <a:ln w="19050">
              <a:solidFill>
                <a:srgbClr val="2E2E2E"/>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14" name="Rectangle 592"/>
            <p:cNvSpPr>
              <a:spLocks noChangeArrowheads="1"/>
            </p:cNvSpPr>
            <p:nvPr/>
          </p:nvSpPr>
          <p:spPr bwMode="auto">
            <a:xfrm>
              <a:off x="6731" y="1653"/>
              <a:ext cx="109" cy="16"/>
            </a:xfrm>
            <a:prstGeom prst="rect">
              <a:avLst/>
            </a:prstGeom>
            <a:solidFill>
              <a:srgbClr val="2C2C2C"/>
            </a:solidFill>
            <a:ln w="19050">
              <a:solidFill>
                <a:srgbClr val="2C2C2C"/>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15" name="Rectangle 593"/>
            <p:cNvSpPr>
              <a:spLocks noChangeArrowheads="1"/>
            </p:cNvSpPr>
            <p:nvPr/>
          </p:nvSpPr>
          <p:spPr bwMode="auto">
            <a:xfrm>
              <a:off x="6731" y="1637"/>
              <a:ext cx="109" cy="16"/>
            </a:xfrm>
            <a:prstGeom prst="rect">
              <a:avLst/>
            </a:prstGeom>
            <a:solidFill>
              <a:srgbClr val="2A2A2A"/>
            </a:solidFill>
            <a:ln w="19050">
              <a:solidFill>
                <a:srgbClr val="2A2A2A"/>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16" name="Rectangle 594"/>
            <p:cNvSpPr>
              <a:spLocks noChangeArrowheads="1"/>
            </p:cNvSpPr>
            <p:nvPr/>
          </p:nvSpPr>
          <p:spPr bwMode="auto">
            <a:xfrm>
              <a:off x="6731" y="1621"/>
              <a:ext cx="109" cy="16"/>
            </a:xfrm>
            <a:prstGeom prst="rect">
              <a:avLst/>
            </a:prstGeom>
            <a:solidFill>
              <a:srgbClr val="282828"/>
            </a:solidFill>
            <a:ln w="19050">
              <a:solidFill>
                <a:srgbClr val="282828"/>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17" name="Rectangle 595"/>
            <p:cNvSpPr>
              <a:spLocks noChangeArrowheads="1"/>
            </p:cNvSpPr>
            <p:nvPr/>
          </p:nvSpPr>
          <p:spPr bwMode="auto">
            <a:xfrm>
              <a:off x="6731" y="1606"/>
              <a:ext cx="109" cy="16"/>
            </a:xfrm>
            <a:prstGeom prst="rect">
              <a:avLst/>
            </a:prstGeom>
            <a:solidFill>
              <a:srgbClr val="262626"/>
            </a:solidFill>
            <a:ln w="19050">
              <a:solidFill>
                <a:srgbClr val="262626"/>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18" name="Rectangle 596"/>
            <p:cNvSpPr>
              <a:spLocks noChangeArrowheads="1"/>
            </p:cNvSpPr>
            <p:nvPr/>
          </p:nvSpPr>
          <p:spPr bwMode="auto">
            <a:xfrm>
              <a:off x="6731" y="1590"/>
              <a:ext cx="109" cy="16"/>
            </a:xfrm>
            <a:prstGeom prst="rect">
              <a:avLst/>
            </a:prstGeom>
            <a:solidFill>
              <a:srgbClr val="242424"/>
            </a:solidFill>
            <a:ln w="19050">
              <a:solidFill>
                <a:srgbClr val="242424"/>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19" name="Rectangle 597"/>
            <p:cNvSpPr>
              <a:spLocks noChangeArrowheads="1"/>
            </p:cNvSpPr>
            <p:nvPr/>
          </p:nvSpPr>
          <p:spPr bwMode="auto">
            <a:xfrm>
              <a:off x="6731" y="1575"/>
              <a:ext cx="109" cy="16"/>
            </a:xfrm>
            <a:prstGeom prst="rect">
              <a:avLst/>
            </a:prstGeom>
            <a:solidFill>
              <a:srgbClr val="222222"/>
            </a:solidFill>
            <a:ln w="19050">
              <a:solidFill>
                <a:srgbClr val="222222"/>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20" name="Rectangle 598"/>
            <p:cNvSpPr>
              <a:spLocks noChangeArrowheads="1"/>
            </p:cNvSpPr>
            <p:nvPr/>
          </p:nvSpPr>
          <p:spPr bwMode="auto">
            <a:xfrm>
              <a:off x="6731" y="1559"/>
              <a:ext cx="109" cy="16"/>
            </a:xfrm>
            <a:prstGeom prst="rect">
              <a:avLst/>
            </a:prstGeom>
            <a:solidFill>
              <a:srgbClr val="202020"/>
            </a:solidFill>
            <a:ln w="19050">
              <a:solidFill>
                <a:srgbClr val="20202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21" name="Rectangle 599"/>
            <p:cNvSpPr>
              <a:spLocks noChangeArrowheads="1"/>
            </p:cNvSpPr>
            <p:nvPr/>
          </p:nvSpPr>
          <p:spPr bwMode="auto">
            <a:xfrm>
              <a:off x="6731" y="1544"/>
              <a:ext cx="109" cy="15"/>
            </a:xfrm>
            <a:prstGeom prst="rect">
              <a:avLst/>
            </a:prstGeom>
            <a:solidFill>
              <a:srgbClr val="1E1E1E"/>
            </a:solidFill>
            <a:ln w="19050">
              <a:solidFill>
                <a:srgbClr val="1E1E1E"/>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22" name="Rectangle 600"/>
            <p:cNvSpPr>
              <a:spLocks noChangeArrowheads="1"/>
            </p:cNvSpPr>
            <p:nvPr/>
          </p:nvSpPr>
          <p:spPr bwMode="auto">
            <a:xfrm>
              <a:off x="6731" y="1528"/>
              <a:ext cx="109" cy="16"/>
            </a:xfrm>
            <a:prstGeom prst="rect">
              <a:avLst/>
            </a:prstGeom>
            <a:solidFill>
              <a:srgbClr val="1C1C1C"/>
            </a:solidFill>
            <a:ln w="19050">
              <a:solidFill>
                <a:srgbClr val="1C1C1C"/>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23" name="Rectangle 601"/>
            <p:cNvSpPr>
              <a:spLocks noChangeArrowheads="1"/>
            </p:cNvSpPr>
            <p:nvPr/>
          </p:nvSpPr>
          <p:spPr bwMode="auto">
            <a:xfrm>
              <a:off x="6731" y="1513"/>
              <a:ext cx="109" cy="15"/>
            </a:xfrm>
            <a:prstGeom prst="rect">
              <a:avLst/>
            </a:prstGeom>
            <a:solidFill>
              <a:srgbClr val="1A1A1A"/>
            </a:solidFill>
            <a:ln w="19050">
              <a:solidFill>
                <a:srgbClr val="1A1A1A"/>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24" name="Rectangle 602"/>
            <p:cNvSpPr>
              <a:spLocks noChangeArrowheads="1"/>
            </p:cNvSpPr>
            <p:nvPr/>
          </p:nvSpPr>
          <p:spPr bwMode="auto">
            <a:xfrm>
              <a:off x="6731" y="1497"/>
              <a:ext cx="109" cy="16"/>
            </a:xfrm>
            <a:prstGeom prst="rect">
              <a:avLst/>
            </a:prstGeom>
            <a:solidFill>
              <a:srgbClr val="181818"/>
            </a:solidFill>
            <a:ln w="19050">
              <a:solidFill>
                <a:srgbClr val="181818"/>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25" name="Rectangle 603"/>
            <p:cNvSpPr>
              <a:spLocks noChangeArrowheads="1"/>
            </p:cNvSpPr>
            <p:nvPr/>
          </p:nvSpPr>
          <p:spPr bwMode="auto">
            <a:xfrm>
              <a:off x="6731" y="1481"/>
              <a:ext cx="109" cy="16"/>
            </a:xfrm>
            <a:prstGeom prst="rect">
              <a:avLst/>
            </a:prstGeom>
            <a:solidFill>
              <a:srgbClr val="161616"/>
            </a:solidFill>
            <a:ln w="19050">
              <a:solidFill>
                <a:srgbClr val="161616"/>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26" name="Rectangle 604"/>
            <p:cNvSpPr>
              <a:spLocks noChangeArrowheads="1"/>
            </p:cNvSpPr>
            <p:nvPr/>
          </p:nvSpPr>
          <p:spPr bwMode="auto">
            <a:xfrm>
              <a:off x="6731" y="1466"/>
              <a:ext cx="109" cy="16"/>
            </a:xfrm>
            <a:prstGeom prst="rect">
              <a:avLst/>
            </a:prstGeom>
            <a:solidFill>
              <a:srgbClr val="141414"/>
            </a:solidFill>
            <a:ln w="19050">
              <a:solidFill>
                <a:srgbClr val="141414"/>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27" name="Rectangle 605"/>
            <p:cNvSpPr>
              <a:spLocks noChangeArrowheads="1"/>
            </p:cNvSpPr>
            <p:nvPr/>
          </p:nvSpPr>
          <p:spPr bwMode="auto">
            <a:xfrm>
              <a:off x="6731" y="1450"/>
              <a:ext cx="109" cy="16"/>
            </a:xfrm>
            <a:prstGeom prst="rect">
              <a:avLst/>
            </a:prstGeom>
            <a:solidFill>
              <a:srgbClr val="121212"/>
            </a:solidFill>
            <a:ln w="19050">
              <a:solidFill>
                <a:srgbClr val="121212"/>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28" name="Rectangle 606"/>
            <p:cNvSpPr>
              <a:spLocks noChangeArrowheads="1"/>
            </p:cNvSpPr>
            <p:nvPr/>
          </p:nvSpPr>
          <p:spPr bwMode="auto">
            <a:xfrm>
              <a:off x="6731" y="1435"/>
              <a:ext cx="109" cy="16"/>
            </a:xfrm>
            <a:prstGeom prst="rect">
              <a:avLst/>
            </a:prstGeom>
            <a:solidFill>
              <a:srgbClr val="101010"/>
            </a:solidFill>
            <a:ln w="19050">
              <a:solidFill>
                <a:srgbClr val="10101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29" name="Rectangle 607"/>
            <p:cNvSpPr>
              <a:spLocks noChangeArrowheads="1"/>
            </p:cNvSpPr>
            <p:nvPr/>
          </p:nvSpPr>
          <p:spPr bwMode="auto">
            <a:xfrm>
              <a:off x="6731" y="1419"/>
              <a:ext cx="109" cy="16"/>
            </a:xfrm>
            <a:prstGeom prst="rect">
              <a:avLst/>
            </a:prstGeom>
            <a:solidFill>
              <a:srgbClr val="0E0E0E"/>
            </a:solidFill>
            <a:ln w="19050">
              <a:solidFill>
                <a:srgbClr val="0E0E0E"/>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30" name="Rectangle 608"/>
            <p:cNvSpPr>
              <a:spLocks noChangeArrowheads="1"/>
            </p:cNvSpPr>
            <p:nvPr/>
          </p:nvSpPr>
          <p:spPr bwMode="auto">
            <a:xfrm>
              <a:off x="6731" y="1404"/>
              <a:ext cx="109" cy="15"/>
            </a:xfrm>
            <a:prstGeom prst="rect">
              <a:avLst/>
            </a:prstGeom>
            <a:solidFill>
              <a:srgbClr val="0C0C0C"/>
            </a:solidFill>
            <a:ln w="19050">
              <a:solidFill>
                <a:srgbClr val="0C0C0C"/>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31" name="Rectangle 609"/>
            <p:cNvSpPr>
              <a:spLocks noChangeArrowheads="1"/>
            </p:cNvSpPr>
            <p:nvPr/>
          </p:nvSpPr>
          <p:spPr bwMode="auto">
            <a:xfrm>
              <a:off x="6731" y="1388"/>
              <a:ext cx="109" cy="16"/>
            </a:xfrm>
            <a:prstGeom prst="rect">
              <a:avLst/>
            </a:prstGeom>
            <a:solidFill>
              <a:srgbClr val="0A0A0A"/>
            </a:solidFill>
            <a:ln w="19050">
              <a:solidFill>
                <a:srgbClr val="0A0A0A"/>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32" name="Rectangle 610"/>
            <p:cNvSpPr>
              <a:spLocks noChangeArrowheads="1"/>
            </p:cNvSpPr>
            <p:nvPr/>
          </p:nvSpPr>
          <p:spPr bwMode="auto">
            <a:xfrm>
              <a:off x="6731" y="1373"/>
              <a:ext cx="109" cy="15"/>
            </a:xfrm>
            <a:prstGeom prst="rect">
              <a:avLst/>
            </a:prstGeom>
            <a:solidFill>
              <a:srgbClr val="080808"/>
            </a:solidFill>
            <a:ln w="19050">
              <a:solidFill>
                <a:srgbClr val="080808"/>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33" name="Rectangle 611"/>
            <p:cNvSpPr>
              <a:spLocks noChangeArrowheads="1"/>
            </p:cNvSpPr>
            <p:nvPr/>
          </p:nvSpPr>
          <p:spPr bwMode="auto">
            <a:xfrm>
              <a:off x="6731" y="1357"/>
              <a:ext cx="109" cy="16"/>
            </a:xfrm>
            <a:prstGeom prst="rect">
              <a:avLst/>
            </a:prstGeom>
            <a:solidFill>
              <a:srgbClr val="060606"/>
            </a:solidFill>
            <a:ln w="19050">
              <a:solidFill>
                <a:srgbClr val="060606"/>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34" name="Rectangle 612"/>
            <p:cNvSpPr>
              <a:spLocks noChangeArrowheads="1"/>
            </p:cNvSpPr>
            <p:nvPr/>
          </p:nvSpPr>
          <p:spPr bwMode="auto">
            <a:xfrm>
              <a:off x="6731" y="1341"/>
              <a:ext cx="109" cy="16"/>
            </a:xfrm>
            <a:prstGeom prst="rect">
              <a:avLst/>
            </a:prstGeom>
            <a:solidFill>
              <a:srgbClr val="040404"/>
            </a:solidFill>
            <a:ln w="19050">
              <a:solidFill>
                <a:srgbClr val="040404"/>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35" name="Rectangle 613"/>
            <p:cNvSpPr>
              <a:spLocks noChangeArrowheads="1"/>
            </p:cNvSpPr>
            <p:nvPr/>
          </p:nvSpPr>
          <p:spPr bwMode="auto">
            <a:xfrm>
              <a:off x="6731" y="1326"/>
              <a:ext cx="109" cy="16"/>
            </a:xfrm>
            <a:prstGeom prst="rect">
              <a:avLst/>
            </a:prstGeom>
            <a:solidFill>
              <a:srgbClr val="020202"/>
            </a:solidFill>
            <a:ln w="19050">
              <a:solidFill>
                <a:srgbClr val="020202"/>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36" name="Rectangle 614"/>
            <p:cNvSpPr>
              <a:spLocks noChangeArrowheads="1"/>
            </p:cNvSpPr>
            <p:nvPr/>
          </p:nvSpPr>
          <p:spPr bwMode="auto">
            <a:xfrm>
              <a:off x="6731" y="1326"/>
              <a:ext cx="109" cy="1992"/>
            </a:xfrm>
            <a:prstGeom prst="rect">
              <a:avLst/>
            </a:prstGeom>
            <a:noFill/>
            <a:ln w="1905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37" name="Rectangle 615"/>
            <p:cNvSpPr>
              <a:spLocks noChangeArrowheads="1"/>
            </p:cNvSpPr>
            <p:nvPr/>
          </p:nvSpPr>
          <p:spPr bwMode="auto">
            <a:xfrm>
              <a:off x="6936" y="3247"/>
              <a:ext cx="29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1.0</a:t>
              </a:r>
              <a:endParaRPr lang="en-US" altLang="en-US" smtClean="0">
                <a:solidFill>
                  <a:srgbClr val="5F5F5F"/>
                </a:solidFill>
              </a:endParaRPr>
            </a:p>
          </p:txBody>
        </p:sp>
        <p:sp>
          <p:nvSpPr>
            <p:cNvPr id="238" name="Rectangle 616"/>
            <p:cNvSpPr>
              <a:spLocks noChangeArrowheads="1"/>
            </p:cNvSpPr>
            <p:nvPr/>
          </p:nvSpPr>
          <p:spPr bwMode="auto">
            <a:xfrm>
              <a:off x="6936" y="2915"/>
              <a:ext cx="29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1.5</a:t>
              </a:r>
              <a:endParaRPr lang="en-US" altLang="en-US" smtClean="0">
                <a:solidFill>
                  <a:srgbClr val="5F5F5F"/>
                </a:solidFill>
              </a:endParaRPr>
            </a:p>
          </p:txBody>
        </p:sp>
        <p:sp>
          <p:nvSpPr>
            <p:cNvPr id="239" name="Rectangle 617"/>
            <p:cNvSpPr>
              <a:spLocks noChangeArrowheads="1"/>
            </p:cNvSpPr>
            <p:nvPr/>
          </p:nvSpPr>
          <p:spPr bwMode="auto">
            <a:xfrm>
              <a:off x="6936" y="2583"/>
              <a:ext cx="29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2.0</a:t>
              </a:r>
              <a:endParaRPr lang="en-US" altLang="en-US" smtClean="0">
                <a:solidFill>
                  <a:srgbClr val="5F5F5F"/>
                </a:solidFill>
              </a:endParaRPr>
            </a:p>
          </p:txBody>
        </p:sp>
        <p:sp>
          <p:nvSpPr>
            <p:cNvPr id="240" name="Rectangle 618"/>
            <p:cNvSpPr>
              <a:spLocks noChangeArrowheads="1"/>
            </p:cNvSpPr>
            <p:nvPr/>
          </p:nvSpPr>
          <p:spPr bwMode="auto">
            <a:xfrm>
              <a:off x="6936" y="2250"/>
              <a:ext cx="29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2.5</a:t>
              </a:r>
              <a:endParaRPr lang="en-US" altLang="en-US" smtClean="0">
                <a:solidFill>
                  <a:srgbClr val="5F5F5F"/>
                </a:solidFill>
              </a:endParaRPr>
            </a:p>
          </p:txBody>
        </p:sp>
        <p:sp>
          <p:nvSpPr>
            <p:cNvPr id="241" name="Rectangle 619"/>
            <p:cNvSpPr>
              <a:spLocks noChangeArrowheads="1"/>
            </p:cNvSpPr>
            <p:nvPr/>
          </p:nvSpPr>
          <p:spPr bwMode="auto">
            <a:xfrm>
              <a:off x="6936" y="1918"/>
              <a:ext cx="29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3.0</a:t>
              </a:r>
              <a:endParaRPr lang="en-US" altLang="en-US" smtClean="0">
                <a:solidFill>
                  <a:srgbClr val="5F5F5F"/>
                </a:solidFill>
              </a:endParaRPr>
            </a:p>
          </p:txBody>
        </p:sp>
        <p:sp>
          <p:nvSpPr>
            <p:cNvPr id="242" name="Rectangle 620"/>
            <p:cNvSpPr>
              <a:spLocks noChangeArrowheads="1"/>
            </p:cNvSpPr>
            <p:nvPr/>
          </p:nvSpPr>
          <p:spPr bwMode="auto">
            <a:xfrm>
              <a:off x="6936" y="1586"/>
              <a:ext cx="29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3.5</a:t>
              </a:r>
              <a:endParaRPr lang="en-US" altLang="en-US" smtClean="0">
                <a:solidFill>
                  <a:srgbClr val="5F5F5F"/>
                </a:solidFill>
              </a:endParaRPr>
            </a:p>
          </p:txBody>
        </p:sp>
        <p:sp>
          <p:nvSpPr>
            <p:cNvPr id="243" name="Rectangle 621"/>
            <p:cNvSpPr>
              <a:spLocks noChangeArrowheads="1"/>
            </p:cNvSpPr>
            <p:nvPr/>
          </p:nvSpPr>
          <p:spPr bwMode="auto">
            <a:xfrm>
              <a:off x="6936" y="1254"/>
              <a:ext cx="29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4.0</a:t>
              </a:r>
              <a:endParaRPr lang="en-US" altLang="en-US" smtClean="0">
                <a:solidFill>
                  <a:srgbClr val="5F5F5F"/>
                </a:solidFill>
              </a:endParaRPr>
            </a:p>
          </p:txBody>
        </p:sp>
        <p:sp>
          <p:nvSpPr>
            <p:cNvPr id="244" name="Rectangle 622"/>
            <p:cNvSpPr>
              <a:spLocks noChangeArrowheads="1"/>
            </p:cNvSpPr>
            <p:nvPr/>
          </p:nvSpPr>
          <p:spPr bwMode="auto">
            <a:xfrm rot="5400000">
              <a:off x="6471" y="2193"/>
              <a:ext cx="1903"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dirty="0" smtClean="0">
                  <a:solidFill>
                    <a:srgbClr val="000000"/>
                  </a:solidFill>
                  <a:latin typeface="Calibri (body)"/>
                </a:rPr>
                <a:t>Normalized execution time</a:t>
              </a:r>
              <a:endParaRPr lang="en-US" altLang="en-US" dirty="0" smtClean="0">
                <a:solidFill>
                  <a:srgbClr val="5F5F5F"/>
                </a:solidFill>
              </a:endParaRPr>
            </a:p>
          </p:txBody>
        </p:sp>
      </p:grpSp>
      <p:sp>
        <p:nvSpPr>
          <p:cNvPr id="2" name="Title 1"/>
          <p:cNvSpPr>
            <a:spLocks noGrp="1"/>
          </p:cNvSpPr>
          <p:nvPr>
            <p:ph type="title"/>
          </p:nvPr>
        </p:nvSpPr>
        <p:spPr/>
        <p:txBody>
          <a:bodyPr/>
          <a:lstStyle/>
          <a:p>
            <a:r>
              <a:rPr lang="en-US" dirty="0"/>
              <a:t>PageRank – SNAP </a:t>
            </a:r>
            <a:r>
              <a:rPr lang="en-US" dirty="0" err="1"/>
              <a:t>LiveJournal</a:t>
            </a:r>
            <a:r>
              <a:rPr lang="en-US" dirty="0"/>
              <a:t> (4.8M vertices, 69M edges)</a:t>
            </a:r>
            <a:endParaRPr lang="en-GB" dirty="0"/>
          </a:p>
        </p:txBody>
      </p:sp>
      <p:sp>
        <p:nvSpPr>
          <p:cNvPr id="11" name="TextBox 10"/>
          <p:cNvSpPr txBox="1"/>
          <p:nvPr/>
        </p:nvSpPr>
        <p:spPr>
          <a:xfrm>
            <a:off x="2086518" y="1666875"/>
            <a:ext cx="685979" cy="914400"/>
          </a:xfrm>
          <a:prstGeom prst="rect">
            <a:avLst/>
          </a:prstGeom>
          <a:noFill/>
        </p:spPr>
        <p:txBody>
          <a:bodyPr wrap="none" lIns="0" tIns="0" rIns="0" bIns="0" rtlCol="0">
            <a:noAutofit/>
          </a:bodyPr>
          <a:lstStyle/>
          <a:p>
            <a:pPr>
              <a:lnSpc>
                <a:spcPct val="90000"/>
              </a:lnSpc>
            </a:pPr>
            <a:r>
              <a:rPr lang="en-US" sz="2400" dirty="0" smtClean="0">
                <a:solidFill>
                  <a:srgbClr val="5F5F5F"/>
                </a:solidFill>
              </a:rPr>
              <a:t>Before</a:t>
            </a:r>
            <a:endParaRPr lang="en-GB" sz="2400" dirty="0" smtClean="0">
              <a:solidFill>
                <a:srgbClr val="5F5F5F"/>
              </a:solidFill>
            </a:endParaRPr>
          </a:p>
        </p:txBody>
      </p:sp>
      <p:sp>
        <p:nvSpPr>
          <p:cNvPr id="13" name="TextBox 12"/>
          <p:cNvSpPr txBox="1"/>
          <p:nvPr/>
        </p:nvSpPr>
        <p:spPr>
          <a:xfrm>
            <a:off x="5841611" y="1666875"/>
            <a:ext cx="685979" cy="914400"/>
          </a:xfrm>
          <a:prstGeom prst="rect">
            <a:avLst/>
          </a:prstGeom>
          <a:noFill/>
        </p:spPr>
        <p:txBody>
          <a:bodyPr wrap="none" lIns="0" tIns="0" rIns="0" bIns="0" rtlCol="0">
            <a:noAutofit/>
          </a:bodyPr>
          <a:lstStyle/>
          <a:p>
            <a:pPr>
              <a:lnSpc>
                <a:spcPct val="90000"/>
              </a:lnSpc>
            </a:pPr>
            <a:r>
              <a:rPr lang="en-US" sz="2400" dirty="0" smtClean="0">
                <a:solidFill>
                  <a:srgbClr val="5F5F5F"/>
                </a:solidFill>
              </a:rPr>
              <a:t>After</a:t>
            </a:r>
            <a:endParaRPr lang="en-GB" sz="2400" dirty="0" smtClean="0">
              <a:solidFill>
                <a:srgbClr val="5F5F5F"/>
              </a:solidFill>
            </a:endParaRPr>
          </a:p>
        </p:txBody>
      </p:sp>
      <p:sp>
        <p:nvSpPr>
          <p:cNvPr id="14" name="AutoShape 254"/>
          <p:cNvSpPr>
            <a:spLocks noChangeAspect="1" noChangeArrowheads="1" noTextEdit="1"/>
          </p:cNvSpPr>
          <p:nvPr/>
        </p:nvSpPr>
        <p:spPr bwMode="auto">
          <a:xfrm>
            <a:off x="167923" y="1804991"/>
            <a:ext cx="4563663" cy="446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grpSp>
        <p:nvGrpSpPr>
          <p:cNvPr id="15" name="Group 14"/>
          <p:cNvGrpSpPr/>
          <p:nvPr/>
        </p:nvGrpSpPr>
        <p:grpSpPr>
          <a:xfrm>
            <a:off x="399898" y="2105028"/>
            <a:ext cx="3475407" cy="4054277"/>
            <a:chOff x="304456" y="2105026"/>
            <a:chExt cx="4632670" cy="4054277"/>
          </a:xfrm>
        </p:grpSpPr>
        <p:sp>
          <p:nvSpPr>
            <p:cNvPr id="16" name="Rectangle 256"/>
            <p:cNvSpPr>
              <a:spLocks noChangeArrowheads="1"/>
            </p:cNvSpPr>
            <p:nvPr/>
          </p:nvSpPr>
          <p:spPr bwMode="auto">
            <a:xfrm>
              <a:off x="623886" y="4891088"/>
              <a:ext cx="76069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1024</a:t>
              </a:r>
              <a:endParaRPr lang="en-US" altLang="en-US" smtClean="0">
                <a:solidFill>
                  <a:srgbClr val="5F5F5F"/>
                </a:solidFill>
              </a:endParaRPr>
            </a:p>
          </p:txBody>
        </p:sp>
        <p:sp>
          <p:nvSpPr>
            <p:cNvPr id="17" name="Rectangle 257"/>
            <p:cNvSpPr>
              <a:spLocks noChangeArrowheads="1"/>
            </p:cNvSpPr>
            <p:nvPr/>
          </p:nvSpPr>
          <p:spPr bwMode="auto">
            <a:xfrm>
              <a:off x="768352" y="4364038"/>
              <a:ext cx="57052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512</a:t>
              </a:r>
              <a:endParaRPr lang="en-US" altLang="en-US" smtClean="0">
                <a:solidFill>
                  <a:srgbClr val="5F5F5F"/>
                </a:solidFill>
              </a:endParaRPr>
            </a:p>
          </p:txBody>
        </p:sp>
        <p:sp>
          <p:nvSpPr>
            <p:cNvPr id="18" name="Rectangle 258"/>
            <p:cNvSpPr>
              <a:spLocks noChangeArrowheads="1"/>
            </p:cNvSpPr>
            <p:nvPr/>
          </p:nvSpPr>
          <p:spPr bwMode="auto">
            <a:xfrm>
              <a:off x="768352" y="3835401"/>
              <a:ext cx="57052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256</a:t>
              </a:r>
              <a:endParaRPr lang="en-US" altLang="en-US" smtClean="0">
                <a:solidFill>
                  <a:srgbClr val="5F5F5F"/>
                </a:solidFill>
              </a:endParaRPr>
            </a:p>
          </p:txBody>
        </p:sp>
        <p:sp>
          <p:nvSpPr>
            <p:cNvPr id="19" name="Rectangle 259"/>
            <p:cNvSpPr>
              <a:spLocks noChangeArrowheads="1"/>
            </p:cNvSpPr>
            <p:nvPr/>
          </p:nvSpPr>
          <p:spPr bwMode="auto">
            <a:xfrm>
              <a:off x="768352" y="3308351"/>
              <a:ext cx="57052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128</a:t>
              </a:r>
              <a:endParaRPr lang="en-US" altLang="en-US" smtClean="0">
                <a:solidFill>
                  <a:srgbClr val="5F5F5F"/>
                </a:solidFill>
              </a:endParaRPr>
            </a:p>
          </p:txBody>
        </p:sp>
        <p:sp>
          <p:nvSpPr>
            <p:cNvPr id="20" name="Rectangle 260"/>
            <p:cNvSpPr>
              <a:spLocks noChangeArrowheads="1"/>
            </p:cNvSpPr>
            <p:nvPr/>
          </p:nvSpPr>
          <p:spPr bwMode="auto">
            <a:xfrm>
              <a:off x="912813" y="2781301"/>
              <a:ext cx="38034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64</a:t>
              </a:r>
              <a:endParaRPr lang="en-US" altLang="en-US" smtClean="0">
                <a:solidFill>
                  <a:srgbClr val="5F5F5F"/>
                </a:solidFill>
              </a:endParaRPr>
            </a:p>
          </p:txBody>
        </p:sp>
        <p:sp>
          <p:nvSpPr>
            <p:cNvPr id="21" name="Rectangle 261"/>
            <p:cNvSpPr>
              <a:spLocks noChangeArrowheads="1"/>
            </p:cNvSpPr>
            <p:nvPr/>
          </p:nvSpPr>
          <p:spPr bwMode="auto">
            <a:xfrm>
              <a:off x="912813" y="2254251"/>
              <a:ext cx="38034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32</a:t>
              </a:r>
              <a:endParaRPr lang="en-US" altLang="en-US" smtClean="0">
                <a:solidFill>
                  <a:srgbClr val="5F5F5F"/>
                </a:solidFill>
              </a:endParaRPr>
            </a:p>
          </p:txBody>
        </p:sp>
        <p:sp>
          <p:nvSpPr>
            <p:cNvPr id="22" name="Rectangle 262"/>
            <p:cNvSpPr>
              <a:spLocks noChangeArrowheads="1"/>
            </p:cNvSpPr>
            <p:nvPr/>
          </p:nvSpPr>
          <p:spPr bwMode="auto">
            <a:xfrm>
              <a:off x="1470026" y="5478463"/>
              <a:ext cx="76069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1024</a:t>
              </a:r>
              <a:endParaRPr lang="en-US" altLang="en-US" smtClean="0">
                <a:solidFill>
                  <a:srgbClr val="5F5F5F"/>
                </a:solidFill>
              </a:endParaRPr>
            </a:p>
          </p:txBody>
        </p:sp>
        <p:sp>
          <p:nvSpPr>
            <p:cNvPr id="23" name="Rectangle 263"/>
            <p:cNvSpPr>
              <a:spLocks noChangeArrowheads="1"/>
            </p:cNvSpPr>
            <p:nvPr/>
          </p:nvSpPr>
          <p:spPr bwMode="auto">
            <a:xfrm>
              <a:off x="2236788" y="5478463"/>
              <a:ext cx="57052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256</a:t>
              </a:r>
              <a:endParaRPr lang="en-US" altLang="en-US" smtClean="0">
                <a:solidFill>
                  <a:srgbClr val="5F5F5F"/>
                </a:solidFill>
              </a:endParaRPr>
            </a:p>
          </p:txBody>
        </p:sp>
        <p:sp>
          <p:nvSpPr>
            <p:cNvPr id="24" name="Rectangle 264"/>
            <p:cNvSpPr>
              <a:spLocks noChangeArrowheads="1"/>
            </p:cNvSpPr>
            <p:nvPr/>
          </p:nvSpPr>
          <p:spPr bwMode="auto">
            <a:xfrm>
              <a:off x="3001965" y="5478463"/>
              <a:ext cx="38034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64</a:t>
              </a:r>
              <a:endParaRPr lang="en-US" altLang="en-US" smtClean="0">
                <a:solidFill>
                  <a:srgbClr val="5F5F5F"/>
                </a:solidFill>
              </a:endParaRPr>
            </a:p>
          </p:txBody>
        </p:sp>
        <p:sp>
          <p:nvSpPr>
            <p:cNvPr id="25" name="Rectangle 265"/>
            <p:cNvSpPr>
              <a:spLocks noChangeArrowheads="1"/>
            </p:cNvSpPr>
            <p:nvPr/>
          </p:nvSpPr>
          <p:spPr bwMode="auto">
            <a:xfrm>
              <a:off x="3695703" y="5478463"/>
              <a:ext cx="38034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16</a:t>
              </a:r>
              <a:endParaRPr lang="en-US" altLang="en-US" smtClean="0">
                <a:solidFill>
                  <a:srgbClr val="5F5F5F"/>
                </a:solidFill>
              </a:endParaRPr>
            </a:p>
          </p:txBody>
        </p:sp>
        <p:sp>
          <p:nvSpPr>
            <p:cNvPr id="26" name="Rectangle 266"/>
            <p:cNvSpPr>
              <a:spLocks noChangeArrowheads="1"/>
            </p:cNvSpPr>
            <p:nvPr/>
          </p:nvSpPr>
          <p:spPr bwMode="auto">
            <a:xfrm>
              <a:off x="4462463" y="5478463"/>
              <a:ext cx="19017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4</a:t>
              </a:r>
              <a:endParaRPr lang="en-US" altLang="en-US" smtClean="0">
                <a:solidFill>
                  <a:srgbClr val="5F5F5F"/>
                </a:solidFill>
              </a:endParaRPr>
            </a:p>
          </p:txBody>
        </p:sp>
        <p:sp>
          <p:nvSpPr>
            <p:cNvPr id="27" name="Rectangle 267"/>
            <p:cNvSpPr>
              <a:spLocks noChangeArrowheads="1"/>
            </p:cNvSpPr>
            <p:nvPr/>
          </p:nvSpPr>
          <p:spPr bwMode="auto">
            <a:xfrm>
              <a:off x="1468438" y="2105026"/>
              <a:ext cx="3468688" cy="3162300"/>
            </a:xfrm>
            <a:prstGeom prst="rect">
              <a:avLst/>
            </a:prstGeom>
            <a:noFill/>
            <a:ln w="1905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28" name="Rectangle 268"/>
            <p:cNvSpPr>
              <a:spLocks noChangeArrowheads="1"/>
            </p:cNvSpPr>
            <p:nvPr/>
          </p:nvSpPr>
          <p:spPr bwMode="auto">
            <a:xfrm rot="16200000">
              <a:off x="39106" y="3481044"/>
              <a:ext cx="940963" cy="41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Threads</a:t>
              </a:r>
              <a:endParaRPr lang="en-US" altLang="en-US" smtClean="0">
                <a:solidFill>
                  <a:srgbClr val="5F5F5F"/>
                </a:solidFill>
              </a:endParaRPr>
            </a:p>
          </p:txBody>
        </p:sp>
        <p:sp>
          <p:nvSpPr>
            <p:cNvPr id="29" name="Rectangle 269"/>
            <p:cNvSpPr>
              <a:spLocks noChangeArrowheads="1"/>
            </p:cNvSpPr>
            <p:nvPr/>
          </p:nvSpPr>
          <p:spPr bwMode="auto">
            <a:xfrm>
              <a:off x="2551112" y="5851526"/>
              <a:ext cx="157694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2000" smtClean="0">
                  <a:solidFill>
                    <a:srgbClr val="000000"/>
                  </a:solidFill>
                  <a:latin typeface="Calibri (body)"/>
                </a:rPr>
                <a:t>Batch size</a:t>
              </a:r>
              <a:endParaRPr lang="en-US" altLang="en-US" smtClean="0">
                <a:solidFill>
                  <a:srgbClr val="5F5F5F"/>
                </a:solidFill>
              </a:endParaRPr>
            </a:p>
          </p:txBody>
        </p:sp>
        <p:sp>
          <p:nvSpPr>
            <p:cNvPr id="30" name="Rectangle 270"/>
            <p:cNvSpPr>
              <a:spLocks noChangeArrowheads="1"/>
            </p:cNvSpPr>
            <p:nvPr/>
          </p:nvSpPr>
          <p:spPr bwMode="auto">
            <a:xfrm>
              <a:off x="1468438" y="4740276"/>
              <a:ext cx="693738" cy="527050"/>
            </a:xfrm>
            <a:prstGeom prst="rect">
              <a:avLst/>
            </a:prstGeom>
            <a:solidFill>
              <a:srgbClr val="DBDBDB"/>
            </a:solidFill>
            <a:ln w="19050">
              <a:solidFill>
                <a:srgbClr val="DBDBDB"/>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31" name="Rectangle 271"/>
            <p:cNvSpPr>
              <a:spLocks noChangeArrowheads="1"/>
            </p:cNvSpPr>
            <p:nvPr/>
          </p:nvSpPr>
          <p:spPr bwMode="auto">
            <a:xfrm>
              <a:off x="2162176" y="474027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32" name="Rectangle 272"/>
            <p:cNvSpPr>
              <a:spLocks noChangeArrowheads="1"/>
            </p:cNvSpPr>
            <p:nvPr/>
          </p:nvSpPr>
          <p:spPr bwMode="auto">
            <a:xfrm>
              <a:off x="2855913" y="474027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33" name="Rectangle 273"/>
            <p:cNvSpPr>
              <a:spLocks noChangeArrowheads="1"/>
            </p:cNvSpPr>
            <p:nvPr/>
          </p:nvSpPr>
          <p:spPr bwMode="auto">
            <a:xfrm>
              <a:off x="3549651" y="474027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34" name="Rectangle 274"/>
            <p:cNvSpPr>
              <a:spLocks noChangeArrowheads="1"/>
            </p:cNvSpPr>
            <p:nvPr/>
          </p:nvSpPr>
          <p:spPr bwMode="auto">
            <a:xfrm>
              <a:off x="4243388" y="474027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35" name="Rectangle 275"/>
            <p:cNvSpPr>
              <a:spLocks noChangeArrowheads="1"/>
            </p:cNvSpPr>
            <p:nvPr/>
          </p:nvSpPr>
          <p:spPr bwMode="auto">
            <a:xfrm>
              <a:off x="1468438" y="4213226"/>
              <a:ext cx="693738" cy="527050"/>
            </a:xfrm>
            <a:prstGeom prst="rect">
              <a:avLst/>
            </a:prstGeom>
            <a:solidFill>
              <a:srgbClr val="FFFFFF"/>
            </a:solidFill>
            <a:ln w="1905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36" name="Rectangle 276"/>
            <p:cNvSpPr>
              <a:spLocks noChangeArrowheads="1"/>
            </p:cNvSpPr>
            <p:nvPr/>
          </p:nvSpPr>
          <p:spPr bwMode="auto">
            <a:xfrm>
              <a:off x="2162176" y="421322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37" name="Rectangle 277"/>
            <p:cNvSpPr>
              <a:spLocks noChangeArrowheads="1"/>
            </p:cNvSpPr>
            <p:nvPr/>
          </p:nvSpPr>
          <p:spPr bwMode="auto">
            <a:xfrm>
              <a:off x="2855913" y="421322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38" name="Rectangle 278"/>
            <p:cNvSpPr>
              <a:spLocks noChangeArrowheads="1"/>
            </p:cNvSpPr>
            <p:nvPr/>
          </p:nvSpPr>
          <p:spPr bwMode="auto">
            <a:xfrm>
              <a:off x="3549651" y="421322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39" name="Rectangle 279"/>
            <p:cNvSpPr>
              <a:spLocks noChangeArrowheads="1"/>
            </p:cNvSpPr>
            <p:nvPr/>
          </p:nvSpPr>
          <p:spPr bwMode="auto">
            <a:xfrm>
              <a:off x="4243388" y="421322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40" name="Rectangle 280"/>
            <p:cNvSpPr>
              <a:spLocks noChangeArrowheads="1"/>
            </p:cNvSpPr>
            <p:nvPr/>
          </p:nvSpPr>
          <p:spPr bwMode="auto">
            <a:xfrm>
              <a:off x="1468438" y="3686176"/>
              <a:ext cx="693738" cy="527050"/>
            </a:xfrm>
            <a:prstGeom prst="rect">
              <a:avLst/>
            </a:prstGeom>
            <a:solidFill>
              <a:srgbClr val="FCFCFC"/>
            </a:solidFill>
            <a:ln w="19050">
              <a:solidFill>
                <a:srgbClr val="FCFCFC"/>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41" name="Rectangle 281"/>
            <p:cNvSpPr>
              <a:spLocks noChangeArrowheads="1"/>
            </p:cNvSpPr>
            <p:nvPr/>
          </p:nvSpPr>
          <p:spPr bwMode="auto">
            <a:xfrm>
              <a:off x="2162176" y="3686176"/>
              <a:ext cx="693738" cy="527050"/>
            </a:xfrm>
            <a:prstGeom prst="rect">
              <a:avLst/>
            </a:prstGeom>
            <a:solidFill>
              <a:srgbClr val="DADADA"/>
            </a:solidFill>
            <a:ln w="19050">
              <a:solidFill>
                <a:srgbClr val="DADADA"/>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42" name="Rectangle 282"/>
            <p:cNvSpPr>
              <a:spLocks noChangeArrowheads="1"/>
            </p:cNvSpPr>
            <p:nvPr/>
          </p:nvSpPr>
          <p:spPr bwMode="auto">
            <a:xfrm>
              <a:off x="2855913" y="368617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43" name="Rectangle 283"/>
            <p:cNvSpPr>
              <a:spLocks noChangeArrowheads="1"/>
            </p:cNvSpPr>
            <p:nvPr/>
          </p:nvSpPr>
          <p:spPr bwMode="auto">
            <a:xfrm>
              <a:off x="3549651" y="368617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44" name="Rectangle 284"/>
            <p:cNvSpPr>
              <a:spLocks noChangeArrowheads="1"/>
            </p:cNvSpPr>
            <p:nvPr/>
          </p:nvSpPr>
          <p:spPr bwMode="auto">
            <a:xfrm>
              <a:off x="4243388" y="368617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45" name="Rectangle 285"/>
            <p:cNvSpPr>
              <a:spLocks noChangeArrowheads="1"/>
            </p:cNvSpPr>
            <p:nvPr/>
          </p:nvSpPr>
          <p:spPr bwMode="auto">
            <a:xfrm>
              <a:off x="1468438" y="3159126"/>
              <a:ext cx="693738" cy="527050"/>
            </a:xfrm>
            <a:prstGeom prst="rect">
              <a:avLst/>
            </a:prstGeom>
            <a:solidFill>
              <a:srgbClr val="E5E5E5"/>
            </a:solidFill>
            <a:ln w="19050">
              <a:solidFill>
                <a:srgbClr val="E5E5E5"/>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46" name="Rectangle 286"/>
            <p:cNvSpPr>
              <a:spLocks noChangeArrowheads="1"/>
            </p:cNvSpPr>
            <p:nvPr/>
          </p:nvSpPr>
          <p:spPr bwMode="auto">
            <a:xfrm>
              <a:off x="2162176" y="3159126"/>
              <a:ext cx="693738" cy="527050"/>
            </a:xfrm>
            <a:prstGeom prst="rect">
              <a:avLst/>
            </a:prstGeom>
            <a:solidFill>
              <a:srgbClr val="E4E4E4"/>
            </a:solidFill>
            <a:ln w="19050">
              <a:solidFill>
                <a:srgbClr val="E4E4E4"/>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47" name="Rectangle 287"/>
            <p:cNvSpPr>
              <a:spLocks noChangeArrowheads="1"/>
            </p:cNvSpPr>
            <p:nvPr/>
          </p:nvSpPr>
          <p:spPr bwMode="auto">
            <a:xfrm>
              <a:off x="2855913" y="3159126"/>
              <a:ext cx="693738" cy="527050"/>
            </a:xfrm>
            <a:prstGeom prst="rect">
              <a:avLst/>
            </a:prstGeom>
            <a:solidFill>
              <a:srgbClr val="858585"/>
            </a:solidFill>
            <a:ln w="19050">
              <a:solidFill>
                <a:srgbClr val="858585"/>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48" name="Rectangle 288"/>
            <p:cNvSpPr>
              <a:spLocks noChangeArrowheads="1"/>
            </p:cNvSpPr>
            <p:nvPr/>
          </p:nvSpPr>
          <p:spPr bwMode="auto">
            <a:xfrm>
              <a:off x="3549651" y="315912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49" name="Rectangle 289"/>
            <p:cNvSpPr>
              <a:spLocks noChangeArrowheads="1"/>
            </p:cNvSpPr>
            <p:nvPr/>
          </p:nvSpPr>
          <p:spPr bwMode="auto">
            <a:xfrm>
              <a:off x="4243388" y="315912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50" name="Rectangle 290"/>
            <p:cNvSpPr>
              <a:spLocks noChangeArrowheads="1"/>
            </p:cNvSpPr>
            <p:nvPr/>
          </p:nvSpPr>
          <p:spPr bwMode="auto">
            <a:xfrm>
              <a:off x="1468438" y="2632076"/>
              <a:ext cx="693738" cy="527050"/>
            </a:xfrm>
            <a:prstGeom prst="rect">
              <a:avLst/>
            </a:prstGeom>
            <a:solidFill>
              <a:srgbClr val="848484"/>
            </a:solidFill>
            <a:ln w="19050">
              <a:solidFill>
                <a:srgbClr val="848484"/>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51" name="Rectangle 291"/>
            <p:cNvSpPr>
              <a:spLocks noChangeArrowheads="1"/>
            </p:cNvSpPr>
            <p:nvPr/>
          </p:nvSpPr>
          <p:spPr bwMode="auto">
            <a:xfrm>
              <a:off x="2162176" y="2632076"/>
              <a:ext cx="693738" cy="527050"/>
            </a:xfrm>
            <a:prstGeom prst="rect">
              <a:avLst/>
            </a:prstGeom>
            <a:solidFill>
              <a:srgbClr val="818181"/>
            </a:solidFill>
            <a:ln w="19050">
              <a:solidFill>
                <a:srgbClr val="818181"/>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52" name="Rectangle 292"/>
            <p:cNvSpPr>
              <a:spLocks noChangeArrowheads="1"/>
            </p:cNvSpPr>
            <p:nvPr/>
          </p:nvSpPr>
          <p:spPr bwMode="auto">
            <a:xfrm>
              <a:off x="2855913" y="2632076"/>
              <a:ext cx="693738" cy="527050"/>
            </a:xfrm>
            <a:prstGeom prst="rect">
              <a:avLst/>
            </a:prstGeom>
            <a:solidFill>
              <a:srgbClr val="6D6D6D"/>
            </a:solidFill>
            <a:ln w="19050">
              <a:solidFill>
                <a:srgbClr val="6D6D6D"/>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53" name="Rectangle 293"/>
            <p:cNvSpPr>
              <a:spLocks noChangeArrowheads="1"/>
            </p:cNvSpPr>
            <p:nvPr/>
          </p:nvSpPr>
          <p:spPr bwMode="auto">
            <a:xfrm>
              <a:off x="3549651" y="263207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54" name="Rectangle 294"/>
            <p:cNvSpPr>
              <a:spLocks noChangeArrowheads="1"/>
            </p:cNvSpPr>
            <p:nvPr/>
          </p:nvSpPr>
          <p:spPr bwMode="auto">
            <a:xfrm>
              <a:off x="4243388" y="263207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55" name="Rectangle 295"/>
            <p:cNvSpPr>
              <a:spLocks noChangeArrowheads="1"/>
            </p:cNvSpPr>
            <p:nvPr/>
          </p:nvSpPr>
          <p:spPr bwMode="auto">
            <a:xfrm>
              <a:off x="1468438" y="210502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56" name="Rectangle 296"/>
            <p:cNvSpPr>
              <a:spLocks noChangeArrowheads="1"/>
            </p:cNvSpPr>
            <p:nvPr/>
          </p:nvSpPr>
          <p:spPr bwMode="auto">
            <a:xfrm>
              <a:off x="2162176" y="210502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57" name="Rectangle 297"/>
            <p:cNvSpPr>
              <a:spLocks noChangeArrowheads="1"/>
            </p:cNvSpPr>
            <p:nvPr/>
          </p:nvSpPr>
          <p:spPr bwMode="auto">
            <a:xfrm>
              <a:off x="2855913" y="210502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58" name="Rectangle 298"/>
            <p:cNvSpPr>
              <a:spLocks noChangeArrowheads="1"/>
            </p:cNvSpPr>
            <p:nvPr/>
          </p:nvSpPr>
          <p:spPr bwMode="auto">
            <a:xfrm>
              <a:off x="3549651" y="210502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59" name="Rectangle 299"/>
            <p:cNvSpPr>
              <a:spLocks noChangeArrowheads="1"/>
            </p:cNvSpPr>
            <p:nvPr/>
          </p:nvSpPr>
          <p:spPr bwMode="auto">
            <a:xfrm>
              <a:off x="4243388" y="2105026"/>
              <a:ext cx="693738" cy="527050"/>
            </a:xfrm>
            <a:prstGeom prst="rect">
              <a:avLst/>
            </a:prstGeom>
            <a:solidFill>
              <a:srgbClr val="000000"/>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sp>
          <p:nvSpPr>
            <p:cNvPr id="60" name="Rectangle 300"/>
            <p:cNvSpPr>
              <a:spLocks noChangeArrowheads="1"/>
            </p:cNvSpPr>
            <p:nvPr/>
          </p:nvSpPr>
          <p:spPr bwMode="auto">
            <a:xfrm>
              <a:off x="1468438" y="2105026"/>
              <a:ext cx="3468688" cy="3162300"/>
            </a:xfrm>
            <a:prstGeom prst="rect">
              <a:avLst/>
            </a:prstGeom>
            <a:noFill/>
            <a:ln w="1905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srgbClr val="5F5F5F"/>
                </a:solidFill>
              </a:endParaRPr>
            </a:p>
          </p:txBody>
        </p:sp>
      </p:grpSp>
    </p:spTree>
    <p:extLst>
      <p:ext uri="{BB962C8B-B14F-4D97-AF65-F5344CB8AC3E}">
        <p14:creationId xmlns:p14="http://schemas.microsoft.com/office/powerpoint/2010/main" val="18436677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details</a:t>
            </a:r>
            <a:endParaRPr lang="en-GB" dirty="0"/>
          </a:p>
        </p:txBody>
      </p:sp>
      <p:sp>
        <p:nvSpPr>
          <p:cNvPr id="3" name="Content Placeholder 2"/>
          <p:cNvSpPr>
            <a:spLocks noGrp="1"/>
          </p:cNvSpPr>
          <p:nvPr>
            <p:ph idx="1"/>
          </p:nvPr>
        </p:nvSpPr>
        <p:spPr/>
        <p:txBody>
          <a:bodyPr/>
          <a:lstStyle/>
          <a:p>
            <a:r>
              <a:rPr lang="en-GB" dirty="0" err="1">
                <a:hlinkClick r:id="rId2"/>
              </a:rPr>
              <a:t>Callisto</a:t>
            </a:r>
            <a:r>
              <a:rPr lang="en-GB" dirty="0">
                <a:hlinkClick r:id="rId2"/>
              </a:rPr>
              <a:t>-RTS: Fine-Grain Parallel Loops</a:t>
            </a:r>
            <a:r>
              <a:rPr lang="en-GB" dirty="0"/>
              <a:t> </a:t>
            </a:r>
          </a:p>
          <a:p>
            <a:r>
              <a:rPr lang="en-GB" dirty="0" smtClean="0"/>
              <a:t>Tim </a:t>
            </a:r>
            <a:r>
              <a:rPr lang="en-GB" dirty="0"/>
              <a:t>Harris, Stefan Kaestle, </a:t>
            </a:r>
            <a:r>
              <a:rPr lang="en-GB" i="1" dirty="0"/>
              <a:t>USENIX ATC </a:t>
            </a:r>
            <a:r>
              <a:rPr lang="en-GB" i="1" dirty="0" smtClean="0"/>
              <a:t>2015</a:t>
            </a:r>
          </a:p>
          <a:p>
            <a:r>
              <a:rPr lang="en-GB" dirty="0"/>
              <a:t>https://timharris.uk/papers/2015-atc-callisto.pdf</a:t>
            </a:r>
          </a:p>
          <a:p>
            <a:endParaRPr lang="en-GB" dirty="0"/>
          </a:p>
        </p:txBody>
      </p:sp>
      <p:sp>
        <p:nvSpPr>
          <p:cNvPr id="4" name="Text Placeholder 3"/>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9272716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SRC Presentation">
      <a:dk1>
        <a:sysClr val="windowText" lastClr="000000"/>
      </a:dk1>
      <a:lt1>
        <a:sysClr val="window" lastClr="FFFFFF"/>
      </a:lt1>
      <a:dk2>
        <a:srgbClr val="005E1D"/>
      </a:dk2>
      <a:lt2>
        <a:srgbClr val="F2F2F2"/>
      </a:lt2>
      <a:accent1>
        <a:srgbClr val="659239"/>
      </a:accent1>
      <a:accent2>
        <a:srgbClr val="FFCC00"/>
      </a:accent2>
      <a:accent3>
        <a:srgbClr val="EC7532"/>
      </a:accent3>
      <a:accent4>
        <a:srgbClr val="4A96CD"/>
      </a:accent4>
      <a:accent5>
        <a:srgbClr val="7E388A"/>
      </a:accent5>
      <a:accent6>
        <a:srgbClr val="C3004A"/>
      </a:accent6>
      <a:hlink>
        <a:srgbClr val="FFC000"/>
      </a:hlink>
      <a:folHlink>
        <a:srgbClr val="FFC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txDef>
      <a:spPr/>
      <a:bodyPr vert="horz" anchor="t">
        <a:noAutofit/>
      </a:bodyPr>
      <a:lstStyle>
        <a:defPPr marL="0" marR="0" indent="0" algn="l" defTabSz="914400" rtl="0" eaLnBrk="1" fontAlgn="auto" latinLnBrk="0" hangingPunct="1">
          <a:lnSpc>
            <a:spcPts val="4000"/>
          </a:lnSpc>
          <a:spcBef>
            <a:spcPct val="0"/>
          </a:spcBef>
          <a:spcAft>
            <a:spcPts val="0"/>
          </a:spcAft>
          <a:buClrTx/>
          <a:buSzTx/>
          <a:buFontTx/>
          <a:buNone/>
          <a:tabLst/>
          <a:defRPr kumimoji="0" sz="4400" b="0" i="0" u="none" strike="noStrike" kern="1200" cap="none" spc="-100" normalizeH="0" baseline="0" noProof="0" dirty="0" smtClean="0">
            <a:ln>
              <a:noFill/>
            </a:ln>
            <a:solidFill>
              <a:schemeClr val="tx1"/>
            </a:solidFill>
            <a:effectLst/>
            <a:uLnTx/>
            <a:uFillTx/>
            <a:latin typeface="+mj-lt"/>
            <a:ea typeface="+mj-ea"/>
            <a:cs typeface="+mj-cs"/>
          </a:defRPr>
        </a:defPPr>
      </a:lstStyle>
    </a:txDef>
  </a:objectDefaults>
  <a:extraClrSchemeLst/>
</a:theme>
</file>

<file path=ppt/theme/theme2.xml><?xml version="1.0" encoding="utf-8"?>
<a:theme xmlns:a="http://schemas.openxmlformats.org/drawingml/2006/main" name="1_Oracle_16x9-2014-v2">
  <a:themeElements>
    <a:clrScheme name="Oracle">
      <a:dk1>
        <a:srgbClr val="5F5F5F"/>
      </a:dk1>
      <a:lt1>
        <a:srgbClr val="FFFFFF"/>
      </a:lt1>
      <a:dk2>
        <a:srgbClr val="7F7F7F"/>
      </a:dk2>
      <a:lt2>
        <a:srgbClr val="DCE3E4"/>
      </a:lt2>
      <a:accent1>
        <a:srgbClr val="FF0000"/>
      </a:accent1>
      <a:accent2>
        <a:srgbClr val="8A133B"/>
      </a:accent2>
      <a:accent3>
        <a:srgbClr val="FF7700"/>
      </a:accent3>
      <a:accent4>
        <a:srgbClr val="46575E"/>
      </a:accent4>
      <a:accent5>
        <a:srgbClr val="8DA6B1"/>
      </a:accent5>
      <a:accent6>
        <a:srgbClr val="B0C3C8"/>
      </a:accent6>
      <a:hlink>
        <a:srgbClr val="8DA6B1"/>
      </a:hlink>
      <a:folHlink>
        <a:srgbClr val="BFBF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41555E"/>
        </a:solidFill>
        <a:ln w="19050">
          <a:noFill/>
          <a:miter lim="800000"/>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lnSpc>
            <a:spcPct val="90000"/>
          </a:lnSpc>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accent5"/>
          </a:solidFill>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nSpc>
            <a:spcPct val="90000"/>
          </a:lnSpc>
          <a:defRPr smtClean="0"/>
        </a:defPPr>
      </a:lstStyle>
    </a:txDef>
  </a:objectDefaults>
  <a:extraClrSchemeLst/>
  <a:extLst>
    <a:ext uri="{05A4C25C-085E-4340-85A3-A5531E510DB2}">
      <thm15:themeFamily xmlns:thm15="http://schemas.microsoft.com/office/thememl/2012/main" name="Oracle_16x9-2014-0714" id="{032D2387-665B-4DFB-BDAE-D66619AD7C3A}" vid="{BB0AD61B-F388-487D-A806-2F7277FE970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38262</TotalTime>
  <Words>3591</Words>
  <Application>Microsoft Office PowerPoint</Application>
  <PresentationFormat>On-screen Show (4:3)</PresentationFormat>
  <Paragraphs>919</Paragraphs>
  <Slides>95</Slides>
  <Notes>1</Notes>
  <HiddenSlides>0</HiddenSlides>
  <MMClips>0</MMClips>
  <ScaleCrop>false</ScaleCrop>
  <HeadingPairs>
    <vt:vector size="8" baseType="variant">
      <vt:variant>
        <vt:lpstr>Fonts Used</vt:lpstr>
      </vt:variant>
      <vt:variant>
        <vt:i4>10</vt:i4>
      </vt:variant>
      <vt:variant>
        <vt:lpstr>Theme</vt:lpstr>
      </vt:variant>
      <vt:variant>
        <vt:i4>2</vt:i4>
      </vt:variant>
      <vt:variant>
        <vt:lpstr>Slide Titles</vt:lpstr>
      </vt:variant>
      <vt:variant>
        <vt:i4>95</vt:i4>
      </vt:variant>
      <vt:variant>
        <vt:lpstr>Custom Shows</vt:lpstr>
      </vt:variant>
      <vt:variant>
        <vt:i4>1</vt:i4>
      </vt:variant>
    </vt:vector>
  </HeadingPairs>
  <TitlesOfParts>
    <vt:vector size="108" baseType="lpstr">
      <vt:lpstr>Arial</vt:lpstr>
      <vt:lpstr>Calibri</vt:lpstr>
      <vt:lpstr>Calibri (body)</vt:lpstr>
      <vt:lpstr>Consolas</vt:lpstr>
      <vt:lpstr>Corbel</vt:lpstr>
      <vt:lpstr>Lucida Console</vt:lpstr>
      <vt:lpstr>Lucida Sans</vt:lpstr>
      <vt:lpstr>Wingdings</vt:lpstr>
      <vt:lpstr>Wingdings 2</vt:lpstr>
      <vt:lpstr>Wingdings 3</vt:lpstr>
      <vt:lpstr>Metro</vt:lpstr>
      <vt:lpstr>1_Oracle_16x9-2014-v2</vt:lpstr>
      <vt:lpstr>Non-blocking data structures and transactional memory</vt:lpstr>
      <vt:lpstr>Lecture 1/3</vt:lpstr>
      <vt:lpstr>Overview</vt:lpstr>
      <vt:lpstr>Different techniques for different problems</vt:lpstr>
      <vt:lpstr>Suggested reading</vt:lpstr>
      <vt:lpstr>Suggested reading</vt:lpstr>
      <vt:lpstr>Suggested reading</vt:lpstr>
      <vt:lpstr>Suggested reading</vt:lpstr>
      <vt:lpstr>Basic spin-locks</vt:lpstr>
      <vt:lpstr>Test and set (pseudo-code)</vt:lpstr>
      <vt:lpstr>Test and set</vt:lpstr>
      <vt:lpstr>Test and set lock</vt:lpstr>
      <vt:lpstr>Test and set lock</vt:lpstr>
      <vt:lpstr>What are the problems here?</vt:lpstr>
      <vt:lpstr>Contention from testAndSet</vt:lpstr>
      <vt:lpstr>Multi-core h/w – separate L2</vt:lpstr>
      <vt:lpstr>Multi-core h/w – separate L2</vt:lpstr>
      <vt:lpstr>Multi-core h/w – separate L2</vt:lpstr>
      <vt:lpstr>What are the problems here?</vt:lpstr>
      <vt:lpstr>General problem</vt:lpstr>
      <vt:lpstr>Test and test and set lock</vt:lpstr>
      <vt:lpstr>Performance</vt:lpstr>
      <vt:lpstr>Stampedes</vt:lpstr>
      <vt:lpstr>Back-off algorithms</vt:lpstr>
      <vt:lpstr>Time spent spinning on the lock “s”</vt:lpstr>
      <vt:lpstr>Local waiting time “w”</vt:lpstr>
      <vt:lpstr>Methodical approach</vt:lpstr>
      <vt:lpstr>Rule of thumb</vt:lpstr>
      <vt:lpstr>Systems problems</vt:lpstr>
      <vt:lpstr>Systems problems</vt:lpstr>
      <vt:lpstr>Queue-based locks</vt:lpstr>
      <vt:lpstr>Queue-based locks</vt:lpstr>
      <vt:lpstr>MCS locks</vt:lpstr>
      <vt:lpstr>MCS lock acquire</vt:lpstr>
      <vt:lpstr>MCS lock release</vt:lpstr>
      <vt:lpstr>Hierarchical locks</vt:lpstr>
      <vt:lpstr>Hierarchical locks</vt:lpstr>
      <vt:lpstr>Hierarchical locks</vt:lpstr>
      <vt:lpstr>Hierarchical locks</vt:lpstr>
      <vt:lpstr>Hierarchical TATAS with backoff</vt:lpstr>
      <vt:lpstr>Hierarchical locks: unfairness v throughput</vt:lpstr>
      <vt:lpstr>Lock cohorting</vt:lpstr>
      <vt:lpstr>Lock cohorting</vt:lpstr>
      <vt:lpstr>Lock cohorting</vt:lpstr>
      <vt:lpstr>Lock cohorting</vt:lpstr>
      <vt:lpstr>Lock cohorting, requirements</vt:lpstr>
      <vt:lpstr>Reader-writer locks</vt:lpstr>
      <vt:lpstr>Reader-writer locks (TATAS-like)</vt:lpstr>
      <vt:lpstr>The problem with readers</vt:lpstr>
      <vt:lpstr>Keeping readers separate</vt:lpstr>
      <vt:lpstr>Keeping readers separate</vt:lpstr>
      <vt:lpstr>Other locking techniques</vt:lpstr>
      <vt:lpstr>Other locking techniques</vt:lpstr>
      <vt:lpstr>Where are we </vt:lpstr>
      <vt:lpstr>Reading without   locking</vt:lpstr>
      <vt:lpstr>What if updates are very rare</vt:lpstr>
      <vt:lpstr>Version numbers</vt:lpstr>
      <vt:lpstr>Version numbers: writers</vt:lpstr>
      <vt:lpstr>Version numbers: writers</vt:lpstr>
      <vt:lpstr>Version numbers: writers</vt:lpstr>
      <vt:lpstr>Version numbers: writers</vt:lpstr>
      <vt:lpstr>Version numbers: readers</vt:lpstr>
      <vt:lpstr>Version numbers: readers</vt:lpstr>
      <vt:lpstr>Version numbers: readers</vt:lpstr>
      <vt:lpstr>Why do we need the two steps?</vt:lpstr>
      <vt:lpstr>Read-Copy-Update (RCU)</vt:lpstr>
      <vt:lpstr>Read-Copy-Update (RCU)</vt:lpstr>
      <vt:lpstr>Read-Copy-Update (RCU)</vt:lpstr>
      <vt:lpstr>Read-Copy-Update (RCU)</vt:lpstr>
      <vt:lpstr>Read-Copy-Update (RCU)</vt:lpstr>
      <vt:lpstr>When will these techniques be effective?</vt:lpstr>
      <vt:lpstr>Flat combining</vt:lpstr>
      <vt:lpstr>Flat combining</vt:lpstr>
      <vt:lpstr>Flat combining</vt:lpstr>
      <vt:lpstr>Flat combining: uncontended acquire</vt:lpstr>
      <vt:lpstr>Flat combining: contended acquire</vt:lpstr>
      <vt:lpstr>Recent research:  Parallel work   distribution</vt:lpstr>
      <vt:lpstr>PowerPoint Presentation</vt:lpstr>
      <vt:lpstr>PageRank inner loop</vt:lpstr>
      <vt:lpstr>PageRank inner loop</vt:lpstr>
      <vt:lpstr>PageRank inner loop</vt:lpstr>
      <vt:lpstr>PageRank inner loop</vt:lpstr>
      <vt:lpstr>Batch size / load imbalance trade-off</vt:lpstr>
      <vt:lpstr>Batch size / load imbalance trade-off</vt:lpstr>
      <vt:lpstr>Example performance</vt:lpstr>
      <vt:lpstr>Batch size / load imbalance trade-off</vt:lpstr>
      <vt:lpstr>Consider distributing 0..16000 vertices, batch size 10</vt:lpstr>
      <vt:lpstr>Consider distributing 0..16000 vertices, batch size 10</vt:lpstr>
      <vt:lpstr>Consider distributing 0..16000 vertices, batch size 10</vt:lpstr>
      <vt:lpstr>Consider distributing 0..16000 vertices, batch size 10</vt:lpstr>
      <vt:lpstr>Consider distributing 0..16000 vertices, batch size 10</vt:lpstr>
      <vt:lpstr>Consider distributing 0..16000 vertices, batch size 10</vt:lpstr>
      <vt:lpstr>Consider distributing 0..16000 vertices, batch size 10</vt:lpstr>
      <vt:lpstr>PageRank – SNAP LiveJournal (4.8M vertices, 69M edges)</vt:lpstr>
      <vt:lpstr>More details</vt:lpstr>
      <vt:lpstr>Lecture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Non-blocking data structures and transactional memory</dc:title>
  <dc:creator>tharris</dc:creator>
  <cp:lastModifiedBy>tlharris</cp:lastModifiedBy>
  <cp:revision>864</cp:revision>
  <dcterms:created xsi:type="dcterms:W3CDTF">2007-06-29T12:19:09Z</dcterms:created>
  <dcterms:modified xsi:type="dcterms:W3CDTF">2017-11-01T10:25:12Z</dcterms:modified>
</cp:coreProperties>
</file>