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handoutMasterIdLst>
    <p:handoutMasterId r:id="rId92"/>
  </p:handoutMasterIdLst>
  <p:sldIdLst>
    <p:sldId id="257" r:id="rId2"/>
    <p:sldId id="258" r:id="rId3"/>
    <p:sldId id="267" r:id="rId4"/>
    <p:sldId id="268" r:id="rId5"/>
    <p:sldId id="269" r:id="rId6"/>
    <p:sldId id="273" r:id="rId7"/>
    <p:sldId id="471" r:id="rId8"/>
    <p:sldId id="274" r:id="rId9"/>
    <p:sldId id="275" r:id="rId10"/>
    <p:sldId id="482" r:id="rId11"/>
    <p:sldId id="483" r:id="rId12"/>
    <p:sldId id="484" r:id="rId13"/>
    <p:sldId id="485" r:id="rId14"/>
    <p:sldId id="486" r:id="rId15"/>
    <p:sldId id="487" r:id="rId16"/>
    <p:sldId id="488" r:id="rId17"/>
    <p:sldId id="489" r:id="rId18"/>
    <p:sldId id="490" r:id="rId19"/>
    <p:sldId id="491" r:id="rId20"/>
    <p:sldId id="493" r:id="rId21"/>
    <p:sldId id="494" r:id="rId22"/>
    <p:sldId id="560" r:id="rId23"/>
    <p:sldId id="495" r:id="rId24"/>
    <p:sldId id="498" r:id="rId25"/>
    <p:sldId id="499" r:id="rId26"/>
    <p:sldId id="502" r:id="rId27"/>
    <p:sldId id="510" r:id="rId28"/>
    <p:sldId id="521" r:id="rId29"/>
    <p:sldId id="522" r:id="rId30"/>
    <p:sldId id="523" r:id="rId31"/>
    <p:sldId id="524" r:id="rId32"/>
    <p:sldId id="525" r:id="rId33"/>
    <p:sldId id="526" r:id="rId34"/>
    <p:sldId id="556" r:id="rId35"/>
    <p:sldId id="531" r:id="rId36"/>
    <p:sldId id="532" r:id="rId37"/>
    <p:sldId id="533" r:id="rId38"/>
    <p:sldId id="534" r:id="rId39"/>
    <p:sldId id="536" r:id="rId40"/>
    <p:sldId id="537" r:id="rId41"/>
    <p:sldId id="538" r:id="rId42"/>
    <p:sldId id="539" r:id="rId43"/>
    <p:sldId id="540" r:id="rId44"/>
    <p:sldId id="562"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63" r:id="rId61"/>
    <p:sldId id="567" r:id="rId62"/>
    <p:sldId id="472" r:id="rId63"/>
    <p:sldId id="473" r:id="rId64"/>
    <p:sldId id="474" r:id="rId65"/>
    <p:sldId id="475" r:id="rId66"/>
    <p:sldId id="476" r:id="rId67"/>
    <p:sldId id="477" r:id="rId68"/>
    <p:sldId id="478" r:id="rId69"/>
    <p:sldId id="568" r:id="rId70"/>
    <p:sldId id="335" r:id="rId71"/>
    <p:sldId id="336" r:id="rId72"/>
    <p:sldId id="337" r:id="rId73"/>
    <p:sldId id="338" r:id="rId74"/>
    <p:sldId id="339" r:id="rId75"/>
    <p:sldId id="340" r:id="rId76"/>
    <p:sldId id="341" r:id="rId77"/>
    <p:sldId id="342" r:id="rId78"/>
    <p:sldId id="343" r:id="rId79"/>
    <p:sldId id="344" r:id="rId80"/>
    <p:sldId id="569" r:id="rId81"/>
    <p:sldId id="570" r:id="rId82"/>
    <p:sldId id="571" r:id="rId83"/>
    <p:sldId id="572" r:id="rId84"/>
    <p:sldId id="573" r:id="rId85"/>
    <p:sldId id="574" r:id="rId86"/>
    <p:sldId id="575" r:id="rId87"/>
    <p:sldId id="351" r:id="rId88"/>
    <p:sldId id="352" r:id="rId89"/>
    <p:sldId id="566"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8"/>
    <p:restoredTop sz="91451"/>
  </p:normalViewPr>
  <p:slideViewPr>
    <p:cSldViewPr snapToGrid="0" snapToObjects="1">
      <p:cViewPr varScale="1">
        <p:scale>
          <a:sx n="90" d="100"/>
          <a:sy n="90" d="100"/>
        </p:scale>
        <p:origin x="1944" y="192"/>
      </p:cViewPr>
      <p:guideLst>
        <p:guide orient="horz" pos="2160"/>
        <p:guide pos="2880"/>
      </p:guideLst>
    </p:cSldViewPr>
  </p:slideViewPr>
  <p:notesTextViewPr>
    <p:cViewPr>
      <p:scale>
        <a:sx n="100" d="100"/>
        <a:sy n="100" d="100"/>
      </p:scale>
      <p:origin x="0" y="0"/>
    </p:cViewPr>
  </p:notesTextViewPr>
  <p:sorterViewPr>
    <p:cViewPr>
      <p:scale>
        <a:sx n="187" d="100"/>
        <a:sy n="187" d="100"/>
      </p:scale>
      <p:origin x="0" y="694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12/01/2018</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12/01/2018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011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3438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6/Mar/2013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835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 THIS – expanded example? and better differentiation between this </a:t>
            </a:r>
            <a:r>
              <a:rPr lang="en-US" smtClean="0">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6892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48218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6028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9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30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2017-2-24</a:t>
            </a:r>
            <a:endParaRPr lang="en-GB"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27</a:t>
            </a:fld>
            <a:endParaRPr lang="en-US"/>
          </a:p>
        </p:txBody>
      </p:sp>
    </p:spTree>
    <p:extLst>
      <p:ext uri="{BB962C8B-B14F-4D97-AF65-F5344CB8AC3E}">
        <p14:creationId xmlns:p14="http://schemas.microsoft.com/office/powerpoint/2010/main" val="34787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16-Feb-2015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28</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29</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7674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30</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39369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31</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701815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32</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36532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33</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97519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1323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02298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5134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39</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07333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40</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135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11-feb-2015</a:t>
            </a:r>
            <a:endParaRPr lang="en-US"/>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9</a:t>
            </a:fld>
            <a:endParaRPr lang="en-US"/>
          </a:p>
        </p:txBody>
      </p:sp>
    </p:spTree>
    <p:extLst>
      <p:ext uri="{BB962C8B-B14F-4D97-AF65-F5344CB8AC3E}">
        <p14:creationId xmlns:p14="http://schemas.microsoft.com/office/powerpoint/2010/main" val="3864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3026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0608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here 8/Mar/2013</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43</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71618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121141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49</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6932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50</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39691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51</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78166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52</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842496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36028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13</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294670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56636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charset="0"/>
                <a:cs typeface="ＭＳ Ｐゴシック" charset="0"/>
              </a:rPr>
              <a:t>18-feb-2014</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38388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583258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08782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206699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67135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 CACHING</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60</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12/01/2018</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62</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12/01/2018</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63</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12/01/2018</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64</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12/01/2018</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65</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12/01/2018</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66</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12/01/2018</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67</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12/01/2018</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68</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69</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70</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67632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25-frb-2015</a:t>
            </a:r>
            <a:endParaRPr lang="en-US" dirty="0"/>
          </a:p>
        </p:txBody>
      </p:sp>
      <p:sp>
        <p:nvSpPr>
          <p:cNvPr id="4" name="Footer Placeholder 3"/>
          <p:cNvSpPr>
            <a:spLocks noGrp="1"/>
          </p:cNvSpPr>
          <p:nvPr>
            <p:ph type="ftr" sz="quarter" idx="10"/>
          </p:nvPr>
        </p:nvSpPr>
        <p:spPr/>
        <p:txBody>
          <a:bodyPr/>
          <a:lstStyle/>
          <a:p>
            <a:r>
              <a:rPr lang="en-US" smtClean="0"/>
              <a:t>Topic 6</a:t>
            </a:r>
            <a:endParaRPr lang="en-US"/>
          </a:p>
        </p:txBody>
      </p:sp>
      <p:sp>
        <p:nvSpPr>
          <p:cNvPr id="5" name="Slide Number Placeholder 4"/>
          <p:cNvSpPr>
            <a:spLocks noGrp="1"/>
          </p:cNvSpPr>
          <p:nvPr>
            <p:ph type="sldNum" sz="quarter" idx="11"/>
          </p:nvPr>
        </p:nvSpPr>
        <p:spPr/>
        <p:txBody>
          <a:bodyPr/>
          <a:lstStyle/>
          <a:p>
            <a:fld id="{768CBA52-DC4E-F943-BEC7-7E908FFAD05F}" type="slidenum">
              <a:rPr lang="en-US" smtClean="0"/>
              <a:t>74</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79</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3155155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80</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52526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00003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16</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41980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98378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extLst>
      <p:ext uri="{BB962C8B-B14F-4D97-AF65-F5344CB8AC3E}">
        <p14:creationId xmlns:p14="http://schemas.microsoft.com/office/powerpoint/2010/main" val="17565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12/01/2018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12/01/2018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12/01/2018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12/01/2018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12/01/2018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12/01/2018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12/01/2018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12/01/2018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12/01/2018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12/01/2018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12/01/2018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12/01/2018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12/01/2018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12/01/2018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7.bin"/><Relationship Id="rId5" Type="http://schemas.openxmlformats.org/officeDocument/2006/relationships/image" Target="../media/image9.emf"/><Relationship Id="rId6"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wmf"/><Relationship Id="rId5"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1.bin"/><Relationship Id="rId5" Type="http://schemas.openxmlformats.org/officeDocument/2006/relationships/image" Target="../media/image9.emf"/><Relationship Id="rId6"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33.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4.bin"/><Relationship Id="rId5"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5.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6.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emf"/></Relationships>
</file>

<file path=ppt/slides/_rels/slide5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70.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48.bin"/><Relationship Id="rId21" Type="http://schemas.openxmlformats.org/officeDocument/2006/relationships/oleObject" Target="../embeddings/oleObject49.bin"/><Relationship Id="rId22" Type="http://schemas.openxmlformats.org/officeDocument/2006/relationships/image" Target="../media/image6.png"/><Relationship Id="rId10" Type="http://schemas.openxmlformats.org/officeDocument/2006/relationships/oleObject" Target="../embeddings/oleObject39.bin"/><Relationship Id="rId11" Type="http://schemas.openxmlformats.org/officeDocument/2006/relationships/oleObject" Target="../embeddings/oleObject40.bin"/><Relationship Id="rId12" Type="http://schemas.openxmlformats.org/officeDocument/2006/relationships/oleObject" Target="../embeddings/oleObject41.bin"/><Relationship Id="rId13" Type="http://schemas.openxmlformats.org/officeDocument/2006/relationships/image" Target="../media/image3.wmf"/><Relationship Id="rId14" Type="http://schemas.openxmlformats.org/officeDocument/2006/relationships/oleObject" Target="../embeddings/oleObject42.bin"/><Relationship Id="rId15" Type="http://schemas.openxmlformats.org/officeDocument/2006/relationships/oleObject" Target="../embeddings/oleObject43.bin"/><Relationship Id="rId16" Type="http://schemas.openxmlformats.org/officeDocument/2006/relationships/oleObject" Target="../embeddings/oleObject44.bin"/><Relationship Id="rId17" Type="http://schemas.openxmlformats.org/officeDocument/2006/relationships/oleObject" Target="../embeddings/oleObject45.bin"/><Relationship Id="rId18" Type="http://schemas.openxmlformats.org/officeDocument/2006/relationships/oleObject" Target="../embeddings/oleObject46.bin"/><Relationship Id="rId19" Type="http://schemas.openxmlformats.org/officeDocument/2006/relationships/oleObject" Target="../embeddings/oleObject47.bin"/><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55.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7.bin"/><Relationship Id="rId7" Type="http://schemas.openxmlformats.org/officeDocument/2006/relationships/image" Target="../media/image1.wmf"/><Relationship Id="rId8"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wmf"/><Relationship Id="rId5" Type="http://schemas.openxmlformats.org/officeDocument/2006/relationships/oleObject" Target="../embeddings/oleObject51.bin"/><Relationship Id="rId6" Type="http://schemas.openxmlformats.org/officeDocument/2006/relationships/oleObject" Target="../embeddings/oleObject5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3.wmf"/><Relationship Id="rId5" Type="http://schemas.openxmlformats.org/officeDocument/2006/relationships/oleObject" Target="../embeddings/oleObject54.bin"/><Relationship Id="rId6" Type="http://schemas.openxmlformats.org/officeDocument/2006/relationships/oleObject" Target="../embeddings/oleObject55.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3.wmf"/><Relationship Id="rId5" Type="http://schemas.openxmlformats.org/officeDocument/2006/relationships/oleObject" Target="../embeddings/oleObject57.bin"/><Relationship Id="rId6" Type="http://schemas.openxmlformats.org/officeDocument/2006/relationships/oleObject" Target="../embeddings/oleObject58.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59.bin"/><Relationship Id="rId5" Type="http://schemas.openxmlformats.org/officeDocument/2006/relationships/oleObject" Target="../embeddings/Microsoft_Excel_97_-_2004_Worksheet1.xls"/><Relationship Id="rId6"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oleObject" Target="../embeddings/oleObject68.bin"/><Relationship Id="rId13" Type="http://schemas.openxmlformats.org/officeDocument/2006/relationships/image" Target="../media/image23.png"/><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3.wmf"/><Relationship Id="rId5" Type="http://schemas.openxmlformats.org/officeDocument/2006/relationships/oleObject" Target="../embeddings/oleObject61.bin"/><Relationship Id="rId6" Type="http://schemas.openxmlformats.org/officeDocument/2006/relationships/oleObject" Target="../embeddings/oleObject62.bin"/><Relationship Id="rId7" Type="http://schemas.openxmlformats.org/officeDocument/2006/relationships/oleObject" Target="../embeddings/oleObject63.bin"/><Relationship Id="rId8" Type="http://schemas.openxmlformats.org/officeDocument/2006/relationships/oleObject" Target="../embeddings/oleObject64.bin"/><Relationship Id="rId9" Type="http://schemas.openxmlformats.org/officeDocument/2006/relationships/oleObject" Target="../embeddings/oleObject65.bin"/><Relationship Id="rId10" Type="http://schemas.openxmlformats.org/officeDocument/2006/relationships/oleObject" Target="../embeddings/oleObject66.bin"/></Relationships>
</file>

<file path=ppt/slides/_rels/slide76.xml.rels><?xml version="1.0" encoding="UTF-8" standalone="yes"?>
<Relationships xmlns="http://schemas.openxmlformats.org/package/2006/relationships"><Relationship Id="rId11" Type="http://schemas.openxmlformats.org/officeDocument/2006/relationships/oleObject" Target="../embeddings/oleObject76.bin"/><Relationship Id="rId12" Type="http://schemas.openxmlformats.org/officeDocument/2006/relationships/oleObject" Target="../embeddings/oleObject77.bin"/><Relationship Id="rId13" Type="http://schemas.openxmlformats.org/officeDocument/2006/relationships/image" Target="../media/image23.png"/><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69.bin"/><Relationship Id="rId4" Type="http://schemas.openxmlformats.org/officeDocument/2006/relationships/image" Target="../media/image3.wmf"/><Relationship Id="rId5" Type="http://schemas.openxmlformats.org/officeDocument/2006/relationships/oleObject" Target="../embeddings/oleObject70.bin"/><Relationship Id="rId6" Type="http://schemas.openxmlformats.org/officeDocument/2006/relationships/oleObject" Target="../embeddings/oleObject71.bin"/><Relationship Id="rId7" Type="http://schemas.openxmlformats.org/officeDocument/2006/relationships/oleObject" Target="../embeddings/oleObject72.bin"/><Relationship Id="rId8" Type="http://schemas.openxmlformats.org/officeDocument/2006/relationships/oleObject" Target="../embeddings/oleObject73.bin"/><Relationship Id="rId9" Type="http://schemas.openxmlformats.org/officeDocument/2006/relationships/oleObject" Target="../embeddings/oleObject74.bin"/><Relationship Id="rId10" Type="http://schemas.openxmlformats.org/officeDocument/2006/relationships/oleObject" Target="../embeddings/oleObject75.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oleObject" Target="../embeddings/oleObject85.bin"/><Relationship Id="rId13" Type="http://schemas.openxmlformats.org/officeDocument/2006/relationships/oleObject" Target="../embeddings/oleObject86.bin"/><Relationship Id="rId14" Type="http://schemas.openxmlformats.org/officeDocument/2006/relationships/oleObject" Target="../embeddings/oleObject87.bin"/><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57.xml"/><Relationship Id="rId4" Type="http://schemas.openxmlformats.org/officeDocument/2006/relationships/oleObject" Target="../embeddings/oleObject78.bin"/><Relationship Id="rId5" Type="http://schemas.openxmlformats.org/officeDocument/2006/relationships/image" Target="../media/image3.wmf"/><Relationship Id="rId6" Type="http://schemas.openxmlformats.org/officeDocument/2006/relationships/oleObject" Target="../embeddings/oleObject79.bin"/><Relationship Id="rId7" Type="http://schemas.openxmlformats.org/officeDocument/2006/relationships/oleObject" Target="../embeddings/oleObject80.bin"/><Relationship Id="rId8" Type="http://schemas.openxmlformats.org/officeDocument/2006/relationships/oleObject" Target="../embeddings/oleObject81.bin"/><Relationship Id="rId9" Type="http://schemas.openxmlformats.org/officeDocument/2006/relationships/oleObject" Target="../embeddings/oleObject82.bin"/><Relationship Id="rId10" Type="http://schemas.openxmlformats.org/officeDocument/2006/relationships/oleObject" Target="../embeddings/oleObject83.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oleObject" Target="../embeddings/oleObject103.bin"/><Relationship Id="rId21" Type="http://schemas.openxmlformats.org/officeDocument/2006/relationships/oleObject" Target="../embeddings/oleObject104.bin"/><Relationship Id="rId22" Type="http://schemas.openxmlformats.org/officeDocument/2006/relationships/oleObject" Target="../embeddings/oleObject105.bin"/><Relationship Id="rId10" Type="http://schemas.openxmlformats.org/officeDocument/2006/relationships/oleObject" Target="../embeddings/oleObject93.bin"/><Relationship Id="rId11" Type="http://schemas.openxmlformats.org/officeDocument/2006/relationships/oleObject" Target="../embeddings/oleObject94.bin"/><Relationship Id="rId12" Type="http://schemas.openxmlformats.org/officeDocument/2006/relationships/oleObject" Target="../embeddings/oleObject95.bin"/><Relationship Id="rId13" Type="http://schemas.openxmlformats.org/officeDocument/2006/relationships/oleObject" Target="../embeddings/oleObject96.bin"/><Relationship Id="rId14" Type="http://schemas.openxmlformats.org/officeDocument/2006/relationships/oleObject" Target="../embeddings/oleObject97.bin"/><Relationship Id="rId15" Type="http://schemas.openxmlformats.org/officeDocument/2006/relationships/oleObject" Target="../embeddings/oleObject98.bin"/><Relationship Id="rId16" Type="http://schemas.openxmlformats.org/officeDocument/2006/relationships/oleObject" Target="../embeddings/oleObject99.bin"/><Relationship Id="rId17" Type="http://schemas.openxmlformats.org/officeDocument/2006/relationships/oleObject" Target="../embeddings/oleObject100.bin"/><Relationship Id="rId18" Type="http://schemas.openxmlformats.org/officeDocument/2006/relationships/oleObject" Target="../embeddings/oleObject101.bin"/><Relationship Id="rId19" Type="http://schemas.openxmlformats.org/officeDocument/2006/relationships/oleObject" Target="../embeddings/oleObject102.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88.bin"/><Relationship Id="rId5" Type="http://schemas.openxmlformats.org/officeDocument/2006/relationships/image" Target="../media/image3.wmf"/><Relationship Id="rId6" Type="http://schemas.openxmlformats.org/officeDocument/2006/relationships/oleObject" Target="../embeddings/oleObject89.bin"/><Relationship Id="rId7" Type="http://schemas.openxmlformats.org/officeDocument/2006/relationships/oleObject" Target="../embeddings/oleObject90.bin"/><Relationship Id="rId8" Type="http://schemas.openxmlformats.org/officeDocument/2006/relationships/oleObject" Target="../embeddings/oleObject91.bin"/></Relationships>
</file>

<file path=ppt/slides/_rels/slide88.xml.rels><?xml version="1.0" encoding="UTF-8" standalone="yes"?>
<Relationships xmlns="http://schemas.openxmlformats.org/package/2006/relationships"><Relationship Id="rId9" Type="http://schemas.openxmlformats.org/officeDocument/2006/relationships/oleObject" Target="../embeddings/oleObject110.bin"/><Relationship Id="rId20" Type="http://schemas.openxmlformats.org/officeDocument/2006/relationships/oleObject" Target="../embeddings/oleObject121.bin"/><Relationship Id="rId21" Type="http://schemas.openxmlformats.org/officeDocument/2006/relationships/oleObject" Target="../embeddings/oleObject122.bin"/><Relationship Id="rId10" Type="http://schemas.openxmlformats.org/officeDocument/2006/relationships/oleObject" Target="../embeddings/oleObject111.bin"/><Relationship Id="rId11" Type="http://schemas.openxmlformats.org/officeDocument/2006/relationships/oleObject" Target="../embeddings/oleObject112.bin"/><Relationship Id="rId12" Type="http://schemas.openxmlformats.org/officeDocument/2006/relationships/oleObject" Target="../embeddings/oleObject113.bin"/><Relationship Id="rId13" Type="http://schemas.openxmlformats.org/officeDocument/2006/relationships/oleObject" Target="../embeddings/oleObject114.bin"/><Relationship Id="rId14" Type="http://schemas.openxmlformats.org/officeDocument/2006/relationships/oleObject" Target="../embeddings/oleObject115.bin"/><Relationship Id="rId15" Type="http://schemas.openxmlformats.org/officeDocument/2006/relationships/oleObject" Target="../embeddings/oleObject116.bin"/><Relationship Id="rId16" Type="http://schemas.openxmlformats.org/officeDocument/2006/relationships/oleObject" Target="../embeddings/oleObject117.bin"/><Relationship Id="rId17" Type="http://schemas.openxmlformats.org/officeDocument/2006/relationships/oleObject" Target="../embeddings/oleObject118.bin"/><Relationship Id="rId18" Type="http://schemas.openxmlformats.org/officeDocument/2006/relationships/oleObject" Target="../embeddings/oleObject119.bin"/><Relationship Id="rId19" Type="http://schemas.openxmlformats.org/officeDocument/2006/relationships/oleObject" Target="../embeddings/oleObject120.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5.png"/><Relationship Id="rId4" Type="http://schemas.openxmlformats.org/officeDocument/2006/relationships/oleObject" Target="../embeddings/oleObject106.bin"/><Relationship Id="rId5" Type="http://schemas.openxmlformats.org/officeDocument/2006/relationships/image" Target="../media/image3.wmf"/><Relationship Id="rId6" Type="http://schemas.openxmlformats.org/officeDocument/2006/relationships/oleObject" Target="../embeddings/oleObject107.bin"/><Relationship Id="rId7" Type="http://schemas.openxmlformats.org/officeDocument/2006/relationships/oleObject" Target="../embeddings/oleObject108.bin"/><Relationship Id="rId8" Type="http://schemas.openxmlformats.org/officeDocument/2006/relationships/oleObject" Target="../embeddings/oleObject109.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smtClean="0">
              <a:latin typeface="Calibri"/>
            </a:endParaRPr>
          </a:p>
          <a:p>
            <a:pPr algn="ctr" eaLnBrk="0" hangingPunct="0"/>
            <a:r>
              <a:rPr lang="en-US" sz="4000" dirty="0" smtClean="0">
                <a:latin typeface="Calibri"/>
              </a:rPr>
              <a:t>Slide </a:t>
            </a:r>
            <a:r>
              <a:rPr lang="en-US" sz="4000" smtClean="0">
                <a:latin typeface="Calibri"/>
              </a:rPr>
              <a:t>Set </a:t>
            </a:r>
            <a:r>
              <a:rPr lang="en-US" sz="4000" smtClean="0">
                <a:latin typeface="Calibri"/>
              </a:rPr>
              <a:t>6</a:t>
            </a:r>
            <a:endParaRPr lang="en-US" sz="4000" dirty="0" smtClean="0">
              <a:latin typeface="Calibri"/>
            </a:endParaRPr>
          </a:p>
          <a:p>
            <a:pPr algn="ctr" eaLnBrk="0" hangingPunct="0"/>
            <a:endParaRPr lang="en-US" sz="1800" dirty="0">
              <a:latin typeface="Calibri"/>
            </a:endParaRPr>
          </a:p>
          <a:p>
            <a:pPr algn="ctr" eaLnBrk="0" hangingPunct="0"/>
            <a:r>
              <a:rPr lang="en-US" sz="3600" dirty="0" err="1" smtClean="0">
                <a:latin typeface="Calibri"/>
              </a:rPr>
              <a:t>Evangelia</a:t>
            </a:r>
            <a:r>
              <a:rPr lang="en-US" sz="3600" dirty="0" smtClean="0">
                <a:latin typeface="Calibri"/>
              </a:rPr>
              <a:t> </a:t>
            </a:r>
            <a:r>
              <a:rPr lang="en-US" sz="3600" dirty="0" err="1" smtClean="0">
                <a:latin typeface="Calibri"/>
              </a:rPr>
              <a:t>Kalyvianaki</a:t>
            </a:r>
            <a:endParaRPr lang="en-US" sz="2000" dirty="0">
              <a:latin typeface="Calibri"/>
            </a:endParaRPr>
          </a:p>
          <a:p>
            <a:pPr algn="ctr" eaLnBrk="0" hangingPunct="0"/>
            <a:r>
              <a:rPr lang="en-US" dirty="0" smtClean="0">
                <a:latin typeface="Calibri"/>
                <a:hlinkClick r:id="rId3"/>
              </a:rPr>
              <a:t>ek264@cl.cam.ac.uk</a:t>
            </a:r>
            <a:endParaRPr lang="en-US" dirty="0" smtClean="0">
              <a:latin typeface="Calibri"/>
            </a:endParaRPr>
          </a:p>
          <a:p>
            <a:pPr algn="ctr" eaLnBrk="0" hangingPunct="0"/>
            <a:r>
              <a:rPr lang="en-US" dirty="0" smtClean="0">
                <a:latin typeface="Calibri"/>
              </a:rPr>
              <a:t>2017-2018</a:t>
            </a:r>
            <a:endParaRPr lang="en-US" dirty="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10</a:t>
            </a:fld>
            <a:endParaRPr lang="en-US"/>
          </a:p>
        </p:txBody>
      </p:sp>
    </p:spTree>
    <p:extLst>
      <p:ext uri="{BB962C8B-B14F-4D97-AF65-F5344CB8AC3E}">
        <p14:creationId xmlns:p14="http://schemas.microsoft.com/office/powerpoint/2010/main" val="398246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11</a:t>
            </a:fld>
            <a:endParaRPr lang="en-US"/>
          </a:p>
        </p:txBody>
      </p:sp>
    </p:spTree>
    <p:extLst>
      <p:ext uri="{BB962C8B-B14F-4D97-AF65-F5344CB8AC3E}">
        <p14:creationId xmlns:p14="http://schemas.microsoft.com/office/powerpoint/2010/main" val="142547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418148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13</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Between </a:t>
            </a:r>
            <a:r>
              <a:rPr lang="en-US" dirty="0" err="1" smtClean="0">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t>212.58.246.92</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and </a:t>
            </a:r>
            <a:r>
              <a:rPr lang="en-US" dirty="0" err="1" smtClean="0">
                <a:latin typeface="Calibri"/>
                <a:ea typeface="Calibri"/>
                <a:cs typeface="Calibri"/>
              </a:rPr>
              <a:t>bbc.co.uk</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54188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a:t>
            </a:r>
            <a:r>
              <a:rPr lang="en-US" dirty="0" err="1" smtClean="0">
                <a:latin typeface="Calibri"/>
                <a:ea typeface="Calibri"/>
                <a:cs typeface="Calibri"/>
              </a:rPr>
              <a:t>uk</a:t>
            </a:r>
            <a:r>
              <a:rPr lang="en-US" dirty="0" smtClean="0">
                <a:latin typeface="Calibri"/>
                <a:ea typeface="Calibri"/>
                <a:cs typeface="Calibri"/>
              </a:rPr>
              <a:t>, .au, .to,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16</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smtClean="0">
                <a:latin typeface="Calibri"/>
              </a:rPr>
              <a:t>Overview</a:t>
            </a:r>
          </a:p>
          <a:p>
            <a:endParaRPr lang="en-US" dirty="0" smtClean="0">
              <a:latin typeface="Calibri"/>
            </a:endParaRPr>
          </a:p>
          <a:p>
            <a:r>
              <a:rPr lang="en-US"/>
              <a:t>Infrastructure Services (DNS)</a:t>
            </a:r>
          </a:p>
          <a:p>
            <a:endParaRPr lang="en-US" dirty="0">
              <a:latin typeface="Calibri"/>
            </a:endParaRPr>
          </a:p>
          <a:p>
            <a:r>
              <a:rPr lang="en-US" dirty="0" smtClean="0">
                <a:latin typeface="Calibri"/>
              </a:rPr>
              <a:t>Traditional Applications (web)</a:t>
            </a:r>
          </a:p>
          <a:p>
            <a:endParaRPr lang="en-US" dirty="0" smtClean="0"/>
          </a:p>
          <a:p>
            <a:r>
              <a:rPr lang="en-US" dirty="0" smtClean="0"/>
              <a:t>Multimedia </a:t>
            </a:r>
            <a:r>
              <a:rPr lang="en-US" dirty="0"/>
              <a:t>Applications (SIP</a:t>
            </a:r>
            <a:r>
              <a:rPr lang="en-US" dirty="0"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21</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254"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smtClean="0">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smtClean="0">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255"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smtClean="0">
                <a:latin typeface="Courier New" charset="0"/>
                <a:cs typeface="Calibri"/>
              </a:rPr>
              <a:t>cl.cam.ac.uk</a:t>
            </a:r>
            <a:r>
              <a:rPr lang="en-US" sz="2400" dirty="0" smtClean="0">
                <a:latin typeface="Calibri"/>
                <a:cs typeface="Calibri"/>
              </a:rPr>
              <a:t> </a:t>
            </a:r>
            <a:r>
              <a:rPr lang="en-US" sz="2400" dirty="0">
                <a:latin typeface="Calibri"/>
                <a:cs typeface="Calibri"/>
              </a:rPr>
              <a:t>wants IP address for </a:t>
            </a:r>
            <a:r>
              <a:rPr lang="en-US" sz="2400" b="1" dirty="0" err="1" smtClean="0">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22</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71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smtClean="0">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smtClean="0">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71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smtClean="0">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smtClean="0">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294"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smtClean="0">
                <a:cs typeface="Calibri"/>
              </a:rPr>
              <a:t>my-</a:t>
            </a:r>
            <a:r>
              <a:rPr lang="en-US" sz="1600" dirty="0" err="1" smtClean="0">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295"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smtClean="0">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379787" y="3027363"/>
            <a:ext cx="2735304" cy="2339086"/>
            <a:chOff x="3379787" y="3027363"/>
            <a:chExt cx="2735304"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379787" y="4334113"/>
              <a:ext cx="1876425" cy="615951"/>
              <a:chOff x="2838" y="2132"/>
              <a:chExt cx="1182"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smtClean="0">
                <a:latin typeface="Calibri"/>
                <a:ea typeface="Calibri"/>
                <a:cs typeface="Calibri"/>
              </a:rPr>
              <a:t>www.bbc.co.uk</a:t>
            </a:r>
            <a:r>
              <a:rPr lang="en-US" dirty="0" smtClean="0">
                <a:latin typeface="Calibri"/>
                <a:ea typeface="Calibri"/>
                <a:cs typeface="Calibri"/>
              </a:rPr>
              <a:t>) </a:t>
            </a:r>
            <a:r>
              <a:rPr lang="en-US" dirty="0">
                <a:latin typeface="Calibri"/>
                <a:ea typeface="Calibri"/>
                <a:cs typeface="Calibri"/>
              </a:rPr>
              <a:t>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smtClean="0">
                <a:latin typeface="Calibri"/>
                <a:ea typeface="Calibri"/>
                <a:cs typeface="Calibri"/>
              </a:rPr>
              <a:t>bbcc.co.uk</a:t>
            </a:r>
            <a:r>
              <a:rPr lang="en-US" i="1" dirty="0" smtClean="0">
                <a:latin typeface="Calibri"/>
                <a:ea typeface="Calibri"/>
                <a:cs typeface="Calibri"/>
              </a:rPr>
              <a:t> </a:t>
            </a:r>
            <a:r>
              <a:rPr lang="en-US" dirty="0" smtClean="0">
                <a:latin typeface="Calibri"/>
                <a:ea typeface="Calibri"/>
                <a:cs typeface="Calibri"/>
              </a:rPr>
              <a:t>and </a:t>
            </a:r>
            <a:r>
              <a:rPr lang="en-US" i="1" dirty="0" err="1" smtClean="0">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27</a:t>
            </a:fld>
            <a:endParaRPr lang="en-US"/>
          </a:p>
        </p:txBody>
      </p:sp>
    </p:spTree>
    <p:extLst>
      <p:ext uri="{BB962C8B-B14F-4D97-AF65-F5344CB8AC3E}">
        <p14:creationId xmlns:p14="http://schemas.microsoft.com/office/powerpoint/2010/main" val="180280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latin typeface="Helvetica" charset="0"/>
                <a:ea typeface="ＭＳ Ｐゴシック" charset="0"/>
                <a:cs typeface="ＭＳ Ｐゴシック" charset="0"/>
              </a:rPr>
              <a:t>Why </a:t>
            </a:r>
            <a:r>
              <a:rPr lang="en-US" dirty="0" smtClean="0">
                <a:latin typeface="Helvetica" charset="0"/>
                <a:ea typeface="ＭＳ Ｐゴシック" charset="0"/>
                <a:cs typeface="ＭＳ Ｐゴシック" charset="0"/>
              </a:rPr>
              <a:t>is the web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o </a:t>
            </a:r>
            <a:r>
              <a:rPr lang="en-US" dirty="0">
                <a:latin typeface="Helvetica" charset="0"/>
                <a:ea typeface="ＭＳ Ｐゴシック" charset="0"/>
                <a:cs typeface="ＭＳ Ｐゴシック" charset="0"/>
              </a:rPr>
              <a:t>s</a:t>
            </a:r>
            <a:r>
              <a:rPr lang="en-US" dirty="0" smtClean="0">
                <a:latin typeface="Helvetica" charset="0"/>
                <a:ea typeface="ＭＳ Ｐゴシック" charset="0"/>
                <a:cs typeface="ＭＳ Ｐゴシック" charset="0"/>
              </a:rPr>
              <a:t>uccessful</a:t>
            </a:r>
            <a:r>
              <a:rPr lang="en-US" dirty="0">
                <a:latin typeface="Helvetica" charset="0"/>
                <a:ea typeface="ＭＳ Ｐゴシック" charset="0"/>
                <a:cs typeface="ＭＳ Ｐゴシック" charset="0"/>
              </a:rPr>
              <a:t>?</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facebook</a:t>
            </a:r>
            <a:r>
              <a:rPr lang="en-US" dirty="0" smtClean="0">
                <a:latin typeface="Calibri"/>
                <a:cs typeface="Calibri"/>
              </a:rPr>
              <a:t>, </a:t>
            </a:r>
            <a:r>
              <a:rPr lang="en-US" dirty="0" err="1" smtClean="0">
                <a:latin typeface="Calibri"/>
                <a:cs typeface="Calibri"/>
              </a:rPr>
              <a:t>tumblr</a:t>
            </a:r>
            <a:r>
              <a:rPr lang="en-US" dirty="0" smtClean="0">
                <a:latin typeface="Calibri"/>
                <a:cs typeface="Calibri"/>
              </a:rPr>
              <a:t>, twitter, </a:t>
            </a:r>
            <a:r>
              <a:rPr lang="en-US" dirty="0" err="1" smtClean="0">
                <a:latin typeface="Calibri"/>
                <a:cs typeface="Calibri"/>
              </a:rPr>
              <a:t>flickr</a:t>
            </a:r>
            <a:r>
              <a:rPr lang="en-US" dirty="0" smtClean="0">
                <a:latin typeface="Calibri"/>
                <a:cs typeface="Calibri"/>
              </a:rPr>
              <a:t>, …..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a:t>
            </a:r>
            <a:r>
              <a:rPr lang="en-US" i="1" dirty="0" smtClean="0">
                <a:latin typeface="Calibri"/>
                <a:ea typeface="Calibri"/>
                <a:cs typeface="Calibri"/>
              </a:rPr>
              <a:t>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28</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29</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848"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849"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850"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851"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9985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99853"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99854"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99855"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99856"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857"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858"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99859"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99860"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30</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31</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32</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a:t>
            </a:r>
            <a:r>
              <a:rPr lang="en-US" sz="2400" dirty="0" smtClean="0">
                <a:latin typeface="Helvetica" charset="0"/>
                <a:cs typeface="Calibri"/>
              </a:rPr>
              <a:t> </a:t>
            </a:r>
            <a:r>
              <a:rPr lang="en-US" sz="2400" dirty="0">
                <a:latin typeface="Helvetica" charset="0"/>
                <a:cs typeface="Calibri"/>
              </a:rPr>
              <a:t>telnet </a:t>
            </a:r>
            <a:r>
              <a:rPr lang="en-US" sz="2400" dirty="0" err="1" smtClean="0">
                <a:latin typeface="Helvetica" charset="0"/>
                <a:cs typeface="Calibri"/>
              </a:rPr>
              <a:t>www.cl.cam.ac.uk</a:t>
            </a:r>
            <a:r>
              <a:rPr lang="en-US" sz="2400" dirty="0" smtClean="0">
                <a:latin typeface="Helvetica" charset="0"/>
                <a:cs typeface="Calibri"/>
              </a:rPr>
              <a:t> </a:t>
            </a:r>
            <a:r>
              <a:rPr lang="en-US" sz="2400" dirty="0">
                <a:latin typeface="Helvetica" charset="0"/>
                <a:cs typeface="Calibri"/>
              </a:rPr>
              <a:t>80</a:t>
            </a:r>
          </a:p>
          <a:p>
            <a:pPr algn="l" eaLnBrk="1" hangingPunct="1"/>
            <a:r>
              <a:rPr lang="en-US" sz="2400" dirty="0">
                <a:latin typeface="Helvetica" charset="0"/>
                <a:cs typeface="Calibri"/>
              </a:rPr>
              <a:t>GET </a:t>
            </a:r>
            <a:r>
              <a:rPr lang="en-US" sz="2400" dirty="0" smtClean="0">
                <a:latin typeface="Helvetica" charset="0"/>
                <a:cs typeface="Calibri"/>
              </a:rPr>
              <a:t>/~awm22/win </a:t>
            </a:r>
            <a:r>
              <a:rPr lang="en-US" sz="2400" dirty="0">
                <a:latin typeface="Helvetica" charset="0"/>
                <a:cs typeface="Calibri"/>
              </a:rPr>
              <a:t>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33</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34</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39</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a:t>
            </a:r>
            <a:r>
              <a:rPr lang="en-US" i="1" dirty="0" smtClean="0">
                <a:latin typeface="Calibri"/>
                <a:cs typeface="Calibri"/>
              </a:rPr>
              <a:t>time</a:t>
            </a:r>
          </a:p>
          <a:p>
            <a:pPr lvl="1">
              <a:lnSpc>
                <a:spcPct val="80000"/>
              </a:lnSpc>
            </a:pPr>
            <a:endParaRPr lang="en-US" i="1" dirty="0">
              <a:latin typeface="Calibri"/>
              <a:cs typeface="Calibri"/>
            </a:endParaRPr>
          </a:p>
          <a:p>
            <a:pPr>
              <a:lnSpc>
                <a:spcPct val="80000"/>
              </a:lnSpc>
            </a:pPr>
            <a:r>
              <a:rPr lang="en-US" dirty="0" smtClean="0">
                <a:latin typeface="Calibri"/>
                <a:cs typeface="Calibri"/>
              </a:rPr>
              <a:t>Put stuff in the optimal place?</a:t>
            </a:r>
            <a:endParaRPr lang="en-US" dirty="0">
              <a:latin typeface="Calibri"/>
              <a:cs typeface="Calibri"/>
            </a:endParaRPr>
          </a:p>
          <a:p>
            <a:pPr lvl="1">
              <a:lnSpc>
                <a:spcPct val="80000"/>
              </a:lnSpc>
            </a:pPr>
            <a:r>
              <a:rPr lang="en-US" i="1" dirty="0" smtClean="0">
                <a:latin typeface="Calibri"/>
                <a:cs typeface="Calibri"/>
              </a:rPr>
              <a:t>Where is that precisely? </a:t>
            </a:r>
          </a:p>
          <a:p>
            <a:pPr lvl="2">
              <a:lnSpc>
                <a:spcPct val="80000"/>
              </a:lnSpc>
            </a:pPr>
            <a:r>
              <a:rPr lang="en-US" b="1" i="1" dirty="0" smtClean="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872"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873"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87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875"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87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87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878"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879"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880"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881"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882"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883"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884"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40</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43</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 </a:t>
            </a:r>
            <a:r>
              <a:rPr lang="en-US" i="1" smtClean="0"/>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smtClean="0"/>
              <a:t>1.0 – one object per TCP: simple but </a:t>
            </a:r>
            <a:r>
              <a:rPr lang="en-US" dirty="0" smtClean="0">
                <a:solidFill>
                  <a:srgbClr val="FF0000"/>
                </a:solidFill>
              </a:rPr>
              <a:t>slow</a:t>
            </a:r>
          </a:p>
          <a:p>
            <a:r>
              <a:rPr lang="en-US" dirty="0" smtClean="0"/>
              <a:t>Parallel connections - multiple TCP, one object each:  </a:t>
            </a:r>
            <a:r>
              <a:rPr lang="en-US" dirty="0" smtClean="0">
                <a:solidFill>
                  <a:srgbClr val="FF0000"/>
                </a:solidFill>
              </a:rPr>
              <a:t>wastes b/w, may be </a:t>
            </a:r>
            <a:r>
              <a:rPr lang="en-US" dirty="0" err="1" smtClean="0">
                <a:solidFill>
                  <a:srgbClr val="FF0000"/>
                </a:solidFill>
              </a:rPr>
              <a:t>svr</a:t>
            </a:r>
            <a:r>
              <a:rPr lang="en-US" dirty="0" smtClean="0">
                <a:solidFill>
                  <a:srgbClr val="FF0000"/>
                </a:solidFill>
              </a:rPr>
              <a:t> limited, out of order </a:t>
            </a:r>
            <a:endParaRPr lang="en-US" dirty="0" smtClean="0">
              <a:solidFill>
                <a:srgbClr val="000000"/>
              </a:solidFill>
            </a:endParaRPr>
          </a:p>
          <a:p>
            <a:r>
              <a:rPr lang="en-US" dirty="0" smtClean="0">
                <a:solidFill>
                  <a:srgbClr val="000000"/>
                </a:solidFill>
              </a:rPr>
              <a:t>1.1 pipelining – aggregate retrieval time: ordered, multiple objects sharing single TCP</a:t>
            </a:r>
          </a:p>
          <a:p>
            <a:r>
              <a:rPr lang="en-US" dirty="0" smtClean="0">
                <a:solidFill>
                  <a:srgbClr val="000000"/>
                </a:solidFill>
              </a:rPr>
              <a:t>1.1 persistent – aggregate TCP overhead: lower overhead in time, increase overhead at ends </a:t>
            </a:r>
            <a:r>
              <a:rPr lang="en-US" dirty="0" smtClean="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44</a:t>
            </a:fld>
            <a:endParaRPr lang="en-US"/>
          </a:p>
        </p:txBody>
      </p:sp>
    </p:spTree>
    <p:extLst>
      <p:ext uri="{BB962C8B-B14F-4D97-AF65-F5344CB8AC3E}">
        <p14:creationId xmlns:p14="http://schemas.microsoft.com/office/powerpoint/2010/main" val="12867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45</a:t>
            </a:fld>
            <a:endParaRPr lang="en-US"/>
          </a:p>
        </p:txBody>
      </p:sp>
    </p:spTree>
    <p:extLst>
      <p:ext uri="{BB962C8B-B14F-4D97-AF65-F5344CB8AC3E}">
        <p14:creationId xmlns:p14="http://schemas.microsoft.com/office/powerpoint/2010/main" val="34055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46</a:t>
            </a:fld>
            <a:endParaRPr lang="en-US"/>
          </a:p>
        </p:txBody>
      </p:sp>
    </p:spTree>
    <p:extLst>
      <p:ext uri="{BB962C8B-B14F-4D97-AF65-F5344CB8AC3E}">
        <p14:creationId xmlns:p14="http://schemas.microsoft.com/office/powerpoint/2010/main" val="142430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21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49</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50</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t>
            </a:r>
            <a:r>
              <a:rPr lang="en-US" dirty="0" smtClean="0">
                <a:latin typeface="Courier" charset="0"/>
                <a:cs typeface="Calibri"/>
              </a:rPr>
              <a:t>~awm22/win </a:t>
            </a:r>
            <a:r>
              <a:rPr lang="en-US" dirty="0">
                <a:latin typeface="Courier" charset="0"/>
                <a:cs typeface="Calibri"/>
              </a:rPr>
              <a:t>HTTP/1.1</a:t>
            </a:r>
          </a:p>
          <a:p>
            <a:pPr algn="l" eaLnBrk="1" hangingPunct="1"/>
            <a:r>
              <a:rPr lang="en-US" dirty="0">
                <a:latin typeface="Courier" charset="0"/>
                <a:cs typeface="Calibri"/>
              </a:rPr>
              <a:t>Host: </a:t>
            </a:r>
            <a:r>
              <a:rPr lang="en-US" dirty="0" err="1" smtClean="0">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51</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a:t>
            </a:r>
            <a:r>
              <a:rPr lang="en-US" sz="2200" dirty="0" smtClean="0">
                <a:latin typeface="Calibri"/>
                <a:cs typeface="Calibri"/>
                <a:sym typeface="Wingdings" charset="0"/>
              </a:rPr>
              <a:t>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smtClean="0">
                <a:solidFill>
                  <a:srgbClr val="FF0000"/>
                </a:solidFill>
                <a:latin typeface="Calibri"/>
                <a:cs typeface="Calibri"/>
              </a:rPr>
              <a:t>static(*)</a:t>
            </a:r>
            <a:r>
              <a:rPr lang="en-US" sz="2200" i="1" dirty="0" smtClean="0">
                <a:latin typeface="Calibri"/>
                <a:cs typeface="Calibri"/>
              </a:rPr>
              <a:t> </a:t>
            </a:r>
            <a:r>
              <a:rPr lang="en-US" sz="2200" i="1" dirty="0" smtClean="0">
                <a:solidFill>
                  <a:srgbClr val="FF0000"/>
                </a:solidFill>
                <a:latin typeface="Calibri"/>
                <a:cs typeface="Calibri"/>
              </a:rPr>
              <a:t>content</a:t>
            </a:r>
          </a:p>
          <a:p>
            <a:pPr marL="0" indent="0">
              <a:lnSpc>
                <a:spcPct val="40000"/>
              </a:lnSpc>
              <a:buNone/>
            </a:pPr>
            <a:endParaRPr lang="en-US" sz="2200" i="1" dirty="0" smtClean="0">
              <a:latin typeface="Calibri"/>
              <a:cs typeface="Calibri"/>
            </a:endParaRPr>
          </a:p>
          <a:p>
            <a:pPr marL="0" indent="0">
              <a:lnSpc>
                <a:spcPct val="40000"/>
              </a:lnSpc>
              <a:buNone/>
            </a:pPr>
            <a:r>
              <a:rPr lang="en-US" sz="2200" i="1" dirty="0" smtClean="0">
                <a:latin typeface="Calibri"/>
                <a:cs typeface="Calibri"/>
              </a:rPr>
              <a:t>(*) static can also be snapshots</a:t>
            </a:r>
          </a:p>
          <a:p>
            <a:pPr marL="0" indent="0">
              <a:lnSpc>
                <a:spcPct val="40000"/>
              </a:lnSpc>
              <a:buNone/>
            </a:pPr>
            <a:r>
              <a:rPr lang="en-US" sz="2200" i="1" dirty="0" smtClean="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40"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52</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6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smtClean="0">
                <a:latin typeface="Calibri"/>
                <a:ea typeface="Calibri"/>
                <a:cs typeface="Calibri"/>
              </a:rPr>
              <a:t>Transcoding</a:t>
            </a:r>
          </a:p>
          <a:p>
            <a:pPr lvl="1"/>
            <a:r>
              <a:rPr lang="en-US" i="1" dirty="0" smtClean="0">
                <a:latin typeface="Calibri"/>
                <a:ea typeface="Calibri"/>
                <a:cs typeface="Calibri"/>
              </a:rPr>
              <a:t>Maybe do some security function – watermark IP</a:t>
            </a:r>
            <a:r>
              <a:rPr lang="en-US" dirty="0" smtClean="0">
                <a:latin typeface="Calibri"/>
                <a:ea typeface="Calibri"/>
                <a:cs typeface="Calibri"/>
              </a:rPr>
              <a:t> </a:t>
            </a:r>
            <a:endParaRPr lang="en-US" dirty="0">
              <a:latin typeface="Calibri"/>
              <a:ea typeface="Calibri"/>
              <a:cs typeface="Calibri"/>
            </a:endParaRP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288"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smtClean="0">
                <a:solidFill>
                  <a:srgbClr val="0E04D6"/>
                </a:solidFill>
                <a:latin typeface="Calibri"/>
                <a:ea typeface="Calibri"/>
                <a:cs typeface="Calibri"/>
              </a:rPr>
              <a:t>www.bbc.co.uk/popular-image.jpg </a:t>
            </a:r>
            <a:r>
              <a:rPr lang="en-US" dirty="0" smtClean="0">
                <a:latin typeface="Calibri"/>
                <a:ea typeface="Calibri"/>
                <a:cs typeface="Calibri"/>
              </a:rPr>
              <a:t>becomes </a:t>
            </a:r>
            <a:r>
              <a:rPr lang="en-US" sz="2000" i="1" dirty="0">
                <a:solidFill>
                  <a:srgbClr val="0E04D6"/>
                </a:solidFill>
                <a:latin typeface="Calibri"/>
                <a:ea typeface="Calibri"/>
                <a:cs typeface="Calibri"/>
              </a:rPr>
              <a:t>http://a128.g.akamai.net</a:t>
            </a:r>
            <a:r>
              <a:rPr lang="en-US" sz="2000" i="1" dirty="0" smtClean="0">
                <a:solidFill>
                  <a:srgbClr val="0E04D6"/>
                </a:solidFill>
                <a:latin typeface="Calibri"/>
                <a:ea typeface="Calibri"/>
                <a:cs typeface="Calibri"/>
              </a:rPr>
              <a:t>/popular-</a:t>
            </a:r>
            <a:r>
              <a:rPr lang="en-US" sz="2000" i="1" dirty="0" err="1" smtClean="0">
                <a:solidFill>
                  <a:srgbClr val="0E04D6"/>
                </a:solidFill>
                <a:latin typeface="Calibri"/>
                <a:ea typeface="Calibri"/>
                <a:cs typeface="Calibri"/>
              </a:rPr>
              <a:t>image.jpg</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6</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a:t>
            </a:r>
            <a:r>
              <a:rPr lang="en-US" sz="2400" dirty="0" smtClean="0">
                <a:ea typeface="ＭＳ Ｐゴシック" charset="0"/>
                <a:cs typeface="ＭＳ Ｐゴシック" charset="0"/>
              </a:rPr>
              <a:t>to </a:t>
            </a:r>
            <a:r>
              <a:rPr lang="en-US" sz="2400" dirty="0" err="1" smtClean="0">
                <a:ea typeface="ＭＳ Ｐゴシック" charset="0"/>
                <a:cs typeface="ＭＳ Ｐゴシック" charset="0"/>
              </a:rPr>
              <a:t>yuba.stanford.edu</a:t>
            </a:r>
            <a:r>
              <a:rPr lang="en-US" sz="2400" dirty="0" smtClean="0">
                <a:ea typeface="ＭＳ Ｐゴシック" charset="0"/>
                <a:cs typeface="ＭＳ Ｐゴシック" charset="0"/>
              </a:rPr>
              <a:t> </a:t>
            </a:r>
            <a:r>
              <a:rPr lang="en-US" sz="2400" dirty="0">
                <a:ea typeface="ＭＳ Ｐゴシック" charset="0"/>
                <a:cs typeface="ＭＳ Ｐゴシック" charset="0"/>
              </a:rPr>
              <a:t>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smtClean="0"/>
              <a:t>171.64.74.58</a:t>
            </a:r>
          </a:p>
          <a:p>
            <a:pPr lvl="1"/>
            <a:r>
              <a:rPr lang="en-US" sz="2000" dirty="0" smtClean="0">
                <a:solidFill>
                  <a:srgbClr val="FF0000"/>
                </a:solidFill>
                <a:ea typeface="ＭＳ Ｐゴシック" charset="0"/>
              </a:rPr>
              <a:t>Port </a:t>
            </a:r>
            <a:r>
              <a:rPr lang="en-US" sz="2000" dirty="0">
                <a:solidFill>
                  <a:srgbClr val="FF0000"/>
                </a:solidFill>
                <a:ea typeface="ＭＳ Ｐゴシック" charset="0"/>
              </a:rPr>
              <a:t>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CDN examples round-up</a:t>
            </a:r>
            <a:br>
              <a:rPr lang="en-US" sz="3600" dirty="0" smtClean="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CDN </a:t>
            </a:r>
            <a:r>
              <a:rPr lang="en-US" dirty="0"/>
              <a:t>using </a:t>
            </a:r>
            <a:r>
              <a:rPr lang="en-US" dirty="0" smtClean="0"/>
              <a:t>DNS</a:t>
            </a:r>
          </a:p>
          <a:p>
            <a:pPr marL="457200" lvl="1" indent="0">
              <a:buNone/>
            </a:pPr>
            <a:r>
              <a:rPr lang="en-US" dirty="0" smtClean="0"/>
              <a:t>DNS has information on loading/distribution/location </a:t>
            </a:r>
          </a:p>
          <a:p>
            <a:pPr marL="457200" lvl="1" indent="0">
              <a:buNone/>
            </a:pPr>
            <a:endParaRPr lang="en-US" dirty="0"/>
          </a:p>
          <a:p>
            <a:r>
              <a:rPr lang="en-US" dirty="0" smtClean="0"/>
              <a:t>CDN </a:t>
            </a:r>
            <a:r>
              <a:rPr lang="en-US" dirty="0"/>
              <a:t>using </a:t>
            </a:r>
            <a:r>
              <a:rPr lang="en-US" dirty="0" err="1" smtClean="0"/>
              <a:t>anycast</a:t>
            </a:r>
            <a:endParaRPr lang="en-US" dirty="0" smtClean="0"/>
          </a:p>
          <a:p>
            <a:pPr marL="457200" lvl="1" indent="0">
              <a:buNone/>
            </a:pPr>
            <a:r>
              <a:rPr lang="en-US" dirty="0" smtClean="0"/>
              <a:t>same address from DNS name but local routes</a:t>
            </a:r>
            <a:endParaRPr lang="en-US" dirty="0"/>
          </a:p>
          <a:p>
            <a:pPr marL="0" indent="0">
              <a:buNone/>
            </a:pPr>
            <a:endParaRPr lang="en-US" dirty="0"/>
          </a:p>
          <a:p>
            <a:r>
              <a:rPr lang="en-US" dirty="0" smtClean="0"/>
              <a:t>CDN </a:t>
            </a:r>
            <a:r>
              <a:rPr lang="en-US" dirty="0"/>
              <a:t>based on rewriting HTML </a:t>
            </a:r>
            <a:r>
              <a:rPr lang="en-US" dirty="0" smtClean="0"/>
              <a:t>URLs</a:t>
            </a:r>
          </a:p>
          <a:p>
            <a:pPr marL="457200" lvl="1" indent="0">
              <a:buNone/>
            </a:pPr>
            <a:r>
              <a:rPr lang="en-US" dirty="0" smtClean="0"/>
              <a:t>(</a:t>
            </a:r>
            <a:r>
              <a:rPr lang="en-US" dirty="0" err="1" smtClean="0"/>
              <a:t>akami</a:t>
            </a:r>
            <a:r>
              <a:rPr lang="en-US" dirty="0" smtClean="0"/>
              <a:t> example just covered – </a:t>
            </a:r>
            <a:r>
              <a:rPr lang="en-US" dirty="0" err="1" smtClean="0"/>
              <a:t>akami</a:t>
            </a:r>
            <a:r>
              <a:rPr lang="en-US" dirty="0" smtClean="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60</a:t>
            </a:fld>
            <a:endParaRPr lang="en-US"/>
          </a:p>
        </p:txBody>
      </p:sp>
    </p:spTree>
    <p:extLst>
      <p:ext uri="{BB962C8B-B14F-4D97-AF65-F5344CB8AC3E}">
        <p14:creationId xmlns:p14="http://schemas.microsoft.com/office/powerpoint/2010/main" val="17461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smtClean="0"/>
              <a:t>SIP – Session Initiation Protocol</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61</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smtClean="0"/>
              <a:t>Session?</a:t>
            </a:r>
          </a:p>
          <a:p>
            <a:endParaRPr lang="en-US" dirty="0"/>
          </a:p>
          <a:p>
            <a:r>
              <a:rPr lang="en-US" dirty="0" smtClean="0"/>
              <a:t>Anyone smell an OSI / ISO standards document burning?</a:t>
            </a:r>
            <a:endParaRPr lang="en-US" dirty="0"/>
          </a:p>
        </p:txBody>
      </p:sp>
    </p:spTree>
    <p:extLst>
      <p:ext uri="{BB962C8B-B14F-4D97-AF65-F5344CB8AC3E}">
        <p14:creationId xmlns:p14="http://schemas.microsoft.com/office/powerpoint/2010/main" val="33174345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62</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63</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p>
          <a:p>
            <a:endParaRPr lang="en-US" sz="2400" dirty="0">
              <a:latin typeface="Calibri"/>
            </a:endParaRPr>
          </a:p>
          <a:p>
            <a:pPr lvl="1"/>
            <a:r>
              <a:rPr lang="en-US" sz="2000" dirty="0" smtClean="0">
                <a:latin typeface="Calibri"/>
              </a:rPr>
              <a:t>IETF grew up and became the ITU….</a:t>
            </a:r>
            <a:endParaRPr lang="en-US" sz="2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64</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65</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66</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67</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68</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smtClean="0"/>
              <a:t>P2P – efficient network use that annoys the ISP</a:t>
            </a:r>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69</a:t>
            </a:fld>
            <a:endParaRPr lang="en-US"/>
          </a:p>
        </p:txBody>
      </p:sp>
    </p:spTree>
    <p:extLst>
      <p:ext uri="{BB962C8B-B14F-4D97-AF65-F5344CB8AC3E}">
        <p14:creationId xmlns:p14="http://schemas.microsoft.com/office/powerpoint/2010/main" val="4069785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pPr algn="r"/>
            <a:r>
              <a:rPr lang="en-US" dirty="0"/>
              <a:t>	</a:t>
            </a:r>
            <a:r>
              <a:rPr lang="en-US" dirty="0" smtClean="0"/>
              <a:t>								(</a:t>
            </a:r>
            <a:r>
              <a:rPr lang="en-US" dirty="0" smtClean="0">
                <a:solidFill>
                  <a:srgbClr val="FF0000"/>
                </a:solidFill>
              </a:rPr>
              <a:t>These files are an example of a (static) approach to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7</a:t>
            </a:fld>
            <a:endParaRPr lang="en-US" dirty="0"/>
          </a:p>
        </p:txBody>
      </p:sp>
    </p:spTree>
    <p:extLst>
      <p:ext uri="{BB962C8B-B14F-4D97-AF65-F5344CB8AC3E}">
        <p14:creationId xmlns:p14="http://schemas.microsoft.com/office/powerpoint/2010/main" val="327838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70</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634"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635"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636"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637"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63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63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64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64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64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643"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644"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645"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646"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71</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412"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413"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41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72</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436"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437"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43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73</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46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46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46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74</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57" name="Chart" r:id="rId5" imgW="7724851" imgH="5286451" progId="Excel.Chart.8">
                  <p:embed/>
                </p:oleObj>
              </mc:Choice>
              <mc:Fallback>
                <p:oleObj name="Chart" r:id="rId5" imgW="7724851" imgH="52864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75</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smtClean="0">
                <a:ea typeface="ＭＳ Ｐゴシック" charset="0"/>
                <a:cs typeface="ＭＳ Ｐゴシック" charset="0"/>
              </a:rPr>
              <a:t>BitTorrent</a:t>
            </a:r>
            <a:r>
              <a:rPr lang="en-US" dirty="0" smtClean="0">
                <a:ea typeface="ＭＳ Ｐゴシック" charset="0"/>
                <a:cs typeface="ＭＳ Ｐゴシック" charset="0"/>
              </a:rPr>
              <a:t>*</a:t>
            </a:r>
            <a:br>
              <a:rPr lang="en-US" dirty="0" smtClean="0">
                <a:ea typeface="ＭＳ Ｐゴシック" charset="0"/>
                <a:cs typeface="ＭＳ Ｐゴシック" charset="0"/>
              </a:rPr>
            </a:br>
            <a:r>
              <a:rPr lang="en-US" sz="2200" dirty="0" smtClean="0">
                <a:ea typeface="ＭＳ Ｐゴシック" charset="0"/>
                <a:cs typeface="ＭＳ Ｐゴシック" charset="0"/>
              </a:rPr>
              <a:t>*rather old </a:t>
            </a:r>
            <a:r>
              <a:rPr lang="en-US" sz="2200" dirty="0" err="1" smtClean="0">
                <a:ea typeface="ＭＳ Ｐゴシック" charset="0"/>
                <a:cs typeface="ＭＳ Ｐゴシック" charset="0"/>
              </a:rPr>
              <a:t>BitTorrent</a:t>
            </a:r>
            <a:r>
              <a:rPr lang="en-US" sz="2200" dirty="0" smtClean="0">
                <a:ea typeface="ＭＳ Ｐゴシック" charset="0"/>
                <a:cs typeface="ＭＳ Ｐゴシック" charset="0"/>
              </a:rPr>
              <a:t> </a:t>
            </a:r>
            <a:endParaRPr lang="en-US" sz="2200" dirty="0">
              <a:ea typeface="ＭＳ Ｐゴシック" charset="0"/>
              <a:cs typeface="ＭＳ Ｐゴシック" charset="0"/>
            </a:endParaRP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41782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41782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41782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41782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41782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41782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41783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417831"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417832"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76</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418848"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418849"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41885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41885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41885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41885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41885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41885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41885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77</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78</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219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219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219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219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219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219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220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220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220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220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79</a:t>
            </a:fld>
            <a:endParaRPr lang="en-US"/>
          </a:p>
        </p:txBody>
      </p:sp>
    </p:spTree>
    <p:extLst>
      <p:ext uri="{BB962C8B-B14F-4D97-AF65-F5344CB8AC3E}">
        <p14:creationId xmlns:p14="http://schemas.microsoft.com/office/powerpoint/2010/main" val="17908985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8</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80</a:t>
            </a:fld>
            <a:endParaRPr lang="en-US"/>
          </a:p>
        </p:txBody>
      </p:sp>
    </p:spTree>
    <p:extLst>
      <p:ext uri="{BB962C8B-B14F-4D97-AF65-F5344CB8AC3E}">
        <p14:creationId xmlns:p14="http://schemas.microsoft.com/office/powerpoint/2010/main" val="208842999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smtClean="0">
                <a:latin typeface="Calibri" charset="0"/>
                <a:ea typeface="ＭＳ Ｐゴシック" charset="0"/>
              </a:rPr>
              <a:t>“</a:t>
            </a:r>
            <a:r>
              <a:rPr lang="en-US" altLang="ja-JP" dirty="0" smtClean="0">
                <a:latin typeface="Calibri" charset="0"/>
                <a:ea typeface="ＭＳ Ｐゴシック" charset="0"/>
              </a:rPr>
              <a:t>Game of Thrones season 4</a:t>
            </a:r>
            <a:r>
              <a:rPr lang="ja-JP" altLang="en-US" dirty="0" smtClean="0">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smtClean="0">
                <a:ea typeface="+mj-ea"/>
                <a:cs typeface="+mj-cs"/>
              </a:rPr>
              <a:t>Circle DHT  (2)</a:t>
            </a:r>
            <a:br>
              <a:rPr lang="en-US" dirty="0" smtClean="0">
                <a:ea typeface="+mj-ea"/>
                <a:cs typeface="+mj-cs"/>
              </a:rPr>
            </a:br>
            <a:endParaRPr lang="en-US" dirty="0" smtClean="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r>
              <a:rPr lang="en-US" sz="2000">
                <a:solidFill>
                  <a:srgbClr val="FF3300"/>
                </a:solidFill>
                <a:latin typeface="Calibri" charset="0"/>
              </a:rPr>
              <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87</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a:t>
            </a:r>
            <a:r>
              <a:rPr lang="en-US" dirty="0" smtClean="0">
                <a:ea typeface="ＭＳ Ｐゴシック" charset="0"/>
                <a:cs typeface="ＭＳ Ｐゴシック" charset="0"/>
              </a:rPr>
              <a:t>Skype (pre-Microsoft)</a:t>
            </a:r>
            <a:endParaRPr lang="en-US" dirty="0">
              <a:ea typeface="ＭＳ Ｐゴシック" charset="0"/>
              <a:cs typeface="ＭＳ Ｐゴシック" charset="0"/>
            </a:endParaRP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7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4"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5"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6"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7"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8"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89"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90"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19891"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88</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4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3"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4"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5"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389056"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smtClean="0">
                <a:latin typeface="Calibri"/>
              </a:rPr>
              <a:t>Apps need protocols too</a:t>
            </a:r>
          </a:p>
          <a:p>
            <a:endParaRPr lang="en-US" dirty="0" smtClean="0">
              <a:latin typeface="Calibri"/>
            </a:endParaRPr>
          </a:p>
          <a:p>
            <a:r>
              <a:rPr lang="en-US" dirty="0" smtClean="0">
                <a:latin typeface="Calibri"/>
              </a:rPr>
              <a:t>We covered examples from</a:t>
            </a:r>
            <a:endParaRPr lang="en-US" dirty="0">
              <a:latin typeface="Calibri"/>
            </a:endParaRPr>
          </a:p>
          <a:p>
            <a:pPr lvl="1"/>
            <a:r>
              <a:rPr lang="en-US" dirty="0" smtClean="0">
                <a:latin typeface="Calibri"/>
              </a:rPr>
              <a:t>Traditional Applications (web)</a:t>
            </a:r>
          </a:p>
          <a:p>
            <a:pPr lvl="1"/>
            <a:r>
              <a:rPr lang="en-US" dirty="0" smtClean="0">
                <a:latin typeface="Calibri"/>
              </a:rPr>
              <a:t>Scaling and Speeding the web (CDN/Cache tricks)</a:t>
            </a:r>
          </a:p>
          <a:p>
            <a:endParaRPr lang="en-US" dirty="0" smtClean="0">
              <a:latin typeface="Calibri"/>
            </a:endParaRPr>
          </a:p>
          <a:p>
            <a:r>
              <a:rPr lang="en-US" dirty="0" smtClean="0">
                <a:latin typeface="Calibri"/>
              </a:rPr>
              <a:t>Infrastructure Services (DNS)</a:t>
            </a:r>
          </a:p>
          <a:p>
            <a:pPr lvl="1"/>
            <a:r>
              <a:rPr lang="en-US" dirty="0" smtClean="0">
                <a:latin typeface="Calibri"/>
              </a:rPr>
              <a:t>Cache and Hierarchy</a:t>
            </a:r>
          </a:p>
          <a:p>
            <a:endParaRPr lang="en-US" dirty="0" smtClean="0"/>
          </a:p>
          <a:p>
            <a:r>
              <a:rPr lang="en-US" dirty="0" smtClean="0"/>
              <a:t>Multimedia </a:t>
            </a:r>
            <a:r>
              <a:rPr lang="en-US" dirty="0"/>
              <a:t>Applications (SIP</a:t>
            </a:r>
            <a:r>
              <a:rPr lang="en-US" dirty="0" smtClean="0"/>
              <a:t>)</a:t>
            </a:r>
          </a:p>
          <a:p>
            <a:pPr lvl="1"/>
            <a:r>
              <a:rPr lang="en-US" dirty="0" smtClean="0">
                <a:latin typeface="Calibri"/>
              </a:rPr>
              <a:t>Extremely hard to do better than worst-effort</a:t>
            </a:r>
          </a:p>
          <a:p>
            <a:endParaRPr lang="en-US" dirty="0" smtClean="0">
              <a:latin typeface="Calibri"/>
            </a:endParaRPr>
          </a:p>
          <a:p>
            <a:r>
              <a:rPr lang="en-US" dirty="0" smtClean="0">
                <a:latin typeface="Calibri"/>
              </a:rPr>
              <a:t>P2P Network examples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89</a:t>
            </a:fld>
            <a:endParaRPr lang="en-US"/>
          </a:p>
        </p:txBody>
      </p:sp>
    </p:spTree>
    <p:extLst>
      <p:ext uri="{BB962C8B-B14F-4D97-AF65-F5344CB8AC3E}">
        <p14:creationId xmlns:p14="http://schemas.microsoft.com/office/powerpoint/2010/main" val="227254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9</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Recall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26791</TotalTime>
  <Words>5086</Words>
  <Application>Microsoft Macintosh PowerPoint</Application>
  <PresentationFormat>On-screen Show (4:3)</PresentationFormat>
  <Paragraphs>1319</Paragraphs>
  <Slides>89</Slides>
  <Notes>60</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4" baseType="lpstr">
      <vt:lpstr>Calibri</vt:lpstr>
      <vt:lpstr>Courier</vt:lpstr>
      <vt:lpstr>Courier New</vt:lpstr>
      <vt:lpstr>Helvetica</vt:lpstr>
      <vt:lpstr>Math B</vt:lpstr>
      <vt:lpstr>ＭＳ Ｐゴシック</vt:lpstr>
      <vt:lpstr>Symbol</vt:lpstr>
      <vt:lpstr>Times</vt:lpstr>
      <vt:lpstr>Times New Roman</vt:lpstr>
      <vt:lpstr>Wingdings</vt:lpstr>
      <vt:lpstr>ZapfDingbats</vt:lpstr>
      <vt:lpstr>Arial</vt:lpstr>
      <vt:lpstr>Office Theme</vt:lpstr>
      <vt:lpstr>Clip</vt:lpstr>
      <vt:lpstr>Chart</vt:lpstr>
      <vt:lpstr>PowerPoint Presentation</vt:lpstr>
      <vt:lpstr>Topic 6 – Applications</vt:lpstr>
      <vt:lpstr>Client-server architecture</vt:lpstr>
      <vt:lpstr>Pure P2P architecture</vt:lpstr>
      <vt:lpstr>Hybrid of client-server and P2P</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and Security</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vector>
  </TitlesOfParts>
  <Company>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evangelia.kalyvianaki@gmail.com</cp:lastModifiedBy>
  <cp:revision>110</cp:revision>
  <cp:lastPrinted>2015-02-06T13:38:50Z</cp:lastPrinted>
  <dcterms:created xsi:type="dcterms:W3CDTF">2012-01-24T12:19:10Z</dcterms:created>
  <dcterms:modified xsi:type="dcterms:W3CDTF">2018-01-12T16:40:26Z</dcterms:modified>
</cp:coreProperties>
</file>